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84" r:id="rId4"/>
    <p:sldId id="289" r:id="rId5"/>
    <p:sldId id="290" r:id="rId6"/>
    <p:sldId id="291" r:id="rId7"/>
    <p:sldId id="28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نمط ذو نسُق 1 - تميي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438400"/>
            <a:ext cx="4419600" cy="838200"/>
          </a:xfrm>
        </p:spPr>
        <p:txBody>
          <a:bodyPr/>
          <a:lstStyle/>
          <a:p>
            <a:r>
              <a:rPr lang="en-US" sz="4000" dirty="0" smtClean="0"/>
              <a:t>Petrology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(4)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65893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8991600" cy="6248400"/>
          </a:xfrm>
        </p:spPr>
        <p:txBody>
          <a:bodyPr>
            <a:noAutofit/>
          </a:bodyPr>
          <a:lstStyle/>
          <a:p>
            <a:pPr marL="109728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b="1" dirty="0">
                <a:latin typeface="Times New Roman"/>
                <a:ea typeface="Calibri"/>
                <a:cs typeface="Arial"/>
              </a:rPr>
              <a:t>DESCRIPTION OF THE MOST COMMON IGNEOUS ROCKS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marL="109728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b="1" i="1" dirty="0">
                <a:latin typeface="Times New Roman"/>
                <a:ea typeface="Calibri"/>
                <a:cs typeface="Arial"/>
              </a:rPr>
              <a:t>Granite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109728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   A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coarse-grained acid igneous rock with a granular texture. It essentially consists of quartz (&gt;20%), k-feldspar (orthoclase or microcline), albite and biotite and/or muscovite. Granite is the plutonic equivalent of rhyolite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.</a:t>
            </a:r>
          </a:p>
          <a:p>
            <a:pPr marL="109728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en-US" sz="2400" dirty="0">
              <a:latin typeface="Calibri"/>
              <a:ea typeface="Calibri"/>
              <a:cs typeface="Arial"/>
            </a:endParaRPr>
          </a:p>
          <a:p>
            <a:pPr marL="109728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b="1" i="1" dirty="0">
                <a:latin typeface="Times New Roman"/>
                <a:ea typeface="Calibri"/>
                <a:cs typeface="Arial"/>
              </a:rPr>
              <a:t>Granodiorite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109728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   A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plutonic acid igneous rock with a granular texture. Granodiorite  is composed of quartz (&gt;20%), 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oligoclase</a:t>
            </a:r>
            <a:r>
              <a:rPr lang="en-US" sz="2400" dirty="0">
                <a:latin typeface="Times New Roman"/>
                <a:ea typeface="Calibri"/>
                <a:cs typeface="Arial"/>
              </a:rPr>
              <a:t>, orthoclase, biotite and hornblende. Granodiorite is the plutonic equivalent of dacite.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0" indent="0" algn="justLow" rtl="0">
              <a:spcAft>
                <a:spcPts val="1000"/>
              </a:spcAft>
              <a:buNone/>
            </a:pPr>
            <a:endParaRPr lang="ar-IQ" sz="1900" dirty="0"/>
          </a:p>
        </p:txBody>
      </p:sp>
    </p:spTree>
    <p:extLst>
      <p:ext uri="{BB962C8B-B14F-4D97-AF65-F5344CB8AC3E}">
        <p14:creationId xmlns:p14="http://schemas.microsoft.com/office/powerpoint/2010/main" val="294679597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8991600" cy="6248400"/>
          </a:xfrm>
        </p:spPr>
        <p:txBody>
          <a:bodyPr>
            <a:noAutofit/>
          </a:bodyPr>
          <a:lstStyle/>
          <a:p>
            <a:pPr marL="109728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b="1" i="1" dirty="0" smtClean="0">
                <a:latin typeface="Times New Roman"/>
                <a:ea typeface="Calibri"/>
                <a:cs typeface="Arial"/>
              </a:rPr>
              <a:t>Syenite</a:t>
            </a:r>
            <a:endParaRPr lang="en-US" sz="2400" dirty="0" smtClean="0">
              <a:latin typeface="Calibri"/>
              <a:ea typeface="Calibri"/>
              <a:cs typeface="Arial"/>
            </a:endParaRPr>
          </a:p>
          <a:p>
            <a:pPr marL="109728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dirty="0">
                <a:latin typeface="Calibri"/>
                <a:ea typeface="Calibri"/>
                <a:cs typeface="Arial"/>
              </a:rPr>
              <a:t> </a:t>
            </a:r>
            <a:r>
              <a:rPr lang="en-US" sz="2400" dirty="0" smtClean="0">
                <a:latin typeface="Calibri"/>
                <a:ea typeface="Calibri"/>
                <a:cs typeface="Arial"/>
              </a:rPr>
              <a:t> 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A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coarse-grained intermediate igneous rock with a granular texture. Syenite consists of k-feldspar (orthoclase or microcline), 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oligoclase</a:t>
            </a:r>
            <a:r>
              <a:rPr lang="en-US" sz="2400" dirty="0">
                <a:latin typeface="Times New Roman"/>
                <a:ea typeface="Calibri"/>
                <a:cs typeface="Arial"/>
              </a:rPr>
              <a:t>, and mafic minerals such as hornblende and less abundant biotite. Syenite is the plutonic equivalent of trachyte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.</a:t>
            </a:r>
          </a:p>
          <a:p>
            <a:pPr marL="109728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en-US" sz="2400" dirty="0">
              <a:latin typeface="Calibri"/>
              <a:ea typeface="Calibri"/>
              <a:cs typeface="Arial"/>
            </a:endParaRPr>
          </a:p>
          <a:p>
            <a:pPr marL="109728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b="1" i="1" dirty="0" smtClean="0">
                <a:latin typeface="Times New Roman"/>
                <a:ea typeface="Calibri"/>
                <a:cs typeface="Arial"/>
              </a:rPr>
              <a:t>Diorite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109728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alibri"/>
                <a:ea typeface="Calibri"/>
                <a:cs typeface="Arial"/>
              </a:rPr>
              <a:t>  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A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coarse-grained intermediate igneous rock with a granular texture. It essentially consists of andesine, common hornblende, and biotite, augite, and k-feldspar may be present. Diorite is the plutonic equivalent of andesite.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0" indent="0" algn="justLow" rtl="0">
              <a:spcAft>
                <a:spcPts val="1000"/>
              </a:spcAft>
              <a:buNone/>
            </a:pP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74764235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8991600" cy="6248400"/>
          </a:xfrm>
        </p:spPr>
        <p:txBody>
          <a:bodyPr>
            <a:noAutofit/>
          </a:bodyPr>
          <a:lstStyle/>
          <a:p>
            <a:pPr marL="109728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 b="1" i="1" dirty="0">
                <a:latin typeface="Times New Roman"/>
                <a:ea typeface="Calibri"/>
                <a:cs typeface="Arial"/>
              </a:rPr>
              <a:t>Gabbro</a:t>
            </a:r>
            <a:endParaRPr lang="en-US" sz="2200" dirty="0">
              <a:latin typeface="Calibri"/>
              <a:ea typeface="Calibri"/>
              <a:cs typeface="Arial"/>
            </a:endParaRPr>
          </a:p>
          <a:p>
            <a:pPr marL="109728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Times New Roman"/>
                <a:ea typeface="Calibri"/>
                <a:cs typeface="Arial"/>
              </a:rPr>
              <a:t>   A </a:t>
            </a:r>
            <a:r>
              <a:rPr lang="en-US" sz="2200" dirty="0">
                <a:latin typeface="Times New Roman"/>
                <a:ea typeface="Calibri"/>
                <a:cs typeface="Arial"/>
              </a:rPr>
              <a:t>coarse-grained basic igneous rock with a granular texture. It is composed of Ca-plagioclase (labradorite to bytownite), augite, with or without olivine, hornblende, hypersthene, biotite, and quartz may occur in accessory amounts. Gabbro is the plutonic equivalent of basalt</a:t>
            </a:r>
            <a:r>
              <a:rPr lang="en-US" sz="2200" dirty="0" smtClean="0">
                <a:latin typeface="Times New Roman"/>
                <a:ea typeface="Calibri"/>
                <a:cs typeface="Arial"/>
              </a:rPr>
              <a:t>.</a:t>
            </a:r>
          </a:p>
          <a:p>
            <a:pPr marL="109728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en-US" sz="2200" dirty="0">
              <a:latin typeface="Calibri"/>
              <a:ea typeface="Calibri"/>
              <a:cs typeface="Arial"/>
            </a:endParaRPr>
          </a:p>
          <a:p>
            <a:pPr marL="109728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 b="1" i="1" dirty="0">
                <a:latin typeface="Times New Roman"/>
                <a:ea typeface="Calibri"/>
                <a:cs typeface="Arial"/>
              </a:rPr>
              <a:t>Peridotite</a:t>
            </a:r>
            <a:endParaRPr lang="en-US" sz="2200" dirty="0">
              <a:latin typeface="Calibri"/>
              <a:ea typeface="Calibri"/>
              <a:cs typeface="Arial"/>
            </a:endParaRPr>
          </a:p>
          <a:p>
            <a:pPr marL="109728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Times New Roman"/>
                <a:ea typeface="Calibri"/>
                <a:cs typeface="Arial"/>
              </a:rPr>
              <a:t>   A </a:t>
            </a:r>
            <a:r>
              <a:rPr lang="en-US" sz="2200" dirty="0">
                <a:latin typeface="Times New Roman"/>
                <a:ea typeface="Calibri"/>
                <a:cs typeface="Arial"/>
              </a:rPr>
              <a:t>coarse-grained ultramafic rock with a granular texture. The rock consists of olivine and pyroxene with accessory chromite-spinel. The peridotite is classified into dunite, harzburgite, lherzolite and pyroxenite.</a:t>
            </a:r>
            <a:endParaRPr lang="en-US" sz="2200" dirty="0">
              <a:latin typeface="Calibri"/>
              <a:ea typeface="Calibri"/>
              <a:cs typeface="Arial"/>
            </a:endParaRPr>
          </a:p>
          <a:p>
            <a:pPr marL="109728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200" dirty="0" smtClean="0">
                <a:latin typeface="Times New Roman"/>
                <a:ea typeface="Calibri"/>
                <a:cs typeface="Arial"/>
              </a:rPr>
              <a:t>   Pyroxenite </a:t>
            </a:r>
            <a:r>
              <a:rPr lang="en-US" sz="2200" dirty="0">
                <a:latin typeface="Times New Roman"/>
                <a:ea typeface="Calibri"/>
                <a:cs typeface="Arial"/>
              </a:rPr>
              <a:t>is a medium or coarse-grained basic or ultrabasic rock with a granular texture. It is essentially composed of pyroxene with minor olivine.</a:t>
            </a:r>
            <a:endParaRPr lang="en-US" sz="2200" dirty="0">
              <a:latin typeface="Calibri"/>
              <a:ea typeface="Calibri"/>
              <a:cs typeface="Arial"/>
            </a:endParaRPr>
          </a:p>
          <a:p>
            <a:pPr marL="0" indent="0" algn="justLow" rtl="0">
              <a:spcAft>
                <a:spcPts val="1000"/>
              </a:spcAft>
              <a:buNone/>
            </a:pPr>
            <a:endParaRPr lang="ar-IQ" sz="2200" dirty="0"/>
          </a:p>
        </p:txBody>
      </p:sp>
    </p:spTree>
    <p:extLst>
      <p:ext uri="{BB962C8B-B14F-4D97-AF65-F5344CB8AC3E}">
        <p14:creationId xmlns:p14="http://schemas.microsoft.com/office/powerpoint/2010/main" val="116548709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8991600" cy="6248400"/>
          </a:xfrm>
        </p:spPr>
        <p:txBody>
          <a:bodyPr>
            <a:noAutofit/>
          </a:bodyPr>
          <a:lstStyle/>
          <a:p>
            <a:pPr marL="109728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b="1" i="1" dirty="0">
                <a:latin typeface="Times New Roman"/>
                <a:ea typeface="Calibri"/>
                <a:cs typeface="Arial"/>
              </a:rPr>
              <a:t>Rhyolite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109728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   A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fine-grained acid igneous rock with a porphyritic texture. The rock is composed of quartz, sanidine, albite and biotite. Rhyolite is the volcanic equivalent of granite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.</a:t>
            </a:r>
          </a:p>
          <a:p>
            <a:pPr marL="109728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en-US" sz="2400" dirty="0">
              <a:latin typeface="Calibri"/>
              <a:ea typeface="Calibri"/>
              <a:cs typeface="Arial"/>
            </a:endParaRPr>
          </a:p>
          <a:p>
            <a:pPr marL="109728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b="1" i="1" dirty="0">
                <a:latin typeface="Times New Roman"/>
                <a:ea typeface="Calibri"/>
                <a:cs typeface="Arial"/>
              </a:rPr>
              <a:t>Trachyte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109728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   A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fine-grained intermediate igneous rock with a porphyritic texture. Trachyte is composed of sanidine, 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oligoclase</a:t>
            </a:r>
            <a:r>
              <a:rPr lang="en-US" sz="2400" dirty="0">
                <a:latin typeface="Times New Roman"/>
                <a:ea typeface="Calibri"/>
                <a:cs typeface="Arial"/>
              </a:rPr>
              <a:t>, hornblende, biotite and </a:t>
            </a:r>
            <a:r>
              <a:rPr lang="en-US" sz="2400" dirty="0" err="1">
                <a:latin typeface="Times New Roman"/>
                <a:ea typeface="Calibri"/>
                <a:cs typeface="Arial"/>
              </a:rPr>
              <a:t>aegirine</a:t>
            </a:r>
            <a:r>
              <a:rPr lang="en-US" sz="2400" dirty="0">
                <a:latin typeface="Times New Roman"/>
                <a:ea typeface="Calibri"/>
                <a:cs typeface="Arial"/>
              </a:rPr>
              <a:t>-augite.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0" indent="0" algn="justLow" rtl="0">
              <a:spcAft>
                <a:spcPts val="1000"/>
              </a:spcAft>
              <a:buNone/>
            </a:pP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55127933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76200" y="533400"/>
            <a:ext cx="8991600" cy="6248400"/>
          </a:xfrm>
        </p:spPr>
        <p:txBody>
          <a:bodyPr>
            <a:noAutofit/>
          </a:bodyPr>
          <a:lstStyle/>
          <a:p>
            <a:pPr marL="109728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b="1" i="1" dirty="0">
                <a:latin typeface="Times New Roman"/>
                <a:ea typeface="Calibri"/>
                <a:cs typeface="Arial"/>
              </a:rPr>
              <a:t>Andesite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109728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   A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fine-grained intermediate igneous rock with a porphyritic texture. It is composed of andesine, hornblende and pyroxene or biotite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.</a:t>
            </a:r>
          </a:p>
          <a:p>
            <a:pPr marL="109728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en-US" sz="2400" dirty="0">
              <a:latin typeface="Calibri"/>
              <a:ea typeface="Calibri"/>
              <a:cs typeface="Arial"/>
            </a:endParaRPr>
          </a:p>
          <a:p>
            <a:pPr marL="109728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b="1" i="1" dirty="0">
                <a:latin typeface="Times New Roman"/>
                <a:ea typeface="Calibri"/>
                <a:cs typeface="Arial"/>
              </a:rPr>
              <a:t>Basalt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109728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   A </a:t>
            </a:r>
            <a:r>
              <a:rPr lang="en-US" sz="2400" dirty="0">
                <a:latin typeface="Times New Roman"/>
                <a:ea typeface="Calibri"/>
                <a:cs typeface="Arial"/>
              </a:rPr>
              <a:t>fine-grained basic igneous rock with a porphyritic texture. Some basalt may contain vesicular and amygdaloidal texture. The rock is composed of Ca-plagioclase (labradorite-bytownite), augite, with or without olivine. Basalt is the volcanic equivalent of gabbro.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pPr marL="0" indent="0" algn="justLow" rtl="0">
              <a:spcAft>
                <a:spcPts val="1000"/>
              </a:spcAft>
              <a:buNone/>
            </a:pP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74764235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253</TotalTime>
  <Words>409</Words>
  <Application>Microsoft Office PowerPoint</Application>
  <PresentationFormat>عرض على الشاشة (3:4)‏</PresentationFormat>
  <Paragraphs>29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6</vt:i4>
      </vt:variant>
    </vt:vector>
  </HeadingPairs>
  <TitlesOfParts>
    <vt:vector size="8" baseType="lpstr">
      <vt:lpstr>1_Thatch</vt:lpstr>
      <vt:lpstr>Urban</vt:lpstr>
      <vt:lpstr>Petrology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</dc:creator>
  <cp:lastModifiedBy>3d</cp:lastModifiedBy>
  <cp:revision>47</cp:revision>
  <dcterms:created xsi:type="dcterms:W3CDTF">2006-08-16T00:00:00Z</dcterms:created>
  <dcterms:modified xsi:type="dcterms:W3CDTF">2022-03-23T16:43:47Z</dcterms:modified>
</cp:coreProperties>
</file>