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7"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7" r:id="rId21"/>
  </p:sldIdLst>
  <p:sldSz cx="12192000" cy="6858000"/>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5000" autoAdjust="0"/>
    <p:restoredTop sz="94454" autoAdjust="0"/>
  </p:normalViewPr>
  <p:slideViewPr>
    <p:cSldViewPr snapToGrid="0">
      <p:cViewPr>
        <p:scale>
          <a:sx n="60" d="100"/>
          <a:sy n="60" d="100"/>
        </p:scale>
        <p:origin x="-1104" y="-294"/>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1524000" y="1122363"/>
            <a:ext cx="9144000" cy="2387600"/>
          </a:xfrm>
        </p:spPr>
        <p:txBody>
          <a:bodyPr anchor="b"/>
          <a:lstStyle>
            <a:lvl1pPr algn="ctr">
              <a:defRPr sz="6000"/>
            </a:lvl1p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F594C04A-FED4-4990-8964-32B0E947D06B}" type="datetimeFigureOut">
              <a:rPr lang="ar-IQ" smtClean="0"/>
              <a:t>16/10/1445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449EE60-6101-49F3-B3B7-B55A1ED166E8}" type="slidenum">
              <a:rPr lang="ar-IQ" smtClean="0"/>
              <a:t>‹#›</a:t>
            </a:fld>
            <a:endParaRPr lang="ar-IQ"/>
          </a:p>
        </p:txBody>
      </p:sp>
    </p:spTree>
    <p:extLst>
      <p:ext uri="{BB962C8B-B14F-4D97-AF65-F5344CB8AC3E}">
        <p14:creationId xmlns:p14="http://schemas.microsoft.com/office/powerpoint/2010/main" val="3258042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594C04A-FED4-4990-8964-32B0E947D06B}" type="datetimeFigureOut">
              <a:rPr lang="ar-IQ" smtClean="0"/>
              <a:t>16/10/1445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449EE60-6101-49F3-B3B7-B55A1ED166E8}" type="slidenum">
              <a:rPr lang="ar-IQ" smtClean="0"/>
              <a:t>‹#›</a:t>
            </a:fld>
            <a:endParaRPr lang="ar-IQ"/>
          </a:p>
        </p:txBody>
      </p:sp>
    </p:spTree>
    <p:extLst>
      <p:ext uri="{BB962C8B-B14F-4D97-AF65-F5344CB8AC3E}">
        <p14:creationId xmlns:p14="http://schemas.microsoft.com/office/powerpoint/2010/main" val="3214244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8724900" y="365125"/>
            <a:ext cx="2628900" cy="5811838"/>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838200" y="365125"/>
            <a:ext cx="7734300" cy="5811838"/>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594C04A-FED4-4990-8964-32B0E947D06B}" type="datetimeFigureOut">
              <a:rPr lang="ar-IQ" smtClean="0"/>
              <a:t>16/10/1445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449EE60-6101-49F3-B3B7-B55A1ED166E8}" type="slidenum">
              <a:rPr lang="ar-IQ" smtClean="0"/>
              <a:t>‹#›</a:t>
            </a:fld>
            <a:endParaRPr lang="ar-IQ"/>
          </a:p>
        </p:txBody>
      </p:sp>
    </p:spTree>
    <p:extLst>
      <p:ext uri="{BB962C8B-B14F-4D97-AF65-F5344CB8AC3E}">
        <p14:creationId xmlns:p14="http://schemas.microsoft.com/office/powerpoint/2010/main" val="3593368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F594C04A-FED4-4990-8964-32B0E947D06B}" type="datetimeFigureOut">
              <a:rPr lang="ar-IQ" smtClean="0"/>
              <a:t>16/10/1445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449EE60-6101-49F3-B3B7-B55A1ED166E8}" type="slidenum">
              <a:rPr lang="ar-IQ" smtClean="0"/>
              <a:t>‹#›</a:t>
            </a:fld>
            <a:endParaRPr lang="ar-IQ"/>
          </a:p>
        </p:txBody>
      </p:sp>
    </p:spTree>
    <p:extLst>
      <p:ext uri="{BB962C8B-B14F-4D97-AF65-F5344CB8AC3E}">
        <p14:creationId xmlns:p14="http://schemas.microsoft.com/office/powerpoint/2010/main" val="22249942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831850" y="1709738"/>
            <a:ext cx="10515600" cy="2852737"/>
          </a:xfrm>
        </p:spPr>
        <p:txBody>
          <a:bodyPr anchor="b"/>
          <a:lstStyle>
            <a:lvl1pPr>
              <a:defRPr sz="6000"/>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F594C04A-FED4-4990-8964-32B0E947D06B}" type="datetimeFigureOut">
              <a:rPr lang="ar-IQ" smtClean="0"/>
              <a:t>16/10/1445</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5449EE60-6101-49F3-B3B7-B55A1ED166E8}" type="slidenum">
              <a:rPr lang="ar-IQ" smtClean="0"/>
              <a:t>‹#›</a:t>
            </a:fld>
            <a:endParaRPr lang="ar-IQ"/>
          </a:p>
        </p:txBody>
      </p:sp>
    </p:spTree>
    <p:extLst>
      <p:ext uri="{BB962C8B-B14F-4D97-AF65-F5344CB8AC3E}">
        <p14:creationId xmlns:p14="http://schemas.microsoft.com/office/powerpoint/2010/main" val="3906573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838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6172200" y="1825625"/>
            <a:ext cx="5181600" cy="435133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F594C04A-FED4-4990-8964-32B0E947D06B}" type="datetimeFigureOut">
              <a:rPr lang="ar-IQ" smtClean="0"/>
              <a:t>16/10/1445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449EE60-6101-49F3-B3B7-B55A1ED166E8}" type="slidenum">
              <a:rPr lang="ar-IQ" smtClean="0"/>
              <a:t>‹#›</a:t>
            </a:fld>
            <a:endParaRPr lang="ar-IQ"/>
          </a:p>
        </p:txBody>
      </p:sp>
    </p:spTree>
    <p:extLst>
      <p:ext uri="{BB962C8B-B14F-4D97-AF65-F5344CB8AC3E}">
        <p14:creationId xmlns:p14="http://schemas.microsoft.com/office/powerpoint/2010/main" val="15365444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365125"/>
            <a:ext cx="10515600" cy="1325563"/>
          </a:xfrm>
        </p:spPr>
        <p:txBody>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839788" y="2505075"/>
            <a:ext cx="5157787"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6172200" y="2505075"/>
            <a:ext cx="5183188" cy="368458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F594C04A-FED4-4990-8964-32B0E947D06B}" type="datetimeFigureOut">
              <a:rPr lang="ar-IQ" smtClean="0"/>
              <a:t>16/10/1445</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5449EE60-6101-49F3-B3B7-B55A1ED166E8}" type="slidenum">
              <a:rPr lang="ar-IQ" smtClean="0"/>
              <a:t>‹#›</a:t>
            </a:fld>
            <a:endParaRPr lang="ar-IQ"/>
          </a:p>
        </p:txBody>
      </p:sp>
    </p:spTree>
    <p:extLst>
      <p:ext uri="{BB962C8B-B14F-4D97-AF65-F5344CB8AC3E}">
        <p14:creationId xmlns:p14="http://schemas.microsoft.com/office/powerpoint/2010/main" val="2063780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F594C04A-FED4-4990-8964-32B0E947D06B}" type="datetimeFigureOut">
              <a:rPr lang="ar-IQ" smtClean="0"/>
              <a:t>16/10/1445</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5449EE60-6101-49F3-B3B7-B55A1ED166E8}" type="slidenum">
              <a:rPr lang="ar-IQ" smtClean="0"/>
              <a:t>‹#›</a:t>
            </a:fld>
            <a:endParaRPr lang="ar-IQ"/>
          </a:p>
        </p:txBody>
      </p:sp>
    </p:spTree>
    <p:extLst>
      <p:ext uri="{BB962C8B-B14F-4D97-AF65-F5344CB8AC3E}">
        <p14:creationId xmlns:p14="http://schemas.microsoft.com/office/powerpoint/2010/main" val="3286265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594C04A-FED4-4990-8964-32B0E947D06B}" type="datetimeFigureOut">
              <a:rPr lang="ar-IQ" smtClean="0"/>
              <a:t>16/10/1445</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5449EE60-6101-49F3-B3B7-B55A1ED166E8}" type="slidenum">
              <a:rPr lang="ar-IQ" smtClean="0"/>
              <a:t>‹#›</a:t>
            </a:fld>
            <a:endParaRPr lang="ar-IQ"/>
          </a:p>
        </p:txBody>
      </p:sp>
    </p:spTree>
    <p:extLst>
      <p:ext uri="{BB962C8B-B14F-4D97-AF65-F5344CB8AC3E}">
        <p14:creationId xmlns:p14="http://schemas.microsoft.com/office/powerpoint/2010/main" val="2750105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594C04A-FED4-4990-8964-32B0E947D06B}" type="datetimeFigureOut">
              <a:rPr lang="ar-IQ" smtClean="0"/>
              <a:t>16/10/1445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449EE60-6101-49F3-B3B7-B55A1ED166E8}" type="slidenum">
              <a:rPr lang="ar-IQ" smtClean="0"/>
              <a:t>‹#›</a:t>
            </a:fld>
            <a:endParaRPr lang="ar-IQ"/>
          </a:p>
        </p:txBody>
      </p:sp>
    </p:spTree>
    <p:extLst>
      <p:ext uri="{BB962C8B-B14F-4D97-AF65-F5344CB8AC3E}">
        <p14:creationId xmlns:p14="http://schemas.microsoft.com/office/powerpoint/2010/main" val="38505520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839788" y="457200"/>
            <a:ext cx="3932237" cy="1600200"/>
          </a:xfrm>
        </p:spPr>
        <p:txBody>
          <a:bodyPr anchor="b"/>
          <a:lstStyle>
            <a:lvl1pPr>
              <a:defRPr sz="3200"/>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F594C04A-FED4-4990-8964-32B0E947D06B}" type="datetimeFigureOut">
              <a:rPr lang="ar-IQ" smtClean="0"/>
              <a:t>16/10/1445</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5449EE60-6101-49F3-B3B7-B55A1ED166E8}" type="slidenum">
              <a:rPr lang="ar-IQ" smtClean="0"/>
              <a:t>‹#›</a:t>
            </a:fld>
            <a:endParaRPr lang="ar-IQ"/>
          </a:p>
        </p:txBody>
      </p:sp>
    </p:spTree>
    <p:extLst>
      <p:ext uri="{BB962C8B-B14F-4D97-AF65-F5344CB8AC3E}">
        <p14:creationId xmlns:p14="http://schemas.microsoft.com/office/powerpoint/2010/main" val="3254204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8000">
              <a:srgbClr val="C1DEAE"/>
            </a:gs>
            <a:gs pos="100000">
              <a:schemeClr val="accent6">
                <a:lumMod val="5000"/>
                <a:lumOff val="95000"/>
              </a:schemeClr>
            </a:gs>
            <a:gs pos="36000">
              <a:srgbClr val="BEDCAA"/>
            </a:gs>
            <a:gs pos="0">
              <a:schemeClr val="accent6">
                <a:lumMod val="45000"/>
                <a:lumOff val="55000"/>
                <a:alpha val="25000"/>
              </a:schemeClr>
            </a:gs>
            <a:gs pos="25000">
              <a:schemeClr val="accent6">
                <a:lumMod val="45000"/>
                <a:lumOff val="55000"/>
              </a:schemeClr>
            </a:gs>
            <a:gs pos="100000">
              <a:schemeClr val="accent6">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594C04A-FED4-4990-8964-32B0E947D06B}" type="datetimeFigureOut">
              <a:rPr lang="ar-IQ" smtClean="0"/>
              <a:t>16/10/1445</a:t>
            </a:fld>
            <a:endParaRPr lang="ar-IQ"/>
          </a:p>
        </p:txBody>
      </p:sp>
      <p:sp>
        <p:nvSpPr>
          <p:cNvPr id="5" name="عنصر نائب للتذييل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5449EE60-6101-49F3-B3B7-B55A1ED166E8}" type="slidenum">
              <a:rPr lang="ar-IQ" smtClean="0"/>
              <a:t>‹#›</a:t>
            </a:fld>
            <a:endParaRPr lang="ar-IQ"/>
          </a:p>
        </p:txBody>
      </p:sp>
    </p:spTree>
    <p:extLst>
      <p:ext uri="{BB962C8B-B14F-4D97-AF65-F5344CB8AC3E}">
        <p14:creationId xmlns:p14="http://schemas.microsoft.com/office/powerpoint/2010/main" val="21725263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474573" y="630198"/>
            <a:ext cx="9144000" cy="3077477"/>
          </a:xfrm>
        </p:spPr>
        <p:txBody>
          <a:bodyPr>
            <a:normAutofit fontScale="90000"/>
          </a:bodyPr>
          <a:lstStyle/>
          <a:p>
            <a:r>
              <a:rPr lang="en-US" b="1" dirty="0" smtClean="0"/>
              <a:t> </a:t>
            </a:r>
            <a:r>
              <a:rPr lang="en-US" b="1" dirty="0"/>
              <a:t>Taxonomic Classification and Importance of Species</a:t>
            </a:r>
            <a:r>
              <a:rPr lang="en-US" b="1" dirty="0" smtClean="0"/>
              <a:t/>
            </a:r>
            <a:br>
              <a:rPr lang="en-US" b="1" dirty="0" smtClean="0"/>
            </a:br>
            <a:r>
              <a:rPr lang="en-US" b="1" dirty="0" smtClean="0"/>
              <a:t/>
            </a:r>
            <a:br>
              <a:rPr lang="en-US" b="1" dirty="0" smtClean="0"/>
            </a:br>
            <a:endParaRPr lang="ar-IQ" b="1" dirty="0"/>
          </a:p>
        </p:txBody>
      </p:sp>
      <p:sp>
        <p:nvSpPr>
          <p:cNvPr id="3" name="عنوان فرعي 2"/>
          <p:cNvSpPr>
            <a:spLocks noGrp="1"/>
          </p:cNvSpPr>
          <p:nvPr>
            <p:ph type="subTitle" idx="1"/>
          </p:nvPr>
        </p:nvSpPr>
        <p:spPr/>
        <p:txBody>
          <a:bodyPr/>
          <a:lstStyle/>
          <a:p>
            <a:r>
              <a:rPr lang="en-US" b="1" i="1" dirty="0" err="1"/>
              <a:t>Dr-Maha</a:t>
            </a:r>
            <a:r>
              <a:rPr lang="en-US" b="1" i="1" dirty="0"/>
              <a:t> A. Mustafa</a:t>
            </a:r>
            <a:endParaRPr lang="ar-IQ" dirty="0"/>
          </a:p>
        </p:txBody>
      </p:sp>
    </p:spTree>
    <p:extLst>
      <p:ext uri="{BB962C8B-B14F-4D97-AF65-F5344CB8AC3E}">
        <p14:creationId xmlns:p14="http://schemas.microsoft.com/office/powerpoint/2010/main" val="8623764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12192000" cy="6526924"/>
          </a:xfrm>
        </p:spPr>
        <p:txBody>
          <a:bodyPr>
            <a:normAutofit lnSpcReduction="10000"/>
          </a:bodyPr>
          <a:lstStyle/>
          <a:p>
            <a:pPr marL="0" indent="0" algn="just" rtl="0">
              <a:buNone/>
            </a:pPr>
            <a:r>
              <a:rPr lang="en-US" sz="2400" dirty="0"/>
              <a:t>the boundaries of species is more difficult if evolution occurs by phyletic </a:t>
            </a:r>
            <a:r>
              <a:rPr lang="en-US" sz="2400" dirty="0" smtClean="0"/>
              <a:t>gradualism </a:t>
            </a:r>
            <a:r>
              <a:rPr lang="en-US" sz="2400" dirty="0"/>
              <a:t>because a chain of intermediate species is present in the geologic record and the boundaries between successive species are arbitrary. Thus, it is </a:t>
            </a:r>
            <a:r>
              <a:rPr lang="en-US" sz="2400" dirty="0" smtClean="0"/>
              <a:t>difficult </a:t>
            </a:r>
            <a:r>
              <a:rPr lang="en-US" sz="2400" dirty="0"/>
              <a:t>to pick points in the evolutionary sequence at which distinct species boundaries are recognizable. If, on the other hand, evolution occurs by </a:t>
            </a:r>
            <a:r>
              <a:rPr lang="en-US" sz="2400" dirty="0" smtClean="0"/>
              <a:t>speciation </a:t>
            </a:r>
            <a:r>
              <a:rPr lang="en-US" sz="2400" dirty="0"/>
              <a:t>(punctuated equilibrium), most morphological change presumably occurs at branch intersections in the evolutionary line (Fig. 14.1.1B), which represent discrete points in time. Thus, the task of picking species boundaries should theoretically be easier and less error prone if evolution occurs by speciation rather than by phyletic gradualism. On the other hand, the initial appearance of a new species in different provinces may show a time lag owing to lags in migration, which makes identification of the first-appearance species bound- </a:t>
            </a:r>
            <a:r>
              <a:rPr lang="en-US" sz="2400" dirty="0" smtClean="0"/>
              <a:t>any </a:t>
            </a:r>
            <a:r>
              <a:rPr lang="en-US" sz="2400" dirty="0"/>
              <a:t>more difficult. </a:t>
            </a:r>
            <a:r>
              <a:rPr lang="en-US" sz="2400" b="1" dirty="0">
                <a:solidFill>
                  <a:srgbClr val="FF0000"/>
                </a:solidFill>
              </a:rPr>
              <a:t>The practicality of identifying species boundaries, and of establishing the boundaries of </a:t>
            </a:r>
            <a:r>
              <a:rPr lang="en-US" sz="2400" b="1" dirty="0" err="1">
                <a:solidFill>
                  <a:srgbClr val="FF0000"/>
                </a:solidFill>
              </a:rPr>
              <a:t>biostratigraphic</a:t>
            </a:r>
            <a:r>
              <a:rPr lang="en-US" sz="2400" b="1" dirty="0">
                <a:solidFill>
                  <a:srgbClr val="FF0000"/>
                </a:solidFill>
              </a:rPr>
              <a:t> zones, is further complicated by problems </a:t>
            </a:r>
            <a:r>
              <a:rPr lang="en-US" sz="2400" b="1" dirty="0" smtClean="0">
                <a:solidFill>
                  <a:srgbClr val="FF0000"/>
                </a:solidFill>
              </a:rPr>
              <a:t>in evolving </a:t>
            </a:r>
            <a:r>
              <a:rPr lang="en-US" sz="2400" b="1" dirty="0">
                <a:solidFill>
                  <a:srgbClr val="FF0000"/>
                </a:solidFill>
              </a:rPr>
              <a:t>the following: </a:t>
            </a:r>
            <a:endParaRPr lang="en-US" sz="2400" b="1" dirty="0" smtClean="0">
              <a:solidFill>
                <a:srgbClr val="FF0000"/>
              </a:solidFill>
            </a:endParaRPr>
          </a:p>
          <a:p>
            <a:pPr marL="0" indent="0" algn="just" rtl="0">
              <a:buNone/>
            </a:pPr>
            <a:r>
              <a:rPr lang="en-US" sz="2400" dirty="0" smtClean="0"/>
              <a:t>(</a:t>
            </a:r>
            <a:r>
              <a:rPr lang="en-US" sz="2400" b="1" dirty="0" smtClean="0"/>
              <a:t>1) sampling </a:t>
            </a:r>
            <a:r>
              <a:rPr lang="en-US" sz="2400" b="1" dirty="0"/>
              <a:t>intervals (How small must they be to en- sure that species boundaries are detected?), (2) changes in the fossil record induced by burial and the vagaries of preservation, (3) constancy and rates of sedimentation (smaller sampling intervals are required for sediments that ac- cumulated very slowly vs. those that accumulated very rapidly), and </a:t>
            </a:r>
            <a:endParaRPr lang="en-US" sz="2400" b="1" dirty="0" smtClean="0"/>
          </a:p>
          <a:p>
            <a:pPr marL="0" indent="0" algn="just" rtl="0">
              <a:buNone/>
            </a:pPr>
            <a:r>
              <a:rPr lang="en-US" sz="2400" b="1" dirty="0" smtClean="0"/>
              <a:t>(</a:t>
            </a:r>
            <a:r>
              <a:rPr lang="en-US" sz="2400" b="1" dirty="0"/>
              <a:t>4) </a:t>
            </a:r>
            <a:r>
              <a:rPr lang="en-US" sz="2400" b="1" dirty="0" smtClean="0"/>
              <a:t>intermittent </a:t>
            </a:r>
            <a:r>
              <a:rPr lang="en-US" sz="2400" b="1" dirty="0"/>
              <a:t>or punctuated patterns of sedimentation and erosion that yield an incomplete stratigraphic record, thus giving the appearance of punctuated speciation</a:t>
            </a:r>
            <a:r>
              <a:rPr lang="en-US" sz="2400" dirty="0" smtClean="0"/>
              <a:t>.</a:t>
            </a:r>
          </a:p>
          <a:p>
            <a:pPr marL="0" indent="0" algn="just" rtl="0">
              <a:buNone/>
            </a:pPr>
            <a:r>
              <a:rPr lang="en-US" sz="2400" dirty="0" smtClean="0"/>
              <a:t> </a:t>
            </a:r>
            <a:r>
              <a:rPr lang="en-US" sz="2400" dirty="0"/>
              <a:t>[For some comparatively recent views on punctuated equilibrium, see Gould (2001) and Kemp (1999, Chapter 7).]</a:t>
            </a:r>
          </a:p>
          <a:p>
            <a:pPr marL="0" indent="0" algn="just" rtl="0">
              <a:buNone/>
            </a:pPr>
            <a:endParaRPr lang="en-US" sz="2400" dirty="0" smtClean="0"/>
          </a:p>
          <a:p>
            <a:pPr marL="0" indent="0" algn="just" rtl="0">
              <a:buNone/>
            </a:pPr>
            <a:endParaRPr lang="ar-IQ" sz="2400" dirty="0"/>
          </a:p>
        </p:txBody>
      </p:sp>
    </p:spTree>
    <p:extLst>
      <p:ext uri="{BB962C8B-B14F-4D97-AF65-F5344CB8AC3E}">
        <p14:creationId xmlns:p14="http://schemas.microsoft.com/office/powerpoint/2010/main" val="17586226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365125"/>
            <a:ext cx="12192000" cy="1325563"/>
          </a:xfrm>
        </p:spPr>
        <p:txBody>
          <a:bodyPr/>
          <a:lstStyle/>
          <a:p>
            <a:pPr marL="571500" indent="-571500" algn="l" rtl="0">
              <a:buClr>
                <a:schemeClr val="accent4"/>
              </a:buClr>
              <a:buFont typeface="Arial" panose="020B0604020202020204" pitchFamily="34" charset="0"/>
              <a:buChar char="•"/>
            </a:pPr>
            <a:r>
              <a:rPr lang="en-US" b="1" u="sng" dirty="0">
                <a:solidFill>
                  <a:srgbClr val="FF0000"/>
                </a:solidFill>
              </a:rPr>
              <a:t> </a:t>
            </a:r>
            <a:r>
              <a:rPr lang="en-US" b="1" u="sng" dirty="0">
                <a:solidFill>
                  <a:srgbClr val="FF0000"/>
                </a:solidFill>
              </a:rPr>
              <a:t>DETERMINISTIC VS. PROBABILISTIC EVOLUTION</a:t>
            </a:r>
            <a:endParaRPr lang="ar-IQ" b="1" u="sng" dirty="0">
              <a:solidFill>
                <a:srgbClr val="FF0000"/>
              </a:solidFill>
            </a:endParaRPr>
          </a:p>
        </p:txBody>
      </p:sp>
      <p:sp>
        <p:nvSpPr>
          <p:cNvPr id="3" name="عنصر نائب للمحتوى 2"/>
          <p:cNvSpPr>
            <a:spLocks noGrp="1"/>
          </p:cNvSpPr>
          <p:nvPr>
            <p:ph idx="1"/>
          </p:nvPr>
        </p:nvSpPr>
        <p:spPr>
          <a:xfrm>
            <a:off x="317938" y="1731032"/>
            <a:ext cx="11874062" cy="5126968"/>
          </a:xfrm>
        </p:spPr>
        <p:txBody>
          <a:bodyPr>
            <a:noAutofit/>
          </a:bodyPr>
          <a:lstStyle/>
          <a:p>
            <a:pPr marL="0" indent="0" algn="just" rtl="0">
              <a:buNone/>
            </a:pPr>
            <a:r>
              <a:rPr lang="en-US" dirty="0"/>
              <a:t>An interesting side issue to the problem of evolutionary controls relates to the question of whether or not such evolutionary events as adaptive radiation and periods of mass extinction are deterministic or probabilistic. That is to say, are evolutionary events explainable only in terms of causal factors, or </a:t>
            </a:r>
            <a:r>
              <a:rPr lang="en-US" b="1" dirty="0">
                <a:solidFill>
                  <a:srgbClr val="FF0000"/>
                </a:solidFill>
              </a:rPr>
              <a:t>are there statistical laws or generalizations that can explain these events on the basis of random variations or processes? </a:t>
            </a:r>
            <a:r>
              <a:rPr lang="en-US" dirty="0"/>
              <a:t>Every human, for example, is destined from the instant of his or her birth to age and eventually die</a:t>
            </a:r>
            <a:r>
              <a:rPr lang="en-US" dirty="0">
                <a:solidFill>
                  <a:srgbClr val="FF0000"/>
                </a:solidFill>
              </a:rPr>
              <a:t>. </a:t>
            </a:r>
            <a:r>
              <a:rPr lang="en-US" b="1" dirty="0">
                <a:solidFill>
                  <a:srgbClr val="FF0000"/>
                </a:solidFill>
              </a:rPr>
              <a:t>Is every species </a:t>
            </a:r>
            <a:r>
              <a:rPr lang="en-US" b="1" dirty="0" smtClean="0">
                <a:solidFill>
                  <a:srgbClr val="FF0000"/>
                </a:solidFill>
              </a:rPr>
              <a:t>like </a:t>
            </a:r>
            <a:r>
              <a:rPr lang="en-US" b="1" dirty="0">
                <a:solidFill>
                  <a:srgbClr val="FF0000"/>
                </a:solidFill>
              </a:rPr>
              <a:t>wise destined from the time of its birth (initial speciation) to eventually age and become extinct?</a:t>
            </a:r>
            <a:r>
              <a:rPr lang="en-US" b="1" dirty="0"/>
              <a:t> </a:t>
            </a:r>
            <a:r>
              <a:rPr lang="en-US" dirty="0" err="1"/>
              <a:t>Raup</a:t>
            </a:r>
            <a:r>
              <a:rPr lang="en-US" dirty="0"/>
              <a:t> (1991, p. 6) states that there is absolutely no basis for equating the life span of species with those of humans and that there is no evidence of aging in species or any known reason why a species could not live </a:t>
            </a:r>
            <a:r>
              <a:rPr lang="en-US" dirty="0" smtClean="0"/>
              <a:t>forever</a:t>
            </a:r>
            <a:endParaRPr lang="ar-IQ" dirty="0"/>
          </a:p>
        </p:txBody>
      </p:sp>
    </p:spTree>
    <p:extLst>
      <p:ext uri="{BB962C8B-B14F-4D97-AF65-F5344CB8AC3E}">
        <p14:creationId xmlns:p14="http://schemas.microsoft.com/office/powerpoint/2010/main" val="7407277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26124" y="378373"/>
            <a:ext cx="12065875" cy="5990896"/>
          </a:xfrm>
        </p:spPr>
        <p:txBody>
          <a:bodyPr>
            <a:noAutofit/>
          </a:bodyPr>
          <a:lstStyle/>
          <a:p>
            <a:pPr marL="0" indent="0" algn="just" rtl="0">
              <a:buNone/>
            </a:pPr>
            <a:r>
              <a:rPr lang="en-US" sz="2400" dirty="0"/>
              <a:t>. Nonetheless, in a subsequent chapter of his book entitled "Gambler's Ruin and Other Problems," </a:t>
            </a:r>
            <a:r>
              <a:rPr lang="en-US" sz="2400" dirty="0" err="1"/>
              <a:t>Raup</a:t>
            </a:r>
            <a:r>
              <a:rPr lang="en-US" sz="2400" dirty="0"/>
              <a:t> discusses the probability of extinction of a genus with a limited number of species (e.g., ten). If the chance of extinction is identical to that of speciation (fifty-fifty), the number of species will fluctuate up and down as in a random walk but will finally reach zero. Therefore, the laws of probability suggest that eventual extinction of the genus is inevitable (</a:t>
            </a:r>
            <a:r>
              <a:rPr lang="en-US" sz="2400" dirty="0" err="1"/>
              <a:t>Raup</a:t>
            </a:r>
            <a:r>
              <a:rPr lang="en-US" sz="2400" dirty="0"/>
              <a:t>, 1991, p. 49), although the greater the number of species in the genus the longer it will take for extinction to occur</a:t>
            </a:r>
            <a:r>
              <a:rPr lang="en-US" sz="2400" dirty="0" smtClean="0"/>
              <a:t>.</a:t>
            </a:r>
          </a:p>
          <a:p>
            <a:pPr marL="0" indent="0" algn="just" rtl="0">
              <a:buNone/>
            </a:pPr>
            <a:r>
              <a:rPr lang="en-US" sz="2400" dirty="0"/>
              <a:t>Probabilistic evolutionary models are called stochastic models. Van </a:t>
            </a:r>
            <a:r>
              <a:rPr lang="en-US" sz="2400" dirty="0" err="1"/>
              <a:t>Valen</a:t>
            </a:r>
            <a:r>
              <a:rPr lang="en-US" sz="2400" dirty="0"/>
              <a:t> (1973, p. 1) asserted, for example, that "all groups for which data exist go extinct at a rate that is constant for a given group." Such statements should not be taken to mean that extinctions occur without cause. Extinction of a species may be the result of any number of specific causes and it may, therefore, be in- valid to attribute the death of individuals to chance. If frequency of death is considered at population levels, however, it may be mathematically valid to describe the frequency as being governed by random stochastic processes</a:t>
            </a:r>
            <a:r>
              <a:rPr lang="en-US" sz="2400" dirty="0" smtClean="0"/>
              <a:t>.</a:t>
            </a:r>
          </a:p>
          <a:p>
            <a:pPr marL="0" indent="0" algn="just" rtl="0">
              <a:buNone/>
            </a:pPr>
            <a:endParaRPr lang="ar-IQ" sz="2400" dirty="0"/>
          </a:p>
        </p:txBody>
      </p:sp>
    </p:spTree>
    <p:extLst>
      <p:ext uri="{BB962C8B-B14F-4D97-AF65-F5344CB8AC3E}">
        <p14:creationId xmlns:p14="http://schemas.microsoft.com/office/powerpoint/2010/main" val="27922816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41891" y="186011"/>
            <a:ext cx="11918730" cy="6325148"/>
          </a:xfrm>
        </p:spPr>
        <p:txBody>
          <a:bodyPr>
            <a:normAutofit/>
          </a:bodyPr>
          <a:lstStyle/>
          <a:p>
            <a:pPr algn="just" rtl="0"/>
            <a:r>
              <a:rPr lang="en-US" sz="2400" b="1" dirty="0"/>
              <a:t>In other words, individuals in a given population of organisms may die owing to various specific causes; however, the population as a whole will </a:t>
            </a:r>
            <a:r>
              <a:rPr lang="en-US" sz="2400" b="1" dirty="0" smtClean="0"/>
              <a:t>become extinct </a:t>
            </a:r>
            <a:r>
              <a:rPr lang="en-US" sz="2400" b="1" dirty="0"/>
              <a:t>at a constant rate, depending upon its size, regardless of the specific </a:t>
            </a:r>
            <a:r>
              <a:rPr lang="en-US" sz="2400" b="1" dirty="0" smtClean="0"/>
              <a:t>causes </a:t>
            </a:r>
            <a:r>
              <a:rPr lang="en-US" sz="2400" b="1" dirty="0"/>
              <a:t>of death of the individuals. Thus, in the stochastic approach, the pattern of evolution as a whole is perceived to be a random process, although individual fluctuations in this pattern can be explained by cause and effect</a:t>
            </a:r>
            <a:r>
              <a:rPr lang="en-US" sz="2400" b="1" dirty="0" smtClean="0"/>
              <a:t>.</a:t>
            </a:r>
          </a:p>
          <a:p>
            <a:pPr algn="just" rtl="0"/>
            <a:r>
              <a:rPr lang="en-US" sz="2400" b="1" dirty="0"/>
              <a:t>Stochastic models may serve to separate those features of the </a:t>
            </a:r>
            <a:r>
              <a:rPr lang="en-US" sz="2400" b="1" dirty="0" smtClean="0"/>
              <a:t>evolutionary </a:t>
            </a:r>
            <a:r>
              <a:rPr lang="en-US" sz="2400" b="1" dirty="0"/>
              <a:t>record that are amenable to deterministic explanations from those that do not warrant a search for a specific cause. For example, the fairly rapid demise of the dinosaurs at the end of Cretaceous time can probably be explained by some specific environmental or catastrophic event such as dramatic climatic change resulting from meteorite impact; however, the gradual decline of </a:t>
            </a:r>
            <a:r>
              <a:rPr lang="en-US" sz="2400" b="1" dirty="0" err="1" smtClean="0"/>
              <a:t>conodonts</a:t>
            </a:r>
            <a:r>
              <a:rPr lang="en-US" sz="2400" b="1" dirty="0" smtClean="0"/>
              <a:t> </a:t>
            </a:r>
            <a:r>
              <a:rPr lang="en-US" sz="2400" b="1" dirty="0"/>
              <a:t>and their eventual extinction at the end of the Triassic appears to be more difficult to attribute to a specific cause or causes. Probabilistic extinction can be thought of as a kind of "background" extinction that has acted through- out the fossil record, almost but not quite keeping pace with the rise of new species (global diversity of organisms has increased with time). From time to time, however, major extinction events, called mass extinctions, have occurred and demand a specific causal explanation.</a:t>
            </a:r>
            <a:endParaRPr lang="en-US" sz="2400" b="1" dirty="0" smtClean="0"/>
          </a:p>
          <a:p>
            <a:pPr algn="just" rtl="0"/>
            <a:endParaRPr lang="en-US" sz="2400" dirty="0"/>
          </a:p>
          <a:p>
            <a:pPr algn="just" rtl="0"/>
            <a:endParaRPr lang="ar-IQ" sz="2400" dirty="0"/>
          </a:p>
        </p:txBody>
      </p:sp>
    </p:spTree>
    <p:extLst>
      <p:ext uri="{BB962C8B-B14F-4D97-AF65-F5344CB8AC3E}">
        <p14:creationId xmlns:p14="http://schemas.microsoft.com/office/powerpoint/2010/main" val="594768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marL="571500" indent="-571500" algn="l" rtl="0">
              <a:buClr>
                <a:schemeClr val="accent4"/>
              </a:buClr>
              <a:buFont typeface="Arial" panose="020B0604020202020204" pitchFamily="34" charset="0"/>
              <a:buChar char="•"/>
            </a:pPr>
            <a:r>
              <a:rPr lang="en-US" b="1" u="sng" dirty="0">
                <a:solidFill>
                  <a:srgbClr val="FF0000"/>
                </a:solidFill>
              </a:rPr>
              <a:t>MASS EXTINCTIONS</a:t>
            </a:r>
            <a:endParaRPr lang="ar-IQ" dirty="0">
              <a:solidFill>
                <a:srgbClr val="FF0000"/>
              </a:solidFill>
            </a:endParaRPr>
          </a:p>
        </p:txBody>
      </p:sp>
      <p:sp>
        <p:nvSpPr>
          <p:cNvPr id="3" name="عنصر نائب للمحتوى 2"/>
          <p:cNvSpPr>
            <a:spLocks noGrp="1"/>
          </p:cNvSpPr>
          <p:nvPr>
            <p:ph idx="1"/>
          </p:nvPr>
        </p:nvSpPr>
        <p:spPr>
          <a:xfrm>
            <a:off x="1" y="1825624"/>
            <a:ext cx="11918730" cy="5032375"/>
          </a:xfrm>
        </p:spPr>
        <p:txBody>
          <a:bodyPr>
            <a:normAutofit/>
          </a:bodyPr>
          <a:lstStyle/>
          <a:p>
            <a:pPr algn="just" rtl="0"/>
            <a:r>
              <a:rPr lang="en-US" sz="2400" b="1" dirty="0" smtClean="0"/>
              <a:t>Extinction</a:t>
            </a:r>
            <a:r>
              <a:rPr lang="en-US" sz="2400" dirty="0"/>
              <a:t>: </a:t>
            </a:r>
            <a:r>
              <a:rPr lang="en-US" b="1" dirty="0">
                <a:solidFill>
                  <a:srgbClr val="FF0000"/>
                </a:solidFill>
              </a:rPr>
              <a:t>The dying out of a whole group of animals.</a:t>
            </a:r>
          </a:p>
          <a:p>
            <a:pPr algn="just" rtl="0"/>
            <a:r>
              <a:rPr lang="en-US" sz="2400" dirty="0"/>
              <a:t>The fossil record shows that the diversity of both marine and continental life has increased exponentially since the end of the Precambrian (e.g., Benton, 1995; Miller, 2000); however, the record also shows that many groups of </a:t>
            </a:r>
            <a:r>
              <a:rPr lang="en-US" sz="2400" dirty="0" smtClean="0"/>
              <a:t>organisms </a:t>
            </a:r>
            <a:r>
              <a:rPr lang="en-US" sz="2400" dirty="0"/>
              <a:t>became extinct or suffered dramatic reductions in numbers and </a:t>
            </a:r>
            <a:r>
              <a:rPr lang="en-US" sz="2400" dirty="0" smtClean="0"/>
              <a:t>diversity </a:t>
            </a:r>
            <a:r>
              <a:rPr lang="en-US" sz="2400" dirty="0"/>
              <a:t>at particular times. During the past two decades, these episodes of mass extinction have assumed increasing importance to paleontologists and other geologists, judging by the rapid appearance of new articles and books dealing with mass extinctions. Five extinction events have become so </a:t>
            </a:r>
            <a:r>
              <a:rPr lang="en-US" sz="2400" dirty="0" smtClean="0"/>
              <a:t>important </a:t>
            </a:r>
            <a:r>
              <a:rPr lang="en-US" sz="2400" dirty="0"/>
              <a:t>and far reaching that they are now commonly referred to as the big five. </a:t>
            </a:r>
            <a:endParaRPr lang="en-US" sz="2400" dirty="0" smtClean="0"/>
          </a:p>
          <a:p>
            <a:pPr algn="just" rtl="0"/>
            <a:r>
              <a:rPr lang="en-US" b="1" dirty="0" smtClean="0">
                <a:solidFill>
                  <a:srgbClr val="FF0000"/>
                </a:solidFill>
              </a:rPr>
              <a:t>These </a:t>
            </a:r>
            <a:r>
              <a:rPr lang="en-US" b="1" dirty="0">
                <a:solidFill>
                  <a:srgbClr val="FF0000"/>
                </a:solidFill>
              </a:rPr>
              <a:t>major extinction episodes</a:t>
            </a:r>
            <a:r>
              <a:rPr lang="en-US" sz="2400" dirty="0"/>
              <a:t> took place </a:t>
            </a:r>
            <a:r>
              <a:rPr lang="en-US" sz="2400" b="1" dirty="0">
                <a:solidFill>
                  <a:srgbClr val="FF0000"/>
                </a:solidFill>
              </a:rPr>
              <a:t>near the end of the Ordovician</a:t>
            </a:r>
            <a:r>
              <a:rPr lang="en-US" sz="2400" dirty="0"/>
              <a:t>, </a:t>
            </a:r>
            <a:r>
              <a:rPr lang="en-US" sz="2400" b="1" dirty="0" smtClean="0">
                <a:solidFill>
                  <a:srgbClr val="FF0000"/>
                </a:solidFill>
              </a:rPr>
              <a:t>Devonian</a:t>
            </a:r>
            <a:r>
              <a:rPr lang="en-US" sz="2400" b="1" dirty="0">
                <a:solidFill>
                  <a:srgbClr val="FF0000"/>
                </a:solidFill>
              </a:rPr>
              <a:t>, Permian, Triassic, and Cretaceous </a:t>
            </a:r>
            <a:r>
              <a:rPr lang="en-US" sz="2400" dirty="0"/>
              <a:t>(Fig. 14.1.2), and the later </a:t>
            </a:r>
            <a:r>
              <a:rPr lang="en-US" sz="2400" dirty="0" smtClean="0"/>
              <a:t>extinctions </a:t>
            </a:r>
            <a:r>
              <a:rPr lang="en-US" sz="2400" dirty="0"/>
              <a:t>affected both terrestrial and marine forms.</a:t>
            </a:r>
            <a:endParaRPr lang="ar-IQ" sz="2400" dirty="0"/>
          </a:p>
        </p:txBody>
      </p:sp>
    </p:spTree>
    <p:extLst>
      <p:ext uri="{BB962C8B-B14F-4D97-AF65-F5344CB8AC3E}">
        <p14:creationId xmlns:p14="http://schemas.microsoft.com/office/powerpoint/2010/main" val="35778028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marL="571500" indent="-571500" algn="l" rtl="0">
              <a:buClr>
                <a:schemeClr val="accent4"/>
              </a:buClr>
              <a:buFont typeface="Arial" panose="020B0604020202020204" pitchFamily="34" charset="0"/>
              <a:buChar char="•"/>
            </a:pPr>
            <a:r>
              <a:rPr lang="en-US" sz="2400" b="1" dirty="0"/>
              <a:t>As shown in Table 14.1.2, 47-82 percent of extant marine animal genera</a:t>
            </a:r>
            <a:endParaRPr lang="ar-IQ" sz="2400" b="1" dirty="0"/>
          </a:p>
        </p:txBody>
      </p:sp>
      <p:sp>
        <p:nvSpPr>
          <p:cNvPr id="3" name="عنصر نائب للمحتوى 2"/>
          <p:cNvSpPr>
            <a:spLocks noGrp="1"/>
          </p:cNvSpPr>
          <p:nvPr>
            <p:ph idx="1"/>
          </p:nvPr>
        </p:nvSpPr>
        <p:spPr>
          <a:xfrm>
            <a:off x="838200" y="1825624"/>
            <a:ext cx="10515600" cy="4890485"/>
          </a:xfrm>
        </p:spPr>
        <p:txBody>
          <a:bodyPr>
            <a:normAutofit/>
          </a:bodyPr>
          <a:lstStyle/>
          <a:p>
            <a:pPr algn="just" rtl="0"/>
            <a:r>
              <a:rPr lang="en-US" sz="2400" b="1" dirty="0"/>
              <a:t>became extinct during these five major mass extinction episodes and 16-51 percent of the marine animal families became extinct. Such dramatic </a:t>
            </a:r>
            <a:r>
              <a:rPr lang="en-US" sz="2400" b="1" dirty="0" smtClean="0"/>
              <a:t>extinctions </a:t>
            </a:r>
            <a:r>
              <a:rPr lang="en-US" sz="2400" b="1" dirty="0"/>
              <a:t>demand an explanation linked to some specific cause or causes. </a:t>
            </a:r>
            <a:endParaRPr lang="en-US" sz="2400" b="1" dirty="0" smtClean="0"/>
          </a:p>
          <a:p>
            <a:pPr algn="just" rtl="0"/>
            <a:r>
              <a:rPr lang="en-US" sz="2400" b="1" dirty="0" smtClean="0"/>
              <a:t>Particularly </a:t>
            </a:r>
            <a:r>
              <a:rPr lang="en-US" sz="2400" b="1" dirty="0"/>
              <a:t>important groups of organisms that became extinct include trilobites and Fusulinid foraminifers (Late Permian), </a:t>
            </a:r>
            <a:r>
              <a:rPr lang="en-US" sz="2400" b="1" dirty="0" err="1"/>
              <a:t>conodonts</a:t>
            </a:r>
            <a:r>
              <a:rPr lang="en-US" sz="2400" b="1" dirty="0"/>
              <a:t> (Late Triassic), and </a:t>
            </a:r>
            <a:r>
              <a:rPr lang="en-US" sz="2400" b="1" dirty="0" smtClean="0"/>
              <a:t>ammonites </a:t>
            </a:r>
            <a:r>
              <a:rPr lang="en-US" sz="2400" b="1" dirty="0"/>
              <a:t>and dinosaurs (Late Cretaceous</a:t>
            </a:r>
            <a:r>
              <a:rPr lang="en-US" sz="2400" b="1" dirty="0" smtClean="0"/>
              <a:t>).</a:t>
            </a:r>
          </a:p>
          <a:p>
            <a:pPr algn="just" rtl="0"/>
            <a:r>
              <a:rPr lang="en-US" sz="2400" b="1" dirty="0" smtClean="0"/>
              <a:t> </a:t>
            </a:r>
            <a:r>
              <a:rPr lang="en-US" sz="2400" b="1" dirty="0"/>
              <a:t>Many other groups also became </a:t>
            </a:r>
            <a:r>
              <a:rPr lang="en-US" sz="2400" b="1" dirty="0" smtClean="0"/>
              <a:t>extinct </a:t>
            </a:r>
            <a:r>
              <a:rPr lang="en-US" sz="2400" b="1" dirty="0"/>
              <a:t>or were greatly reduced in numbers. These dramatic extinctions have taxed the imagination of paleontologists and other geologists to provide </a:t>
            </a:r>
            <a:r>
              <a:rPr lang="en-US" sz="2400" b="1" dirty="0" smtClean="0"/>
              <a:t>acceptable </a:t>
            </a:r>
            <a:r>
              <a:rPr lang="en-US" sz="2400" b="1" dirty="0"/>
              <a:t>causal explanations</a:t>
            </a:r>
            <a:r>
              <a:rPr lang="en-US" sz="2400" b="1" dirty="0" smtClean="0"/>
              <a:t>.</a:t>
            </a:r>
          </a:p>
          <a:p>
            <a:pPr algn="just" rtl="0"/>
            <a:r>
              <a:rPr lang="en-US" sz="2400" b="1" dirty="0" smtClean="0"/>
              <a:t> </a:t>
            </a:r>
            <a:r>
              <a:rPr lang="en-US" sz="2400" b="1" dirty="0"/>
              <a:t>The Late Permian extinction phase has received particular attention because of the number of major groups affected and the sharpness of the change with which these groups disappeared from the geo- logic record at the end of the Permian.</a:t>
            </a:r>
            <a:endParaRPr lang="ar-IQ" sz="2400" b="1" dirty="0"/>
          </a:p>
        </p:txBody>
      </p:sp>
    </p:spTree>
    <p:extLst>
      <p:ext uri="{BB962C8B-B14F-4D97-AF65-F5344CB8AC3E}">
        <p14:creationId xmlns:p14="http://schemas.microsoft.com/office/powerpoint/2010/main" val="3672604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12192000" cy="2128345"/>
          </a:xfrm>
        </p:spPr>
        <p:txBody>
          <a:bodyPr>
            <a:normAutofit/>
          </a:bodyPr>
          <a:lstStyle/>
          <a:p>
            <a:pPr marL="0" indent="0" algn="just" rtl="0">
              <a:buNone/>
            </a:pPr>
            <a:r>
              <a:rPr lang="en-US" sz="2400" b="1" dirty="0"/>
              <a:t>Mass extinctions are of enormous interest to geologists because of the questions they raise, among other things, about possible recurring catastrophic events in Earth's history</a:t>
            </a:r>
            <a:r>
              <a:rPr lang="en-US" sz="2400" dirty="0"/>
              <a:t>. The past few decades saw explosive growth in </a:t>
            </a:r>
            <a:r>
              <a:rPr lang="en-US" sz="2400" dirty="0" smtClean="0"/>
              <a:t>research </a:t>
            </a:r>
            <a:r>
              <a:rPr lang="en-US" sz="2400" dirty="0"/>
              <a:t>into the patterns, rates, causes, and consequences of extinction but </a:t>
            </a:r>
            <a:r>
              <a:rPr lang="en-US" sz="2400" dirty="0" smtClean="0"/>
              <a:t>little </a:t>
            </a:r>
            <a:r>
              <a:rPr lang="en-US" sz="2400" dirty="0"/>
              <a:t>overall agreement about the causes of extinction. Theories about extinction fall into three groups: catastrophic extinction, gradual extinction, and </a:t>
            </a:r>
            <a:r>
              <a:rPr lang="en-US" sz="2400" dirty="0" smtClean="0"/>
              <a:t>stepwise.</a:t>
            </a:r>
          </a:p>
          <a:p>
            <a:pPr marL="0" indent="0" algn="just" rtl="0">
              <a:buNone/>
            </a:pPr>
            <a:endParaRPr lang="ar-IQ" sz="24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41380" y="1743074"/>
            <a:ext cx="8250620" cy="5114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مربع نص 4"/>
          <p:cNvSpPr txBox="1"/>
          <p:nvPr/>
        </p:nvSpPr>
        <p:spPr>
          <a:xfrm>
            <a:off x="315310" y="1970690"/>
            <a:ext cx="3358056" cy="3693319"/>
          </a:xfrm>
          <a:prstGeom prst="rect">
            <a:avLst/>
          </a:prstGeom>
          <a:noFill/>
        </p:spPr>
        <p:txBody>
          <a:bodyPr wrap="square" rtlCol="0">
            <a:spAutoFit/>
          </a:bodyPr>
          <a:lstStyle/>
          <a:p>
            <a:pPr algn="l"/>
            <a:r>
              <a:rPr lang="en-US" b="1" dirty="0"/>
              <a:t>Figure 14.1.2</a:t>
            </a:r>
          </a:p>
          <a:p>
            <a:pPr algn="just"/>
            <a:r>
              <a:rPr lang="en-US" b="1" dirty="0" smtClean="0"/>
              <a:t>Diversity </a:t>
            </a:r>
            <a:r>
              <a:rPr lang="en-US" b="1" dirty="0"/>
              <a:t>of marine animal genera (number of genera) during Phanerozoic time. Arrows point to the "big five," the five great mass extinctions. [After </a:t>
            </a:r>
            <a:r>
              <a:rPr lang="en-US" b="1" dirty="0" err="1"/>
              <a:t>Sepkoski</a:t>
            </a:r>
            <a:r>
              <a:rPr lang="en-US" b="1" dirty="0"/>
              <a:t>, J. J., Jr., 1995, Patterns of Phanerozoic extinction: a perspective from global data bases, in </a:t>
            </a:r>
            <a:r>
              <a:rPr lang="en-US" b="1" dirty="0" err="1"/>
              <a:t>Walliser</a:t>
            </a:r>
            <a:r>
              <a:rPr lang="en-US" b="1" dirty="0"/>
              <a:t>, O.H. (ed.), Global events and event </a:t>
            </a:r>
            <a:r>
              <a:rPr lang="en-US" b="1" dirty="0" smtClean="0"/>
              <a:t>stratigraphy: Springer-</a:t>
            </a:r>
            <a:r>
              <a:rPr lang="en-US" b="1" dirty="0" err="1" smtClean="0"/>
              <a:t>Verlag</a:t>
            </a:r>
            <a:r>
              <a:rPr lang="en-US" b="1" dirty="0"/>
              <a:t>, Berlin, Fig. 1, p. 38.]</a:t>
            </a:r>
          </a:p>
        </p:txBody>
      </p:sp>
    </p:spTree>
    <p:extLst>
      <p:ext uri="{BB962C8B-B14F-4D97-AF65-F5344CB8AC3E}">
        <p14:creationId xmlns:p14="http://schemas.microsoft.com/office/powerpoint/2010/main" val="5731359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ربع نص 4"/>
          <p:cNvSpPr txBox="1"/>
          <p:nvPr/>
        </p:nvSpPr>
        <p:spPr>
          <a:xfrm>
            <a:off x="1261239" y="457199"/>
            <a:ext cx="10026869" cy="830997"/>
          </a:xfrm>
          <a:prstGeom prst="rect">
            <a:avLst/>
          </a:prstGeom>
          <a:noFill/>
        </p:spPr>
        <p:txBody>
          <a:bodyPr wrap="square" rtlCol="0">
            <a:spAutoFit/>
          </a:bodyPr>
          <a:lstStyle/>
          <a:p>
            <a:pPr algn="l"/>
            <a:r>
              <a:rPr lang="en-US" sz="2400" b="1" dirty="0"/>
              <a:t>Table 14.1.2 </a:t>
            </a:r>
            <a:r>
              <a:rPr lang="en-US" sz="2400" b="1" dirty="0">
                <a:solidFill>
                  <a:srgbClr val="FF0000"/>
                </a:solidFill>
              </a:rPr>
              <a:t>Percentage of decline in marine animal diversity associated with the five great mass extinctions shown in Figure 14.1.2</a:t>
            </a: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688" y="1288197"/>
            <a:ext cx="10243973" cy="55698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89918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12192000" cy="6653048"/>
          </a:xfrm>
        </p:spPr>
        <p:txBody>
          <a:bodyPr>
            <a:normAutofit fontScale="92500"/>
          </a:bodyPr>
          <a:lstStyle/>
          <a:p>
            <a:pPr marL="0" indent="0" algn="just" rtl="0">
              <a:buNone/>
            </a:pPr>
            <a:r>
              <a:rPr lang="en-US" sz="2400" dirty="0"/>
              <a:t>extinction (extinction that occurs in a series of discrete steps in the vicinity of major stratigraphic boundaries, such as the Permian/Triassic boundary). These various theories have been expounded in numerous research papers and a number of recent books, some of which are listed at the end of this chapter</a:t>
            </a:r>
            <a:r>
              <a:rPr lang="en-US" sz="2400" dirty="0" smtClean="0"/>
              <a:t>.</a:t>
            </a:r>
          </a:p>
          <a:p>
            <a:pPr marL="0" indent="0" algn="just" rtl="0">
              <a:buNone/>
            </a:pPr>
            <a:r>
              <a:rPr lang="en-US" sz="2400" dirty="0"/>
              <a:t>Causes proposed for the main mass-extinction events are summarized in Figure 14.1.3. Proponents of the catastrophic theory, especially for the sharp Cretaceous/Tertiary boundary event, suggest that the impact of </a:t>
            </a:r>
            <a:r>
              <a:rPr lang="en-US" sz="2400" dirty="0" smtClean="0"/>
              <a:t>extraterrestrial </a:t>
            </a:r>
            <a:r>
              <a:rPr lang="en-US" sz="2400" dirty="0"/>
              <a:t>objects called bolides (meteorites and comets) created major climatic change (global winter) by throwing up huge clouds of dust and/or generated acid rain, tsunamis, and wildfires that caused extinction of some taxonomic groups. Alternatively, intense explosive volcanic activity may have adversely affected climates through discharge of excessive gas clouds (greenhouse warming). Other geologists suggest that such extraterrestrial causes are not needed to explain most extinction events. Gradual, progressive changes in cli- mate (either warming or cooling) together with changes in sea level are </a:t>
            </a:r>
            <a:r>
              <a:rPr lang="en-US" sz="2400" dirty="0" smtClean="0"/>
              <a:t>adequate</a:t>
            </a:r>
            <a:r>
              <a:rPr lang="en-US" sz="2400" dirty="0"/>
              <a:t>, they say, to account for extinctions. For example, lowering of sea level during major episodes of regression reduces habitats for shallow-water organ- isms and increases competition. On the other hand, widespread marine </a:t>
            </a:r>
            <a:r>
              <a:rPr lang="en-US" sz="2400" dirty="0" smtClean="0"/>
              <a:t>transgressions </a:t>
            </a:r>
            <a:r>
              <a:rPr lang="en-US" sz="2400" dirty="0"/>
              <a:t>appear to be linked to development of anoxic (low oxygen) conditions that adversely affect some organisms and cause extinction (</a:t>
            </a:r>
            <a:r>
              <a:rPr lang="en-US" sz="2400" dirty="0" err="1"/>
              <a:t>Hallam</a:t>
            </a:r>
            <a:r>
              <a:rPr lang="en-US" sz="2400" dirty="0"/>
              <a:t> and </a:t>
            </a:r>
            <a:r>
              <a:rPr lang="en-US" sz="2400" dirty="0" err="1" smtClean="0"/>
              <a:t>Wignall</a:t>
            </a:r>
            <a:r>
              <a:rPr lang="en-US" sz="2400" dirty="0"/>
              <a:t>, 1997, p. 251). The actual causes of anoxia during phases of transgression are poorly understood. Still other geologists suggest that some extinctions occur in a stepwise fashion by a series of pulses-some before, some at, and some just after a major boundary. These extinctions are presumably the result of a succession of events, such as brief showers of comets superimposed on a background of progressive environmental deterioration.</a:t>
            </a:r>
            <a:endParaRPr lang="en-US" sz="2400" dirty="0"/>
          </a:p>
        </p:txBody>
      </p:sp>
    </p:spTree>
    <p:extLst>
      <p:ext uri="{BB962C8B-B14F-4D97-AF65-F5344CB8AC3E}">
        <p14:creationId xmlns:p14="http://schemas.microsoft.com/office/powerpoint/2010/main" val="1185721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89186"/>
            <a:ext cx="12192000" cy="6653048"/>
          </a:xfrm>
        </p:spPr>
        <p:txBody>
          <a:bodyPr>
            <a:normAutofit/>
          </a:bodyPr>
          <a:lstStyle/>
          <a:p>
            <a:pPr marL="0" indent="0" algn="just" rtl="0">
              <a:buNone/>
            </a:pPr>
            <a:r>
              <a:rPr lang="en-US" sz="2400" dirty="0"/>
              <a:t>In any event, worldwide extinctions of major groups of organisms, while extremely interesting and significant, play only a limited role in </a:t>
            </a:r>
            <a:r>
              <a:rPr lang="en-US" sz="2400" dirty="0" smtClean="0"/>
              <a:t>biostratigraphy </a:t>
            </a:r>
            <a:r>
              <a:rPr lang="en-US" sz="2400" dirty="0"/>
              <a:t>because these major extinctions provide only a few correlation horizons. Changing local environmental conditions are probably a more significant cause of extinction of individual species, which form the most important basis for biostratigraphy.</a:t>
            </a:r>
            <a:endParaRPr lang="en-US" sz="2400" dirty="0"/>
          </a:p>
        </p:txBody>
      </p:sp>
    </p:spTree>
    <p:extLst>
      <p:ext uri="{BB962C8B-B14F-4D97-AF65-F5344CB8AC3E}">
        <p14:creationId xmlns:p14="http://schemas.microsoft.com/office/powerpoint/2010/main" val="17954630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4294967295"/>
          </p:nvPr>
        </p:nvSpPr>
        <p:spPr>
          <a:xfrm>
            <a:off x="825844" y="1517693"/>
            <a:ext cx="10515600" cy="4351338"/>
          </a:xfrm>
        </p:spPr>
        <p:txBody>
          <a:bodyPr>
            <a:normAutofit fontScale="92500"/>
          </a:bodyPr>
          <a:lstStyle/>
          <a:p>
            <a:pPr marL="0" indent="0" algn="just" rtl="0">
              <a:buNone/>
            </a:pPr>
            <a:r>
              <a:rPr lang="en-US" sz="2400" dirty="0"/>
              <a:t>Organisms can be classified in a variety of ways, including habitat (planktonic, nektonic, benthonic) and environmental distribution (littoral, neritic, </a:t>
            </a:r>
            <a:r>
              <a:rPr lang="en-US" sz="2400" dirty="0" err="1"/>
              <a:t>bathyal</a:t>
            </a:r>
            <a:r>
              <a:rPr lang="en-US" sz="2400" dirty="0"/>
              <a:t>, etc.); however, taxonomic classification based on morphological and develop- mental similarities and presumed genetic relationships is most pertinent to </a:t>
            </a:r>
            <a:r>
              <a:rPr lang="en-US" sz="2400" dirty="0" err="1"/>
              <a:t>recog</a:t>
            </a:r>
            <a:r>
              <a:rPr lang="en-US" sz="2400" dirty="0"/>
              <a:t>- </a:t>
            </a:r>
            <a:r>
              <a:rPr lang="en-US" sz="2400" dirty="0" err="1"/>
              <a:t>nizing</a:t>
            </a:r>
            <a:r>
              <a:rPr lang="en-US" sz="2400" dirty="0"/>
              <a:t> evolution and </a:t>
            </a:r>
            <a:r>
              <a:rPr lang="en-US" sz="2400" dirty="0" err="1"/>
              <a:t>biostratigraphic</a:t>
            </a:r>
            <a:r>
              <a:rPr lang="en-US" sz="2400" dirty="0"/>
              <a:t> zonation. The basic system of taxonomic classification now in use was introduced in 1735 by the Swedish naturalist Lin- </a:t>
            </a:r>
            <a:r>
              <a:rPr lang="en-US" sz="2400" dirty="0" err="1"/>
              <a:t>naeus</a:t>
            </a:r>
            <a:r>
              <a:rPr lang="en-US" sz="2400" dirty="0"/>
              <a:t>, who grouped organisms into a hierarchy of different categories based on the number of distinctive characteristics shared in common. Organisms in the lowest, or least inclusive, category have the greatest number of common </a:t>
            </a:r>
            <a:r>
              <a:rPr lang="en-US" sz="2400" dirty="0" err="1"/>
              <a:t>charac</a:t>
            </a:r>
            <a:r>
              <a:rPr lang="en-US" sz="2400" dirty="0"/>
              <a:t>- </a:t>
            </a:r>
            <a:r>
              <a:rPr lang="en-US" sz="2400" dirty="0" err="1"/>
              <a:t>teristics</a:t>
            </a:r>
            <a:r>
              <a:rPr lang="en-US" sz="2400" dirty="0"/>
              <a:t>; those in the next highest category have fewer common characteristics; and so on, until the highest, or most inclusive, category is reached. In the last cat- </a:t>
            </a:r>
            <a:r>
              <a:rPr lang="en-US" sz="2400" dirty="0" err="1"/>
              <a:t>egory</a:t>
            </a:r>
            <a:r>
              <a:rPr lang="en-US" sz="2400" dirty="0"/>
              <a:t>, organisms share only a very few common characteristics or traits. </a:t>
            </a:r>
            <a:r>
              <a:rPr lang="en-US" sz="2400" dirty="0" smtClean="0"/>
              <a:t>Lin-</a:t>
            </a:r>
            <a:r>
              <a:rPr lang="en-US" sz="2400" dirty="0" err="1"/>
              <a:t>naeus's</a:t>
            </a:r>
            <a:r>
              <a:rPr lang="en-US" sz="2400" dirty="0"/>
              <a:t> system of classification, as modified by some later additions, is </a:t>
            </a:r>
            <a:r>
              <a:rPr lang="en-US" sz="2400" dirty="0" err="1"/>
              <a:t>illustratedschematically</a:t>
            </a:r>
            <a:r>
              <a:rPr lang="en-US" sz="2400" dirty="0"/>
              <a:t> in Figure 14.5. The Linnaean system of taxonomic classification brought to light the </a:t>
            </a:r>
            <a:r>
              <a:rPr lang="en-US" sz="2400" dirty="0" smtClean="0"/>
              <a:t>fact.</a:t>
            </a:r>
            <a:endParaRPr lang="en-US" sz="2400" dirty="0"/>
          </a:p>
          <a:p>
            <a:pPr marL="0" indent="0" algn="justLow" rtl="0">
              <a:buNone/>
            </a:pPr>
            <a:endParaRPr lang="en-US" sz="2400" dirty="0"/>
          </a:p>
          <a:p>
            <a:pPr marL="0" indent="0" algn="justLow" rtl="0">
              <a:buNone/>
            </a:pPr>
            <a:endParaRPr lang="en-US" sz="2400" dirty="0" smtClean="0"/>
          </a:p>
          <a:p>
            <a:pPr marL="0" indent="0" algn="justLow" rtl="0">
              <a:buNone/>
            </a:pPr>
            <a:endParaRPr lang="en-US" sz="2400" dirty="0" smtClean="0"/>
          </a:p>
          <a:p>
            <a:pPr marL="0" indent="0" algn="justLow" rtl="0">
              <a:buNone/>
            </a:pPr>
            <a:endParaRPr lang="ar-IQ" dirty="0"/>
          </a:p>
        </p:txBody>
      </p:sp>
      <p:sp>
        <p:nvSpPr>
          <p:cNvPr id="5" name="عنوان 4"/>
          <p:cNvSpPr>
            <a:spLocks noGrp="1"/>
          </p:cNvSpPr>
          <p:nvPr>
            <p:ph type="title"/>
          </p:nvPr>
        </p:nvSpPr>
        <p:spPr/>
        <p:txBody>
          <a:bodyPr/>
          <a:lstStyle/>
          <a:p>
            <a:pPr algn="ctr"/>
            <a:r>
              <a:rPr lang="en-US" sz="5400" b="1" dirty="0">
                <a:solidFill>
                  <a:prstClr val="black"/>
                </a:solidFill>
              </a:rPr>
              <a:t> </a:t>
            </a:r>
            <a:r>
              <a:rPr lang="en-US" sz="5400" b="1" dirty="0">
                <a:solidFill>
                  <a:srgbClr val="FF0000"/>
                </a:solidFill>
              </a:rPr>
              <a:t>Taxonomic Classification </a:t>
            </a:r>
            <a:endParaRPr lang="en-US" dirty="0">
              <a:solidFill>
                <a:srgbClr val="FF0000"/>
              </a:solidFill>
            </a:endParaRPr>
          </a:p>
        </p:txBody>
      </p:sp>
    </p:spTree>
    <p:extLst>
      <p:ext uri="{BB962C8B-B14F-4D97-AF65-F5344CB8AC3E}">
        <p14:creationId xmlns:p14="http://schemas.microsoft.com/office/powerpoint/2010/main" val="39300000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89186"/>
            <a:ext cx="12192000" cy="6653048"/>
          </a:xfrm>
        </p:spPr>
        <p:txBody>
          <a:bodyPr>
            <a:normAutofit/>
          </a:bodyPr>
          <a:lstStyle/>
          <a:p>
            <a:pPr marL="0" indent="0" algn="just" rtl="0">
              <a:buNone/>
            </a:pPr>
            <a:endParaRPr lang="en-US" sz="24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3850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مربع نص 1"/>
          <p:cNvSpPr txBox="1"/>
          <p:nvPr/>
        </p:nvSpPr>
        <p:spPr>
          <a:xfrm>
            <a:off x="1818225" y="6010265"/>
            <a:ext cx="8513379" cy="923330"/>
          </a:xfrm>
          <a:prstGeom prst="rect">
            <a:avLst/>
          </a:prstGeom>
          <a:noFill/>
        </p:spPr>
        <p:txBody>
          <a:bodyPr wrap="square" rtlCol="0">
            <a:spAutoFit/>
          </a:bodyPr>
          <a:lstStyle/>
          <a:p>
            <a:pPr algn="l"/>
            <a:r>
              <a:rPr lang="en-US" b="1" dirty="0" smtClean="0">
                <a:solidFill>
                  <a:srgbClr val="FF0000"/>
                </a:solidFill>
              </a:rPr>
              <a:t>Figure 14.1.3Proposed causes for the main Phanerozoic extinction events. [After </a:t>
            </a:r>
            <a:r>
              <a:rPr lang="en-US" b="1" dirty="0" err="1" smtClean="0">
                <a:solidFill>
                  <a:srgbClr val="FF0000"/>
                </a:solidFill>
              </a:rPr>
              <a:t>Hallam</a:t>
            </a:r>
            <a:r>
              <a:rPr lang="en-US" b="1" dirty="0" smtClean="0">
                <a:solidFill>
                  <a:srgbClr val="FF0000"/>
                </a:solidFill>
              </a:rPr>
              <a:t>, A., and P. B. </a:t>
            </a:r>
            <a:r>
              <a:rPr lang="en-US" b="1" dirty="0" err="1" smtClean="0">
                <a:solidFill>
                  <a:srgbClr val="FF0000"/>
                </a:solidFill>
              </a:rPr>
              <a:t>Wignall</a:t>
            </a:r>
            <a:r>
              <a:rPr lang="en-US" b="1" dirty="0" smtClean="0">
                <a:solidFill>
                  <a:srgbClr val="FF0000"/>
                </a:solidFill>
              </a:rPr>
              <a:t>, 1997, Mass extinctions and their aftermath: Oxford University Press, Table </a:t>
            </a:r>
            <a:r>
              <a:rPr lang="en-US" b="1" dirty="0">
                <a:solidFill>
                  <a:srgbClr val="FF0000"/>
                </a:solidFill>
              </a:rPr>
              <a:t>11.1, p. 248</a:t>
            </a:r>
            <a:r>
              <a:rPr lang="en-US" b="1" dirty="0" smtClean="0"/>
              <a:t>. </a:t>
            </a:r>
            <a:endParaRPr lang="en-US" b="1" dirty="0"/>
          </a:p>
        </p:txBody>
      </p:sp>
    </p:spTree>
    <p:extLst>
      <p:ext uri="{BB962C8B-B14F-4D97-AF65-F5344CB8AC3E}">
        <p14:creationId xmlns:p14="http://schemas.microsoft.com/office/powerpoint/2010/main" val="194188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702276" y="318099"/>
            <a:ext cx="11209638" cy="5452505"/>
          </a:xfrm>
        </p:spPr>
        <p:txBody>
          <a:bodyPr>
            <a:normAutofit lnSpcReduction="10000"/>
          </a:bodyPr>
          <a:lstStyle/>
          <a:p>
            <a:pPr marL="0" indent="0" algn="l" rtl="0">
              <a:buNone/>
            </a:pPr>
            <a:r>
              <a:rPr lang="en-US" sz="2400" dirty="0"/>
              <a:t>that degrees of similarities among organisms differ at different levels of </a:t>
            </a:r>
            <a:r>
              <a:rPr lang="en-US" sz="2400" dirty="0" smtClean="0"/>
              <a:t>classification</a:t>
            </a:r>
            <a:r>
              <a:rPr lang="en-US" sz="2400" dirty="0"/>
              <a:t>. Differences among groups of organisms are greatest at the kingdom level Species have thus become the fundamental entity of biostratigraphy. </a:t>
            </a:r>
            <a:endParaRPr lang="en-US" sz="2400" dirty="0" smtClean="0"/>
          </a:p>
          <a:p>
            <a:pPr marL="0" indent="0" algn="l" rtl="0">
              <a:buNone/>
            </a:pPr>
            <a:r>
              <a:rPr lang="en-US" sz="2400" b="1" dirty="0" smtClean="0">
                <a:solidFill>
                  <a:srgbClr val="FF0000"/>
                </a:solidFill>
              </a:rPr>
              <a:t>Biologists</a:t>
            </a:r>
            <a:r>
              <a:rPr lang="en-US" sz="2400" b="1" dirty="0" smtClean="0"/>
              <a:t> </a:t>
            </a:r>
            <a:r>
              <a:rPr lang="en-US" sz="2400" dirty="0"/>
              <a:t>define species as a breeding community that preserves its genetic identity by its ability to exchange genes with other breeding communities. </a:t>
            </a:r>
            <a:r>
              <a:rPr lang="en-US" sz="2400" b="1" dirty="0">
                <a:solidFill>
                  <a:srgbClr val="FF0000"/>
                </a:solidFill>
              </a:rPr>
              <a:t>In other words, </a:t>
            </a:r>
            <a:r>
              <a:rPr lang="en-US" sz="2400" dirty="0"/>
              <a:t>all members of a given species have the ability to interbreed</a:t>
            </a:r>
            <a:r>
              <a:rPr lang="en-US" sz="2400" dirty="0" smtClean="0"/>
              <a:t>,</a:t>
            </a:r>
            <a:r>
              <a:rPr lang="en-US" sz="2400" dirty="0"/>
              <a:t> and least at the species level. </a:t>
            </a:r>
          </a:p>
          <a:p>
            <a:pPr marL="0" indent="0" algn="l" rtl="0">
              <a:buNone/>
            </a:pPr>
            <a:r>
              <a:rPr lang="en-US" sz="2400" dirty="0" smtClean="0"/>
              <a:t>but </a:t>
            </a:r>
            <a:r>
              <a:rPr lang="en-US" sz="2400" dirty="0"/>
              <a:t>they do not normally breed with members of a different species. Thus, </a:t>
            </a:r>
            <a:r>
              <a:rPr lang="en-US" sz="2400" dirty="0" smtClean="0"/>
              <a:t>a species </a:t>
            </a:r>
            <a:r>
              <a:rPr lang="en-US" sz="2400" dirty="0"/>
              <a:t>constitutes a group of interbreeding organisms that are </a:t>
            </a:r>
            <a:r>
              <a:rPr lang="en-US" sz="2400" dirty="0" smtClean="0"/>
              <a:t>reproductively isolated </a:t>
            </a:r>
            <a:r>
              <a:rPr lang="en-US" sz="2400" dirty="0"/>
              <a:t>from other such groups. The criteria for identifying a biologic species are</a:t>
            </a:r>
          </a:p>
          <a:p>
            <a:pPr marL="0" indent="0" algn="just" rtl="0">
              <a:buNone/>
            </a:pPr>
            <a:r>
              <a:rPr lang="en-US" sz="2400" dirty="0" smtClean="0"/>
              <a:t>difficult </a:t>
            </a:r>
            <a:r>
              <a:rPr lang="en-US" sz="2400" dirty="0"/>
              <a:t>to apply to fossil </a:t>
            </a:r>
            <a:r>
              <a:rPr lang="en-US" sz="2400" dirty="0" smtClean="0"/>
              <a:t>organisms. Therefore</a:t>
            </a:r>
            <a:r>
              <a:rPr lang="en-US" sz="2400" dirty="0"/>
              <a:t>, fossil species are </a:t>
            </a:r>
            <a:r>
              <a:rPr lang="en-US" sz="2400" dirty="0" smtClean="0"/>
              <a:t>commonly characterized </a:t>
            </a:r>
            <a:r>
              <a:rPr lang="en-US" sz="2400" dirty="0"/>
              <a:t>mainly on the basis of shell, or skeletal, morphology. Because the skeletal morphology of different members of the same species can be quite </a:t>
            </a:r>
            <a:r>
              <a:rPr lang="en-US" sz="2400" dirty="0" smtClean="0"/>
              <a:t>variable</a:t>
            </a:r>
            <a:r>
              <a:rPr lang="en-US" sz="2400" dirty="0"/>
              <a:t>, determination of fossil species must be made by taxonomic specialists. Such determination may require quantitative measurements of shell parameters and computer analysis of measurement data to provide statistical rigor to fossil species identification</a:t>
            </a:r>
            <a:endParaRPr lang="ar-IQ" sz="2400" dirty="0"/>
          </a:p>
        </p:txBody>
      </p:sp>
    </p:spTree>
    <p:extLst>
      <p:ext uri="{BB962C8B-B14F-4D97-AF65-F5344CB8AC3E}">
        <p14:creationId xmlns:p14="http://schemas.microsoft.com/office/powerpoint/2010/main" val="37507728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عنوان 6"/>
          <p:cNvSpPr>
            <a:spLocks noGrp="1"/>
          </p:cNvSpPr>
          <p:nvPr>
            <p:ph type="title"/>
          </p:nvPr>
        </p:nvSpPr>
        <p:spPr>
          <a:xfrm>
            <a:off x="813486" y="-116792"/>
            <a:ext cx="10515600" cy="1068258"/>
          </a:xfrm>
        </p:spPr>
        <p:txBody>
          <a:bodyPr>
            <a:normAutofit/>
          </a:bodyPr>
          <a:lstStyle/>
          <a:p>
            <a:pPr marL="571500" indent="-571500" algn="l" rtl="0">
              <a:buClr>
                <a:schemeClr val="accent4"/>
              </a:buClr>
              <a:buFont typeface="Arial" panose="020B0604020202020204" pitchFamily="34" charset="0"/>
              <a:buChar char="•"/>
            </a:pPr>
            <a:r>
              <a:rPr lang="en-US" sz="2400" b="1" dirty="0">
                <a:solidFill>
                  <a:srgbClr val="FF0000"/>
                </a:solidFill>
              </a:rPr>
              <a:t>14.4 The Basis for </a:t>
            </a:r>
            <a:r>
              <a:rPr lang="en-US" sz="2400" b="1" dirty="0" err="1">
                <a:solidFill>
                  <a:srgbClr val="FF0000"/>
                </a:solidFill>
              </a:rPr>
              <a:t>Biostratigraphic</a:t>
            </a:r>
            <a:r>
              <a:rPr lang="en-US" sz="2400" b="1" dirty="0">
                <a:solidFill>
                  <a:srgbClr val="FF0000"/>
                </a:solidFill>
              </a:rPr>
              <a:t> Zonation: Changes in Organisms Through Time</a:t>
            </a:r>
            <a:endParaRPr lang="ar-IQ" sz="2400" b="1"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61197" y="750287"/>
            <a:ext cx="8509557" cy="48596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مربع نص 1"/>
          <p:cNvSpPr txBox="1"/>
          <p:nvPr/>
        </p:nvSpPr>
        <p:spPr>
          <a:xfrm>
            <a:off x="0" y="5733538"/>
            <a:ext cx="10548551" cy="830997"/>
          </a:xfrm>
          <a:prstGeom prst="rect">
            <a:avLst/>
          </a:prstGeom>
          <a:noFill/>
        </p:spPr>
        <p:txBody>
          <a:bodyPr wrap="square" rtlCol="0">
            <a:spAutoFit/>
          </a:bodyPr>
          <a:lstStyle/>
          <a:p>
            <a:pPr algn="l"/>
            <a:r>
              <a:rPr lang="en-US" sz="1200" b="1" dirty="0"/>
              <a:t>Figure 14.5</a:t>
            </a:r>
          </a:p>
          <a:p>
            <a:pPr algn="l"/>
            <a:r>
              <a:rPr lang="en-US" sz="1200" b="1" dirty="0"/>
              <a:t>Schematic representation of the hierarchical Linnaean system for classifying or- </a:t>
            </a:r>
            <a:r>
              <a:rPr lang="en-US" sz="1200" b="1" dirty="0" err="1"/>
              <a:t>ganisms</a:t>
            </a:r>
            <a:r>
              <a:rPr lang="en-US" sz="1200" b="1" dirty="0"/>
              <a:t>. All organisms are currently grouped into five kingdoms, about ninety phyla; numerous classes, orders, families, and gen- era; and millions of species. Note that organ- isms at the species level share many common char- </a:t>
            </a:r>
            <a:r>
              <a:rPr lang="en-US" sz="1200" b="1" dirty="0" err="1"/>
              <a:t>acteristics</a:t>
            </a:r>
            <a:r>
              <a:rPr lang="en-US" sz="1200" b="1" dirty="0"/>
              <a:t> whereas those at higher levels share fewer characteristics</a:t>
            </a:r>
          </a:p>
        </p:txBody>
      </p:sp>
    </p:spTree>
    <p:extLst>
      <p:ext uri="{BB962C8B-B14F-4D97-AF65-F5344CB8AC3E}">
        <p14:creationId xmlns:p14="http://schemas.microsoft.com/office/powerpoint/2010/main" val="3088394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838200" y="500062"/>
            <a:ext cx="10515600" cy="1325563"/>
          </a:xfrm>
        </p:spPr>
        <p:txBody>
          <a:bodyPr/>
          <a:lstStyle/>
          <a:p>
            <a:pPr marL="571500" indent="-571500" algn="l" rtl="0">
              <a:buClr>
                <a:schemeClr val="accent4"/>
              </a:buClr>
              <a:buFont typeface="Arial" panose="020B0604020202020204" pitchFamily="34" charset="0"/>
              <a:buChar char="•"/>
            </a:pPr>
            <a:r>
              <a:rPr lang="en-US" b="1" u="sng" dirty="0">
                <a:solidFill>
                  <a:srgbClr val="FF0000"/>
                </a:solidFill>
              </a:rPr>
              <a:t>Box 14.1 Models and Rates of Evolution</a:t>
            </a:r>
            <a:endParaRPr lang="ar-IQ" u="sng" dirty="0">
              <a:solidFill>
                <a:srgbClr val="FF0000"/>
              </a:solidFill>
            </a:endParaRPr>
          </a:p>
        </p:txBody>
      </p:sp>
      <p:sp>
        <p:nvSpPr>
          <p:cNvPr id="3" name="عنصر نائب للمحتوى 2"/>
          <p:cNvSpPr>
            <a:spLocks noGrp="1"/>
          </p:cNvSpPr>
          <p:nvPr>
            <p:ph idx="1"/>
          </p:nvPr>
        </p:nvSpPr>
        <p:spPr/>
        <p:txBody>
          <a:bodyPr>
            <a:normAutofit fontScale="92500" lnSpcReduction="20000"/>
          </a:bodyPr>
          <a:lstStyle/>
          <a:p>
            <a:pPr marL="0" indent="0" algn="just" rtl="0">
              <a:buNone/>
            </a:pPr>
            <a:r>
              <a:rPr lang="en-US" sz="2400" dirty="0" smtClean="0"/>
              <a:t>There </a:t>
            </a:r>
            <a:r>
              <a:rPr lang="en-US" sz="2400" dirty="0"/>
              <a:t>is currently considerable controversy among paleontologists concerning the mode of change in organic evolution. </a:t>
            </a:r>
            <a:r>
              <a:rPr lang="en-US" sz="2400" b="1" dirty="0"/>
              <a:t>Two principal points of view </a:t>
            </a:r>
            <a:r>
              <a:rPr lang="en-US" sz="2400" b="1" dirty="0" smtClean="0"/>
              <a:t>prevail: </a:t>
            </a:r>
          </a:p>
          <a:p>
            <a:pPr algn="just" rtl="0"/>
            <a:r>
              <a:rPr lang="en-US" sz="2400" dirty="0" smtClean="0">
                <a:solidFill>
                  <a:srgbClr val="FF0000"/>
                </a:solidFill>
              </a:rPr>
              <a:t>One </a:t>
            </a:r>
            <a:r>
              <a:rPr lang="en-US" sz="2400" dirty="0">
                <a:solidFill>
                  <a:srgbClr val="FF0000"/>
                </a:solidFill>
              </a:rPr>
              <a:t>view states that evolution proceeds mainly as a gradual change by slow, steady transformation of well-established lineages-phyletic evolution, or gradualism. The gradualist concept has been the traditional view of species evolution.</a:t>
            </a:r>
            <a:r>
              <a:rPr lang="en-US" sz="2400" dirty="0"/>
              <a:t> </a:t>
            </a:r>
            <a:endParaRPr lang="en-US" sz="2400" dirty="0" smtClean="0"/>
          </a:p>
          <a:p>
            <a:pPr algn="just" rtl="0"/>
            <a:r>
              <a:rPr lang="en-US" sz="2400" dirty="0" smtClean="0">
                <a:solidFill>
                  <a:srgbClr val="FF0000"/>
                </a:solidFill>
              </a:rPr>
              <a:t>The </a:t>
            </a:r>
            <a:r>
              <a:rPr lang="en-US" sz="2400" dirty="0">
                <a:solidFill>
                  <a:srgbClr val="FF0000"/>
                </a:solidFill>
              </a:rPr>
              <a:t>second view holds that many species arise very rapidly from small populations of organisms that have become isolated from the parental range and then subsequently change very little after their successful origin. This latter view represents evolution by speciation or branching of lineages, the so-called punctuated </a:t>
            </a:r>
            <a:r>
              <a:rPr lang="en-US" sz="2400" dirty="0" err="1">
                <a:solidFill>
                  <a:srgbClr val="FF0000"/>
                </a:solidFill>
              </a:rPr>
              <a:t>equilibria</a:t>
            </a:r>
            <a:r>
              <a:rPr lang="en-US" sz="2400" dirty="0">
                <a:solidFill>
                  <a:srgbClr val="FF0000"/>
                </a:solidFill>
              </a:rPr>
              <a:t> model of </a:t>
            </a:r>
            <a:r>
              <a:rPr lang="en-US" sz="2400" dirty="0" err="1">
                <a:solidFill>
                  <a:srgbClr val="FF0000"/>
                </a:solidFill>
              </a:rPr>
              <a:t>Eldredge</a:t>
            </a:r>
            <a:r>
              <a:rPr lang="en-US" sz="2400" dirty="0">
                <a:solidFill>
                  <a:srgbClr val="FF0000"/>
                </a:solidFill>
              </a:rPr>
              <a:t> and Gould (1972). </a:t>
            </a:r>
            <a:endParaRPr lang="en-US" sz="2400" dirty="0" smtClean="0">
              <a:solidFill>
                <a:srgbClr val="FF0000"/>
              </a:solidFill>
            </a:endParaRPr>
          </a:p>
          <a:p>
            <a:pPr marL="0" indent="0" algn="just" rtl="0">
              <a:buNone/>
            </a:pPr>
            <a:r>
              <a:rPr lang="en-US" sz="2400" dirty="0" smtClean="0"/>
              <a:t>Thus</a:t>
            </a:r>
            <a:r>
              <a:rPr lang="en-US" sz="2400" dirty="0"/>
              <a:t>, according to this theory, fossil populations are in stable equilibrium for long periods of time and change very little (called stasis), punctuated by </a:t>
            </a:r>
            <a:r>
              <a:rPr lang="en-US" sz="2400" dirty="0" err="1"/>
              <a:t>sud</a:t>
            </a:r>
            <a:r>
              <a:rPr lang="en-US" sz="2400" dirty="0"/>
              <a:t>- den introduction of new species. Differences in these two postulated modes of evolution are illustrated graphically in Figure 14.1.1. In the </a:t>
            </a:r>
            <a:r>
              <a:rPr lang="en-US" sz="2400" dirty="0" err="1"/>
              <a:t>punctuational</a:t>
            </a:r>
            <a:r>
              <a:rPr lang="en-US" sz="2400" dirty="0"/>
              <a:t> model, speciation, or branching of species, is viewed as a very rapid </a:t>
            </a:r>
            <a:r>
              <a:rPr lang="en-US" sz="2400" dirty="0" smtClean="0"/>
              <a:t>process.</a:t>
            </a:r>
            <a:endParaRPr lang="en-US" sz="2400" dirty="0"/>
          </a:p>
          <a:p>
            <a:pPr algn="l" rtl="0"/>
            <a:endParaRPr lang="ar-IQ" dirty="0"/>
          </a:p>
        </p:txBody>
      </p:sp>
    </p:spTree>
    <p:extLst>
      <p:ext uri="{BB962C8B-B14F-4D97-AF65-F5344CB8AC3E}">
        <p14:creationId xmlns:p14="http://schemas.microsoft.com/office/powerpoint/2010/main" val="4083475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90800" y="0"/>
            <a:ext cx="9601200" cy="6653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مربع نص 5"/>
          <p:cNvSpPr txBox="1"/>
          <p:nvPr/>
        </p:nvSpPr>
        <p:spPr>
          <a:xfrm>
            <a:off x="157655" y="299545"/>
            <a:ext cx="2433145" cy="3416320"/>
          </a:xfrm>
          <a:prstGeom prst="rect">
            <a:avLst/>
          </a:prstGeom>
          <a:noFill/>
        </p:spPr>
        <p:txBody>
          <a:bodyPr wrap="square" rtlCol="0">
            <a:spAutoFit/>
          </a:bodyPr>
          <a:lstStyle/>
          <a:p>
            <a:pPr algn="l"/>
            <a:r>
              <a:rPr lang="en-US" b="1" dirty="0"/>
              <a:t>Figure 14.1.1</a:t>
            </a:r>
          </a:p>
          <a:p>
            <a:pPr algn="l"/>
            <a:r>
              <a:rPr lang="en-US" b="1" dirty="0"/>
              <a:t>Diagrammatic representation of </a:t>
            </a:r>
            <a:r>
              <a:rPr lang="en-US" b="1" dirty="0" err="1"/>
              <a:t>gradualistic</a:t>
            </a:r>
            <a:r>
              <a:rPr lang="en-US" b="1" dirty="0"/>
              <a:t> and punctuated models of evolution. [Schematic family trees after Stanley, W. H., 1979, Macroevolution, patterns and processes, W. H. Freeman and Company.]</a:t>
            </a:r>
          </a:p>
        </p:txBody>
      </p:sp>
    </p:spTree>
    <p:extLst>
      <p:ext uri="{BB962C8B-B14F-4D97-AF65-F5344CB8AC3E}">
        <p14:creationId xmlns:p14="http://schemas.microsoft.com/office/powerpoint/2010/main" val="3352562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12192000" cy="6858000"/>
          </a:xfrm>
        </p:spPr>
        <p:txBody>
          <a:bodyPr>
            <a:normAutofit/>
          </a:bodyPr>
          <a:lstStyle/>
          <a:p>
            <a:pPr marL="0" indent="0" algn="l" rtl="0">
              <a:buNone/>
            </a:pPr>
            <a:r>
              <a:rPr lang="en-US" sz="2400" dirty="0" smtClean="0"/>
              <a:t>enquiring </a:t>
            </a:r>
            <a:r>
              <a:rPr lang="en-US" sz="2400" dirty="0"/>
              <a:t>only tens of thousands of years or possibly as little as a few hundred years (e.g., Stanley, 1979) after a population becomes reproductively isolated from the parent population. Although the duration of species from first </a:t>
            </a:r>
            <a:r>
              <a:rPr lang="en-US" sz="2400" dirty="0" smtClean="0"/>
              <a:t>appearance </a:t>
            </a:r>
            <a:r>
              <a:rPr lang="en-US" sz="2400" dirty="0"/>
              <a:t>to extinction may be measured in millions of years (Table 14.1.1), species are believed by the </a:t>
            </a:r>
            <a:r>
              <a:rPr lang="en-US" sz="2400" dirty="0" smtClean="0"/>
              <a:t>punctuation lists </a:t>
            </a:r>
            <a:r>
              <a:rPr lang="en-US" sz="2400" dirty="0"/>
              <a:t>to change morphologically very little and only very slowly after initial speciation. This concept is stated very succinctly by </a:t>
            </a:r>
            <a:r>
              <a:rPr lang="en-US" sz="2400" dirty="0" smtClean="0"/>
              <a:t>Elbridge </a:t>
            </a:r>
            <a:r>
              <a:rPr lang="en-US" sz="2400" dirty="0"/>
              <a:t>and Gould (1977), who emphasize the importance of speciation (splitting) and claim "that most morphological differences between two species appear in conjunction with the speciation process itself, whereas most of a species' history involves little further change, at least of a </a:t>
            </a:r>
            <a:r>
              <a:rPr lang="en-US" sz="2400" dirty="0" smtClean="0"/>
              <a:t>progressive </a:t>
            </a:r>
            <a:r>
              <a:rPr lang="en-US" sz="2400" dirty="0"/>
              <a:t>nature</a:t>
            </a:r>
            <a:r>
              <a:rPr lang="en-US" sz="2400" dirty="0" smtClean="0"/>
              <a:t>.“</a:t>
            </a:r>
          </a:p>
          <a:p>
            <a:pPr marL="0" indent="0" algn="l" rtl="0">
              <a:buNone/>
            </a:pPr>
            <a:r>
              <a:rPr lang="en-US" sz="2400" dirty="0"/>
              <a:t>Whether species evolution takes place mainly by gradual evolutionary change, mainly by punctuated speciation, or by both, is still a much discussed and debated issue (see, for example, Gould and </a:t>
            </a:r>
            <a:r>
              <a:rPr lang="en-US" sz="2400" dirty="0" smtClean="0"/>
              <a:t>Elbridge, </a:t>
            </a:r>
            <a:r>
              <a:rPr lang="en-US" sz="2400" dirty="0"/>
              <a:t>1993, and Sheldon, 1996). Both sides of the controversy continue to be aired in the paleontological literature. Some workers propose that certain groups of organisms, such as mammals, tend to evolve by gradual transformation whereas others, such as many marine invertebrates, tend to evolve by punctuated equilibrium. Sheldon (1996) suggests that organisms on land in the tropics and those in the deep sea may tend to undergo continuous, </a:t>
            </a:r>
            <a:r>
              <a:rPr lang="en-US" sz="2400" dirty="0" err="1"/>
              <a:t>gradualistic</a:t>
            </a:r>
            <a:r>
              <a:rPr lang="en-US" sz="2400" dirty="0"/>
              <a:t> evolution, whereas organisms in temperate zones and shallow water tend more toward stasis and occasional punctuations. </a:t>
            </a:r>
            <a:endParaRPr lang="ar-IQ" sz="2400" dirty="0"/>
          </a:p>
        </p:txBody>
      </p:sp>
    </p:spTree>
    <p:extLst>
      <p:ext uri="{BB962C8B-B14F-4D97-AF65-F5344CB8AC3E}">
        <p14:creationId xmlns:p14="http://schemas.microsoft.com/office/powerpoint/2010/main" val="11867765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324304"/>
            <a:ext cx="12191999" cy="4682414"/>
          </a:xfrm>
        </p:spPr>
        <p:txBody>
          <a:bodyPr>
            <a:normAutofit/>
          </a:bodyPr>
          <a:lstStyle/>
          <a:p>
            <a:pPr marL="0" indent="0" algn="just" rtl="0">
              <a:buNone/>
            </a:pPr>
            <a:r>
              <a:rPr lang="en-US" sz="2400" dirty="0"/>
              <a:t>Because the majority of the fossil record comes from dynamic shallow-marine environments, many fossil lineages thus show approximate </a:t>
            </a:r>
            <a:r>
              <a:rPr lang="en-US" sz="2400" dirty="0" smtClean="0"/>
              <a:t>stasis </a:t>
            </a:r>
            <a:r>
              <a:rPr lang="en-US" sz="2400" dirty="0"/>
              <a:t>and occasional punctuations. Different groups of species are known to evolve at greatly different rates. Stanley (1985) indicates, for example, that marine bi- valve groups evolve at a rate that yields only three or four species in 20 million years. By contrast, mammalian families evolve at a rate that yields roughly 80 species in 20 million years. From a practical point of view, the task of delineating</a:t>
            </a:r>
            <a:endParaRPr lang="ar-IQ" sz="2400" dirty="0"/>
          </a:p>
        </p:txBody>
      </p:sp>
    </p:spTree>
    <p:extLst>
      <p:ext uri="{BB962C8B-B14F-4D97-AF65-F5344CB8AC3E}">
        <p14:creationId xmlns:p14="http://schemas.microsoft.com/office/powerpoint/2010/main" val="18160365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ربع نص 5"/>
          <p:cNvSpPr txBox="1"/>
          <p:nvPr/>
        </p:nvSpPr>
        <p:spPr>
          <a:xfrm>
            <a:off x="0" y="0"/>
            <a:ext cx="12192000" cy="830997"/>
          </a:xfrm>
          <a:prstGeom prst="rect">
            <a:avLst/>
          </a:prstGeom>
          <a:noFill/>
        </p:spPr>
        <p:txBody>
          <a:bodyPr wrap="square" rtlCol="0">
            <a:spAutoFit/>
          </a:bodyPr>
          <a:lstStyle/>
          <a:p>
            <a:pPr algn="l"/>
            <a:r>
              <a:rPr lang="en-US" sz="2400" b="1" dirty="0">
                <a:solidFill>
                  <a:srgbClr val="FF0000"/>
                </a:solidFill>
              </a:rPr>
              <a:t>Table 14.1.1 Estimated mean species duration (in millions of years) for a variety of biological groups</a:t>
            </a: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82868"/>
            <a:ext cx="12192000" cy="59751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9458858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198</TotalTime>
  <Words>2976</Words>
  <Application>Microsoft Office PowerPoint</Application>
  <PresentationFormat>مخصص</PresentationFormat>
  <Paragraphs>51</Paragraphs>
  <Slides>20</Slides>
  <Notes>0</Notes>
  <HiddenSlides>0</HiddenSlides>
  <MMClips>0</MMClips>
  <ScaleCrop>false</ScaleCrop>
  <HeadingPairs>
    <vt:vector size="4" baseType="variant">
      <vt:variant>
        <vt:lpstr>نسق</vt:lpstr>
      </vt:variant>
      <vt:variant>
        <vt:i4>1</vt:i4>
      </vt:variant>
      <vt:variant>
        <vt:lpstr>عناوين الشرائح</vt:lpstr>
      </vt:variant>
      <vt:variant>
        <vt:i4>20</vt:i4>
      </vt:variant>
    </vt:vector>
  </HeadingPairs>
  <TitlesOfParts>
    <vt:vector size="21" baseType="lpstr">
      <vt:lpstr>نسق Office</vt:lpstr>
      <vt:lpstr> Taxonomic Classification and Importance of Species  </vt:lpstr>
      <vt:lpstr> Taxonomic Classification </vt:lpstr>
      <vt:lpstr>عرض تقديمي في PowerPoint</vt:lpstr>
      <vt:lpstr>14.4 The Basis for Biostratigraphic Zonation: Changes in Organisms Through Time</vt:lpstr>
      <vt:lpstr>Box 14.1 Models and Rates of Evolution</vt:lpstr>
      <vt:lpstr>عرض تقديمي في PowerPoint</vt:lpstr>
      <vt:lpstr>عرض تقديمي في PowerPoint</vt:lpstr>
      <vt:lpstr>عرض تقديمي في PowerPoint</vt:lpstr>
      <vt:lpstr>عرض تقديمي في PowerPoint</vt:lpstr>
      <vt:lpstr>عرض تقديمي في PowerPoint</vt:lpstr>
      <vt:lpstr> DETERMINISTIC VS. PROBABILISTIC EVOLUTION</vt:lpstr>
      <vt:lpstr>عرض تقديمي في PowerPoint</vt:lpstr>
      <vt:lpstr>عرض تقديمي في PowerPoint</vt:lpstr>
      <vt:lpstr>MASS EXTINCTIONS</vt:lpstr>
      <vt:lpstr>As shown in Table 14.1.2, 47-82 percent of extant marine animal genera</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Concept of evolution Stratigraphic paleontologyd</dc:title>
  <dc:creator>OMAR</dc:creator>
  <cp:lastModifiedBy>ASB</cp:lastModifiedBy>
  <cp:revision>22</cp:revision>
  <dcterms:created xsi:type="dcterms:W3CDTF">2021-10-01T14:27:15Z</dcterms:created>
  <dcterms:modified xsi:type="dcterms:W3CDTF">2024-04-24T15:01:56Z</dcterms:modified>
</cp:coreProperties>
</file>