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375" r:id="rId3"/>
    <p:sldId id="257" r:id="rId4"/>
    <p:sldId id="258" r:id="rId5"/>
    <p:sldId id="259" r:id="rId6"/>
    <p:sldId id="260" r:id="rId7"/>
    <p:sldId id="376" r:id="rId8"/>
    <p:sldId id="262" r:id="rId9"/>
    <p:sldId id="263" r:id="rId10"/>
    <p:sldId id="377" r:id="rId11"/>
    <p:sldId id="265" r:id="rId12"/>
    <p:sldId id="266" r:id="rId13"/>
    <p:sldId id="267" r:id="rId14"/>
    <p:sldId id="378" r:id="rId15"/>
    <p:sldId id="269" r:id="rId16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18"/>
    </p:embeddedFont>
    <p:embeddedFont>
      <p:font typeface="Gill Sans Ultra Bold" panose="020B0A02020104020203" pitchFamily="34" charset="0"/>
      <p:regular r:id="rId19"/>
    </p:embeddedFont>
    <p:embeddedFont>
      <p:font typeface="Lilita One" panose="020B0604020202020204" charset="0"/>
      <p:regular r:id="rId20"/>
    </p:embeddedFont>
    <p:embeddedFont>
      <p:font typeface="Monotype Koufi" pitchFamily="2" charset="-78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6F27F0-4FA7-4B1E-B0D3-F378EB13DE73}">
  <a:tblStyle styleId="{896F27F0-4FA7-4B1E-B0D3-F378EB13D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8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065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eaa7c0b6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eaa7c0b6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6537550" y="2171227"/>
            <a:ext cx="2606450" cy="1828132"/>
            <a:chOff x="238125" y="4080125"/>
            <a:chExt cx="2606450" cy="11398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4080125"/>
              <a:ext cx="2606450" cy="1139875"/>
            </a:xfrm>
            <a:custGeom>
              <a:avLst/>
              <a:gdLst/>
              <a:ahLst/>
              <a:cxnLst/>
              <a:rect l="l" t="t" r="r" b="b"/>
              <a:pathLst>
                <a:path w="104258" h="45595" extrusionOk="0">
                  <a:moveTo>
                    <a:pt x="9666" y="1"/>
                  </a:moveTo>
                  <a:lnTo>
                    <a:pt x="0" y="8542"/>
                  </a:lnTo>
                  <a:lnTo>
                    <a:pt x="0" y="45382"/>
                  </a:lnTo>
                  <a:lnTo>
                    <a:pt x="104257" y="45594"/>
                  </a:lnTo>
                  <a:lnTo>
                    <a:pt x="104257" y="45594"/>
                  </a:lnTo>
                  <a:lnTo>
                    <a:pt x="99120" y="34774"/>
                  </a:lnTo>
                  <a:lnTo>
                    <a:pt x="82038" y="29059"/>
                  </a:lnTo>
                  <a:lnTo>
                    <a:pt x="70640" y="18238"/>
                  </a:lnTo>
                  <a:lnTo>
                    <a:pt x="52980" y="14834"/>
                  </a:lnTo>
                  <a:cubicBezTo>
                    <a:pt x="52980" y="14834"/>
                    <a:pt x="43861" y="7418"/>
                    <a:pt x="39302" y="6262"/>
                  </a:cubicBezTo>
                  <a:cubicBezTo>
                    <a:pt x="34742" y="5138"/>
                    <a:pt x="9666" y="1"/>
                    <a:pt x="9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62150" y="4593075"/>
              <a:ext cx="441525" cy="242425"/>
            </a:xfrm>
            <a:custGeom>
              <a:avLst/>
              <a:gdLst/>
              <a:ahLst/>
              <a:cxnLst/>
              <a:rect l="l" t="t" r="r" b="b"/>
              <a:pathLst>
                <a:path w="17661" h="9697" extrusionOk="0">
                  <a:moveTo>
                    <a:pt x="1" y="0"/>
                  </a:moveTo>
                  <a:lnTo>
                    <a:pt x="17660" y="9696"/>
                  </a:lnTo>
                  <a:lnTo>
                    <a:pt x="11399" y="1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60175" y="4920575"/>
              <a:ext cx="499275" cy="299425"/>
            </a:xfrm>
            <a:custGeom>
              <a:avLst/>
              <a:gdLst/>
              <a:ahLst/>
              <a:cxnLst/>
              <a:rect l="l" t="t" r="r" b="b"/>
              <a:pathLst>
                <a:path w="19971" h="11977" extrusionOk="0">
                  <a:moveTo>
                    <a:pt x="1" y="0"/>
                  </a:moveTo>
                  <a:lnTo>
                    <a:pt x="10852" y="11976"/>
                  </a:lnTo>
                  <a:lnTo>
                    <a:pt x="19971" y="11399"/>
                  </a:lnTo>
                  <a:lnTo>
                    <a:pt x="15412" y="2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9200" y="4615850"/>
              <a:ext cx="937725" cy="465850"/>
            </a:xfrm>
            <a:custGeom>
              <a:avLst/>
              <a:gdLst/>
              <a:ahLst/>
              <a:cxnLst/>
              <a:rect l="l" t="t" r="r" b="b"/>
              <a:pathLst>
                <a:path w="37509" h="18634" extrusionOk="0">
                  <a:moveTo>
                    <a:pt x="0" y="1"/>
                  </a:moveTo>
                  <a:lnTo>
                    <a:pt x="10183" y="10548"/>
                  </a:lnTo>
                  <a:lnTo>
                    <a:pt x="21733" y="14773"/>
                  </a:lnTo>
                  <a:lnTo>
                    <a:pt x="37508" y="18633"/>
                  </a:lnTo>
                  <a:lnTo>
                    <a:pt x="32007" y="10427"/>
                  </a:lnTo>
                  <a:lnTo>
                    <a:pt x="19545" y="3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2300" y="4322550"/>
              <a:ext cx="598825" cy="598050"/>
            </a:xfrm>
            <a:custGeom>
              <a:avLst/>
              <a:gdLst/>
              <a:ahLst/>
              <a:cxnLst/>
              <a:rect l="l" t="t" r="r" b="b"/>
              <a:pathLst>
                <a:path w="23953" h="23922" extrusionOk="0">
                  <a:moveTo>
                    <a:pt x="1" y="0"/>
                  </a:moveTo>
                  <a:lnTo>
                    <a:pt x="7995" y="14803"/>
                  </a:lnTo>
                  <a:lnTo>
                    <a:pt x="23953" y="23921"/>
                  </a:lnTo>
                  <a:lnTo>
                    <a:pt x="23953" y="23921"/>
                  </a:lnTo>
                  <a:lnTo>
                    <a:pt x="14834" y="113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4270875"/>
              <a:ext cx="2122400" cy="949125"/>
            </a:xfrm>
            <a:custGeom>
              <a:avLst/>
              <a:gdLst/>
              <a:ahLst/>
              <a:cxnLst/>
              <a:rect l="l" t="t" r="r" b="b"/>
              <a:pathLst>
                <a:path w="84896" h="37965" extrusionOk="0">
                  <a:moveTo>
                    <a:pt x="6809" y="0"/>
                  </a:moveTo>
                  <a:lnTo>
                    <a:pt x="0" y="9696"/>
                  </a:lnTo>
                  <a:lnTo>
                    <a:pt x="0" y="37964"/>
                  </a:lnTo>
                  <a:lnTo>
                    <a:pt x="84895" y="37964"/>
                  </a:lnTo>
                  <a:lnTo>
                    <a:pt x="74044" y="27934"/>
                  </a:lnTo>
                  <a:lnTo>
                    <a:pt x="76324" y="35897"/>
                  </a:lnTo>
                  <a:lnTo>
                    <a:pt x="45563" y="33040"/>
                  </a:lnTo>
                  <a:lnTo>
                    <a:pt x="38724" y="25654"/>
                  </a:lnTo>
                  <a:lnTo>
                    <a:pt x="39302" y="34773"/>
                  </a:lnTo>
                  <a:lnTo>
                    <a:pt x="11946" y="20517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1114014" y="2792769"/>
            <a:ext cx="4848242" cy="2288174"/>
            <a:chOff x="4147750" y="3013250"/>
            <a:chExt cx="3214375" cy="1443825"/>
          </a:xfrm>
        </p:grpSpPr>
        <p:sp>
          <p:nvSpPr>
            <p:cNvPr id="18" name="Google Shape;18;p2"/>
            <p:cNvSpPr/>
            <p:nvPr/>
          </p:nvSpPr>
          <p:spPr>
            <a:xfrm>
              <a:off x="4147750" y="3013250"/>
              <a:ext cx="3214375" cy="1443825"/>
            </a:xfrm>
            <a:custGeom>
              <a:avLst/>
              <a:gdLst/>
              <a:ahLst/>
              <a:cxnLst/>
              <a:rect l="l" t="t" r="r" b="b"/>
              <a:pathLst>
                <a:path w="128575" h="57753" extrusionOk="0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56425" y="3013250"/>
              <a:ext cx="3105700" cy="1443825"/>
            </a:xfrm>
            <a:custGeom>
              <a:avLst/>
              <a:gdLst/>
              <a:ahLst/>
              <a:cxnLst/>
              <a:rect l="l" t="t" r="r" b="b"/>
              <a:pathLst>
                <a:path w="124228" h="57753" extrusionOk="0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63575" y="3788350"/>
              <a:ext cx="680875" cy="208975"/>
            </a:xfrm>
            <a:custGeom>
              <a:avLst/>
              <a:gdLst/>
              <a:ahLst/>
              <a:cxnLst/>
              <a:rect l="l" t="t" r="r" b="b"/>
              <a:pathLst>
                <a:path w="27235" h="8359" extrusionOk="0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44275" y="3124950"/>
              <a:ext cx="80575" cy="663425"/>
            </a:xfrm>
            <a:custGeom>
              <a:avLst/>
              <a:gdLst/>
              <a:ahLst/>
              <a:cxnLst/>
              <a:rect l="l" t="t" r="r" b="b"/>
              <a:pathLst>
                <a:path w="3223" h="26537" extrusionOk="0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09950" y="3148525"/>
              <a:ext cx="133000" cy="699100"/>
            </a:xfrm>
            <a:custGeom>
              <a:avLst/>
              <a:gdLst/>
              <a:ahLst/>
              <a:cxnLst/>
              <a:rect l="l" t="t" r="r" b="b"/>
              <a:pathLst>
                <a:path w="5320" h="27964" extrusionOk="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09950" y="3925875"/>
              <a:ext cx="522825" cy="98825"/>
            </a:xfrm>
            <a:custGeom>
              <a:avLst/>
              <a:gdLst/>
              <a:ahLst/>
              <a:cxnLst/>
              <a:rect l="l" t="t" r="r" b="b"/>
              <a:pathLst>
                <a:path w="20913" h="3953" extrusionOk="0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5" name="Google Shape;25;p2"/>
            <p:cNvSpPr/>
            <p:nvPr/>
          </p:nvSpPr>
          <p:spPr>
            <a:xfrm>
              <a:off x="1190200" y="3318650"/>
              <a:ext cx="5212075" cy="1372675"/>
            </a:xfrm>
            <a:custGeom>
              <a:avLst/>
              <a:gdLst/>
              <a:ahLst/>
              <a:cxnLst/>
              <a:rect l="l" t="t" r="r" b="b"/>
              <a:pathLst>
                <a:path w="208483" h="54907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0200" y="3318650"/>
              <a:ext cx="2386725" cy="1104975"/>
            </a:xfrm>
            <a:custGeom>
              <a:avLst/>
              <a:gdLst/>
              <a:ahLst/>
              <a:cxnLst/>
              <a:rect l="l" t="t" r="r" b="b"/>
              <a:pathLst>
                <a:path w="95469" h="44199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948371" y="2483725"/>
            <a:ext cx="4191730" cy="2115700"/>
            <a:chOff x="1870675" y="3231925"/>
            <a:chExt cx="4531600" cy="2115700"/>
          </a:xfrm>
        </p:grpSpPr>
        <p:sp>
          <p:nvSpPr>
            <p:cNvPr id="28" name="Google Shape;28;p2"/>
            <p:cNvSpPr/>
            <p:nvPr/>
          </p:nvSpPr>
          <p:spPr>
            <a:xfrm>
              <a:off x="1870675" y="3231925"/>
              <a:ext cx="4531600" cy="2115700"/>
            </a:xfrm>
            <a:custGeom>
              <a:avLst/>
              <a:gdLst/>
              <a:ahLst/>
              <a:cxnLst/>
              <a:rect l="l" t="t" r="r" b="b"/>
              <a:pathLst>
                <a:path w="181264" h="84628" extrusionOk="0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70675" y="3231925"/>
              <a:ext cx="2803700" cy="1868850"/>
            </a:xfrm>
            <a:custGeom>
              <a:avLst/>
              <a:gdLst/>
              <a:ahLst/>
              <a:cxnLst/>
              <a:rect l="l" t="t" r="r" b="b"/>
              <a:pathLst>
                <a:path w="112148" h="74754" extrusionOk="0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7" y="3801993"/>
            <a:ext cx="9144064" cy="1341558"/>
          </a:xfrm>
          <a:custGeom>
            <a:avLst/>
            <a:gdLst/>
            <a:ahLst/>
            <a:cxnLst/>
            <a:rect l="l" t="t" r="r" b="b"/>
            <a:pathLst>
              <a:path w="208483" h="41130" extrusionOk="0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29025" y="-998350"/>
            <a:ext cx="1759434" cy="1759372"/>
          </a:xfrm>
          <a:custGeom>
            <a:avLst/>
            <a:gdLst/>
            <a:ahLst/>
            <a:cxnLst/>
            <a:rect l="l" t="t" r="r" b="b"/>
            <a:pathLst>
              <a:path w="28178" h="28177" extrusionOk="0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139826" y="359375"/>
            <a:ext cx="1227422" cy="447315"/>
          </a:xfrm>
          <a:custGeom>
            <a:avLst/>
            <a:gdLst/>
            <a:ahLst/>
            <a:cxnLst/>
            <a:rect l="l" t="t" r="r" b="b"/>
            <a:pathLst>
              <a:path w="34865" h="12706" extrusionOk="0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" name="Google Shape;34;p2"/>
            <p:cNvSpPr/>
            <p:nvPr/>
          </p:nvSpPr>
          <p:spPr>
            <a:xfrm>
              <a:off x="238125" y="3373125"/>
              <a:ext cx="7124000" cy="1846875"/>
            </a:xfrm>
            <a:custGeom>
              <a:avLst/>
              <a:gdLst/>
              <a:ahLst/>
              <a:cxnLst/>
              <a:rect l="l" t="t" r="r" b="b"/>
              <a:pathLst>
                <a:path w="284960" h="73875" extrusionOk="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21100" y="4081000"/>
              <a:ext cx="6241025" cy="1139000"/>
            </a:xfrm>
            <a:custGeom>
              <a:avLst/>
              <a:gdLst/>
              <a:ahLst/>
              <a:cxnLst/>
              <a:rect l="l" t="t" r="r" b="b"/>
              <a:pathLst>
                <a:path w="249641" h="45560" extrusionOk="0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2661550"/>
            <a:ext cx="4597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2"/>
          </p:nvPr>
        </p:nvSpPr>
        <p:spPr>
          <a:xfrm>
            <a:off x="6983275" y="548650"/>
            <a:ext cx="1416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634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5"/>
          <p:cNvGrpSpPr/>
          <p:nvPr/>
        </p:nvGrpSpPr>
        <p:grpSpPr>
          <a:xfrm flipH="1">
            <a:off x="345434" y="2410454"/>
            <a:ext cx="2825890" cy="2094779"/>
            <a:chOff x="3749825" y="1940725"/>
            <a:chExt cx="777775" cy="576550"/>
          </a:xfrm>
        </p:grpSpPr>
        <p:sp>
          <p:nvSpPr>
            <p:cNvPr id="548" name="Google Shape;548;p35"/>
            <p:cNvSpPr/>
            <p:nvPr/>
          </p:nvSpPr>
          <p:spPr>
            <a:xfrm>
              <a:off x="4089750" y="2249550"/>
              <a:ext cx="437850" cy="267725"/>
            </a:xfrm>
            <a:custGeom>
              <a:avLst/>
              <a:gdLst/>
              <a:ahLst/>
              <a:cxnLst/>
              <a:rect l="l" t="t" r="r" b="b"/>
              <a:pathLst>
                <a:path w="17514" h="10709" extrusionOk="0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847075" y="2021050"/>
              <a:ext cx="428675" cy="326875"/>
            </a:xfrm>
            <a:custGeom>
              <a:avLst/>
              <a:gdLst/>
              <a:ahLst/>
              <a:cxnLst/>
              <a:rect l="l" t="t" r="r" b="b"/>
              <a:pathLst>
                <a:path w="17147" h="13075" extrusionOk="0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127275" y="1966025"/>
              <a:ext cx="97600" cy="321075"/>
            </a:xfrm>
            <a:custGeom>
              <a:avLst/>
              <a:gdLst/>
              <a:ahLst/>
              <a:cxnLst/>
              <a:rect l="l" t="t" r="r" b="b"/>
              <a:pathLst>
                <a:path w="3904" h="12843" extrusionOk="0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087250" y="2064425"/>
              <a:ext cx="20875" cy="63400"/>
            </a:xfrm>
            <a:custGeom>
              <a:avLst/>
              <a:gdLst/>
              <a:ahLst/>
              <a:cxnLst/>
              <a:rect l="l" t="t" r="r" b="b"/>
              <a:pathLst>
                <a:path w="835" h="2536" extrusionOk="0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204000" y="2078700"/>
              <a:ext cx="25875" cy="81700"/>
            </a:xfrm>
            <a:custGeom>
              <a:avLst/>
              <a:gdLst/>
              <a:ahLst/>
              <a:cxnLst/>
              <a:rect l="l" t="t" r="r" b="b"/>
              <a:pathLst>
                <a:path w="1035" h="3268" extrusionOk="0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749825" y="1940725"/>
              <a:ext cx="481725" cy="186950"/>
            </a:xfrm>
            <a:custGeom>
              <a:avLst/>
              <a:gdLst/>
              <a:ahLst/>
              <a:cxnLst/>
              <a:rect l="l" t="t" r="r" b="b"/>
              <a:pathLst>
                <a:path w="19269" h="7478" extrusionOk="0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021375" y="2019500"/>
              <a:ext cx="252700" cy="102075"/>
            </a:xfrm>
            <a:custGeom>
              <a:avLst/>
              <a:gdLst/>
              <a:ahLst/>
              <a:cxnLst/>
              <a:rect l="l" t="t" r="r" b="b"/>
              <a:pathLst>
                <a:path w="10108" h="4083" extrusionOk="0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5"/>
          <p:cNvGrpSpPr/>
          <p:nvPr/>
        </p:nvGrpSpPr>
        <p:grpSpPr>
          <a:xfrm flipH="1">
            <a:off x="5035959" y="2156987"/>
            <a:ext cx="4108092" cy="2524251"/>
            <a:chOff x="1190625" y="2651125"/>
            <a:chExt cx="1883150" cy="1066750"/>
          </a:xfrm>
        </p:grpSpPr>
        <p:sp>
          <p:nvSpPr>
            <p:cNvPr id="556" name="Google Shape;556;p35"/>
            <p:cNvSpPr/>
            <p:nvPr/>
          </p:nvSpPr>
          <p:spPr>
            <a:xfrm>
              <a:off x="1190625" y="2672575"/>
              <a:ext cx="1883150" cy="1004875"/>
            </a:xfrm>
            <a:custGeom>
              <a:avLst/>
              <a:gdLst/>
              <a:ahLst/>
              <a:cxnLst/>
              <a:rect l="l" t="t" r="r" b="b"/>
              <a:pathLst>
                <a:path w="75326" h="40195" extrusionOk="0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465750" y="2651125"/>
              <a:ext cx="613100" cy="682150"/>
            </a:xfrm>
            <a:custGeom>
              <a:avLst/>
              <a:gdLst/>
              <a:ahLst/>
              <a:cxnLst/>
              <a:rect l="l" t="t" r="r" b="b"/>
              <a:pathLst>
                <a:path w="24524" h="27286" extrusionOk="0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496625" y="3201425"/>
              <a:ext cx="559200" cy="499050"/>
            </a:xfrm>
            <a:custGeom>
              <a:avLst/>
              <a:gdLst/>
              <a:ahLst/>
              <a:cxnLst/>
              <a:rect l="l" t="t" r="r" b="b"/>
              <a:pathLst>
                <a:path w="22368" h="19962" extrusionOk="0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357625" y="2962900"/>
              <a:ext cx="711950" cy="571750"/>
            </a:xfrm>
            <a:custGeom>
              <a:avLst/>
              <a:gdLst/>
              <a:ahLst/>
              <a:cxnLst/>
              <a:rect l="l" t="t" r="r" b="b"/>
              <a:pathLst>
                <a:path w="28478" h="22870" extrusionOk="0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294850" y="3218675"/>
              <a:ext cx="550850" cy="499200"/>
            </a:xfrm>
            <a:custGeom>
              <a:avLst/>
              <a:gdLst/>
              <a:ahLst/>
              <a:cxnLst/>
              <a:rect l="l" t="t" r="r" b="b"/>
              <a:pathLst>
                <a:path w="22034" h="19968" extrusionOk="0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5"/>
          <p:cNvSpPr/>
          <p:nvPr/>
        </p:nvSpPr>
        <p:spPr>
          <a:xfrm flipH="1">
            <a:off x="8" y="4075751"/>
            <a:ext cx="9140092" cy="1084854"/>
          </a:xfrm>
          <a:custGeom>
            <a:avLst/>
            <a:gdLst/>
            <a:ahLst/>
            <a:cxnLst/>
            <a:rect l="l" t="t" r="r" b="b"/>
            <a:pathLst>
              <a:path w="284960" h="73875" extrusionOk="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 flipH="1">
            <a:off x="15" y="4348053"/>
            <a:ext cx="8007235" cy="827939"/>
          </a:xfrm>
          <a:custGeom>
            <a:avLst/>
            <a:gdLst/>
            <a:ahLst/>
            <a:cxnLst/>
            <a:rect l="l" t="t" r="r" b="b"/>
            <a:pathLst>
              <a:path w="249641" h="45560" extrusionOk="0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5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564" name="Google Shape;564;p35"/>
            <p:cNvSpPr/>
            <p:nvPr/>
          </p:nvSpPr>
          <p:spPr>
            <a:xfrm>
              <a:off x="5207050" y="1194075"/>
              <a:ext cx="263700" cy="144400"/>
            </a:xfrm>
            <a:custGeom>
              <a:avLst/>
              <a:gdLst/>
              <a:ahLst/>
              <a:cxnLst/>
              <a:rect l="l" t="t" r="r" b="b"/>
              <a:pathLst>
                <a:path w="10548" h="5776" extrusionOk="0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769375" y="1054250"/>
              <a:ext cx="490900" cy="284225"/>
            </a:xfrm>
            <a:custGeom>
              <a:avLst/>
              <a:gdLst/>
              <a:ahLst/>
              <a:cxnLst/>
              <a:rect l="l" t="t" r="r" b="b"/>
              <a:pathLst>
                <a:path w="19636" h="11369" extrusionOk="0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380300" y="881000"/>
              <a:ext cx="630750" cy="457475"/>
            </a:xfrm>
            <a:custGeom>
              <a:avLst/>
              <a:gdLst/>
              <a:ahLst/>
              <a:cxnLst/>
              <a:rect l="l" t="t" r="r" b="b"/>
              <a:pathLst>
                <a:path w="25230" h="18299" extrusionOk="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3389-44BB-45B3-B747-E3FECD66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41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A1EC-CE9C-463B-9485-1695D1BBD0BE}" type="datetimeFigureOut">
              <a:rPr lang="ar-IQ" smtClean="0"/>
              <a:t>02/09/1445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A9997-3E0D-4384-A3CC-91EE4F2D5EB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679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81" r:id="rId3"/>
    <p:sldLayoutId id="2147483685" r:id="rId4"/>
    <p:sldLayoutId id="214748371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gging deeper to better understand Earth's interior The Daily The Daily">
            <a:extLst>
              <a:ext uri="{FF2B5EF4-FFF2-40B4-BE49-F238E27FC236}">
                <a16:creationId xmlns:a16="http://schemas.microsoft.com/office/drawing/2014/main" id="{245C887C-6591-17A6-40E8-6AB14238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915565"/>
            <a:ext cx="9179660" cy="42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" name="Google Shape;591;p39"/>
          <p:cNvSpPr txBox="1">
            <a:spLocks noGrp="1"/>
          </p:cNvSpPr>
          <p:nvPr>
            <p:ph type="ctrTitle"/>
          </p:nvPr>
        </p:nvSpPr>
        <p:spPr>
          <a:xfrm>
            <a:off x="179512" y="3795886"/>
            <a:ext cx="6408712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General geology</a:t>
            </a:r>
            <a:endParaRPr dirty="0"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92" name="Google Shape;592;p39"/>
          <p:cNvSpPr txBox="1">
            <a:spLocks noGrp="1"/>
          </p:cNvSpPr>
          <p:nvPr>
            <p:ph type="subTitle" idx="1"/>
          </p:nvPr>
        </p:nvSpPr>
        <p:spPr>
          <a:xfrm>
            <a:off x="0" y="18945"/>
            <a:ext cx="9179660" cy="896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-US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ill Sans Ultra Bold" panose="020B0A02020104020203" pitchFamily="34" charset="0"/>
              </a:rPr>
              <a:t>University of Mosul/ College of Science/ Department of Geology</a:t>
            </a:r>
            <a:endParaRPr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339502"/>
            <a:ext cx="6758508" cy="4338482"/>
          </a:xfrm>
        </p:spPr>
        <p:txBody>
          <a:bodyPr>
            <a:normAutofit/>
          </a:bodyPr>
          <a:lstStyle/>
          <a:p>
            <a:pPr marL="11430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</a:rPr>
              <a:t>1- Cubic system (Isometric): </a:t>
            </a:r>
            <a:r>
              <a:rPr lang="ar-IQ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</a:t>
            </a:r>
            <a:r>
              <a:rPr lang="ar-IQ" b="1" dirty="0" err="1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المكعبي</a:t>
            </a:r>
            <a:r>
              <a:rPr lang="ar-IQ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(متساوي الابعاد)</a:t>
            </a:r>
          </a:p>
          <a:p>
            <a:pPr marL="114300" indent="0" algn="just" rtl="0">
              <a:buNone/>
            </a:pPr>
            <a:r>
              <a:rPr lang="en-US" b="1" dirty="0">
                <a:latin typeface="Times New Roman"/>
              </a:rPr>
              <a:t>a = b = c                      Planes of symmetry = 9</a:t>
            </a:r>
          </a:p>
          <a:p>
            <a:pPr marL="114300" indent="0" algn="just" rtl="0">
              <a:buNone/>
            </a:pPr>
            <a:r>
              <a:rPr lang="el-GR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= 90             Axes of symmetry = 13 (3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4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, 6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marL="0" indent="0" algn="just">
              <a:buNone/>
            </a:pPr>
            <a:endParaRPr lang="ar-IQ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5666"/>
            <a:ext cx="5184576" cy="259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951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411510"/>
            <a:ext cx="6398468" cy="4320480"/>
          </a:xfrm>
        </p:spPr>
        <p:txBody>
          <a:bodyPr/>
          <a:lstStyle/>
          <a:p>
            <a:pPr marL="114300" indent="0" algn="just" rtl="0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/>
              </a:rPr>
              <a:t>2- Tetragonal System: </a:t>
            </a:r>
            <a:r>
              <a:rPr lang="ar-IQ" sz="2400" b="1" i="0" u="none" strike="noStrike" baseline="0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الرباعي </a:t>
            </a:r>
          </a:p>
          <a:p>
            <a:pPr marL="0" indent="0" algn="just">
              <a:buNone/>
            </a:pPr>
            <a:r>
              <a:rPr lang="en-US" b="1" dirty="0">
                <a:solidFill>
                  <a:prstClr val="black"/>
                </a:solidFill>
                <a:latin typeface="Times New Roman"/>
              </a:rPr>
              <a:t> a = b ≠ c                      Planes of symmetry = 5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el-G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= 90             Axes of symmetry = 5 (</a:t>
            </a:r>
            <a:r>
              <a:rPr lang="en-US" sz="1600" b="1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16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en-US" sz="1600" b="1" dirty="0">
                <a:latin typeface="Times New Roman" pitchFamily="18" charset="0"/>
                <a:ea typeface="Calibri"/>
                <a:cs typeface="Times New Roman" pitchFamily="18" charset="0"/>
              </a:rPr>
              <a:t>  , 4</a:t>
            </a:r>
            <a:r>
              <a:rPr lang="en-US" sz="16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ar-IQ" sz="16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     (</a:t>
            </a:r>
            <a:endParaRPr lang="en-US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3" y="2031690"/>
            <a:ext cx="4752527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686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0"/>
            <a:ext cx="6172200" cy="4320480"/>
          </a:xfrm>
        </p:spPr>
        <p:txBody>
          <a:bodyPr/>
          <a:lstStyle/>
          <a:p>
            <a:pPr marL="114300" indent="0" algn="just" rtl="0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Times New Roman"/>
              </a:rPr>
              <a:t>3- Orthorhombic system: </a:t>
            </a:r>
            <a:r>
              <a:rPr lang="ar-IQ" b="1" i="0" u="none" strike="noStrike" baseline="0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المعيني القائم</a:t>
            </a:r>
          </a:p>
          <a:p>
            <a:pPr marL="114300" lvl="0" indent="0" algn="just" rtl="0">
              <a:buNone/>
            </a:pPr>
            <a:r>
              <a:rPr lang="en-US" b="1" dirty="0">
                <a:solidFill>
                  <a:prstClr val="black"/>
                </a:solidFill>
                <a:latin typeface="Times New Roman"/>
              </a:rPr>
              <a:t>a  ≠ b ≠ c                      Planes of symmetry = 3</a:t>
            </a: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= 90             Axes of symmetry = 3 ( </a:t>
            </a:r>
            <a:r>
              <a:rPr lang="en-US" b="1" dirty="0">
                <a:latin typeface="Times New Roman"/>
                <a:ea typeface="Calibri"/>
                <a:cs typeface="Arial"/>
              </a:rPr>
              <a:t>3</a:t>
            </a:r>
            <a:r>
              <a:rPr lang="en-US" b="1" baseline="30000" dirty="0">
                <a:latin typeface="Times New Roman"/>
                <a:ea typeface="Calibri"/>
                <a:cs typeface="Arial"/>
              </a:rPr>
              <a:t>2 </a:t>
            </a:r>
            <a:r>
              <a:rPr lang="en-US" b="1" dirty="0">
                <a:latin typeface="Times New Roman"/>
                <a:ea typeface="Calibri"/>
                <a:cs typeface="Arial"/>
              </a:rPr>
              <a:t> ) </a:t>
            </a:r>
            <a:endParaRPr lang="en-US" sz="1200" b="1" dirty="0">
              <a:ea typeface="Calibri"/>
              <a:cs typeface="Arial"/>
            </a:endParaRPr>
          </a:p>
          <a:p>
            <a:pPr marL="0" indent="0" algn="just">
              <a:buNone/>
            </a:pP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7684"/>
            <a:ext cx="5076564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957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411511"/>
            <a:ext cx="7056784" cy="4183112"/>
          </a:xfrm>
        </p:spPr>
        <p:txBody>
          <a:bodyPr/>
          <a:lstStyle/>
          <a:p>
            <a:pPr marL="114300" indent="0" algn="just" rtl="0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Times New Roman"/>
              </a:rPr>
              <a:t>4-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Monoclinic system: </a:t>
            </a:r>
            <a:r>
              <a:rPr lang="ar-IQ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احادي الميل </a:t>
            </a:r>
          </a:p>
          <a:p>
            <a:pPr marL="114300" lvl="0" indent="0" algn="just">
              <a:buNone/>
            </a:pPr>
            <a:r>
              <a:rPr lang="en-US" b="1" dirty="0">
                <a:solidFill>
                  <a:prstClr val="black"/>
                </a:solidFill>
                <a:latin typeface="Times New Roman"/>
              </a:rPr>
              <a:t>a  ≠ b ≠ c                      Planes of symmetry = 1</a:t>
            </a:r>
          </a:p>
          <a:p>
            <a:pPr marL="114300" indent="0" algn="just">
              <a:buNone/>
            </a:pP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= 90                  Axes of symmetry = 1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algn="just">
              <a:buNone/>
            </a:pP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˃ 90</a:t>
            </a:r>
          </a:p>
          <a:p>
            <a:pPr algn="just" rtl="0"/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977684"/>
            <a:ext cx="4968552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683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0"/>
            <a:ext cx="6172200" cy="4266474"/>
          </a:xfrm>
        </p:spPr>
        <p:txBody>
          <a:bodyPr/>
          <a:lstStyle/>
          <a:p>
            <a:pPr algn="just" rtl="0"/>
            <a:r>
              <a:rPr lang="en-US" b="1" i="0" u="none" strike="noStrike" baseline="0" dirty="0">
                <a:solidFill>
                  <a:srgbClr val="FF0000"/>
                </a:solidFill>
                <a:latin typeface="Times New Roman"/>
              </a:rPr>
              <a:t>5- Triclinic system: </a:t>
            </a:r>
            <a:r>
              <a:rPr lang="ar-IQ" b="1" i="0" u="none" strike="noStrike" baseline="0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ثلاثي الميل</a:t>
            </a:r>
          </a:p>
          <a:p>
            <a:pPr lvl="0" algn="just" rtl="0"/>
            <a:r>
              <a:rPr lang="en-US" b="1" dirty="0">
                <a:solidFill>
                  <a:prstClr val="black"/>
                </a:solidFill>
                <a:latin typeface="Times New Roman"/>
              </a:rPr>
              <a:t>a  ≠ b ≠ c                      Planes of symmetry = </a:t>
            </a:r>
            <a:r>
              <a:rPr lang="en-US" b="1" dirty="0">
                <a:latin typeface="Times New Roman"/>
              </a:rPr>
              <a:t>absent</a:t>
            </a:r>
            <a:endParaRPr lang="en-US" b="1" dirty="0">
              <a:solidFill>
                <a:prstClr val="black"/>
              </a:solidFill>
              <a:latin typeface="Times New Roman"/>
            </a:endParaRPr>
          </a:p>
          <a:p>
            <a:pPr lvl="0" algn="just" rtl="0"/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≠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Axes of symmetry = </a:t>
            </a:r>
            <a:r>
              <a:rPr lang="en-US" b="1" dirty="0">
                <a:latin typeface="Times New Roman"/>
              </a:rPr>
              <a:t>absent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1923678"/>
            <a:ext cx="4914546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6058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0"/>
            <a:ext cx="6172200" cy="4374486"/>
          </a:xfrm>
        </p:spPr>
        <p:txBody>
          <a:bodyPr/>
          <a:lstStyle/>
          <a:p>
            <a:pPr marL="114300" indent="0" algn="just" rtl="0">
              <a:buNone/>
            </a:pPr>
            <a:r>
              <a:rPr lang="en-US" b="1" i="0" u="none" strike="noStrike" baseline="0" dirty="0">
                <a:solidFill>
                  <a:srgbClr val="FF0000"/>
                </a:solidFill>
                <a:latin typeface="Times New Roman"/>
              </a:rPr>
              <a:t>6- Hexagonal system: </a:t>
            </a:r>
            <a:r>
              <a:rPr lang="ar-IQ" b="1" i="0" u="none" strike="noStrike" baseline="0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النظام السداسي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a1 = a2 = a3 ≠ c              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Planes of symmetry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7</a:t>
            </a: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c     (a1 , a2 ,a3)          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Axes of symmetry = 7 (</a:t>
            </a: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  , 6</a:t>
            </a:r>
            <a:r>
              <a:rPr lang="en-US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ar-IQ" b="1" dirty="0"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1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14300" indent="0" algn="just" rtl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a1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a2 = 120        a1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a3 = 120       a2 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a3 = 120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2195736" y="1152187"/>
            <a:ext cx="0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2033718" y="1422217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2301720"/>
            <a:ext cx="51305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052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ystallography. The structure of crystals. The crystalline state">
            <a:extLst>
              <a:ext uri="{FF2B5EF4-FFF2-40B4-BE49-F238E27FC236}">
                <a16:creationId xmlns:a16="http://schemas.microsoft.com/office/drawing/2014/main" id="{82006D01-A7CF-664C-E094-68FA4CBE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582"/>
            <a:ext cx="1590626" cy="19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465516"/>
            <a:ext cx="5040560" cy="426647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n-US" sz="2700" b="1" u="sng" dirty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700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Crystal:</a:t>
            </a:r>
            <a:r>
              <a:rPr lang="en-US" sz="27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A Crystal is a polyhedral solid bounded by smooth surfaces of definite geometric shapes arranged symmetrically around its central point.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en-US" dirty="0">
              <a:solidFill>
                <a:schemeClr val="tx1"/>
              </a:solidFill>
              <a:latin typeface="Times New Roman"/>
              <a:ea typeface="Calibri"/>
              <a:cs typeface="Arial"/>
            </a:endParaRPr>
          </a:p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the symmetrical arrangement of the parts of a crystal is an external expression of a regular internal three dimensional arrangement of atoms or molecules.                      </a:t>
            </a:r>
            <a:r>
              <a:rPr lang="ar-IQ" dirty="0">
                <a:solidFill>
                  <a:schemeClr val="tx1"/>
                </a:solidFill>
                <a:ea typeface="Calibri"/>
                <a:cs typeface="Times New Roman"/>
              </a:rPr>
              <a:t>  </a:t>
            </a:r>
            <a:endParaRPr lang="en-US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/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6D6865C-5DB2-CEB9-0A00-CBE7954FFCE9}"/>
              </a:ext>
            </a:extLst>
          </p:cNvPr>
          <p:cNvSpPr txBox="1"/>
          <p:nvPr/>
        </p:nvSpPr>
        <p:spPr>
          <a:xfrm>
            <a:off x="2483768" y="88344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Crystallography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675EC7-7654-D236-5118-AF17B159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11" y="2623007"/>
            <a:ext cx="2098780" cy="1693540"/>
          </a:xfrm>
          <a:prstGeom prst="rect">
            <a:avLst/>
          </a:prstGeom>
        </p:spPr>
      </p:pic>
      <p:pic>
        <p:nvPicPr>
          <p:cNvPr id="4100" name="Picture 4" descr="Crystallography. In a nutshell">
            <a:extLst>
              <a:ext uri="{FF2B5EF4-FFF2-40B4-BE49-F238E27FC236}">
                <a16:creationId xmlns:a16="http://schemas.microsoft.com/office/drawing/2014/main" id="{B360B04C-D3C7-8D8D-760D-A6CC8F5B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10" y="1923678"/>
            <a:ext cx="1227278" cy="20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1470"/>
            <a:ext cx="9108504" cy="4968552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Parts of crystal (elements of crystal)</a:t>
            </a:r>
            <a:r>
              <a:rPr lang="en-US" sz="21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15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1-Face:- </a:t>
            </a:r>
            <a:r>
              <a:rPr lang="en-US" sz="2100" dirty="0">
                <a:latin typeface="Times New Roman"/>
                <a:ea typeface="Calibri"/>
                <a:cs typeface="Arial"/>
              </a:rPr>
              <a:t>The smooth planar surface of some definite geometric shapes.</a:t>
            </a:r>
            <a:endParaRPr lang="en-US" sz="1500" dirty="0"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2- Edge:- </a:t>
            </a:r>
            <a:r>
              <a:rPr lang="en-US" sz="2100" dirty="0">
                <a:latin typeface="Times New Roman"/>
                <a:ea typeface="Calibri"/>
                <a:cs typeface="Arial"/>
              </a:rPr>
              <a:t>The meeting line of two adjacent faces.</a:t>
            </a:r>
            <a:endParaRPr lang="en-US" sz="1500" dirty="0"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3- Solid angle:-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(The vertex) the external intersection point of three or more edges.</a:t>
            </a:r>
            <a:r>
              <a:rPr lang="ar-IQ" sz="2400" dirty="0">
                <a:ea typeface="Calibri"/>
                <a:cs typeface="Times New Roman"/>
              </a:rPr>
              <a:t>     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  </a:t>
            </a:r>
            <a:r>
              <a:rPr lang="en-US" sz="2100" dirty="0">
                <a:latin typeface="Times New Roman"/>
                <a:ea typeface="Calibri"/>
                <a:cs typeface="Arial"/>
              </a:rPr>
              <a:t>                  </a:t>
            </a:r>
            <a:r>
              <a:rPr lang="ar-IQ" sz="2100" dirty="0">
                <a:ea typeface="Calibri"/>
                <a:cs typeface="Times New Roman"/>
              </a:rPr>
              <a:t>            </a:t>
            </a:r>
            <a:endParaRPr lang="en-US" sz="1500" dirty="0"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4- Interfacial angle:- </a:t>
            </a:r>
            <a:r>
              <a:rPr lang="en-US" sz="2100" dirty="0">
                <a:latin typeface="Times New Roman"/>
                <a:ea typeface="Calibri"/>
                <a:cs typeface="Arial"/>
              </a:rPr>
              <a:t>The angle between the columns to the two adjacent faces.</a:t>
            </a:r>
            <a:r>
              <a:rPr lang="ar-IQ" sz="2100" dirty="0">
                <a:ea typeface="Calibri"/>
                <a:cs typeface="Times New Roman"/>
              </a:rPr>
              <a:t>       </a:t>
            </a:r>
            <a:r>
              <a:rPr lang="en-US" sz="2100" dirty="0">
                <a:latin typeface="Times New Roman"/>
                <a:ea typeface="Calibri"/>
                <a:cs typeface="Arial"/>
              </a:rPr>
              <a:t>                             </a:t>
            </a:r>
            <a:endParaRPr lang="en-US" sz="1500" dirty="0">
              <a:ea typeface="Calibri"/>
              <a:cs typeface="Arial"/>
            </a:endParaRPr>
          </a:p>
          <a:p>
            <a:pPr marL="114300" indent="0" algn="just" rtl="0">
              <a:buNone/>
            </a:pPr>
            <a:endParaRPr lang="ar-IQ" sz="21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6CB6A1-EB47-8AA1-409D-03017963E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" r="10347" b="15633"/>
          <a:stretch/>
        </p:blipFill>
        <p:spPr>
          <a:xfrm>
            <a:off x="1835696" y="2976200"/>
            <a:ext cx="5795773" cy="20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5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" y="267494"/>
            <a:ext cx="76668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935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1"/>
            <a:ext cx="6172200" cy="4183112"/>
          </a:xfrm>
        </p:spPr>
        <p:txBody>
          <a:bodyPr>
            <a:normAutofit/>
          </a:bodyPr>
          <a:lstStyle/>
          <a:p>
            <a:pPr marL="114300" indent="0" algn="just" rtl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-Crystallographic axes:- </a:t>
            </a:r>
          </a:p>
          <a:p>
            <a:pPr marL="114300" indent="0" algn="just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axes are imaginary reference lines                                                   and generally taken parallel to the intersection edges of major crystal faces.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a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-axis = front to back     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aɅb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= 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ɣ</a:t>
            </a:r>
            <a:endParaRPr lang="en-US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b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-axis = side to side       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aɅc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 = 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β</a:t>
            </a:r>
            <a:endParaRPr lang="en-US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c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-axis = top to bottom    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bɅc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= 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α</a:t>
            </a:r>
            <a:endParaRPr lang="en-US" b="1" dirty="0">
              <a:solidFill>
                <a:srgbClr val="0070C0"/>
              </a:solidFill>
              <a:ea typeface="Calibri"/>
              <a:cs typeface="Arial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1324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5566"/>
            <a:ext cx="5454605" cy="29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57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0"/>
            <a:ext cx="6172200" cy="432048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u="sng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-Crystal symmetry :-</a:t>
            </a:r>
            <a:endParaRPr lang="en-US" sz="1500" dirty="0"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  <a:tabLst>
                <a:tab pos="1977866" algn="ctr"/>
                <a:tab pos="3955733" algn="r"/>
              </a:tabLst>
            </a:pPr>
            <a:r>
              <a:rPr lang="en-US" sz="21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A)Planes of symmetry:- </a:t>
            </a:r>
            <a:endParaRPr lang="en-US" sz="15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dirty="0">
                <a:latin typeface="Times New Roman"/>
                <a:ea typeface="Calibri"/>
                <a:cs typeface="Arial"/>
              </a:rPr>
              <a:t>An imaginary plane that divides the crystal into two mirror image halves.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B)Axes of symmetry :-</a:t>
            </a:r>
            <a:endParaRPr lang="en-US" sz="15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sz="2100" dirty="0">
                <a:latin typeface="Times New Roman"/>
                <a:ea typeface="Calibri"/>
                <a:cs typeface="Arial"/>
              </a:rPr>
              <a:t>An imaginary line through a crystal about which the crystal may be rotated and repeat itself in appearance 2,3,4 or 6 times during a complete rotation (360</a:t>
            </a:r>
            <a:r>
              <a:rPr lang="en-US" sz="2100" baseline="30000" dirty="0">
                <a:latin typeface="Times New Roman"/>
                <a:ea typeface="Calibri"/>
                <a:cs typeface="Arial"/>
              </a:rPr>
              <a:t>0</a:t>
            </a:r>
            <a:r>
              <a:rPr lang="en-US" sz="2100" dirty="0">
                <a:latin typeface="Times New Roman"/>
                <a:ea typeface="Calibri"/>
                <a:cs typeface="Arial"/>
              </a:rPr>
              <a:t>).                                                                                         </a:t>
            </a:r>
            <a:endParaRPr lang="en-US" sz="1500" dirty="0">
              <a:ea typeface="Calibri"/>
              <a:cs typeface="Arial"/>
            </a:endParaRPr>
          </a:p>
          <a:p>
            <a:pPr marL="0" indent="0" algn="just">
              <a:buNone/>
            </a:pPr>
            <a:endParaRPr lang="ar-IQ" sz="2100" dirty="0"/>
          </a:p>
        </p:txBody>
      </p:sp>
    </p:spTree>
    <p:extLst>
      <p:ext uri="{BB962C8B-B14F-4D97-AF65-F5344CB8AC3E}">
        <p14:creationId xmlns:p14="http://schemas.microsoft.com/office/powerpoint/2010/main" val="21284385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411511"/>
            <a:ext cx="6172200" cy="418311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C)Center of symmetry:-</a:t>
            </a:r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dirty="0">
                <a:effectLst/>
                <a:latin typeface="Times New Roman"/>
                <a:ea typeface="Calibri"/>
                <a:cs typeface="Arial"/>
              </a:rPr>
              <a:t>It is the central point of the crystal about which similar parts are arranged in opposite directions at exactly equal distances in corresponding positions.          </a:t>
            </a:r>
            <a:r>
              <a:rPr lang="ar-IQ" dirty="0">
                <a:ea typeface="Calibri"/>
                <a:cs typeface="Times New Roman"/>
              </a:rPr>
              <a:t>    </a:t>
            </a:r>
            <a:endParaRPr lang="en-US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629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5900" y="519523"/>
            <a:ext cx="6218448" cy="4075100"/>
          </a:xfrm>
        </p:spPr>
        <p:txBody>
          <a:bodyPr/>
          <a:lstStyle/>
          <a:p>
            <a:pPr algn="just" rtl="0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Crystal Systems :-</a:t>
            </a:r>
          </a:p>
          <a:p>
            <a:pPr marL="171450" algn="just">
              <a:lnSpc>
                <a:spcPct val="115000"/>
              </a:lnSpc>
              <a:spcAft>
                <a:spcPts val="750"/>
              </a:spcAft>
            </a:pPr>
            <a:r>
              <a:rPr lang="en-US" sz="2700" b="1" dirty="0">
                <a:latin typeface="Times New Roman"/>
                <a:ea typeface="Calibri"/>
                <a:cs typeface="Arial"/>
              </a:rPr>
              <a:t>Classified the crystal systems according to:-</a:t>
            </a:r>
            <a:endParaRPr lang="en-US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1-Length of crystallographic axes.</a:t>
            </a: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(a  ,  b  ,  c)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2-Intersection of crystallographic axes.</a:t>
            </a:r>
            <a:endParaRPr lang="en-US" b="1" dirty="0">
              <a:ea typeface="Calibri"/>
              <a:cs typeface="Arial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, 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, 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ar-IQ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167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 Science Subject for Elementary - 2nd Grade: Earth Science by Slidesgo ">
  <a:themeElements>
    <a:clrScheme name="Simple Light">
      <a:dk1>
        <a:srgbClr val="16343F"/>
      </a:dk1>
      <a:lt1>
        <a:srgbClr val="FFFFFF"/>
      </a:lt1>
      <a:dk2>
        <a:srgbClr val="81B9C3"/>
      </a:dk2>
      <a:lt2>
        <a:srgbClr val="E2855A"/>
      </a:lt2>
      <a:accent1>
        <a:srgbClr val="5B484A"/>
      </a:accent1>
      <a:accent2>
        <a:srgbClr val="F7B267"/>
      </a:accent2>
      <a:accent3>
        <a:srgbClr val="88715F"/>
      </a:accent3>
      <a:accent4>
        <a:srgbClr val="BAAA86"/>
      </a:accent4>
      <a:accent5>
        <a:srgbClr val="F1CD91"/>
      </a:accent5>
      <a:accent6>
        <a:srgbClr val="92A762"/>
      </a:accent6>
      <a:hlink>
        <a:srgbClr val="163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29629</TotalTime>
  <Words>520</Words>
  <Application>Microsoft Office PowerPoint</Application>
  <PresentationFormat>عرض على الشاشة (16:9)</PresentationFormat>
  <Paragraphs>52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Lilita One</vt:lpstr>
      <vt:lpstr>Monotype Koufi</vt:lpstr>
      <vt:lpstr>Wingdings</vt:lpstr>
      <vt:lpstr>Gill Sans Ultra Bold</vt:lpstr>
      <vt:lpstr>Times New Roman</vt:lpstr>
      <vt:lpstr>Arial</vt:lpstr>
      <vt:lpstr>Didact Gothic</vt:lpstr>
      <vt:lpstr> Science Subject for Elementary - 2nd Grade: Earth Science by Slidesgo </vt:lpstr>
      <vt:lpstr>General geology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Typse of Rocks</dc:title>
  <dc:creator>mohammed muwafaq</dc:creator>
  <cp:lastModifiedBy>falah geology</cp:lastModifiedBy>
  <cp:revision>240</cp:revision>
  <cp:lastPrinted>2022-12-10T16:06:10Z</cp:lastPrinted>
  <dcterms:modified xsi:type="dcterms:W3CDTF">2024-03-11T13:40:43Z</dcterms:modified>
</cp:coreProperties>
</file>