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70" r:id="rId2"/>
    <p:sldId id="271" r:id="rId3"/>
    <p:sldId id="258" r:id="rId4"/>
    <p:sldId id="260" r:id="rId5"/>
    <p:sldId id="262" r:id="rId6"/>
    <p:sldId id="263" r:id="rId7"/>
    <p:sldId id="264" r:id="rId8"/>
    <p:sldId id="259" r:id="rId9"/>
    <p:sldId id="268" r:id="rId10"/>
    <p:sldId id="267" r:id="rId11"/>
    <p:sldId id="272" r:id="rId1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BEE15D91-4173-47E2-AF9F-6ED746DA080D}">
          <p14:sldIdLst>
            <p14:sldId id="270"/>
            <p14:sldId id="271"/>
            <p14:sldId id="258"/>
            <p14:sldId id="260"/>
            <p14:sldId id="262"/>
            <p14:sldId id="263"/>
            <p14:sldId id="264"/>
            <p14:sldId id="259"/>
            <p14:sldId id="268"/>
            <p14:sldId id="267"/>
          </p14:sldIdLst>
        </p14:section>
        <p14:section name="مقطع بدون عنوان" id="{76E67601-5327-4AF5-A27A-8814C6395F28}">
          <p14:sldIdLst>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61" d="100"/>
          <a:sy n="61" d="100"/>
        </p:scale>
        <p:origin x="8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58AF5F1D-18AE-4910-BFC4-25FF4D689C29}" type="datetimeFigureOut">
              <a:rPr lang="en-US" smtClean="0"/>
              <a:t>2/4/2025</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B6BB0218-EFB3-483E-96E5-8E44B727380D}" type="slidenum">
              <a:rPr lang="en-US" smtClean="0"/>
              <a:t>‹#›</a:t>
            </a:fld>
            <a:endParaRPr lang="en-US"/>
          </a:p>
        </p:txBody>
      </p:sp>
    </p:spTree>
    <p:extLst>
      <p:ext uri="{BB962C8B-B14F-4D97-AF65-F5344CB8AC3E}">
        <p14:creationId xmlns:p14="http://schemas.microsoft.com/office/powerpoint/2010/main" val="252972251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700E28F-ECFE-42B5-8EAE-2E610D6E4619}" type="datetime8">
              <a:rPr lang="ar-IQ" smtClean="0"/>
              <a:t>04 شباط، 25</a:t>
            </a:fld>
            <a:endParaRPr lang="ar-IQ"/>
          </a:p>
        </p:txBody>
      </p:sp>
      <p:sp>
        <p:nvSpPr>
          <p:cNvPr id="5" name="عنصر نائب للتذييل 4"/>
          <p:cNvSpPr>
            <a:spLocks noGrp="1"/>
          </p:cNvSpPr>
          <p:nvPr>
            <p:ph type="ftr" sz="quarter" idx="11"/>
          </p:nvPr>
        </p:nvSpPr>
        <p:spPr/>
        <p:txBody>
          <a:bodyPr/>
          <a:lstStyle/>
          <a:p>
            <a:r>
              <a:rPr lang="en-US"/>
              <a:t>dr.rabeea znad</a:t>
            </a:r>
            <a:endParaRPr lang="ar-IQ"/>
          </a:p>
        </p:txBody>
      </p:sp>
      <p:sp>
        <p:nvSpPr>
          <p:cNvPr id="6" name="عنصر نائب لرقم الشريحة 5"/>
          <p:cNvSpPr>
            <a:spLocks noGrp="1"/>
          </p:cNvSpPr>
          <p:nvPr>
            <p:ph type="sldNum" sz="quarter" idx="12"/>
          </p:nvPr>
        </p:nvSpPr>
        <p:spPr/>
        <p:txBody>
          <a:bodyPr/>
          <a:lstStyle/>
          <a:p>
            <a:fld id="{4B34C681-8CB5-43F8-81FC-0F56438D427A}" type="slidenum">
              <a:rPr lang="ar-IQ" smtClean="0"/>
              <a:t>‹#›</a:t>
            </a:fld>
            <a:endParaRPr lang="ar-IQ"/>
          </a:p>
        </p:txBody>
      </p:sp>
    </p:spTree>
    <p:extLst>
      <p:ext uri="{BB962C8B-B14F-4D97-AF65-F5344CB8AC3E}">
        <p14:creationId xmlns:p14="http://schemas.microsoft.com/office/powerpoint/2010/main" val="2288711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F26CADBA-0E64-43C0-9665-365112A4AAB5}" type="datetime8">
              <a:rPr lang="ar-IQ" smtClean="0"/>
              <a:t>04 شباط، 25</a:t>
            </a:fld>
            <a:endParaRPr lang="ar-IQ"/>
          </a:p>
        </p:txBody>
      </p:sp>
      <p:sp>
        <p:nvSpPr>
          <p:cNvPr id="5" name="عنصر نائب للتذييل 4"/>
          <p:cNvSpPr>
            <a:spLocks noGrp="1"/>
          </p:cNvSpPr>
          <p:nvPr>
            <p:ph type="ftr" sz="quarter" idx="11"/>
          </p:nvPr>
        </p:nvSpPr>
        <p:spPr/>
        <p:txBody>
          <a:bodyPr/>
          <a:lstStyle/>
          <a:p>
            <a:r>
              <a:rPr lang="en-US"/>
              <a:t>dr.rabeea znad</a:t>
            </a:r>
            <a:endParaRPr lang="ar-IQ"/>
          </a:p>
        </p:txBody>
      </p:sp>
      <p:sp>
        <p:nvSpPr>
          <p:cNvPr id="6" name="عنصر نائب لرقم الشريحة 5"/>
          <p:cNvSpPr>
            <a:spLocks noGrp="1"/>
          </p:cNvSpPr>
          <p:nvPr>
            <p:ph type="sldNum" sz="quarter" idx="12"/>
          </p:nvPr>
        </p:nvSpPr>
        <p:spPr/>
        <p:txBody>
          <a:bodyPr/>
          <a:lstStyle/>
          <a:p>
            <a:fld id="{4B34C681-8CB5-43F8-81FC-0F56438D427A}" type="slidenum">
              <a:rPr lang="ar-IQ" smtClean="0"/>
              <a:t>‹#›</a:t>
            </a:fld>
            <a:endParaRPr lang="ar-IQ"/>
          </a:p>
        </p:txBody>
      </p:sp>
    </p:spTree>
    <p:extLst>
      <p:ext uri="{BB962C8B-B14F-4D97-AF65-F5344CB8AC3E}">
        <p14:creationId xmlns:p14="http://schemas.microsoft.com/office/powerpoint/2010/main" val="2071616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CB322A97-88E7-4D8E-A9C9-021230AC3853}" type="datetime8">
              <a:rPr lang="ar-IQ" smtClean="0"/>
              <a:t>04 شباط، 25</a:t>
            </a:fld>
            <a:endParaRPr lang="ar-IQ"/>
          </a:p>
        </p:txBody>
      </p:sp>
      <p:sp>
        <p:nvSpPr>
          <p:cNvPr id="5" name="عنصر نائب للتذييل 4"/>
          <p:cNvSpPr>
            <a:spLocks noGrp="1"/>
          </p:cNvSpPr>
          <p:nvPr>
            <p:ph type="ftr" sz="quarter" idx="11"/>
          </p:nvPr>
        </p:nvSpPr>
        <p:spPr/>
        <p:txBody>
          <a:bodyPr/>
          <a:lstStyle/>
          <a:p>
            <a:r>
              <a:rPr lang="en-US"/>
              <a:t>dr.rabeea znad</a:t>
            </a:r>
            <a:endParaRPr lang="ar-IQ"/>
          </a:p>
        </p:txBody>
      </p:sp>
      <p:sp>
        <p:nvSpPr>
          <p:cNvPr id="6" name="عنصر نائب لرقم الشريحة 5"/>
          <p:cNvSpPr>
            <a:spLocks noGrp="1"/>
          </p:cNvSpPr>
          <p:nvPr>
            <p:ph type="sldNum" sz="quarter" idx="12"/>
          </p:nvPr>
        </p:nvSpPr>
        <p:spPr/>
        <p:txBody>
          <a:bodyPr/>
          <a:lstStyle/>
          <a:p>
            <a:fld id="{4B34C681-8CB5-43F8-81FC-0F56438D427A}" type="slidenum">
              <a:rPr lang="ar-IQ" smtClean="0"/>
              <a:t>‹#›</a:t>
            </a:fld>
            <a:endParaRPr lang="ar-IQ"/>
          </a:p>
        </p:txBody>
      </p:sp>
    </p:spTree>
    <p:extLst>
      <p:ext uri="{BB962C8B-B14F-4D97-AF65-F5344CB8AC3E}">
        <p14:creationId xmlns:p14="http://schemas.microsoft.com/office/powerpoint/2010/main" val="323707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C8F8E05B-2243-4B2D-A7BB-5DDE142750F3}" type="datetime8">
              <a:rPr lang="ar-IQ" smtClean="0"/>
              <a:t>04 شباط، 25</a:t>
            </a:fld>
            <a:endParaRPr lang="ar-IQ"/>
          </a:p>
        </p:txBody>
      </p:sp>
      <p:sp>
        <p:nvSpPr>
          <p:cNvPr id="5" name="عنصر نائب للتذييل 4"/>
          <p:cNvSpPr>
            <a:spLocks noGrp="1"/>
          </p:cNvSpPr>
          <p:nvPr>
            <p:ph type="ftr" sz="quarter" idx="11"/>
          </p:nvPr>
        </p:nvSpPr>
        <p:spPr/>
        <p:txBody>
          <a:bodyPr/>
          <a:lstStyle/>
          <a:p>
            <a:r>
              <a:rPr lang="en-US"/>
              <a:t>dr.rabeea znad</a:t>
            </a:r>
            <a:endParaRPr lang="ar-IQ"/>
          </a:p>
        </p:txBody>
      </p:sp>
      <p:sp>
        <p:nvSpPr>
          <p:cNvPr id="6" name="عنصر نائب لرقم الشريحة 5"/>
          <p:cNvSpPr>
            <a:spLocks noGrp="1"/>
          </p:cNvSpPr>
          <p:nvPr>
            <p:ph type="sldNum" sz="quarter" idx="12"/>
          </p:nvPr>
        </p:nvSpPr>
        <p:spPr/>
        <p:txBody>
          <a:bodyPr/>
          <a:lstStyle/>
          <a:p>
            <a:fld id="{4B34C681-8CB5-43F8-81FC-0F56438D427A}" type="slidenum">
              <a:rPr lang="ar-IQ" smtClean="0"/>
              <a:t>‹#›</a:t>
            </a:fld>
            <a:endParaRPr lang="ar-IQ"/>
          </a:p>
        </p:txBody>
      </p:sp>
    </p:spTree>
    <p:extLst>
      <p:ext uri="{BB962C8B-B14F-4D97-AF65-F5344CB8AC3E}">
        <p14:creationId xmlns:p14="http://schemas.microsoft.com/office/powerpoint/2010/main" val="3887661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691DB289-DCC5-4676-BCE2-149E13583244}" type="datetime8">
              <a:rPr lang="ar-IQ" smtClean="0"/>
              <a:t>04 شباط، 25</a:t>
            </a:fld>
            <a:endParaRPr lang="ar-IQ"/>
          </a:p>
        </p:txBody>
      </p:sp>
      <p:sp>
        <p:nvSpPr>
          <p:cNvPr id="5" name="عنصر نائب للتذييل 4"/>
          <p:cNvSpPr>
            <a:spLocks noGrp="1"/>
          </p:cNvSpPr>
          <p:nvPr>
            <p:ph type="ftr" sz="quarter" idx="11"/>
          </p:nvPr>
        </p:nvSpPr>
        <p:spPr/>
        <p:txBody>
          <a:bodyPr/>
          <a:lstStyle/>
          <a:p>
            <a:r>
              <a:rPr lang="en-US"/>
              <a:t>dr.rabeea znad</a:t>
            </a:r>
            <a:endParaRPr lang="ar-IQ"/>
          </a:p>
        </p:txBody>
      </p:sp>
      <p:sp>
        <p:nvSpPr>
          <p:cNvPr id="6" name="عنصر نائب لرقم الشريحة 5"/>
          <p:cNvSpPr>
            <a:spLocks noGrp="1"/>
          </p:cNvSpPr>
          <p:nvPr>
            <p:ph type="sldNum" sz="quarter" idx="12"/>
          </p:nvPr>
        </p:nvSpPr>
        <p:spPr/>
        <p:txBody>
          <a:bodyPr/>
          <a:lstStyle/>
          <a:p>
            <a:fld id="{4B34C681-8CB5-43F8-81FC-0F56438D427A}" type="slidenum">
              <a:rPr lang="ar-IQ" smtClean="0"/>
              <a:t>‹#›</a:t>
            </a:fld>
            <a:endParaRPr lang="ar-IQ"/>
          </a:p>
        </p:txBody>
      </p:sp>
    </p:spTree>
    <p:extLst>
      <p:ext uri="{BB962C8B-B14F-4D97-AF65-F5344CB8AC3E}">
        <p14:creationId xmlns:p14="http://schemas.microsoft.com/office/powerpoint/2010/main" val="2046411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78058584-A89C-46F6-A9F2-DD78D7AD7DCA}" type="datetime8">
              <a:rPr lang="ar-IQ" smtClean="0"/>
              <a:t>04 شباط، 25</a:t>
            </a:fld>
            <a:endParaRPr lang="ar-IQ"/>
          </a:p>
        </p:txBody>
      </p:sp>
      <p:sp>
        <p:nvSpPr>
          <p:cNvPr id="6" name="عنصر نائب للتذييل 5"/>
          <p:cNvSpPr>
            <a:spLocks noGrp="1"/>
          </p:cNvSpPr>
          <p:nvPr>
            <p:ph type="ftr" sz="quarter" idx="11"/>
          </p:nvPr>
        </p:nvSpPr>
        <p:spPr/>
        <p:txBody>
          <a:bodyPr/>
          <a:lstStyle/>
          <a:p>
            <a:r>
              <a:rPr lang="en-US"/>
              <a:t>dr.rabeea znad</a:t>
            </a:r>
            <a:endParaRPr lang="ar-IQ"/>
          </a:p>
        </p:txBody>
      </p:sp>
      <p:sp>
        <p:nvSpPr>
          <p:cNvPr id="7" name="عنصر نائب لرقم الشريحة 6"/>
          <p:cNvSpPr>
            <a:spLocks noGrp="1"/>
          </p:cNvSpPr>
          <p:nvPr>
            <p:ph type="sldNum" sz="quarter" idx="12"/>
          </p:nvPr>
        </p:nvSpPr>
        <p:spPr/>
        <p:txBody>
          <a:bodyPr/>
          <a:lstStyle/>
          <a:p>
            <a:fld id="{4B34C681-8CB5-43F8-81FC-0F56438D427A}" type="slidenum">
              <a:rPr lang="ar-IQ" smtClean="0"/>
              <a:t>‹#›</a:t>
            </a:fld>
            <a:endParaRPr lang="ar-IQ"/>
          </a:p>
        </p:txBody>
      </p:sp>
    </p:spTree>
    <p:extLst>
      <p:ext uri="{BB962C8B-B14F-4D97-AF65-F5344CB8AC3E}">
        <p14:creationId xmlns:p14="http://schemas.microsoft.com/office/powerpoint/2010/main" val="4091263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0A75D8E3-5AEE-4B38-8ADD-AB7BB86C5C5F}" type="datetime8">
              <a:rPr lang="ar-IQ" smtClean="0"/>
              <a:t>04 شباط، 25</a:t>
            </a:fld>
            <a:endParaRPr lang="ar-IQ"/>
          </a:p>
        </p:txBody>
      </p:sp>
      <p:sp>
        <p:nvSpPr>
          <p:cNvPr id="8" name="عنصر نائب للتذييل 7"/>
          <p:cNvSpPr>
            <a:spLocks noGrp="1"/>
          </p:cNvSpPr>
          <p:nvPr>
            <p:ph type="ftr" sz="quarter" idx="11"/>
          </p:nvPr>
        </p:nvSpPr>
        <p:spPr/>
        <p:txBody>
          <a:bodyPr/>
          <a:lstStyle/>
          <a:p>
            <a:r>
              <a:rPr lang="en-US"/>
              <a:t>dr.rabeea znad</a:t>
            </a:r>
            <a:endParaRPr lang="ar-IQ"/>
          </a:p>
        </p:txBody>
      </p:sp>
      <p:sp>
        <p:nvSpPr>
          <p:cNvPr id="9" name="عنصر نائب لرقم الشريحة 8"/>
          <p:cNvSpPr>
            <a:spLocks noGrp="1"/>
          </p:cNvSpPr>
          <p:nvPr>
            <p:ph type="sldNum" sz="quarter" idx="12"/>
          </p:nvPr>
        </p:nvSpPr>
        <p:spPr/>
        <p:txBody>
          <a:bodyPr/>
          <a:lstStyle/>
          <a:p>
            <a:fld id="{4B34C681-8CB5-43F8-81FC-0F56438D427A}" type="slidenum">
              <a:rPr lang="ar-IQ" smtClean="0"/>
              <a:t>‹#›</a:t>
            </a:fld>
            <a:endParaRPr lang="ar-IQ"/>
          </a:p>
        </p:txBody>
      </p:sp>
    </p:spTree>
    <p:extLst>
      <p:ext uri="{BB962C8B-B14F-4D97-AF65-F5344CB8AC3E}">
        <p14:creationId xmlns:p14="http://schemas.microsoft.com/office/powerpoint/2010/main" val="1399895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E5958A7-6E01-4077-8880-18B5ACF99963}" type="datetime8">
              <a:rPr lang="ar-IQ" smtClean="0"/>
              <a:t>04 شباط، 25</a:t>
            </a:fld>
            <a:endParaRPr lang="ar-IQ"/>
          </a:p>
        </p:txBody>
      </p:sp>
      <p:sp>
        <p:nvSpPr>
          <p:cNvPr id="4" name="عنصر نائب للتذييل 3"/>
          <p:cNvSpPr>
            <a:spLocks noGrp="1"/>
          </p:cNvSpPr>
          <p:nvPr>
            <p:ph type="ftr" sz="quarter" idx="11"/>
          </p:nvPr>
        </p:nvSpPr>
        <p:spPr/>
        <p:txBody>
          <a:bodyPr/>
          <a:lstStyle/>
          <a:p>
            <a:r>
              <a:rPr lang="en-US"/>
              <a:t>dr.rabeea znad</a:t>
            </a:r>
            <a:endParaRPr lang="ar-IQ"/>
          </a:p>
        </p:txBody>
      </p:sp>
      <p:sp>
        <p:nvSpPr>
          <p:cNvPr id="5" name="عنصر نائب لرقم الشريحة 4"/>
          <p:cNvSpPr>
            <a:spLocks noGrp="1"/>
          </p:cNvSpPr>
          <p:nvPr>
            <p:ph type="sldNum" sz="quarter" idx="12"/>
          </p:nvPr>
        </p:nvSpPr>
        <p:spPr/>
        <p:txBody>
          <a:bodyPr/>
          <a:lstStyle/>
          <a:p>
            <a:fld id="{4B34C681-8CB5-43F8-81FC-0F56438D427A}" type="slidenum">
              <a:rPr lang="ar-IQ" smtClean="0"/>
              <a:t>‹#›</a:t>
            </a:fld>
            <a:endParaRPr lang="ar-IQ"/>
          </a:p>
        </p:txBody>
      </p:sp>
    </p:spTree>
    <p:extLst>
      <p:ext uri="{BB962C8B-B14F-4D97-AF65-F5344CB8AC3E}">
        <p14:creationId xmlns:p14="http://schemas.microsoft.com/office/powerpoint/2010/main" val="325730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904B04D-DDB8-4BFE-A633-6545EDEC9F64}" type="datetime8">
              <a:rPr lang="ar-IQ" smtClean="0"/>
              <a:t>04 شباط، 25</a:t>
            </a:fld>
            <a:endParaRPr lang="ar-IQ"/>
          </a:p>
        </p:txBody>
      </p:sp>
      <p:sp>
        <p:nvSpPr>
          <p:cNvPr id="3" name="عنصر نائب للتذييل 2"/>
          <p:cNvSpPr>
            <a:spLocks noGrp="1"/>
          </p:cNvSpPr>
          <p:nvPr>
            <p:ph type="ftr" sz="quarter" idx="11"/>
          </p:nvPr>
        </p:nvSpPr>
        <p:spPr/>
        <p:txBody>
          <a:bodyPr/>
          <a:lstStyle/>
          <a:p>
            <a:r>
              <a:rPr lang="en-US"/>
              <a:t>dr.rabeea znad</a:t>
            </a:r>
            <a:endParaRPr lang="ar-IQ"/>
          </a:p>
        </p:txBody>
      </p:sp>
      <p:sp>
        <p:nvSpPr>
          <p:cNvPr id="4" name="عنصر نائب لرقم الشريحة 3"/>
          <p:cNvSpPr>
            <a:spLocks noGrp="1"/>
          </p:cNvSpPr>
          <p:nvPr>
            <p:ph type="sldNum" sz="quarter" idx="12"/>
          </p:nvPr>
        </p:nvSpPr>
        <p:spPr/>
        <p:txBody>
          <a:bodyPr/>
          <a:lstStyle/>
          <a:p>
            <a:fld id="{4B34C681-8CB5-43F8-81FC-0F56438D427A}" type="slidenum">
              <a:rPr lang="ar-IQ" smtClean="0"/>
              <a:t>‹#›</a:t>
            </a:fld>
            <a:endParaRPr lang="ar-IQ"/>
          </a:p>
        </p:txBody>
      </p:sp>
    </p:spTree>
    <p:extLst>
      <p:ext uri="{BB962C8B-B14F-4D97-AF65-F5344CB8AC3E}">
        <p14:creationId xmlns:p14="http://schemas.microsoft.com/office/powerpoint/2010/main" val="337881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DA310D21-596B-4E71-AC0E-7F38D815DB39}" type="datetime8">
              <a:rPr lang="ar-IQ" smtClean="0"/>
              <a:t>04 شباط، 25</a:t>
            </a:fld>
            <a:endParaRPr lang="ar-IQ"/>
          </a:p>
        </p:txBody>
      </p:sp>
      <p:sp>
        <p:nvSpPr>
          <p:cNvPr id="6" name="عنصر نائب للتذييل 5"/>
          <p:cNvSpPr>
            <a:spLocks noGrp="1"/>
          </p:cNvSpPr>
          <p:nvPr>
            <p:ph type="ftr" sz="quarter" idx="11"/>
          </p:nvPr>
        </p:nvSpPr>
        <p:spPr/>
        <p:txBody>
          <a:bodyPr/>
          <a:lstStyle/>
          <a:p>
            <a:r>
              <a:rPr lang="en-US"/>
              <a:t>dr.rabeea znad</a:t>
            </a:r>
            <a:endParaRPr lang="ar-IQ"/>
          </a:p>
        </p:txBody>
      </p:sp>
      <p:sp>
        <p:nvSpPr>
          <p:cNvPr id="7" name="عنصر نائب لرقم الشريحة 6"/>
          <p:cNvSpPr>
            <a:spLocks noGrp="1"/>
          </p:cNvSpPr>
          <p:nvPr>
            <p:ph type="sldNum" sz="quarter" idx="12"/>
          </p:nvPr>
        </p:nvSpPr>
        <p:spPr/>
        <p:txBody>
          <a:bodyPr/>
          <a:lstStyle/>
          <a:p>
            <a:fld id="{4B34C681-8CB5-43F8-81FC-0F56438D427A}" type="slidenum">
              <a:rPr lang="ar-IQ" smtClean="0"/>
              <a:t>‹#›</a:t>
            </a:fld>
            <a:endParaRPr lang="ar-IQ"/>
          </a:p>
        </p:txBody>
      </p:sp>
    </p:spTree>
    <p:extLst>
      <p:ext uri="{BB962C8B-B14F-4D97-AF65-F5344CB8AC3E}">
        <p14:creationId xmlns:p14="http://schemas.microsoft.com/office/powerpoint/2010/main" val="4026975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0B403BA1-702B-4A1A-BD7D-37AAD5DFD839}" type="datetime8">
              <a:rPr lang="ar-IQ" smtClean="0"/>
              <a:t>04 شباط، 25</a:t>
            </a:fld>
            <a:endParaRPr lang="ar-IQ"/>
          </a:p>
        </p:txBody>
      </p:sp>
      <p:sp>
        <p:nvSpPr>
          <p:cNvPr id="6" name="عنصر نائب للتذييل 5"/>
          <p:cNvSpPr>
            <a:spLocks noGrp="1"/>
          </p:cNvSpPr>
          <p:nvPr>
            <p:ph type="ftr" sz="quarter" idx="11"/>
          </p:nvPr>
        </p:nvSpPr>
        <p:spPr/>
        <p:txBody>
          <a:bodyPr/>
          <a:lstStyle/>
          <a:p>
            <a:r>
              <a:rPr lang="en-US"/>
              <a:t>dr.rabeea znad</a:t>
            </a:r>
            <a:endParaRPr lang="ar-IQ"/>
          </a:p>
        </p:txBody>
      </p:sp>
      <p:sp>
        <p:nvSpPr>
          <p:cNvPr id="7" name="عنصر نائب لرقم الشريحة 6"/>
          <p:cNvSpPr>
            <a:spLocks noGrp="1"/>
          </p:cNvSpPr>
          <p:nvPr>
            <p:ph type="sldNum" sz="quarter" idx="12"/>
          </p:nvPr>
        </p:nvSpPr>
        <p:spPr/>
        <p:txBody>
          <a:bodyPr/>
          <a:lstStyle/>
          <a:p>
            <a:fld id="{4B34C681-8CB5-43F8-81FC-0F56438D427A}" type="slidenum">
              <a:rPr lang="ar-IQ" smtClean="0"/>
              <a:t>‹#›</a:t>
            </a:fld>
            <a:endParaRPr lang="ar-IQ"/>
          </a:p>
        </p:txBody>
      </p:sp>
    </p:spTree>
    <p:extLst>
      <p:ext uri="{BB962C8B-B14F-4D97-AF65-F5344CB8AC3E}">
        <p14:creationId xmlns:p14="http://schemas.microsoft.com/office/powerpoint/2010/main" val="2274452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AE82230-8982-4A7E-9A5F-0E9EC215EBCC}" type="datetime8">
              <a:rPr lang="ar-IQ" smtClean="0"/>
              <a:t>04 شباط، 25</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a:t>dr.rabeea znad</a:t>
            </a:r>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B34C681-8CB5-43F8-81FC-0F56438D427A}" type="slidenum">
              <a:rPr lang="ar-IQ" smtClean="0"/>
              <a:t>‹#›</a:t>
            </a:fld>
            <a:endParaRPr lang="ar-IQ"/>
          </a:p>
        </p:txBody>
      </p:sp>
    </p:spTree>
    <p:extLst>
      <p:ext uri="{BB962C8B-B14F-4D97-AF65-F5344CB8AC3E}">
        <p14:creationId xmlns:p14="http://schemas.microsoft.com/office/powerpoint/2010/main" val="32666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969879" y="62105"/>
            <a:ext cx="9715500" cy="584775"/>
          </a:xfrm>
          <a:prstGeom prst="rect">
            <a:avLst/>
          </a:prstGeom>
          <a:noFill/>
        </p:spPr>
        <p:txBody>
          <a:bodyPr wrap="square" rtlCol="1">
            <a:spAutoFit/>
          </a:bodyPr>
          <a:lstStyle/>
          <a:p>
            <a:pPr algn="l"/>
            <a:r>
              <a:rPr lang="en-US" sz="3200" dirty="0">
                <a:latin typeface="Times New Roman" panose="02020603050405020304" pitchFamily="18" charset="0"/>
                <a:cs typeface="Times New Roman" panose="02020603050405020304" pitchFamily="18" charset="0"/>
              </a:rPr>
              <a:t>Fractures (Joints)from Experimental Data </a:t>
            </a:r>
            <a:endParaRPr lang="ar-IQ" sz="3200" dirty="0">
              <a:latin typeface="Times New Roman" panose="02020603050405020304" pitchFamily="18" charset="0"/>
              <a:cs typeface="Times New Roman" panose="02020603050405020304" pitchFamily="18" charset="0"/>
            </a:endParaRPr>
          </a:p>
        </p:txBody>
      </p:sp>
      <p:sp>
        <p:nvSpPr>
          <p:cNvPr id="5" name="مربع نص 4"/>
          <p:cNvSpPr txBox="1"/>
          <p:nvPr/>
        </p:nvSpPr>
        <p:spPr>
          <a:xfrm>
            <a:off x="709863" y="641558"/>
            <a:ext cx="11225463" cy="1569660"/>
          </a:xfrm>
          <a:prstGeom prst="rect">
            <a:avLst/>
          </a:prstGeom>
          <a:noFill/>
        </p:spPr>
        <p:txBody>
          <a:bodyPr wrap="square" rtlCol="1">
            <a:spAutoFit/>
          </a:bodyPr>
          <a:lstStyle/>
          <a:p>
            <a:pPr algn="l" rtl="0"/>
            <a:r>
              <a:rPr lang="en-US" sz="3200" dirty="0">
                <a:latin typeface="Times New Roman" panose="02020603050405020304" pitchFamily="18" charset="0"/>
                <a:cs typeface="Times New Roman" panose="02020603050405020304" pitchFamily="18" charset="0"/>
              </a:rPr>
              <a:t>A- </a:t>
            </a:r>
            <a:r>
              <a:rPr lang="en-US" sz="3200" u="sng" dirty="0">
                <a:latin typeface="Times New Roman" panose="02020603050405020304" pitchFamily="18" charset="0"/>
                <a:cs typeface="Times New Roman" panose="02020603050405020304" pitchFamily="18" charset="0"/>
              </a:rPr>
              <a:t>In the simplest type of tension  </a:t>
            </a:r>
            <a:r>
              <a:rPr lang="en-US" sz="3200" dirty="0">
                <a:latin typeface="Times New Roman" panose="02020603050405020304" pitchFamily="18" charset="0"/>
                <a:cs typeface="Times New Roman" panose="02020603050405020304" pitchFamily="18" charset="0"/>
              </a:rPr>
              <a:t>:-</a:t>
            </a:r>
          </a:p>
          <a:p>
            <a:pPr algn="l" rtl="0"/>
            <a:r>
              <a:rPr lang="en-US" sz="3200" dirty="0">
                <a:latin typeface="Times New Roman" panose="02020603050405020304" pitchFamily="18" charset="0"/>
                <a:cs typeface="Times New Roman" panose="02020603050405020304" pitchFamily="18" charset="0"/>
              </a:rPr>
              <a:t> the opposite ends of a rod are pulled apart.                                                                                 </a:t>
            </a:r>
            <a:endParaRPr lang="ar-IQ"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endParaRPr lang="ar-IQ" sz="3200" dirty="0">
              <a:latin typeface="Times New Roman" panose="02020603050405020304" pitchFamily="18" charset="0"/>
              <a:cs typeface="Times New Roman" panose="02020603050405020304" pitchFamily="18" charset="0"/>
            </a:endParaRPr>
          </a:p>
        </p:txBody>
      </p:sp>
      <p:sp>
        <p:nvSpPr>
          <p:cNvPr id="7" name="مربع نص 6"/>
          <p:cNvSpPr txBox="1"/>
          <p:nvPr/>
        </p:nvSpPr>
        <p:spPr>
          <a:xfrm>
            <a:off x="245979" y="1646888"/>
            <a:ext cx="11163300" cy="584775"/>
          </a:xfrm>
          <a:prstGeom prst="rect">
            <a:avLst/>
          </a:prstGeom>
          <a:noFill/>
        </p:spPr>
        <p:txBody>
          <a:bodyPr wrap="square" rtlCol="1">
            <a:spAutoFit/>
          </a:bodyPr>
          <a:lstStyle/>
          <a:p>
            <a:r>
              <a:rPr lang="en-US" sz="3200" dirty="0">
                <a:latin typeface="Times New Roman" panose="02020603050405020304" pitchFamily="18" charset="0"/>
                <a:cs typeface="Times New Roman" panose="02020603050405020304" pitchFamily="18" charset="0"/>
              </a:rPr>
              <a:t>After elastic and plastic deformation, the specimen fails by rupture.</a:t>
            </a:r>
            <a:endParaRPr lang="ar-IQ" sz="3200" dirty="0">
              <a:latin typeface="Times New Roman" panose="02020603050405020304" pitchFamily="18" charset="0"/>
              <a:cs typeface="Times New Roman" panose="02020603050405020304" pitchFamily="18" charset="0"/>
            </a:endParaRPr>
          </a:p>
        </p:txBody>
      </p:sp>
      <p:sp>
        <p:nvSpPr>
          <p:cNvPr id="8" name="مربع نص 7"/>
          <p:cNvSpPr txBox="1"/>
          <p:nvPr/>
        </p:nvSpPr>
        <p:spPr>
          <a:xfrm>
            <a:off x="-395416" y="2121292"/>
            <a:ext cx="12192000" cy="584775"/>
          </a:xfrm>
          <a:prstGeom prst="rect">
            <a:avLst/>
          </a:prstGeom>
          <a:noFill/>
        </p:spPr>
        <p:txBody>
          <a:bodyPr wrap="square" rtlCol="1">
            <a:spAutoFit/>
          </a:bodyPr>
          <a:lstStyle/>
          <a:p>
            <a:r>
              <a:rPr lang="en-US" sz="3200" dirty="0">
                <a:latin typeface="Times New Roman" panose="02020603050405020304" pitchFamily="18" charset="0"/>
                <a:cs typeface="Times New Roman" panose="02020603050405020304" pitchFamily="18" charset="0"/>
              </a:rPr>
              <a:t>The nature of the rupture depends  upon the brittleness of the material.</a:t>
            </a:r>
            <a:endParaRPr lang="ar-IQ" sz="3200" dirty="0">
              <a:latin typeface="Times New Roman" panose="02020603050405020304" pitchFamily="18" charset="0"/>
              <a:cs typeface="Times New Roman" panose="02020603050405020304" pitchFamily="18" charset="0"/>
            </a:endParaRPr>
          </a:p>
        </p:txBody>
      </p:sp>
      <p:sp>
        <p:nvSpPr>
          <p:cNvPr id="9" name="مربع نص 8"/>
          <p:cNvSpPr txBox="1"/>
          <p:nvPr/>
        </p:nvSpPr>
        <p:spPr>
          <a:xfrm>
            <a:off x="463550" y="2882677"/>
            <a:ext cx="12001500" cy="1077218"/>
          </a:xfrm>
          <a:prstGeom prst="rect">
            <a:avLst/>
          </a:prstGeom>
          <a:noFill/>
        </p:spPr>
        <p:txBody>
          <a:bodyPr wrap="square" rtlCol="1">
            <a:spAutoFit/>
          </a:bodyPr>
          <a:lstStyle/>
          <a:p>
            <a:pPr algn="l"/>
            <a:r>
              <a:rPr lang="en-US" sz="3200" dirty="0">
                <a:latin typeface="Times New Roman" panose="02020603050405020304" pitchFamily="18" charset="0"/>
                <a:cs typeface="Times New Roman" panose="02020603050405020304" pitchFamily="18" charset="0"/>
              </a:rPr>
              <a:t>In </a:t>
            </a:r>
            <a:r>
              <a:rPr lang="en-US" sz="3200" u="sng" dirty="0">
                <a:latin typeface="Times New Roman" panose="02020603050405020304" pitchFamily="18" charset="0"/>
                <a:cs typeface="Times New Roman" panose="02020603050405020304" pitchFamily="18" charset="0"/>
              </a:rPr>
              <a:t>brittle substance </a:t>
            </a:r>
            <a:r>
              <a:rPr lang="en-US" sz="3200" dirty="0">
                <a:latin typeface="Times New Roman" panose="02020603050405020304" pitchFamily="18" charset="0"/>
                <a:cs typeface="Times New Roman" panose="02020603050405020304" pitchFamily="18" charset="0"/>
              </a:rPr>
              <a:t>,such piece of  blackboard chalk a single tension fracture forms at right to  the tension force direction(</a:t>
            </a:r>
            <a:r>
              <a:rPr lang="en-ZW" sz="3200" dirty="0">
                <a:latin typeface="Times New Roman" panose="02020603050405020304" pitchFamily="18" charset="0"/>
                <a:cs typeface="Times New Roman" panose="02020603050405020304" pitchFamily="18" charset="0"/>
              </a:rPr>
              <a:t> Ϭ3).  (A)</a:t>
            </a:r>
            <a:r>
              <a:rPr lang="ar-SA" sz="3200" dirty="0">
                <a:latin typeface="Times New Roman" panose="02020603050405020304" pitchFamily="18" charset="0"/>
                <a:cs typeface="Times New Roman" panose="02020603050405020304" pitchFamily="18" charset="0"/>
              </a:rPr>
              <a:t> </a:t>
            </a:r>
            <a:r>
              <a:rPr lang="en-ZW" sz="3200" dirty="0">
                <a:latin typeface="Times New Roman" panose="02020603050405020304" pitchFamily="18" charset="0"/>
                <a:cs typeface="Times New Roman" panose="02020603050405020304" pitchFamily="18" charset="0"/>
              </a:rPr>
              <a:t> </a:t>
            </a:r>
            <a:r>
              <a:rPr lang="ar-SA"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endParaRPr lang="ar-IQ" sz="3200" dirty="0">
              <a:latin typeface="Times New Roman" panose="02020603050405020304" pitchFamily="18" charset="0"/>
              <a:cs typeface="Times New Roman" panose="02020603050405020304" pitchFamily="18" charset="0"/>
            </a:endParaRPr>
          </a:p>
        </p:txBody>
      </p:sp>
      <p:pic>
        <p:nvPicPr>
          <p:cNvPr id="10" name="صورة 9"/>
          <p:cNvPicPr>
            <a:picLocks noChangeAspect="1"/>
          </p:cNvPicPr>
          <p:nvPr/>
        </p:nvPicPr>
        <p:blipFill rotWithShape="1">
          <a:blip r:embed="rId2">
            <a:extLst>
              <a:ext uri="{28A0092B-C50C-407E-A947-70E740481C1C}">
                <a14:useLocalDpi xmlns:a14="http://schemas.microsoft.com/office/drawing/2010/main" val="0"/>
              </a:ext>
            </a:extLst>
          </a:blip>
          <a:srcRect b="76514"/>
          <a:stretch/>
        </p:blipFill>
        <p:spPr>
          <a:xfrm>
            <a:off x="1447800" y="4233800"/>
            <a:ext cx="7131050" cy="1219455"/>
          </a:xfrm>
          <a:prstGeom prst="rect">
            <a:avLst/>
          </a:prstGeom>
        </p:spPr>
      </p:pic>
      <p:pic>
        <p:nvPicPr>
          <p:cNvPr id="11" name="صورة 10"/>
          <p:cNvPicPr>
            <a:picLocks noChangeAspect="1"/>
          </p:cNvPicPr>
          <p:nvPr/>
        </p:nvPicPr>
        <p:blipFill rotWithShape="1">
          <a:blip r:embed="rId2">
            <a:extLst>
              <a:ext uri="{28A0092B-C50C-407E-A947-70E740481C1C}">
                <a14:useLocalDpi xmlns:a14="http://schemas.microsoft.com/office/drawing/2010/main" val="0"/>
              </a:ext>
            </a:extLst>
          </a:blip>
          <a:srcRect t="72895" b="17320"/>
          <a:stretch/>
        </p:blipFill>
        <p:spPr>
          <a:xfrm>
            <a:off x="2070100" y="5473700"/>
            <a:ext cx="6819900" cy="508000"/>
          </a:xfrm>
          <a:prstGeom prst="rect">
            <a:avLst/>
          </a:prstGeom>
        </p:spPr>
      </p:pic>
      <p:sp>
        <p:nvSpPr>
          <p:cNvPr id="12" name="مستطيل 11"/>
          <p:cNvSpPr/>
          <p:nvPr/>
        </p:nvSpPr>
        <p:spPr>
          <a:xfrm>
            <a:off x="2260600" y="5473700"/>
            <a:ext cx="838200" cy="265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3" name="مستطيل 12"/>
          <p:cNvSpPr/>
          <p:nvPr/>
        </p:nvSpPr>
        <p:spPr>
          <a:xfrm>
            <a:off x="6464300" y="5790849"/>
            <a:ext cx="876300" cy="242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 name="Date Placeholder 1"/>
          <p:cNvSpPr>
            <a:spLocks noGrp="1"/>
          </p:cNvSpPr>
          <p:nvPr>
            <p:ph type="dt" sz="half" idx="10"/>
          </p:nvPr>
        </p:nvSpPr>
        <p:spPr/>
        <p:txBody>
          <a:bodyPr/>
          <a:lstStyle/>
          <a:p>
            <a:fld id="{5ED52CBF-C461-4953-BF2A-C5B091C9672B}" type="datetime8">
              <a:rPr lang="ar-IQ" smtClean="0"/>
              <a:t>04 شباط، 25</a:t>
            </a:fld>
            <a:endParaRPr lang="ar-IQ"/>
          </a:p>
        </p:txBody>
      </p:sp>
      <p:sp>
        <p:nvSpPr>
          <p:cNvPr id="3" name="Footer Placeholder 2"/>
          <p:cNvSpPr>
            <a:spLocks noGrp="1"/>
          </p:cNvSpPr>
          <p:nvPr>
            <p:ph type="ftr" sz="quarter" idx="11"/>
          </p:nvPr>
        </p:nvSpPr>
        <p:spPr/>
        <p:txBody>
          <a:bodyPr/>
          <a:lstStyle/>
          <a:p>
            <a:r>
              <a:rPr lang="en-US"/>
              <a:t>dr.rabeea znad</a:t>
            </a:r>
            <a:endParaRPr lang="ar-IQ"/>
          </a:p>
        </p:txBody>
      </p:sp>
      <p:sp>
        <p:nvSpPr>
          <p:cNvPr id="14" name="Slide Number Placeholder 13"/>
          <p:cNvSpPr>
            <a:spLocks noGrp="1"/>
          </p:cNvSpPr>
          <p:nvPr>
            <p:ph type="sldNum" sz="quarter" idx="12"/>
          </p:nvPr>
        </p:nvSpPr>
        <p:spPr/>
        <p:txBody>
          <a:bodyPr/>
          <a:lstStyle/>
          <a:p>
            <a:fld id="{4B34C681-8CB5-43F8-81FC-0F56438D427A}" type="slidenum">
              <a:rPr lang="ar-IQ" smtClean="0"/>
              <a:t>1</a:t>
            </a:fld>
            <a:endParaRPr lang="ar-IQ"/>
          </a:p>
        </p:txBody>
      </p:sp>
      <p:sp>
        <p:nvSpPr>
          <p:cNvPr id="6" name="مربع نص 5">
            <a:extLst>
              <a:ext uri="{FF2B5EF4-FFF2-40B4-BE49-F238E27FC236}">
                <a16:creationId xmlns:a16="http://schemas.microsoft.com/office/drawing/2014/main" id="{FC70DE71-AB27-AA66-1B66-B8790D36FD97}"/>
              </a:ext>
            </a:extLst>
          </p:cNvPr>
          <p:cNvSpPr txBox="1"/>
          <p:nvPr/>
        </p:nvSpPr>
        <p:spPr>
          <a:xfrm>
            <a:off x="9851923" y="235974"/>
            <a:ext cx="1740309" cy="369332"/>
          </a:xfrm>
          <a:prstGeom prst="rect">
            <a:avLst/>
          </a:prstGeom>
          <a:noFill/>
        </p:spPr>
        <p:txBody>
          <a:bodyPr wrap="square" rtlCol="0">
            <a:spAutoFit/>
          </a:bodyPr>
          <a:lstStyle/>
          <a:p>
            <a:r>
              <a:rPr lang="ar-IQ" dirty="0"/>
              <a:t>المحاضرة رقم2</a:t>
            </a:r>
            <a:endParaRPr lang="en-US" dirty="0"/>
          </a:p>
        </p:txBody>
      </p:sp>
    </p:spTree>
    <p:extLst>
      <p:ext uri="{BB962C8B-B14F-4D97-AF65-F5344CB8AC3E}">
        <p14:creationId xmlns:p14="http://schemas.microsoft.com/office/powerpoint/2010/main" val="277421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a:srcRect l="44106" t="29112" r="20369" b="32543"/>
          <a:stretch/>
        </p:blipFill>
        <p:spPr>
          <a:xfrm>
            <a:off x="110666" y="0"/>
            <a:ext cx="9395013" cy="5701553"/>
          </a:xfrm>
          <a:prstGeom prst="rect">
            <a:avLst/>
          </a:prstGeom>
        </p:spPr>
      </p:pic>
      <p:sp>
        <p:nvSpPr>
          <p:cNvPr id="5" name="مستطيل 4"/>
          <p:cNvSpPr/>
          <p:nvPr/>
        </p:nvSpPr>
        <p:spPr>
          <a:xfrm>
            <a:off x="256268" y="5701553"/>
            <a:ext cx="10255624" cy="1015663"/>
          </a:xfrm>
          <a:prstGeom prst="rect">
            <a:avLst/>
          </a:prstGeom>
        </p:spPr>
        <p:txBody>
          <a:bodyPr wrap="square">
            <a:spAutoFit/>
          </a:bodyPr>
          <a:lstStyle/>
          <a:p>
            <a:pPr algn="l"/>
            <a:r>
              <a:rPr lang="en-US" sz="2000" dirty="0">
                <a:solidFill>
                  <a:srgbClr val="1F1A17"/>
                </a:solidFill>
                <a:latin typeface="Times" panose="02020603050405020304" pitchFamily="18" charset="0"/>
              </a:rPr>
              <a:t>Diagram showing maximum and minimum principal stress axes for (A) extension joints (B)</a:t>
            </a:r>
          </a:p>
          <a:p>
            <a:pPr algn="l"/>
            <a:r>
              <a:rPr lang="en-US" sz="2000" dirty="0">
                <a:solidFill>
                  <a:srgbClr val="1F1A17"/>
                </a:solidFill>
                <a:latin typeface="Times" panose="02020603050405020304" pitchFamily="18" charset="0"/>
              </a:rPr>
              <a:t>conjugate shear fractures and (C) conjugate hybrid fractures. List of symbols: 2</a:t>
            </a:r>
            <a:r>
              <a:rPr lang="en-US" sz="2000" dirty="0">
                <a:solidFill>
                  <a:srgbClr val="1F1A17"/>
                </a:solidFill>
                <a:latin typeface="Symbol" panose="05050102010706020507" pitchFamily="18" charset="2"/>
              </a:rPr>
              <a:t>q</a:t>
            </a:r>
            <a:r>
              <a:rPr lang="en-US" sz="2000" dirty="0">
                <a:solidFill>
                  <a:srgbClr val="1F1A17"/>
                </a:solidFill>
                <a:latin typeface="Times" panose="02020603050405020304" pitchFamily="18" charset="0"/>
              </a:rPr>
              <a:t>, conjugate shear angle; </a:t>
            </a:r>
            <a:r>
              <a:rPr lang="en-US" sz="2000" dirty="0">
                <a:solidFill>
                  <a:srgbClr val="1F1A17"/>
                </a:solidFill>
                <a:latin typeface="Symbol" panose="05050102010706020507" pitchFamily="18" charset="2"/>
              </a:rPr>
              <a:t>s </a:t>
            </a:r>
            <a:r>
              <a:rPr lang="en-US" sz="2000" dirty="0">
                <a:solidFill>
                  <a:srgbClr val="1F1A17"/>
                </a:solidFill>
                <a:latin typeface="Times" panose="02020603050405020304" pitchFamily="18" charset="0"/>
              </a:rPr>
              <a:t>and </a:t>
            </a:r>
            <a:r>
              <a:rPr lang="en-US" sz="2000" dirty="0">
                <a:solidFill>
                  <a:srgbClr val="1F1A17"/>
                </a:solidFill>
                <a:latin typeface="Symbol" panose="05050102010706020507" pitchFamily="18" charset="2"/>
              </a:rPr>
              <a:t>s </a:t>
            </a:r>
            <a:r>
              <a:rPr lang="en-US" sz="2000" dirty="0">
                <a:solidFill>
                  <a:srgbClr val="1F1A17"/>
                </a:solidFill>
                <a:latin typeface="Times" panose="02020603050405020304" pitchFamily="18" charset="0"/>
              </a:rPr>
              <a:t>, maximum and minimum principal stress direction, respectively.</a:t>
            </a:r>
            <a:endParaRPr lang="ar-IQ" sz="2000" dirty="0"/>
          </a:p>
        </p:txBody>
      </p:sp>
      <p:sp>
        <p:nvSpPr>
          <p:cNvPr id="2" name="عنصر نائب للتاريخ 1">
            <a:extLst>
              <a:ext uri="{FF2B5EF4-FFF2-40B4-BE49-F238E27FC236}">
                <a16:creationId xmlns:a16="http://schemas.microsoft.com/office/drawing/2014/main" id="{DB611F06-2AB3-16C6-64DF-E5E15D62D2E6}"/>
              </a:ext>
            </a:extLst>
          </p:cNvPr>
          <p:cNvSpPr>
            <a:spLocks noGrp="1"/>
          </p:cNvSpPr>
          <p:nvPr>
            <p:ph type="dt" sz="half" idx="10"/>
          </p:nvPr>
        </p:nvSpPr>
        <p:spPr/>
        <p:txBody>
          <a:bodyPr/>
          <a:lstStyle/>
          <a:p>
            <a:fld id="{94748D89-AB8F-47CD-B8AD-5EC3AEA76597}" type="datetime8">
              <a:rPr lang="ar-IQ" smtClean="0"/>
              <a:t>04 شباط، 25</a:t>
            </a:fld>
            <a:endParaRPr lang="ar-IQ"/>
          </a:p>
        </p:txBody>
      </p:sp>
      <p:sp>
        <p:nvSpPr>
          <p:cNvPr id="3" name="عنصر نائب للتذييل 2">
            <a:extLst>
              <a:ext uri="{FF2B5EF4-FFF2-40B4-BE49-F238E27FC236}">
                <a16:creationId xmlns:a16="http://schemas.microsoft.com/office/drawing/2014/main" id="{FE20A4A1-A56A-1078-248A-82CEDCF2EA1A}"/>
              </a:ext>
            </a:extLst>
          </p:cNvPr>
          <p:cNvSpPr>
            <a:spLocks noGrp="1"/>
          </p:cNvSpPr>
          <p:nvPr>
            <p:ph type="ftr" sz="quarter" idx="11"/>
          </p:nvPr>
        </p:nvSpPr>
        <p:spPr/>
        <p:txBody>
          <a:bodyPr/>
          <a:lstStyle/>
          <a:p>
            <a:r>
              <a:rPr lang="en-US"/>
              <a:t>dr.rabeea znad</a:t>
            </a:r>
            <a:endParaRPr lang="ar-IQ"/>
          </a:p>
        </p:txBody>
      </p:sp>
      <p:sp>
        <p:nvSpPr>
          <p:cNvPr id="6" name="عنصر نائب لرقم الشريحة 5">
            <a:extLst>
              <a:ext uri="{FF2B5EF4-FFF2-40B4-BE49-F238E27FC236}">
                <a16:creationId xmlns:a16="http://schemas.microsoft.com/office/drawing/2014/main" id="{0B002E60-67FC-EFD0-BECA-5CD25AAA0EA2}"/>
              </a:ext>
            </a:extLst>
          </p:cNvPr>
          <p:cNvSpPr>
            <a:spLocks noGrp="1"/>
          </p:cNvSpPr>
          <p:nvPr>
            <p:ph type="sldNum" sz="quarter" idx="12"/>
          </p:nvPr>
        </p:nvSpPr>
        <p:spPr/>
        <p:txBody>
          <a:bodyPr/>
          <a:lstStyle/>
          <a:p>
            <a:fld id="{4B34C681-8CB5-43F8-81FC-0F56438D427A}" type="slidenum">
              <a:rPr lang="ar-IQ" smtClean="0"/>
              <a:t>10</a:t>
            </a:fld>
            <a:endParaRPr lang="ar-IQ"/>
          </a:p>
        </p:txBody>
      </p:sp>
    </p:spTree>
    <p:extLst>
      <p:ext uri="{BB962C8B-B14F-4D97-AF65-F5344CB8AC3E}">
        <p14:creationId xmlns:p14="http://schemas.microsoft.com/office/powerpoint/2010/main" val="4080704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4277" y="686485"/>
            <a:ext cx="10709983" cy="2585323"/>
          </a:xfrm>
          <a:prstGeom prst="rect">
            <a:avLst/>
          </a:prstGeom>
        </p:spPr>
        <p:txBody>
          <a:bodyPr wrap="none">
            <a:spAutoFit/>
          </a:bodyPr>
          <a:lstStyle/>
          <a:p>
            <a:pPr algn="l" rtl="0"/>
            <a:r>
              <a:rPr lang="en-US" dirty="0">
                <a:latin typeface="Times New Roman" panose="02020603050405020304" pitchFamily="18" charset="0"/>
                <a:cs typeface="Times New Roman" panose="02020603050405020304" pitchFamily="18" charset="0"/>
              </a:rPr>
              <a:t>1-Tension fracture   at right angle to the tension force direction.</a:t>
            </a:r>
          </a:p>
          <a:p>
            <a:pPr algn="l" rtl="0"/>
            <a:r>
              <a:rPr lang="en-US" dirty="0"/>
              <a:t>2- </a:t>
            </a:r>
            <a:r>
              <a:rPr lang="en-US" dirty="0">
                <a:latin typeface="Times New Roman" panose="02020603050405020304" pitchFamily="18" charset="0"/>
                <a:cs typeface="Times New Roman" panose="02020603050405020304" pitchFamily="18" charset="0"/>
              </a:rPr>
              <a:t>IN confined square prism, two set of fractures developed and dip toward the unconfined sides of the specimen.</a:t>
            </a:r>
          </a:p>
          <a:p>
            <a:pPr algn="l" rtl="0"/>
            <a:r>
              <a:rPr lang="en-US" dirty="0">
                <a:latin typeface="Times New Roman" panose="02020603050405020304" pitchFamily="18" charset="0"/>
                <a:cs typeface="Times New Roman" panose="02020603050405020304" pitchFamily="18" charset="0"/>
              </a:rPr>
              <a:t>3-Release fracture developed at right angle to minimum stress axis.</a:t>
            </a:r>
          </a:p>
          <a:p>
            <a:pPr algn="l" rtl="0"/>
            <a:r>
              <a:rPr lang="en-US" dirty="0">
                <a:latin typeface="Times New Roman" panose="02020603050405020304" pitchFamily="18" charset="0"/>
                <a:cs typeface="Times New Roman" panose="02020603050405020304" pitchFamily="18" charset="0"/>
              </a:rPr>
              <a:t>4-The  direction of σ1 is the pole to the joint plane which contains the σ1 and σ3 axes.</a:t>
            </a:r>
          </a:p>
          <a:p>
            <a:pPr algn="l" rtl="0"/>
            <a:endParaRPr lang="en-US" dirty="0"/>
          </a:p>
          <a:p>
            <a:pPr algn="l" rtl="0"/>
            <a:endParaRPr lang="en-US" dirty="0"/>
          </a:p>
          <a:p>
            <a:pPr algn="l" rtl="0"/>
            <a:r>
              <a:rPr lang="en-US" dirty="0">
                <a:latin typeface="Times New Roman" panose="02020603050405020304" pitchFamily="18" charset="0"/>
                <a:cs typeface="Times New Roman" panose="02020603050405020304" pitchFamily="18" charset="0"/>
              </a:rPr>
              <a:t>5- Name the fractures  type  in the figure  tension  ,shear, and thrust fractures</a:t>
            </a:r>
            <a:endParaRPr lang="ar-IQ" dirty="0">
              <a:latin typeface="Times New Roman" panose="02020603050405020304" pitchFamily="18" charset="0"/>
              <a:cs typeface="Times New Roman" panose="02020603050405020304" pitchFamily="18" charset="0"/>
            </a:endParaRPr>
          </a:p>
          <a:p>
            <a:pPr algn="l" rtl="0"/>
            <a:endParaRPr lang="en-US" dirty="0">
              <a:latin typeface="Times New Roman" panose="02020603050405020304" pitchFamily="18" charset="0"/>
              <a:cs typeface="Times New Roman" panose="02020603050405020304" pitchFamily="18" charset="0"/>
            </a:endParaRPr>
          </a:p>
          <a:p>
            <a:pPr algn="l" rtl="0"/>
            <a:r>
              <a:rPr lang="en-US" dirty="0">
                <a:latin typeface="Times New Roman" panose="02020603050405020304" pitchFamily="18" charset="0"/>
                <a:cs typeface="Times New Roman" panose="02020603050405020304" pitchFamily="18" charset="0"/>
              </a:rPr>
              <a:t> </a:t>
            </a:r>
            <a:endParaRPr lang="ar-IQ" dirty="0"/>
          </a:p>
        </p:txBody>
      </p:sp>
      <p:pic>
        <p:nvPicPr>
          <p:cNvPr id="3" name="صورة 2"/>
          <p:cNvPicPr>
            <a:picLocks noChangeAspect="1"/>
          </p:cNvPicPr>
          <p:nvPr/>
        </p:nvPicPr>
        <p:blipFill>
          <a:blip r:embed="rId2"/>
          <a:stretch>
            <a:fillRect/>
          </a:stretch>
        </p:blipFill>
        <p:spPr>
          <a:xfrm>
            <a:off x="974640" y="3484090"/>
            <a:ext cx="3619500" cy="2781300"/>
          </a:xfrm>
          <a:prstGeom prst="rect">
            <a:avLst/>
          </a:prstGeom>
        </p:spPr>
      </p:pic>
      <p:sp>
        <p:nvSpPr>
          <p:cNvPr id="4" name="عنصر نائب للتاريخ 3">
            <a:extLst>
              <a:ext uri="{FF2B5EF4-FFF2-40B4-BE49-F238E27FC236}">
                <a16:creationId xmlns:a16="http://schemas.microsoft.com/office/drawing/2014/main" id="{6070D9A6-E570-A41C-D0C5-B5DE6B92354A}"/>
              </a:ext>
            </a:extLst>
          </p:cNvPr>
          <p:cNvSpPr>
            <a:spLocks noGrp="1"/>
          </p:cNvSpPr>
          <p:nvPr>
            <p:ph type="dt" sz="half" idx="10"/>
          </p:nvPr>
        </p:nvSpPr>
        <p:spPr/>
        <p:txBody>
          <a:bodyPr/>
          <a:lstStyle/>
          <a:p>
            <a:fld id="{862D646B-324D-48C8-A248-4DE4DAECB12C}" type="datetime8">
              <a:rPr lang="ar-IQ" smtClean="0"/>
              <a:t>04 شباط، 25</a:t>
            </a:fld>
            <a:endParaRPr lang="ar-IQ"/>
          </a:p>
        </p:txBody>
      </p:sp>
      <p:sp>
        <p:nvSpPr>
          <p:cNvPr id="5" name="عنصر نائب للتذييل 4">
            <a:extLst>
              <a:ext uri="{FF2B5EF4-FFF2-40B4-BE49-F238E27FC236}">
                <a16:creationId xmlns:a16="http://schemas.microsoft.com/office/drawing/2014/main" id="{CAB2A41F-6082-CEDE-4421-FE4AB3240EA4}"/>
              </a:ext>
            </a:extLst>
          </p:cNvPr>
          <p:cNvSpPr>
            <a:spLocks noGrp="1"/>
          </p:cNvSpPr>
          <p:nvPr>
            <p:ph type="ftr" sz="quarter" idx="11"/>
          </p:nvPr>
        </p:nvSpPr>
        <p:spPr/>
        <p:txBody>
          <a:bodyPr/>
          <a:lstStyle/>
          <a:p>
            <a:r>
              <a:rPr lang="en-US"/>
              <a:t>dr.rabeea znad</a:t>
            </a:r>
            <a:endParaRPr lang="ar-IQ"/>
          </a:p>
        </p:txBody>
      </p:sp>
      <p:sp>
        <p:nvSpPr>
          <p:cNvPr id="6" name="عنصر نائب لرقم الشريحة 5">
            <a:extLst>
              <a:ext uri="{FF2B5EF4-FFF2-40B4-BE49-F238E27FC236}">
                <a16:creationId xmlns:a16="http://schemas.microsoft.com/office/drawing/2014/main" id="{543448CF-350E-8117-CB4B-884B5583E647}"/>
              </a:ext>
            </a:extLst>
          </p:cNvPr>
          <p:cNvSpPr>
            <a:spLocks noGrp="1"/>
          </p:cNvSpPr>
          <p:nvPr>
            <p:ph type="sldNum" sz="quarter" idx="12"/>
          </p:nvPr>
        </p:nvSpPr>
        <p:spPr/>
        <p:txBody>
          <a:bodyPr/>
          <a:lstStyle/>
          <a:p>
            <a:fld id="{4B34C681-8CB5-43F8-81FC-0F56438D427A}" type="slidenum">
              <a:rPr lang="ar-IQ" smtClean="0"/>
              <a:t>11</a:t>
            </a:fld>
            <a:endParaRPr lang="ar-IQ"/>
          </a:p>
        </p:txBody>
      </p:sp>
    </p:spTree>
    <p:extLst>
      <p:ext uri="{BB962C8B-B14F-4D97-AF65-F5344CB8AC3E}">
        <p14:creationId xmlns:p14="http://schemas.microsoft.com/office/powerpoint/2010/main" val="4014897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val="0"/>
              </a:ext>
            </a:extLst>
          </a:blip>
          <a:srcRect t="26375"/>
          <a:stretch/>
        </p:blipFill>
        <p:spPr>
          <a:xfrm>
            <a:off x="1517650" y="1866900"/>
            <a:ext cx="6819900" cy="3822700"/>
          </a:xfrm>
          <a:prstGeom prst="rect">
            <a:avLst/>
          </a:prstGeom>
        </p:spPr>
      </p:pic>
      <p:sp>
        <p:nvSpPr>
          <p:cNvPr id="5" name="مربع نص 4"/>
          <p:cNvSpPr txBox="1"/>
          <p:nvPr/>
        </p:nvSpPr>
        <p:spPr>
          <a:xfrm>
            <a:off x="482599" y="118755"/>
            <a:ext cx="10531143" cy="707886"/>
          </a:xfrm>
          <a:prstGeom prst="rect">
            <a:avLst/>
          </a:prstGeom>
          <a:noFill/>
        </p:spPr>
        <p:txBody>
          <a:bodyPr wrap="square" rtlCol="1">
            <a:spAutoFit/>
          </a:bodyPr>
          <a:lstStyle/>
          <a:p>
            <a:pPr algn="l"/>
            <a:r>
              <a:rPr lang="en-US" sz="2000" dirty="0">
                <a:latin typeface="Times New Roman" panose="02020603050405020304" pitchFamily="18" charset="0"/>
                <a:cs typeface="Times New Roman" panose="02020603050405020304" pitchFamily="18" charset="0"/>
              </a:rPr>
              <a:t>In </a:t>
            </a:r>
            <a:r>
              <a:rPr lang="en-US" sz="2000" u="sng" dirty="0">
                <a:latin typeface="Times New Roman" panose="02020603050405020304" pitchFamily="18" charset="0"/>
                <a:cs typeface="Times New Roman" panose="02020603050405020304" pitchFamily="18" charset="0"/>
              </a:rPr>
              <a:t>more ductile substances </a:t>
            </a:r>
            <a:r>
              <a:rPr lang="en-US" sz="2000" dirty="0">
                <a:latin typeface="Times New Roman" panose="02020603050405020304" pitchFamily="18" charset="0"/>
                <a:cs typeface="Times New Roman" panose="02020603050405020304" pitchFamily="18" charset="0"/>
              </a:rPr>
              <a:t>, rupture may preceded </a:t>
            </a:r>
            <a:r>
              <a:rPr lang="en-US" sz="2000" dirty="0" err="1">
                <a:latin typeface="Times New Roman" panose="02020603050405020304" pitchFamily="18" charset="0"/>
                <a:cs typeface="Times New Roman" panose="02020603050405020304" pitchFamily="18" charset="0"/>
              </a:rPr>
              <a:t>by”necking</a:t>
            </a:r>
            <a:r>
              <a:rPr lang="en-US" sz="2000" dirty="0">
                <a:latin typeface="Times New Roman" panose="02020603050405020304" pitchFamily="18" charset="0"/>
                <a:cs typeface="Times New Roman" panose="02020603050405020304" pitchFamily="18" charset="0"/>
              </a:rPr>
              <a:t>” that is ,the central part of the rod thins more than the ends.(B)</a:t>
            </a:r>
            <a:endParaRPr lang="ar-IQ" sz="3200" dirty="0">
              <a:latin typeface="Times New Roman" panose="02020603050405020304" pitchFamily="18" charset="0"/>
              <a:cs typeface="Times New Roman" panose="02020603050405020304" pitchFamily="18" charset="0"/>
            </a:endParaRPr>
          </a:p>
        </p:txBody>
      </p:sp>
      <p:sp>
        <p:nvSpPr>
          <p:cNvPr id="10" name="مربع نص 9"/>
          <p:cNvSpPr txBox="1"/>
          <p:nvPr/>
        </p:nvSpPr>
        <p:spPr>
          <a:xfrm>
            <a:off x="422920" y="864864"/>
            <a:ext cx="8839200" cy="1015663"/>
          </a:xfrm>
          <a:prstGeom prst="rect">
            <a:avLst/>
          </a:prstGeom>
          <a:noFill/>
        </p:spPr>
        <p:txBody>
          <a:bodyPr wrap="square" rtlCol="1">
            <a:spAutoFit/>
          </a:bodyPr>
          <a:lstStyle/>
          <a:p>
            <a:pPr algn="l"/>
            <a:r>
              <a:rPr lang="en-US" sz="2000" dirty="0">
                <a:latin typeface="Times New Roman" panose="02020603050405020304" pitchFamily="18" charset="0"/>
                <a:cs typeface="Times New Roman" panose="02020603050405020304" pitchFamily="18" charset="0"/>
              </a:rPr>
              <a:t>If the tension continued, conical shear fracture developed.in this  case the specimen has failed along shear frctures.in some material the rupture is a combination of shear and tension fracture.(c)</a:t>
            </a:r>
            <a:endParaRPr lang="ar-IQ" sz="2000" dirty="0">
              <a:latin typeface="Times New Roman" panose="02020603050405020304" pitchFamily="18" charset="0"/>
              <a:cs typeface="Times New Roman" panose="02020603050405020304" pitchFamily="18" charset="0"/>
            </a:endParaRPr>
          </a:p>
        </p:txBody>
      </p:sp>
      <p:sp>
        <p:nvSpPr>
          <p:cNvPr id="11" name="مربع نص 10"/>
          <p:cNvSpPr txBox="1"/>
          <p:nvPr/>
        </p:nvSpPr>
        <p:spPr>
          <a:xfrm>
            <a:off x="757645" y="5591085"/>
            <a:ext cx="9196252" cy="1015663"/>
          </a:xfrm>
          <a:prstGeom prst="rect">
            <a:avLst/>
          </a:prstGeom>
          <a:noFill/>
        </p:spPr>
        <p:txBody>
          <a:bodyPr wrap="square" rtlCol="1">
            <a:spAutoFit/>
          </a:bodyPr>
          <a:lstStyle/>
          <a:p>
            <a:pPr algn="l"/>
            <a:r>
              <a:rPr lang="en-US" sz="2000" dirty="0">
                <a:latin typeface="Times New Roman" panose="02020603050405020304" pitchFamily="18" charset="0"/>
                <a:cs typeface="Times New Roman" panose="02020603050405020304" pitchFamily="18" charset="0"/>
              </a:rPr>
              <a:t>As conclusion. The same substance behave as brittle near the surface and making a tension fracture   at right angle to the tension force direction .where as in depth  behave as ductile and making shear fracture  </a:t>
            </a:r>
            <a:endParaRPr lang="ar-IQ" sz="2000" dirty="0">
              <a:latin typeface="Times New Roman" panose="02020603050405020304" pitchFamily="18" charset="0"/>
              <a:cs typeface="Times New Roman" panose="02020603050405020304" pitchFamily="18" charset="0"/>
            </a:endParaRPr>
          </a:p>
        </p:txBody>
      </p:sp>
      <p:sp>
        <p:nvSpPr>
          <p:cNvPr id="2" name="مربع نص 1"/>
          <p:cNvSpPr txBox="1"/>
          <p:nvPr/>
        </p:nvSpPr>
        <p:spPr>
          <a:xfrm>
            <a:off x="654614" y="5129420"/>
            <a:ext cx="1290096" cy="369332"/>
          </a:xfrm>
          <a:prstGeom prst="rect">
            <a:avLst/>
          </a:prstGeom>
          <a:noFill/>
        </p:spPr>
        <p:txBody>
          <a:bodyPr wrap="square" rtlCol="1">
            <a:spAutoFit/>
          </a:bodyPr>
          <a:lstStyle/>
          <a:p>
            <a:r>
              <a:rPr lang="ar-IQ" dirty="0"/>
              <a:t> النهاية </a:t>
            </a:r>
            <a:r>
              <a:rPr lang="ar-IQ" dirty="0" err="1"/>
              <a:t>المثلمه</a:t>
            </a:r>
            <a:endParaRPr lang="ar-IQ" dirty="0"/>
          </a:p>
        </p:txBody>
      </p:sp>
      <p:sp>
        <p:nvSpPr>
          <p:cNvPr id="3" name="Date Placeholder 2"/>
          <p:cNvSpPr>
            <a:spLocks noGrp="1"/>
          </p:cNvSpPr>
          <p:nvPr>
            <p:ph type="dt" sz="half" idx="10"/>
          </p:nvPr>
        </p:nvSpPr>
        <p:spPr/>
        <p:txBody>
          <a:bodyPr/>
          <a:lstStyle/>
          <a:p>
            <a:fld id="{82AE34CE-84C3-489C-ADF5-2EC8AB2A6A2E}" type="datetime8">
              <a:rPr lang="ar-IQ" smtClean="0"/>
              <a:t>04 شباط، 25</a:t>
            </a:fld>
            <a:endParaRPr lang="ar-IQ"/>
          </a:p>
        </p:txBody>
      </p:sp>
      <p:sp>
        <p:nvSpPr>
          <p:cNvPr id="6" name="Footer Placeholder 5"/>
          <p:cNvSpPr>
            <a:spLocks noGrp="1"/>
          </p:cNvSpPr>
          <p:nvPr>
            <p:ph type="ftr" sz="quarter" idx="11"/>
          </p:nvPr>
        </p:nvSpPr>
        <p:spPr/>
        <p:txBody>
          <a:bodyPr/>
          <a:lstStyle/>
          <a:p>
            <a:r>
              <a:rPr lang="en-US"/>
              <a:t>dr.rabeea znad</a:t>
            </a:r>
            <a:endParaRPr lang="ar-IQ"/>
          </a:p>
        </p:txBody>
      </p:sp>
      <p:sp>
        <p:nvSpPr>
          <p:cNvPr id="7" name="Slide Number Placeholder 6"/>
          <p:cNvSpPr>
            <a:spLocks noGrp="1"/>
          </p:cNvSpPr>
          <p:nvPr>
            <p:ph type="sldNum" sz="quarter" idx="12"/>
          </p:nvPr>
        </p:nvSpPr>
        <p:spPr>
          <a:xfrm>
            <a:off x="482599" y="6424185"/>
            <a:ext cx="2743200" cy="365125"/>
          </a:xfrm>
        </p:spPr>
        <p:txBody>
          <a:bodyPr/>
          <a:lstStyle/>
          <a:p>
            <a:fld id="{4B34C681-8CB5-43F8-81FC-0F56438D427A}" type="slidenum">
              <a:rPr lang="ar-IQ" smtClean="0"/>
              <a:t>2</a:t>
            </a:fld>
            <a:endParaRPr lang="ar-IQ" dirty="0"/>
          </a:p>
        </p:txBody>
      </p:sp>
      <p:sp>
        <p:nvSpPr>
          <p:cNvPr id="8" name="مستطيل 7"/>
          <p:cNvSpPr/>
          <p:nvPr/>
        </p:nvSpPr>
        <p:spPr>
          <a:xfrm>
            <a:off x="2622884" y="4319338"/>
            <a:ext cx="4211053" cy="22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صورة 8"/>
          <p:cNvPicPr>
            <a:picLocks noChangeAspect="1"/>
          </p:cNvPicPr>
          <p:nvPr/>
        </p:nvPicPr>
        <p:blipFill>
          <a:blip r:embed="rId3"/>
          <a:stretch>
            <a:fillRect/>
          </a:stretch>
        </p:blipFill>
        <p:spPr>
          <a:xfrm>
            <a:off x="1552129" y="4546938"/>
            <a:ext cx="4369127" cy="245882"/>
          </a:xfrm>
          <a:prstGeom prst="rect">
            <a:avLst/>
          </a:prstGeom>
        </p:spPr>
      </p:pic>
    </p:spTree>
    <p:extLst>
      <p:ext uri="{BB962C8B-B14F-4D97-AF65-F5344CB8AC3E}">
        <p14:creationId xmlns:p14="http://schemas.microsoft.com/office/powerpoint/2010/main" val="283719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327819"/>
            <a:ext cx="10515600" cy="1325563"/>
          </a:xfrm>
        </p:spPr>
        <p:txBody>
          <a:bodyPr>
            <a:normAutofit/>
          </a:bodyPr>
          <a:lstStyle/>
          <a:p>
            <a:pPr algn="l"/>
            <a:r>
              <a:rPr lang="en-US" sz="3600" dirty="0">
                <a:latin typeface="Times New Roman" panose="02020603050405020304" pitchFamily="18" charset="0"/>
                <a:cs typeface="Times New Roman" panose="02020603050405020304" pitchFamily="18" charset="0"/>
              </a:rPr>
              <a:t>B-In the simplest type of </a:t>
            </a:r>
            <a:r>
              <a:rPr lang="en-US" sz="3600" b="1" i="1" dirty="0">
                <a:latin typeface="Times New Roman" panose="02020603050405020304" pitchFamily="18" charset="0"/>
                <a:cs typeface="Times New Roman" panose="02020603050405020304" pitchFamily="18" charset="0"/>
              </a:rPr>
              <a:t>compression.</a:t>
            </a:r>
            <a:endParaRPr lang="ar-IQ" sz="4000" b="1" i="1" dirty="0">
              <a:latin typeface="Times New Roman" panose="02020603050405020304" pitchFamily="18" charset="0"/>
              <a:cs typeface="Times New Roman" panose="02020603050405020304" pitchFamily="18" charset="0"/>
            </a:endParaRPr>
          </a:p>
        </p:txBody>
      </p:sp>
      <p:sp>
        <p:nvSpPr>
          <p:cNvPr id="3" name="مربع نص 2"/>
          <p:cNvSpPr txBox="1"/>
          <p:nvPr/>
        </p:nvSpPr>
        <p:spPr>
          <a:xfrm>
            <a:off x="180668" y="580174"/>
            <a:ext cx="11420782" cy="1569660"/>
          </a:xfrm>
          <a:prstGeom prst="rect">
            <a:avLst/>
          </a:prstGeom>
          <a:noFill/>
        </p:spPr>
        <p:txBody>
          <a:bodyPr wrap="square" rtlCol="1">
            <a:spAutoFit/>
          </a:bodyPr>
          <a:lstStyle/>
          <a:p>
            <a:pPr algn="l"/>
            <a:r>
              <a:rPr lang="en-US" sz="2400" dirty="0">
                <a:latin typeface="Times New Roman" panose="02020603050405020304" pitchFamily="18" charset="0"/>
                <a:cs typeface="Times New Roman" panose="02020603050405020304" pitchFamily="18" charset="0"/>
              </a:rPr>
              <a:t>The test specimen ,usually cylinder or a square  prism, is subjected to a compressive force at two opposite ends, and the side are free to expand outward. If the block is  a square prism, unconfined on the sides, four sets of shear  fracture develop.  The four  planes  parallel to which the fracture form  are illustrated in the fig. below.   </a:t>
            </a:r>
            <a:endParaRPr lang="ar-IQ" sz="2400" dirty="0">
              <a:latin typeface="Times New Roman" panose="02020603050405020304" pitchFamily="18" charset="0"/>
              <a:cs typeface="Times New Roman" panose="02020603050405020304" pitchFamily="18" charset="0"/>
            </a:endParaRPr>
          </a:p>
        </p:txBody>
      </p:sp>
      <p:sp>
        <p:nvSpPr>
          <p:cNvPr id="5" name="مكعب 4"/>
          <p:cNvSpPr/>
          <p:nvPr/>
        </p:nvSpPr>
        <p:spPr>
          <a:xfrm>
            <a:off x="2970160" y="2507226"/>
            <a:ext cx="3238911" cy="4112956"/>
          </a:xfrm>
          <a:prstGeom prst="cube">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nvGrpSpPr>
          <p:cNvPr id="6" name="مجموعة 5"/>
          <p:cNvGrpSpPr/>
          <p:nvPr/>
        </p:nvGrpSpPr>
        <p:grpSpPr>
          <a:xfrm>
            <a:off x="2970160" y="2506065"/>
            <a:ext cx="2834844" cy="3526025"/>
            <a:chOff x="3265127" y="1606384"/>
            <a:chExt cx="3003576" cy="3614545"/>
          </a:xfrm>
        </p:grpSpPr>
        <p:cxnSp>
          <p:nvCxnSpPr>
            <p:cNvPr id="7" name="رابط مستقيم 6"/>
            <p:cNvCxnSpPr/>
            <p:nvPr/>
          </p:nvCxnSpPr>
          <p:spPr>
            <a:xfrm flipH="1">
              <a:off x="5455676" y="1606384"/>
              <a:ext cx="813027" cy="871345"/>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flipH="1">
              <a:off x="3265127" y="2475349"/>
              <a:ext cx="2190549" cy="27455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 name="مجموعة 8"/>
          <p:cNvGrpSpPr/>
          <p:nvPr/>
        </p:nvGrpSpPr>
        <p:grpSpPr>
          <a:xfrm>
            <a:off x="3410491" y="2507226"/>
            <a:ext cx="2010836" cy="3524864"/>
            <a:chOff x="3536882" y="1607574"/>
            <a:chExt cx="2428872" cy="3746091"/>
          </a:xfrm>
        </p:grpSpPr>
        <p:cxnSp>
          <p:nvCxnSpPr>
            <p:cNvPr id="10" name="رابط مستقيم 9"/>
            <p:cNvCxnSpPr/>
            <p:nvPr/>
          </p:nvCxnSpPr>
          <p:spPr>
            <a:xfrm flipH="1">
              <a:off x="3536882" y="1607574"/>
              <a:ext cx="890502" cy="899652"/>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a:off x="3550915" y="2507226"/>
              <a:ext cx="2414839" cy="284643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مجموعة 14"/>
          <p:cNvGrpSpPr/>
          <p:nvPr/>
        </p:nvGrpSpPr>
        <p:grpSpPr>
          <a:xfrm>
            <a:off x="3185652" y="3135690"/>
            <a:ext cx="3023419" cy="2129163"/>
            <a:chOff x="3421626" y="2315497"/>
            <a:chExt cx="3451122" cy="2256503"/>
          </a:xfrm>
        </p:grpSpPr>
        <p:cxnSp>
          <p:nvCxnSpPr>
            <p:cNvPr id="16" name="رابط مستقيم 15"/>
            <p:cNvCxnSpPr/>
            <p:nvPr/>
          </p:nvCxnSpPr>
          <p:spPr>
            <a:xfrm>
              <a:off x="3421626" y="2315497"/>
              <a:ext cx="2698955" cy="44245"/>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6120581" y="2359742"/>
              <a:ext cx="752167" cy="2212258"/>
            </a:xfrm>
            <a:prstGeom prst="line">
              <a:avLst/>
            </a:prstGeom>
            <a:ln w="31750">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18" name="مجموعة 17"/>
          <p:cNvGrpSpPr/>
          <p:nvPr/>
        </p:nvGrpSpPr>
        <p:grpSpPr>
          <a:xfrm>
            <a:off x="3672348" y="2650593"/>
            <a:ext cx="2435117" cy="3381497"/>
            <a:chOff x="4176100" y="1756903"/>
            <a:chExt cx="2490171" cy="3596762"/>
          </a:xfrm>
        </p:grpSpPr>
        <p:cxnSp>
          <p:nvCxnSpPr>
            <p:cNvPr id="19" name="رابط مستقيم 18"/>
            <p:cNvCxnSpPr/>
            <p:nvPr/>
          </p:nvCxnSpPr>
          <p:spPr>
            <a:xfrm>
              <a:off x="4176100" y="1756903"/>
              <a:ext cx="2475423" cy="12904"/>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flipH="1">
              <a:off x="5973097" y="1756903"/>
              <a:ext cx="693174" cy="359676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24" name="مربع نص 23"/>
          <p:cNvSpPr txBox="1"/>
          <p:nvPr/>
        </p:nvSpPr>
        <p:spPr>
          <a:xfrm>
            <a:off x="3185652" y="1886139"/>
            <a:ext cx="1218881" cy="769441"/>
          </a:xfrm>
          <a:prstGeom prst="rect">
            <a:avLst/>
          </a:prstGeom>
          <a:noFill/>
        </p:spPr>
        <p:txBody>
          <a:bodyPr wrap="square" rtlCol="1">
            <a:spAutoFit/>
          </a:bodyPr>
          <a:lstStyle/>
          <a:p>
            <a:r>
              <a:rPr lang="ar-IQ" sz="4400" dirty="0"/>
              <a:t>₁</a:t>
            </a:r>
            <a:r>
              <a:rPr lang="ar-IQ" sz="3200" dirty="0"/>
              <a:t>Ϭ</a:t>
            </a:r>
          </a:p>
        </p:txBody>
      </p:sp>
      <p:cxnSp>
        <p:nvCxnSpPr>
          <p:cNvPr id="25" name="رابط كسهم مستقيم 24"/>
          <p:cNvCxnSpPr/>
          <p:nvPr/>
        </p:nvCxnSpPr>
        <p:spPr>
          <a:xfrm flipH="1">
            <a:off x="4584444" y="2401564"/>
            <a:ext cx="22123" cy="526454"/>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رابط كسهم مستقيم 28"/>
          <p:cNvCxnSpPr/>
          <p:nvPr/>
        </p:nvCxnSpPr>
        <p:spPr>
          <a:xfrm flipV="1">
            <a:off x="4577079" y="6647009"/>
            <a:ext cx="7365" cy="446138"/>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مربع نص 31"/>
          <p:cNvSpPr txBox="1"/>
          <p:nvPr/>
        </p:nvSpPr>
        <p:spPr>
          <a:xfrm>
            <a:off x="7200900" y="2662725"/>
            <a:ext cx="4629150" cy="1938992"/>
          </a:xfrm>
          <a:prstGeom prst="rect">
            <a:avLst/>
          </a:prstGeom>
          <a:noFill/>
        </p:spPr>
        <p:txBody>
          <a:bodyPr wrap="square" rtlCol="1">
            <a:spAutoFit/>
          </a:bodyPr>
          <a:lstStyle/>
          <a:p>
            <a:pPr algn="l"/>
            <a:r>
              <a:rPr lang="en-US" sz="2400" dirty="0">
                <a:latin typeface="Times New Roman" panose="02020603050405020304" pitchFamily="18" charset="0"/>
                <a:cs typeface="Times New Roman" panose="02020603050405020304" pitchFamily="18" charset="0"/>
              </a:rPr>
              <a:t>As the compressive  force increased, the fracture increase in number and size until one fracture  eventually  cuts all the way across the specimen and the block collapse</a:t>
            </a:r>
            <a:r>
              <a:rPr lang="en-US" dirty="0">
                <a:latin typeface="Times New Roman" panose="02020603050405020304" pitchFamily="18" charset="0"/>
                <a:cs typeface="Times New Roman" panose="02020603050405020304" pitchFamily="18" charset="0"/>
              </a:rPr>
              <a:t>.</a:t>
            </a:r>
            <a:endParaRPr lang="ar-IQ" dirty="0">
              <a:latin typeface="Times New Roman" panose="02020603050405020304" pitchFamily="18" charset="0"/>
              <a:cs typeface="Times New Roman" panose="02020603050405020304" pitchFamily="18" charset="0"/>
            </a:endParaRPr>
          </a:p>
        </p:txBody>
      </p:sp>
      <p:sp>
        <p:nvSpPr>
          <p:cNvPr id="34" name="مربع نص 33"/>
          <p:cNvSpPr txBox="1"/>
          <p:nvPr/>
        </p:nvSpPr>
        <p:spPr>
          <a:xfrm>
            <a:off x="6877050" y="5120194"/>
            <a:ext cx="5848350" cy="1200329"/>
          </a:xfrm>
          <a:prstGeom prst="rect">
            <a:avLst/>
          </a:prstGeom>
          <a:noFill/>
        </p:spPr>
        <p:txBody>
          <a:bodyPr wrap="square" rtlCol="1">
            <a:spAutoFit/>
          </a:bodyPr>
          <a:lstStyle/>
          <a:p>
            <a:pPr algn="l"/>
            <a:r>
              <a:rPr lang="en-US" sz="2400" dirty="0"/>
              <a:t>Som</a:t>
            </a:r>
            <a:r>
              <a:rPr lang="en-US" sz="2400" dirty="0">
                <a:latin typeface="Times New Roman" panose="02020603050405020304" pitchFamily="18" charset="0"/>
                <a:cs typeface="Times New Roman" panose="02020603050405020304" pitchFamily="18" charset="0"/>
              </a:rPr>
              <a:t>e sets may be much more extensively developed than others, especially if the specimen lacks homogeneity.</a:t>
            </a:r>
            <a:endParaRPr lang="ar-IQ" dirty="0">
              <a:latin typeface="Times New Roman" panose="02020603050405020304" pitchFamily="18" charset="0"/>
              <a:cs typeface="Times New Roman" panose="02020603050405020304" pitchFamily="18" charset="0"/>
            </a:endParaRPr>
          </a:p>
        </p:txBody>
      </p:sp>
      <p:sp>
        <p:nvSpPr>
          <p:cNvPr id="35" name="مربع نص 34"/>
          <p:cNvSpPr txBox="1"/>
          <p:nvPr/>
        </p:nvSpPr>
        <p:spPr>
          <a:xfrm>
            <a:off x="3307348" y="5552977"/>
            <a:ext cx="1575347" cy="584775"/>
          </a:xfrm>
          <a:prstGeom prst="rect">
            <a:avLst/>
          </a:prstGeom>
          <a:noFill/>
        </p:spPr>
        <p:txBody>
          <a:bodyPr wrap="square" rtlCol="1">
            <a:spAutoFit/>
          </a:bodyPr>
          <a:lstStyle/>
          <a:p>
            <a:r>
              <a:rPr lang="ar-IQ" sz="3200" dirty="0"/>
              <a:t>₃Ϭ⁼ ₂Ϭ</a:t>
            </a:r>
          </a:p>
        </p:txBody>
      </p:sp>
      <p:sp>
        <p:nvSpPr>
          <p:cNvPr id="4" name="عنصر نائب للتاريخ 3">
            <a:extLst>
              <a:ext uri="{FF2B5EF4-FFF2-40B4-BE49-F238E27FC236}">
                <a16:creationId xmlns:a16="http://schemas.microsoft.com/office/drawing/2014/main" id="{53098BA2-AC08-5C03-1409-CF415B17E896}"/>
              </a:ext>
            </a:extLst>
          </p:cNvPr>
          <p:cNvSpPr>
            <a:spLocks noGrp="1"/>
          </p:cNvSpPr>
          <p:nvPr>
            <p:ph type="dt" sz="half" idx="10"/>
          </p:nvPr>
        </p:nvSpPr>
        <p:spPr/>
        <p:txBody>
          <a:bodyPr/>
          <a:lstStyle/>
          <a:p>
            <a:fld id="{D0CA588A-161B-4A9E-B308-5FA8BB8417F9}" type="datetime8">
              <a:rPr lang="ar-IQ" smtClean="0"/>
              <a:t>04 شباط، 25</a:t>
            </a:fld>
            <a:endParaRPr lang="ar-IQ"/>
          </a:p>
        </p:txBody>
      </p:sp>
      <p:sp>
        <p:nvSpPr>
          <p:cNvPr id="12" name="عنصر نائب للتذييل 11">
            <a:extLst>
              <a:ext uri="{FF2B5EF4-FFF2-40B4-BE49-F238E27FC236}">
                <a16:creationId xmlns:a16="http://schemas.microsoft.com/office/drawing/2014/main" id="{A2A1BA49-3469-B703-E1A2-E280DC8249FC}"/>
              </a:ext>
            </a:extLst>
          </p:cNvPr>
          <p:cNvSpPr>
            <a:spLocks noGrp="1"/>
          </p:cNvSpPr>
          <p:nvPr>
            <p:ph type="ftr" sz="quarter" idx="11"/>
          </p:nvPr>
        </p:nvSpPr>
        <p:spPr/>
        <p:txBody>
          <a:bodyPr/>
          <a:lstStyle/>
          <a:p>
            <a:r>
              <a:rPr lang="en-US"/>
              <a:t>dr.rabeea znad</a:t>
            </a:r>
            <a:endParaRPr lang="ar-IQ"/>
          </a:p>
        </p:txBody>
      </p:sp>
      <p:sp>
        <p:nvSpPr>
          <p:cNvPr id="13" name="عنصر نائب لرقم الشريحة 12">
            <a:extLst>
              <a:ext uri="{FF2B5EF4-FFF2-40B4-BE49-F238E27FC236}">
                <a16:creationId xmlns:a16="http://schemas.microsoft.com/office/drawing/2014/main" id="{791E2180-9859-1FEB-CF9D-FB0586B5DA5D}"/>
              </a:ext>
            </a:extLst>
          </p:cNvPr>
          <p:cNvSpPr>
            <a:spLocks noGrp="1"/>
          </p:cNvSpPr>
          <p:nvPr>
            <p:ph type="sldNum" sz="quarter" idx="12"/>
          </p:nvPr>
        </p:nvSpPr>
        <p:spPr/>
        <p:txBody>
          <a:bodyPr/>
          <a:lstStyle/>
          <a:p>
            <a:fld id="{4B34C681-8CB5-43F8-81FC-0F56438D427A}" type="slidenum">
              <a:rPr lang="ar-IQ" smtClean="0"/>
              <a:t>3</a:t>
            </a:fld>
            <a:endParaRPr lang="ar-IQ"/>
          </a:p>
        </p:txBody>
      </p:sp>
    </p:spTree>
    <p:extLst>
      <p:ext uri="{BB962C8B-B14F-4D97-AF65-F5344CB8AC3E}">
        <p14:creationId xmlns:p14="http://schemas.microsoft.com/office/powerpoint/2010/main" val="227838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down)">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down)">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down)">
                                      <p:cBhvr>
                                        <p:cTn id="27" dur="500"/>
                                        <p:tgtEl>
                                          <p:spTgt spid="3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up)">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up)">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down)">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wipe(down)">
                                      <p:cBhvr>
                                        <p:cTn id="52" dur="5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wipe(down)">
                                      <p:cBhvr>
                                        <p:cTn id="5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4" grpId="0"/>
      <p:bldP spid="32" grpId="0"/>
      <p:bldP spid="34" grpId="0"/>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كعب 1"/>
          <p:cNvSpPr/>
          <p:nvPr/>
        </p:nvSpPr>
        <p:spPr>
          <a:xfrm>
            <a:off x="3265127" y="1578077"/>
            <a:ext cx="3607621" cy="4332339"/>
          </a:xfrm>
          <a:prstGeom prst="cube">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nvGrpSpPr>
          <p:cNvPr id="18" name="مجموعة 17"/>
          <p:cNvGrpSpPr/>
          <p:nvPr/>
        </p:nvGrpSpPr>
        <p:grpSpPr>
          <a:xfrm>
            <a:off x="3613355" y="1607574"/>
            <a:ext cx="2359742" cy="3746091"/>
            <a:chOff x="3613355" y="1607574"/>
            <a:chExt cx="2359742" cy="3746091"/>
          </a:xfrm>
        </p:grpSpPr>
        <p:cxnSp>
          <p:nvCxnSpPr>
            <p:cNvPr id="4" name="رابط مستقيم 3"/>
            <p:cNvCxnSpPr/>
            <p:nvPr/>
          </p:nvCxnSpPr>
          <p:spPr>
            <a:xfrm flipH="1">
              <a:off x="3613355" y="1607574"/>
              <a:ext cx="814028" cy="899652"/>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رابط مستقيم 5"/>
            <p:cNvCxnSpPr/>
            <p:nvPr/>
          </p:nvCxnSpPr>
          <p:spPr>
            <a:xfrm>
              <a:off x="3613355" y="2507226"/>
              <a:ext cx="2359742" cy="284643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7" name="مجموعة 16"/>
          <p:cNvGrpSpPr/>
          <p:nvPr/>
        </p:nvGrpSpPr>
        <p:grpSpPr>
          <a:xfrm>
            <a:off x="3265127" y="1607574"/>
            <a:ext cx="3150422" cy="3613355"/>
            <a:chOff x="3265127" y="1607574"/>
            <a:chExt cx="3150422" cy="3613355"/>
          </a:xfrm>
        </p:grpSpPr>
        <p:cxnSp>
          <p:nvCxnSpPr>
            <p:cNvPr id="8" name="رابط مستقيم 7"/>
            <p:cNvCxnSpPr/>
            <p:nvPr/>
          </p:nvCxnSpPr>
          <p:spPr>
            <a:xfrm flipH="1">
              <a:off x="5589639" y="1607574"/>
              <a:ext cx="825910" cy="870155"/>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flipH="1">
              <a:off x="3265127" y="2477729"/>
              <a:ext cx="2324512" cy="2743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6" name="مجموعة 25"/>
          <p:cNvGrpSpPr/>
          <p:nvPr/>
        </p:nvGrpSpPr>
        <p:grpSpPr>
          <a:xfrm>
            <a:off x="3421626" y="2315497"/>
            <a:ext cx="3451122" cy="2256503"/>
            <a:chOff x="3421626" y="2315497"/>
            <a:chExt cx="3451122" cy="2256503"/>
          </a:xfrm>
        </p:grpSpPr>
        <p:cxnSp>
          <p:nvCxnSpPr>
            <p:cNvPr id="20" name="رابط مستقيم 19"/>
            <p:cNvCxnSpPr/>
            <p:nvPr/>
          </p:nvCxnSpPr>
          <p:spPr>
            <a:xfrm>
              <a:off x="3421626" y="2315497"/>
              <a:ext cx="2698955" cy="44245"/>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رابط مستقيم 21"/>
            <p:cNvCxnSpPr/>
            <p:nvPr/>
          </p:nvCxnSpPr>
          <p:spPr>
            <a:xfrm>
              <a:off x="6120581" y="2359742"/>
              <a:ext cx="752167" cy="2212258"/>
            </a:xfrm>
            <a:prstGeom prst="line">
              <a:avLst/>
            </a:prstGeom>
            <a:ln w="31750">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43" name="مجموعة 42"/>
          <p:cNvGrpSpPr/>
          <p:nvPr/>
        </p:nvGrpSpPr>
        <p:grpSpPr>
          <a:xfrm>
            <a:off x="3908323" y="1743999"/>
            <a:ext cx="2757948" cy="3609666"/>
            <a:chOff x="3908323" y="1743999"/>
            <a:chExt cx="2757948" cy="3609666"/>
          </a:xfrm>
        </p:grpSpPr>
        <p:cxnSp>
          <p:nvCxnSpPr>
            <p:cNvPr id="28" name="رابط مستقيم 27"/>
            <p:cNvCxnSpPr/>
            <p:nvPr/>
          </p:nvCxnSpPr>
          <p:spPr>
            <a:xfrm>
              <a:off x="3908323" y="1743999"/>
              <a:ext cx="2743200" cy="25809"/>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0" name="رابط مستقيم 29"/>
            <p:cNvCxnSpPr/>
            <p:nvPr/>
          </p:nvCxnSpPr>
          <p:spPr>
            <a:xfrm flipH="1">
              <a:off x="5973097" y="1756903"/>
              <a:ext cx="693174" cy="359676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cxnSp>
        <p:nvCxnSpPr>
          <p:cNvPr id="35" name="رابط مستقيم 34"/>
          <p:cNvCxnSpPr/>
          <p:nvPr/>
        </p:nvCxnSpPr>
        <p:spPr>
          <a:xfrm flipH="1">
            <a:off x="5973097" y="4572000"/>
            <a:ext cx="899652" cy="781665"/>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0" name="رابط كسهم مستقيم 39"/>
          <p:cNvCxnSpPr/>
          <p:nvPr/>
        </p:nvCxnSpPr>
        <p:spPr>
          <a:xfrm>
            <a:off x="4622381" y="1099184"/>
            <a:ext cx="0" cy="988142"/>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رابط كسهم مستقيم 40"/>
          <p:cNvCxnSpPr/>
          <p:nvPr/>
        </p:nvCxnSpPr>
        <p:spPr>
          <a:xfrm flipV="1">
            <a:off x="4933327" y="5910416"/>
            <a:ext cx="0" cy="508818"/>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مربع نص 50"/>
          <p:cNvSpPr txBox="1"/>
          <p:nvPr/>
        </p:nvSpPr>
        <p:spPr>
          <a:xfrm>
            <a:off x="3277689" y="838133"/>
            <a:ext cx="1218881" cy="769441"/>
          </a:xfrm>
          <a:prstGeom prst="rect">
            <a:avLst/>
          </a:prstGeom>
          <a:noFill/>
        </p:spPr>
        <p:txBody>
          <a:bodyPr wrap="square" rtlCol="1">
            <a:spAutoFit/>
          </a:bodyPr>
          <a:lstStyle/>
          <a:p>
            <a:r>
              <a:rPr lang="ar-IQ" sz="4400" dirty="0"/>
              <a:t>₁</a:t>
            </a:r>
            <a:r>
              <a:rPr lang="ar-IQ" sz="3200" dirty="0"/>
              <a:t>Ϭ</a:t>
            </a:r>
          </a:p>
        </p:txBody>
      </p:sp>
      <p:sp>
        <p:nvSpPr>
          <p:cNvPr id="52" name="مربع نص 51"/>
          <p:cNvSpPr txBox="1"/>
          <p:nvPr/>
        </p:nvSpPr>
        <p:spPr>
          <a:xfrm>
            <a:off x="336448" y="164988"/>
            <a:ext cx="10115550" cy="1200329"/>
          </a:xfrm>
          <a:prstGeom prst="rect">
            <a:avLst/>
          </a:prstGeom>
          <a:noFill/>
        </p:spPr>
        <p:txBody>
          <a:bodyPr wrap="square" rtlCol="1">
            <a:spAutoFit/>
          </a:bodyPr>
          <a:lstStyle/>
          <a:p>
            <a:pPr algn="l"/>
            <a:r>
              <a:rPr lang="ar-SA" dirty="0"/>
              <a:t> </a:t>
            </a:r>
            <a:r>
              <a:rPr lang="en-US" sz="2400" dirty="0">
                <a:latin typeface="Times New Roman" panose="02020603050405020304" pitchFamily="18" charset="0"/>
                <a:cs typeface="Times New Roman" panose="02020603050405020304" pitchFamily="18" charset="0"/>
              </a:rPr>
              <a:t>the angle that is bisected by the compressive force is always less than  90⁰, generally about 60⁰  .. That is ,the angle between the compressive force and shear fracture is about 30⁰</a:t>
            </a:r>
            <a:r>
              <a:rPr lang="ar-IQ" sz="2400" dirty="0">
                <a:latin typeface="Times New Roman" panose="02020603050405020304" pitchFamily="18" charset="0"/>
                <a:cs typeface="Times New Roman" panose="02020603050405020304" pitchFamily="18" charset="0"/>
              </a:rPr>
              <a:t>     </a:t>
            </a:r>
          </a:p>
        </p:txBody>
      </p:sp>
      <p:sp>
        <p:nvSpPr>
          <p:cNvPr id="53" name="مخطط انسيابي: دمج 52"/>
          <p:cNvSpPr/>
          <p:nvPr/>
        </p:nvSpPr>
        <p:spPr>
          <a:xfrm>
            <a:off x="4229100" y="3207966"/>
            <a:ext cx="704227" cy="392483"/>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55" name="رابط مستقيم 54"/>
          <p:cNvCxnSpPr/>
          <p:nvPr/>
        </p:nvCxnSpPr>
        <p:spPr>
          <a:xfrm flipH="1">
            <a:off x="4581213" y="2195327"/>
            <a:ext cx="41167" cy="1270544"/>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6" name="مربع نص 55"/>
          <p:cNvSpPr txBox="1"/>
          <p:nvPr/>
        </p:nvSpPr>
        <p:spPr>
          <a:xfrm>
            <a:off x="4581213" y="2708316"/>
            <a:ext cx="659175" cy="461665"/>
          </a:xfrm>
          <a:prstGeom prst="rect">
            <a:avLst/>
          </a:prstGeom>
          <a:noFill/>
        </p:spPr>
        <p:txBody>
          <a:bodyPr wrap="square" rtlCol="1">
            <a:spAutoFit/>
          </a:bodyPr>
          <a:lstStyle/>
          <a:p>
            <a:r>
              <a:rPr lang="en-US" sz="2400" b="1" dirty="0"/>
              <a:t>30</a:t>
            </a:r>
            <a:r>
              <a:rPr lang="en-US" sz="2400" b="1" dirty="0">
                <a:latin typeface="Calibri" panose="020F0502020204030204" pitchFamily="34" charset="0"/>
              </a:rPr>
              <a:t>⁰</a:t>
            </a:r>
            <a:endParaRPr lang="ar-IQ" sz="2400" b="1" dirty="0"/>
          </a:p>
        </p:txBody>
      </p:sp>
      <p:sp>
        <p:nvSpPr>
          <p:cNvPr id="3" name="عنصر نائب للتاريخ 2">
            <a:extLst>
              <a:ext uri="{FF2B5EF4-FFF2-40B4-BE49-F238E27FC236}">
                <a16:creationId xmlns:a16="http://schemas.microsoft.com/office/drawing/2014/main" id="{874FD462-60CA-3A92-4010-17B9210CC8F1}"/>
              </a:ext>
            </a:extLst>
          </p:cNvPr>
          <p:cNvSpPr>
            <a:spLocks noGrp="1"/>
          </p:cNvSpPr>
          <p:nvPr>
            <p:ph type="dt" sz="half" idx="10"/>
          </p:nvPr>
        </p:nvSpPr>
        <p:spPr/>
        <p:txBody>
          <a:bodyPr/>
          <a:lstStyle/>
          <a:p>
            <a:fld id="{A13A877D-9959-4972-A3E8-7C9844963AC4}" type="datetime8">
              <a:rPr lang="ar-IQ" smtClean="0"/>
              <a:t>04 شباط، 25</a:t>
            </a:fld>
            <a:endParaRPr lang="ar-IQ"/>
          </a:p>
        </p:txBody>
      </p:sp>
      <p:sp>
        <p:nvSpPr>
          <p:cNvPr id="5" name="عنصر نائب للتذييل 4">
            <a:extLst>
              <a:ext uri="{FF2B5EF4-FFF2-40B4-BE49-F238E27FC236}">
                <a16:creationId xmlns:a16="http://schemas.microsoft.com/office/drawing/2014/main" id="{5A1FA12D-9199-3168-F90F-A01D593F9543}"/>
              </a:ext>
            </a:extLst>
          </p:cNvPr>
          <p:cNvSpPr>
            <a:spLocks noGrp="1"/>
          </p:cNvSpPr>
          <p:nvPr>
            <p:ph type="ftr" sz="quarter" idx="11"/>
          </p:nvPr>
        </p:nvSpPr>
        <p:spPr/>
        <p:txBody>
          <a:bodyPr/>
          <a:lstStyle/>
          <a:p>
            <a:r>
              <a:rPr lang="en-US"/>
              <a:t>dr.rabeea znad</a:t>
            </a:r>
            <a:endParaRPr lang="ar-IQ"/>
          </a:p>
        </p:txBody>
      </p:sp>
      <p:sp>
        <p:nvSpPr>
          <p:cNvPr id="7" name="عنصر نائب لرقم الشريحة 6">
            <a:extLst>
              <a:ext uri="{FF2B5EF4-FFF2-40B4-BE49-F238E27FC236}">
                <a16:creationId xmlns:a16="http://schemas.microsoft.com/office/drawing/2014/main" id="{B79C4D80-807E-79ED-B967-45AAEB5F6810}"/>
              </a:ext>
            </a:extLst>
          </p:cNvPr>
          <p:cNvSpPr>
            <a:spLocks noGrp="1"/>
          </p:cNvSpPr>
          <p:nvPr>
            <p:ph type="sldNum" sz="quarter" idx="12"/>
          </p:nvPr>
        </p:nvSpPr>
        <p:spPr/>
        <p:txBody>
          <a:bodyPr/>
          <a:lstStyle/>
          <a:p>
            <a:fld id="{4B34C681-8CB5-43F8-81FC-0F56438D427A}" type="slidenum">
              <a:rPr lang="ar-IQ" smtClean="0"/>
              <a:t>4</a:t>
            </a:fld>
            <a:endParaRPr lang="ar-IQ"/>
          </a:p>
        </p:txBody>
      </p:sp>
    </p:spTree>
    <p:extLst>
      <p:ext uri="{BB962C8B-B14F-4D97-AF65-F5344CB8AC3E}">
        <p14:creationId xmlns:p14="http://schemas.microsoft.com/office/powerpoint/2010/main" val="367860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up)">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up)">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wipe(down)">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down)">
                                      <p:cBhvr>
                                        <p:cTn id="27" dur="500"/>
                                        <p:tgtEl>
                                          <p:spTgt spid="3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wipe(down)">
                                      <p:cBhvr>
                                        <p:cTn id="32" dur="500"/>
                                        <p:tgtEl>
                                          <p:spTgt spid="5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wipe(down)">
                                      <p:cBhvr>
                                        <p:cTn id="37" dur="500"/>
                                        <p:tgtEl>
                                          <p:spTgt spid="5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55"/>
                                        </p:tgtEl>
                                        <p:attrNameLst>
                                          <p:attrName>style.visibility</p:attrName>
                                        </p:attrNameLst>
                                      </p:cBhvr>
                                      <p:to>
                                        <p:strVal val="visible"/>
                                      </p:to>
                                    </p:set>
                                    <p:animEffect transition="in" filter="wipe(up)">
                                      <p:cBhvr>
                                        <p:cTn id="4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25045" y="68640"/>
            <a:ext cx="10210800" cy="1569660"/>
          </a:xfrm>
          <a:prstGeom prst="rect">
            <a:avLst/>
          </a:prstGeom>
          <a:noFill/>
        </p:spPr>
        <p:txBody>
          <a:bodyPr wrap="square" rtlCol="1">
            <a:spAutoFit/>
          </a:bodyPr>
          <a:lstStyle/>
          <a:p>
            <a:pPr algn="l"/>
            <a:r>
              <a:rPr lang="en-US" sz="3200" dirty="0">
                <a:latin typeface="Times New Roman" panose="02020603050405020304" pitchFamily="18" charset="0"/>
                <a:cs typeface="Times New Roman" panose="02020603050405020304" pitchFamily="18" charset="0"/>
              </a:rPr>
              <a:t>If  the square prism is confined on two opposite sides of the specimen, two set of fractures dip toward the unconfined sides of the specimen</a:t>
            </a:r>
            <a:endParaRPr lang="ar-IQ" sz="3200" dirty="0">
              <a:latin typeface="Times New Roman" panose="02020603050405020304" pitchFamily="18" charset="0"/>
              <a:cs typeface="Times New Roman" panose="02020603050405020304" pitchFamily="18" charset="0"/>
            </a:endParaRPr>
          </a:p>
        </p:txBody>
      </p:sp>
      <p:sp>
        <p:nvSpPr>
          <p:cNvPr id="5" name="مكعب 4"/>
          <p:cNvSpPr/>
          <p:nvPr/>
        </p:nvSpPr>
        <p:spPr>
          <a:xfrm>
            <a:off x="2362201" y="1828800"/>
            <a:ext cx="3307080" cy="3886200"/>
          </a:xfrm>
          <a:prstGeom prst="cube">
            <a:avLst/>
          </a:prstGeom>
          <a:solidFill>
            <a:schemeClr val="accent1">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IQ" sz="3600" dirty="0">
              <a:solidFill>
                <a:schemeClr val="tx1"/>
              </a:solidFill>
            </a:endParaRPr>
          </a:p>
        </p:txBody>
      </p:sp>
      <p:sp>
        <p:nvSpPr>
          <p:cNvPr id="8" name="شكل حر 7"/>
          <p:cNvSpPr/>
          <p:nvPr/>
        </p:nvSpPr>
        <p:spPr>
          <a:xfrm>
            <a:off x="4831590" y="1828800"/>
            <a:ext cx="997710" cy="3886200"/>
          </a:xfrm>
          <a:custGeom>
            <a:avLst/>
            <a:gdLst>
              <a:gd name="connsiteX0" fmla="*/ 64260 w 993637"/>
              <a:gd name="connsiteY0" fmla="*/ 843828 h 4010152"/>
              <a:gd name="connsiteX1" fmla="*/ 121410 w 993637"/>
              <a:gd name="connsiteY1" fmla="*/ 843828 h 4010152"/>
              <a:gd name="connsiteX2" fmla="*/ 883410 w 993637"/>
              <a:gd name="connsiteY2" fmla="*/ 81828 h 4010152"/>
              <a:gd name="connsiteX3" fmla="*/ 902460 w 993637"/>
              <a:gd name="connsiteY3" fmla="*/ 3072678 h 4010152"/>
              <a:gd name="connsiteX4" fmla="*/ 64260 w 993637"/>
              <a:gd name="connsiteY4" fmla="*/ 3891828 h 4010152"/>
              <a:gd name="connsiteX5" fmla="*/ 64260 w 993637"/>
              <a:gd name="connsiteY5" fmla="*/ 843828 h 401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637" h="4010152">
                <a:moveTo>
                  <a:pt x="64260" y="843828"/>
                </a:moveTo>
                <a:cubicBezTo>
                  <a:pt x="73785" y="335828"/>
                  <a:pt x="-15115" y="970828"/>
                  <a:pt x="121410" y="843828"/>
                </a:cubicBezTo>
                <a:cubicBezTo>
                  <a:pt x="257935" y="716828"/>
                  <a:pt x="753235" y="-289647"/>
                  <a:pt x="883410" y="81828"/>
                </a:cubicBezTo>
                <a:cubicBezTo>
                  <a:pt x="1013585" y="453303"/>
                  <a:pt x="1038985" y="2437678"/>
                  <a:pt x="902460" y="3072678"/>
                </a:cubicBezTo>
                <a:cubicBezTo>
                  <a:pt x="765935" y="3707678"/>
                  <a:pt x="203960" y="4260128"/>
                  <a:pt x="64260" y="3891828"/>
                </a:cubicBezTo>
                <a:cubicBezTo>
                  <a:pt x="-75440" y="3523528"/>
                  <a:pt x="54735" y="1351828"/>
                  <a:pt x="64260" y="843828"/>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شكل حر 8"/>
          <p:cNvSpPr/>
          <p:nvPr/>
        </p:nvSpPr>
        <p:spPr>
          <a:xfrm>
            <a:off x="2362201" y="1828800"/>
            <a:ext cx="997710" cy="3886200"/>
          </a:xfrm>
          <a:custGeom>
            <a:avLst/>
            <a:gdLst>
              <a:gd name="connsiteX0" fmla="*/ 64260 w 993637"/>
              <a:gd name="connsiteY0" fmla="*/ 843828 h 4010152"/>
              <a:gd name="connsiteX1" fmla="*/ 121410 w 993637"/>
              <a:gd name="connsiteY1" fmla="*/ 843828 h 4010152"/>
              <a:gd name="connsiteX2" fmla="*/ 883410 w 993637"/>
              <a:gd name="connsiteY2" fmla="*/ 81828 h 4010152"/>
              <a:gd name="connsiteX3" fmla="*/ 902460 w 993637"/>
              <a:gd name="connsiteY3" fmla="*/ 3072678 h 4010152"/>
              <a:gd name="connsiteX4" fmla="*/ 64260 w 993637"/>
              <a:gd name="connsiteY4" fmla="*/ 3891828 h 4010152"/>
              <a:gd name="connsiteX5" fmla="*/ 64260 w 993637"/>
              <a:gd name="connsiteY5" fmla="*/ 843828 h 401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637" h="4010152">
                <a:moveTo>
                  <a:pt x="64260" y="843828"/>
                </a:moveTo>
                <a:cubicBezTo>
                  <a:pt x="73785" y="335828"/>
                  <a:pt x="-15115" y="970828"/>
                  <a:pt x="121410" y="843828"/>
                </a:cubicBezTo>
                <a:cubicBezTo>
                  <a:pt x="257935" y="716828"/>
                  <a:pt x="753235" y="-289647"/>
                  <a:pt x="883410" y="81828"/>
                </a:cubicBezTo>
                <a:cubicBezTo>
                  <a:pt x="1013585" y="453303"/>
                  <a:pt x="1038985" y="2437678"/>
                  <a:pt x="902460" y="3072678"/>
                </a:cubicBezTo>
                <a:cubicBezTo>
                  <a:pt x="765935" y="3707678"/>
                  <a:pt x="203960" y="4260128"/>
                  <a:pt x="64260" y="3891828"/>
                </a:cubicBezTo>
                <a:cubicBezTo>
                  <a:pt x="-75440" y="3523528"/>
                  <a:pt x="54735" y="1351828"/>
                  <a:pt x="64260" y="843828"/>
                </a:cubicBezTo>
                <a:close/>
              </a:path>
            </a:pathLst>
          </a:custGeom>
          <a:solidFill>
            <a:srgbClr val="00B0F0">
              <a:alpha val="22000"/>
            </a:srgb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nvGrpSpPr>
          <p:cNvPr id="15" name="مجموعة 14"/>
          <p:cNvGrpSpPr/>
          <p:nvPr/>
        </p:nvGrpSpPr>
        <p:grpSpPr>
          <a:xfrm>
            <a:off x="2546985" y="2476500"/>
            <a:ext cx="3097531" cy="2590800"/>
            <a:chOff x="2571750" y="2438400"/>
            <a:chExt cx="3097531" cy="2590800"/>
          </a:xfrm>
        </p:grpSpPr>
        <p:cxnSp>
          <p:nvCxnSpPr>
            <p:cNvPr id="11" name="رابط مستقيم 10"/>
            <p:cNvCxnSpPr/>
            <p:nvPr/>
          </p:nvCxnSpPr>
          <p:spPr>
            <a:xfrm>
              <a:off x="2571750" y="2438400"/>
              <a:ext cx="2457450" cy="1905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5048250" y="2476500"/>
              <a:ext cx="621031" cy="25527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مجموعة 19"/>
          <p:cNvGrpSpPr/>
          <p:nvPr/>
        </p:nvGrpSpPr>
        <p:grpSpPr>
          <a:xfrm>
            <a:off x="3010948" y="1981200"/>
            <a:ext cx="2535801" cy="3619133"/>
            <a:chOff x="2852833" y="1866717"/>
            <a:chExt cx="2535801" cy="3619133"/>
          </a:xfrm>
        </p:grpSpPr>
        <p:cxnSp>
          <p:nvCxnSpPr>
            <p:cNvPr id="17" name="رابط مستقيم 16"/>
            <p:cNvCxnSpPr/>
            <p:nvPr/>
          </p:nvCxnSpPr>
          <p:spPr>
            <a:xfrm>
              <a:off x="2852833" y="1866717"/>
              <a:ext cx="2535801" cy="38283"/>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a:endCxn id="8" idx="4"/>
            </p:cNvCxnSpPr>
            <p:nvPr/>
          </p:nvCxnSpPr>
          <p:spPr>
            <a:xfrm flipH="1">
              <a:off x="4737998" y="1905000"/>
              <a:ext cx="624377" cy="358085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3" name="رابط كسهم مستقيم 22"/>
          <p:cNvCxnSpPr/>
          <p:nvPr/>
        </p:nvCxnSpPr>
        <p:spPr>
          <a:xfrm flipH="1">
            <a:off x="4095750" y="1638300"/>
            <a:ext cx="31433" cy="609600"/>
          </a:xfrm>
          <a:prstGeom prst="straightConnector1">
            <a:avLst/>
          </a:prstGeom>
          <a:ln w="1143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flipH="1">
            <a:off x="5397088" y="3604984"/>
            <a:ext cx="976600" cy="0"/>
          </a:xfrm>
          <a:prstGeom prst="straightConnector1">
            <a:avLst/>
          </a:prstGeom>
          <a:ln w="857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رابط كسهم مستقيم 30"/>
          <p:cNvCxnSpPr/>
          <p:nvPr/>
        </p:nvCxnSpPr>
        <p:spPr>
          <a:xfrm flipV="1">
            <a:off x="2202182" y="3895725"/>
            <a:ext cx="1450435" cy="714375"/>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مربع نص 36"/>
          <p:cNvSpPr txBox="1"/>
          <p:nvPr/>
        </p:nvSpPr>
        <p:spPr>
          <a:xfrm>
            <a:off x="5838827" y="3480226"/>
            <a:ext cx="1575347" cy="830997"/>
          </a:xfrm>
          <a:prstGeom prst="rect">
            <a:avLst/>
          </a:prstGeom>
          <a:noFill/>
        </p:spPr>
        <p:txBody>
          <a:bodyPr wrap="square" rtlCol="1">
            <a:spAutoFit/>
          </a:bodyPr>
          <a:lstStyle/>
          <a:p>
            <a:r>
              <a:rPr lang="ar-IQ" sz="4800" dirty="0"/>
              <a:t>₂</a:t>
            </a:r>
            <a:r>
              <a:rPr lang="ar-IQ" sz="4400" dirty="0"/>
              <a:t>Ϭ</a:t>
            </a:r>
            <a:endParaRPr lang="ar-IQ" sz="3200" dirty="0"/>
          </a:p>
        </p:txBody>
      </p:sp>
      <p:sp>
        <p:nvSpPr>
          <p:cNvPr id="38" name="مستطيل 37"/>
          <p:cNvSpPr/>
          <p:nvPr/>
        </p:nvSpPr>
        <p:spPr>
          <a:xfrm>
            <a:off x="1032853" y="4712206"/>
            <a:ext cx="1146468" cy="707886"/>
          </a:xfrm>
          <a:prstGeom prst="rect">
            <a:avLst/>
          </a:prstGeom>
        </p:spPr>
        <p:txBody>
          <a:bodyPr wrap="none">
            <a:spAutoFit/>
          </a:bodyPr>
          <a:lstStyle/>
          <a:p>
            <a:r>
              <a:rPr lang="en-US" sz="3600" dirty="0"/>
              <a:t>0</a:t>
            </a:r>
            <a:r>
              <a:rPr lang="ar-IQ" sz="3600" dirty="0"/>
              <a:t>=₃</a:t>
            </a:r>
            <a:r>
              <a:rPr lang="ar-IQ" sz="4000" dirty="0"/>
              <a:t>Ϭ</a:t>
            </a:r>
            <a:endParaRPr lang="ar-IQ" dirty="0"/>
          </a:p>
        </p:txBody>
      </p:sp>
      <p:sp>
        <p:nvSpPr>
          <p:cNvPr id="42" name="مربع نص 41"/>
          <p:cNvSpPr txBox="1"/>
          <p:nvPr/>
        </p:nvSpPr>
        <p:spPr>
          <a:xfrm>
            <a:off x="3372383" y="1572220"/>
            <a:ext cx="1575347" cy="923330"/>
          </a:xfrm>
          <a:prstGeom prst="rect">
            <a:avLst/>
          </a:prstGeom>
          <a:noFill/>
        </p:spPr>
        <p:txBody>
          <a:bodyPr wrap="square" rtlCol="1">
            <a:spAutoFit/>
          </a:bodyPr>
          <a:lstStyle/>
          <a:p>
            <a:r>
              <a:rPr lang="ar-IQ" sz="5400" dirty="0"/>
              <a:t>₁</a:t>
            </a:r>
            <a:r>
              <a:rPr lang="ar-IQ" sz="4800" dirty="0"/>
              <a:t>Ϭ</a:t>
            </a:r>
            <a:endParaRPr lang="ar-IQ" sz="3600" dirty="0"/>
          </a:p>
        </p:txBody>
      </p:sp>
      <p:sp>
        <p:nvSpPr>
          <p:cNvPr id="2" name="عنصر نائب للتاريخ 1">
            <a:extLst>
              <a:ext uri="{FF2B5EF4-FFF2-40B4-BE49-F238E27FC236}">
                <a16:creationId xmlns:a16="http://schemas.microsoft.com/office/drawing/2014/main" id="{D36EBF85-8C20-B010-0140-4570C7F4E17E}"/>
              </a:ext>
            </a:extLst>
          </p:cNvPr>
          <p:cNvSpPr>
            <a:spLocks noGrp="1"/>
          </p:cNvSpPr>
          <p:nvPr>
            <p:ph type="dt" sz="half" idx="10"/>
          </p:nvPr>
        </p:nvSpPr>
        <p:spPr/>
        <p:txBody>
          <a:bodyPr/>
          <a:lstStyle/>
          <a:p>
            <a:fld id="{93E80A9A-D571-4616-8F97-24FC12B7015C}" type="datetime8">
              <a:rPr lang="ar-IQ" smtClean="0"/>
              <a:t>04 شباط، 25</a:t>
            </a:fld>
            <a:endParaRPr lang="ar-IQ"/>
          </a:p>
        </p:txBody>
      </p:sp>
      <p:sp>
        <p:nvSpPr>
          <p:cNvPr id="3" name="عنصر نائب للتذييل 2">
            <a:extLst>
              <a:ext uri="{FF2B5EF4-FFF2-40B4-BE49-F238E27FC236}">
                <a16:creationId xmlns:a16="http://schemas.microsoft.com/office/drawing/2014/main" id="{1740D729-B634-0011-48E3-F801B109EB9B}"/>
              </a:ext>
            </a:extLst>
          </p:cNvPr>
          <p:cNvSpPr>
            <a:spLocks noGrp="1"/>
          </p:cNvSpPr>
          <p:nvPr>
            <p:ph type="ftr" sz="quarter" idx="11"/>
          </p:nvPr>
        </p:nvSpPr>
        <p:spPr/>
        <p:txBody>
          <a:bodyPr/>
          <a:lstStyle/>
          <a:p>
            <a:r>
              <a:rPr lang="en-US"/>
              <a:t>dr.rabeea znad</a:t>
            </a:r>
            <a:endParaRPr lang="ar-IQ"/>
          </a:p>
        </p:txBody>
      </p:sp>
      <p:sp>
        <p:nvSpPr>
          <p:cNvPr id="6" name="عنصر نائب لرقم الشريحة 5">
            <a:extLst>
              <a:ext uri="{FF2B5EF4-FFF2-40B4-BE49-F238E27FC236}">
                <a16:creationId xmlns:a16="http://schemas.microsoft.com/office/drawing/2014/main" id="{D59504BB-60BC-E666-A7A4-1287D96B9F99}"/>
              </a:ext>
            </a:extLst>
          </p:cNvPr>
          <p:cNvSpPr>
            <a:spLocks noGrp="1"/>
          </p:cNvSpPr>
          <p:nvPr>
            <p:ph type="sldNum" sz="quarter" idx="12"/>
          </p:nvPr>
        </p:nvSpPr>
        <p:spPr/>
        <p:txBody>
          <a:bodyPr/>
          <a:lstStyle/>
          <a:p>
            <a:fld id="{4B34C681-8CB5-43F8-81FC-0F56438D427A}" type="slidenum">
              <a:rPr lang="ar-IQ" smtClean="0"/>
              <a:t>5</a:t>
            </a:fld>
            <a:endParaRPr lang="ar-IQ"/>
          </a:p>
        </p:txBody>
      </p:sp>
    </p:spTree>
    <p:extLst>
      <p:ext uri="{BB962C8B-B14F-4D97-AF65-F5344CB8AC3E}">
        <p14:creationId xmlns:p14="http://schemas.microsoft.com/office/powerpoint/2010/main" val="68316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down)">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down)">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wipe(down)">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wipe(down)">
                                      <p:cBhvr>
                                        <p:cTn id="37" dur="500"/>
                                        <p:tgtEl>
                                          <p:spTgt spid="3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down)">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up)">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up)">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37" grpId="0"/>
      <p:bldP spid="38" grpId="0"/>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0" y="209550"/>
            <a:ext cx="11811000" cy="954107"/>
          </a:xfrm>
          <a:prstGeom prst="rect">
            <a:avLst/>
          </a:prstGeom>
          <a:noFill/>
        </p:spPr>
        <p:txBody>
          <a:bodyPr wrap="square" rtlCol="1">
            <a:spAutoFit/>
          </a:bodyPr>
          <a:lstStyle/>
          <a:p>
            <a:pPr algn="l"/>
            <a:r>
              <a:rPr lang="ar-SA" dirty="0"/>
              <a:t> </a:t>
            </a:r>
            <a:r>
              <a:rPr lang="en-US" sz="2800" dirty="0">
                <a:latin typeface="Times New Roman" panose="02020603050405020304" pitchFamily="18" charset="0"/>
                <a:cs typeface="Times New Roman" panose="02020603050405020304" pitchFamily="18" charset="0"/>
              </a:rPr>
              <a:t>if the front and back of the block were confined, only two sets of fractures dip left and right.</a:t>
            </a:r>
            <a:endParaRPr lang="ar-IQ" sz="2800" dirty="0">
              <a:latin typeface="Times New Roman" panose="02020603050405020304" pitchFamily="18" charset="0"/>
              <a:cs typeface="Times New Roman" panose="02020603050405020304" pitchFamily="18" charset="0"/>
            </a:endParaRPr>
          </a:p>
        </p:txBody>
      </p:sp>
      <p:sp>
        <p:nvSpPr>
          <p:cNvPr id="5" name="مكعب 4"/>
          <p:cNvSpPr/>
          <p:nvPr/>
        </p:nvSpPr>
        <p:spPr>
          <a:xfrm>
            <a:off x="3657600" y="1638300"/>
            <a:ext cx="3276600" cy="4400550"/>
          </a:xfrm>
          <a:prstGeom prst="cube">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مخطط انسيابي: معالجة 5"/>
          <p:cNvSpPr/>
          <p:nvPr/>
        </p:nvSpPr>
        <p:spPr>
          <a:xfrm>
            <a:off x="3657600" y="2457450"/>
            <a:ext cx="2419350" cy="3581400"/>
          </a:xfrm>
          <a:prstGeom prst="flowChartProcess">
            <a:avLst/>
          </a:prstGeom>
          <a:solidFill>
            <a:srgbClr val="FFFF0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7" name="رابط كسهم مستقيم 6"/>
          <p:cNvCxnSpPr/>
          <p:nvPr/>
        </p:nvCxnSpPr>
        <p:spPr>
          <a:xfrm flipV="1">
            <a:off x="3012515" y="3936092"/>
            <a:ext cx="1450014" cy="662216"/>
          </a:xfrm>
          <a:prstGeom prst="straightConnector1">
            <a:avLst/>
          </a:prstGeom>
          <a:ln w="857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مربع نص 7"/>
          <p:cNvSpPr txBox="1"/>
          <p:nvPr/>
        </p:nvSpPr>
        <p:spPr>
          <a:xfrm>
            <a:off x="1437168" y="3947884"/>
            <a:ext cx="1575347" cy="830997"/>
          </a:xfrm>
          <a:prstGeom prst="rect">
            <a:avLst/>
          </a:prstGeom>
          <a:noFill/>
        </p:spPr>
        <p:txBody>
          <a:bodyPr wrap="square" rtlCol="1">
            <a:spAutoFit/>
          </a:bodyPr>
          <a:lstStyle/>
          <a:p>
            <a:r>
              <a:rPr lang="ar-IQ" sz="4800" dirty="0"/>
              <a:t>₂</a:t>
            </a:r>
            <a:r>
              <a:rPr lang="ar-IQ" sz="4400" dirty="0"/>
              <a:t>Ϭ</a:t>
            </a:r>
            <a:endParaRPr lang="ar-IQ" sz="3200" dirty="0"/>
          </a:p>
        </p:txBody>
      </p:sp>
      <p:sp>
        <p:nvSpPr>
          <p:cNvPr id="12" name="مربع نص 11"/>
          <p:cNvSpPr txBox="1"/>
          <p:nvPr/>
        </p:nvSpPr>
        <p:spPr>
          <a:xfrm>
            <a:off x="3546201" y="835134"/>
            <a:ext cx="1575347" cy="923330"/>
          </a:xfrm>
          <a:prstGeom prst="rect">
            <a:avLst/>
          </a:prstGeom>
          <a:noFill/>
        </p:spPr>
        <p:txBody>
          <a:bodyPr wrap="square" rtlCol="1">
            <a:spAutoFit/>
          </a:bodyPr>
          <a:lstStyle/>
          <a:p>
            <a:r>
              <a:rPr lang="ar-IQ" sz="5400" dirty="0"/>
              <a:t>₁</a:t>
            </a:r>
            <a:r>
              <a:rPr lang="ar-IQ" sz="4800" dirty="0"/>
              <a:t>Ϭ</a:t>
            </a:r>
            <a:endParaRPr lang="ar-IQ" sz="3600" dirty="0"/>
          </a:p>
        </p:txBody>
      </p:sp>
      <p:cxnSp>
        <p:nvCxnSpPr>
          <p:cNvPr id="13" name="رابط كسهم مستقيم 12"/>
          <p:cNvCxnSpPr/>
          <p:nvPr/>
        </p:nvCxnSpPr>
        <p:spPr>
          <a:xfrm flipH="1">
            <a:off x="5263738" y="842600"/>
            <a:ext cx="32162" cy="1357084"/>
          </a:xfrm>
          <a:prstGeom prst="straightConnector1">
            <a:avLst/>
          </a:prstGeom>
          <a:ln w="1333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مستطيل 14"/>
          <p:cNvSpPr/>
          <p:nvPr/>
        </p:nvSpPr>
        <p:spPr>
          <a:xfrm>
            <a:off x="7579285" y="3239998"/>
            <a:ext cx="1146468" cy="707886"/>
          </a:xfrm>
          <a:prstGeom prst="rect">
            <a:avLst/>
          </a:prstGeom>
        </p:spPr>
        <p:txBody>
          <a:bodyPr wrap="none">
            <a:spAutoFit/>
          </a:bodyPr>
          <a:lstStyle/>
          <a:p>
            <a:r>
              <a:rPr lang="en-US" sz="3600" dirty="0"/>
              <a:t>0</a:t>
            </a:r>
            <a:r>
              <a:rPr lang="ar-IQ" sz="3600" dirty="0"/>
              <a:t>=₃</a:t>
            </a:r>
            <a:r>
              <a:rPr lang="ar-IQ" sz="4000" dirty="0"/>
              <a:t>Ϭ</a:t>
            </a:r>
            <a:endParaRPr lang="ar-IQ" dirty="0"/>
          </a:p>
        </p:txBody>
      </p:sp>
      <p:cxnSp>
        <p:nvCxnSpPr>
          <p:cNvPr id="16" name="رابط كسهم مستقيم 15"/>
          <p:cNvCxnSpPr/>
          <p:nvPr/>
        </p:nvCxnSpPr>
        <p:spPr>
          <a:xfrm flipH="1">
            <a:off x="6722035" y="3593941"/>
            <a:ext cx="688415" cy="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32" name="مجموعة 31"/>
          <p:cNvGrpSpPr/>
          <p:nvPr/>
        </p:nvGrpSpPr>
        <p:grpSpPr>
          <a:xfrm>
            <a:off x="3657600" y="1638300"/>
            <a:ext cx="2876550" cy="4019550"/>
            <a:chOff x="3657600" y="1638300"/>
            <a:chExt cx="2876550" cy="4019550"/>
          </a:xfrm>
        </p:grpSpPr>
        <p:cxnSp>
          <p:nvCxnSpPr>
            <p:cNvPr id="23" name="رابط مستقيم 22"/>
            <p:cNvCxnSpPr/>
            <p:nvPr/>
          </p:nvCxnSpPr>
          <p:spPr>
            <a:xfrm flipH="1">
              <a:off x="5715000" y="1638300"/>
              <a:ext cx="819150" cy="819150"/>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flipH="1">
              <a:off x="3657600" y="2457450"/>
              <a:ext cx="2047875" cy="3200400"/>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7" name="رابط مستقيم 26"/>
          <p:cNvCxnSpPr/>
          <p:nvPr/>
        </p:nvCxnSpPr>
        <p:spPr>
          <a:xfrm flipH="1">
            <a:off x="3962400" y="1638300"/>
            <a:ext cx="742950" cy="819150"/>
          </a:xfrm>
          <a:prstGeom prst="line">
            <a:avLst/>
          </a:prstGeom>
          <a:ln w="666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رابط مستقيم 28"/>
          <p:cNvCxnSpPr/>
          <p:nvPr/>
        </p:nvCxnSpPr>
        <p:spPr>
          <a:xfrm>
            <a:off x="3981450" y="2457450"/>
            <a:ext cx="2095500" cy="32004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عنصر نائب للتاريخ 1">
            <a:extLst>
              <a:ext uri="{FF2B5EF4-FFF2-40B4-BE49-F238E27FC236}">
                <a16:creationId xmlns:a16="http://schemas.microsoft.com/office/drawing/2014/main" id="{22A59E8E-676F-A0DA-EAE5-92F424491CE9}"/>
              </a:ext>
            </a:extLst>
          </p:cNvPr>
          <p:cNvSpPr>
            <a:spLocks noGrp="1"/>
          </p:cNvSpPr>
          <p:nvPr>
            <p:ph type="dt" sz="half" idx="10"/>
          </p:nvPr>
        </p:nvSpPr>
        <p:spPr/>
        <p:txBody>
          <a:bodyPr/>
          <a:lstStyle/>
          <a:p>
            <a:fld id="{172B08ED-6E98-4E20-AF50-5217CD21136C}" type="datetime8">
              <a:rPr lang="ar-IQ" smtClean="0"/>
              <a:t>04 شباط، 25</a:t>
            </a:fld>
            <a:endParaRPr lang="ar-IQ"/>
          </a:p>
        </p:txBody>
      </p:sp>
      <p:sp>
        <p:nvSpPr>
          <p:cNvPr id="3" name="عنصر نائب للتذييل 2">
            <a:extLst>
              <a:ext uri="{FF2B5EF4-FFF2-40B4-BE49-F238E27FC236}">
                <a16:creationId xmlns:a16="http://schemas.microsoft.com/office/drawing/2014/main" id="{01A145B2-CC09-523C-558C-5C9CA2A98F20}"/>
              </a:ext>
            </a:extLst>
          </p:cNvPr>
          <p:cNvSpPr>
            <a:spLocks noGrp="1"/>
          </p:cNvSpPr>
          <p:nvPr>
            <p:ph type="ftr" sz="quarter" idx="11"/>
          </p:nvPr>
        </p:nvSpPr>
        <p:spPr/>
        <p:txBody>
          <a:bodyPr/>
          <a:lstStyle/>
          <a:p>
            <a:r>
              <a:rPr lang="en-US"/>
              <a:t>dr.rabeea znad</a:t>
            </a:r>
            <a:endParaRPr lang="ar-IQ"/>
          </a:p>
        </p:txBody>
      </p:sp>
      <p:sp>
        <p:nvSpPr>
          <p:cNvPr id="9" name="عنصر نائب لرقم الشريحة 8">
            <a:extLst>
              <a:ext uri="{FF2B5EF4-FFF2-40B4-BE49-F238E27FC236}">
                <a16:creationId xmlns:a16="http://schemas.microsoft.com/office/drawing/2014/main" id="{E3A02D0C-C212-98DE-9FFB-07FE76306B1E}"/>
              </a:ext>
            </a:extLst>
          </p:cNvPr>
          <p:cNvSpPr>
            <a:spLocks noGrp="1"/>
          </p:cNvSpPr>
          <p:nvPr>
            <p:ph type="sldNum" sz="quarter" idx="12"/>
          </p:nvPr>
        </p:nvSpPr>
        <p:spPr/>
        <p:txBody>
          <a:bodyPr/>
          <a:lstStyle/>
          <a:p>
            <a:fld id="{4B34C681-8CB5-43F8-81FC-0F56438D427A}" type="slidenum">
              <a:rPr lang="ar-IQ" smtClean="0"/>
              <a:t>6</a:t>
            </a:fld>
            <a:endParaRPr lang="ar-IQ"/>
          </a:p>
        </p:txBody>
      </p:sp>
    </p:spTree>
    <p:extLst>
      <p:ext uri="{BB962C8B-B14F-4D97-AF65-F5344CB8AC3E}">
        <p14:creationId xmlns:p14="http://schemas.microsoft.com/office/powerpoint/2010/main" val="185374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down)">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up)">
                                      <p:cBhvr>
                                        <p:cTn id="47" dur="5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up)">
                                      <p:cBhvr>
                                        <p:cTn id="52" dur="5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wipe(up)">
                                      <p:cBhvr>
                                        <p:cTn id="5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p:bldP spid="12"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65443" y="137764"/>
            <a:ext cx="11010900" cy="1815882"/>
          </a:xfrm>
          <a:prstGeom prst="rect">
            <a:avLst/>
          </a:prstGeom>
          <a:noFill/>
        </p:spPr>
        <p:txBody>
          <a:bodyPr wrap="square" rtlCol="1">
            <a:spAutoFit/>
          </a:bodyPr>
          <a:lstStyle/>
          <a:p>
            <a:pPr algn="l"/>
            <a:r>
              <a:rPr lang="en-US" sz="2800" dirty="0">
                <a:latin typeface="Times New Roman" panose="02020603050405020304" pitchFamily="18" charset="0"/>
                <a:cs typeface="Times New Roman" panose="02020603050405020304" pitchFamily="18" charset="0"/>
              </a:rPr>
              <a:t>In many case , specimen under compression fail along  fracture parallel to the sides of the prism, from one point of view these are tension fractures, on the principles that the active compression in one direction sets up tensional forces at right angles. This fracture called </a:t>
            </a:r>
            <a:r>
              <a:rPr lang="en-US" sz="2800" b="1" i="1" dirty="0">
                <a:solidFill>
                  <a:srgbClr val="FF0000"/>
                </a:solidFill>
                <a:latin typeface="Times New Roman" panose="02020603050405020304" pitchFamily="18" charset="0"/>
                <a:cs typeface="Times New Roman" panose="02020603050405020304" pitchFamily="18" charset="0"/>
              </a:rPr>
              <a:t>extension fractures</a:t>
            </a:r>
            <a:r>
              <a:rPr lang="en-US" sz="2800" b="1"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endParaRPr lang="ar-IQ" sz="2800" b="1" i="1" dirty="0">
              <a:latin typeface="Times New Roman" panose="02020603050405020304" pitchFamily="18" charset="0"/>
              <a:cs typeface="Times New Roman" panose="02020603050405020304" pitchFamily="18" charset="0"/>
            </a:endParaRPr>
          </a:p>
        </p:txBody>
      </p:sp>
      <p:pic>
        <p:nvPicPr>
          <p:cNvPr id="5" name="Picture 2" descr="5"/>
          <p:cNvPicPr>
            <a:picLocks noChangeAspect="1" noChangeArrowheads="1"/>
          </p:cNvPicPr>
          <p:nvPr/>
        </p:nvPicPr>
        <p:blipFill rotWithShape="1">
          <a:blip r:embed="rId2">
            <a:extLst>
              <a:ext uri="{28A0092B-C50C-407E-A947-70E740481C1C}">
                <a14:useLocalDpi xmlns:a14="http://schemas.microsoft.com/office/drawing/2010/main" val="0"/>
              </a:ext>
            </a:extLst>
          </a:blip>
          <a:srcRect t="11379"/>
          <a:stretch/>
        </p:blipFill>
        <p:spPr bwMode="auto">
          <a:xfrm>
            <a:off x="1556094" y="2800349"/>
            <a:ext cx="6316662" cy="3964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مستطيل 7"/>
          <p:cNvSpPr/>
          <p:nvPr/>
        </p:nvSpPr>
        <p:spPr>
          <a:xfrm rot="18490734">
            <a:off x="1094668" y="3662243"/>
            <a:ext cx="2017540" cy="369332"/>
          </a:xfrm>
          <a:prstGeom prst="rect">
            <a:avLst/>
          </a:prstGeom>
        </p:spPr>
        <p:txBody>
          <a:bodyPr wrap="none">
            <a:spAutoFit/>
          </a:bodyPr>
          <a:lstStyle/>
          <a:p>
            <a:pPr algn="l"/>
            <a:r>
              <a:rPr lang="en-US" b="1" i="1" dirty="0">
                <a:solidFill>
                  <a:srgbClr val="FF0000"/>
                </a:solidFill>
              </a:rPr>
              <a:t>extension fractures</a:t>
            </a:r>
            <a:endParaRPr lang="ar-IQ" b="1" i="1" dirty="0">
              <a:solidFill>
                <a:srgbClr val="FF0000"/>
              </a:solidFill>
            </a:endParaRPr>
          </a:p>
        </p:txBody>
      </p:sp>
      <p:sp>
        <p:nvSpPr>
          <p:cNvPr id="9" name="مستطيل 8"/>
          <p:cNvSpPr/>
          <p:nvPr/>
        </p:nvSpPr>
        <p:spPr>
          <a:xfrm>
            <a:off x="2724268" y="2939784"/>
            <a:ext cx="2057708" cy="338554"/>
          </a:xfrm>
          <a:prstGeom prst="rect">
            <a:avLst/>
          </a:prstGeom>
        </p:spPr>
        <p:txBody>
          <a:bodyPr wrap="square">
            <a:spAutoFit/>
          </a:bodyPr>
          <a:lstStyle/>
          <a:p>
            <a:pPr algn="l"/>
            <a:r>
              <a:rPr lang="en-US" sz="1600" i="1" dirty="0">
                <a:solidFill>
                  <a:srgbClr val="FF0000"/>
                </a:solidFill>
              </a:rPr>
              <a:t>extension fractures</a:t>
            </a:r>
            <a:endParaRPr lang="ar-IQ" sz="1600" i="1" dirty="0">
              <a:solidFill>
                <a:srgbClr val="FF0000"/>
              </a:solidFill>
            </a:endParaRPr>
          </a:p>
        </p:txBody>
      </p:sp>
      <p:sp>
        <p:nvSpPr>
          <p:cNvPr id="10" name="مستطيل 9"/>
          <p:cNvSpPr/>
          <p:nvPr/>
        </p:nvSpPr>
        <p:spPr>
          <a:xfrm>
            <a:off x="7930072" y="4324896"/>
            <a:ext cx="3661773"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release fracture at right angles to Ϭ₁</a:t>
            </a:r>
            <a:endParaRPr lang="ar-IQ" dirty="0">
              <a:latin typeface="Times New Roman" panose="02020603050405020304" pitchFamily="18" charset="0"/>
              <a:cs typeface="Times New Roman" panose="02020603050405020304" pitchFamily="18" charset="0"/>
            </a:endParaRPr>
          </a:p>
        </p:txBody>
      </p:sp>
      <p:sp>
        <p:nvSpPr>
          <p:cNvPr id="11" name="مربع نص 10"/>
          <p:cNvSpPr txBox="1"/>
          <p:nvPr/>
        </p:nvSpPr>
        <p:spPr>
          <a:xfrm>
            <a:off x="7562850" y="4944743"/>
            <a:ext cx="4629150" cy="1569660"/>
          </a:xfrm>
          <a:prstGeom prst="rect">
            <a:avLst/>
          </a:prstGeom>
          <a:noFill/>
        </p:spPr>
        <p:txBody>
          <a:bodyPr wrap="square" rtlCol="1">
            <a:spAutoFit/>
          </a:bodyPr>
          <a:lstStyle/>
          <a:p>
            <a:r>
              <a:rPr lang="en-US" sz="2400" dirty="0">
                <a:latin typeface="Times New Roman" panose="02020603050405020304" pitchFamily="18" charset="0"/>
                <a:cs typeface="Times New Roman" panose="02020603050405020304" pitchFamily="18" charset="0"/>
              </a:rPr>
              <a:t>It is tension fractures caused by expansion upon the release. But  because there is no active tension ,the called release fracture</a:t>
            </a:r>
            <a:endParaRPr lang="ar-IQ" sz="2400" dirty="0">
              <a:latin typeface="Times New Roman" panose="02020603050405020304" pitchFamily="18" charset="0"/>
              <a:cs typeface="Times New Roman" panose="02020603050405020304" pitchFamily="18" charset="0"/>
            </a:endParaRPr>
          </a:p>
        </p:txBody>
      </p:sp>
      <p:sp>
        <p:nvSpPr>
          <p:cNvPr id="12" name="مستطيل 11"/>
          <p:cNvSpPr/>
          <p:nvPr/>
        </p:nvSpPr>
        <p:spPr>
          <a:xfrm>
            <a:off x="156368" y="1948014"/>
            <a:ext cx="10854532" cy="954107"/>
          </a:xfrm>
          <a:prstGeom prst="rect">
            <a:avLst/>
          </a:prstGeom>
        </p:spPr>
        <p:txBody>
          <a:bodyPr wrap="square">
            <a:spAutoFit/>
          </a:bodyPr>
          <a:lstStyle/>
          <a:p>
            <a:pPr algn="l"/>
            <a:r>
              <a:rPr lang="en-US" sz="2800" dirty="0">
                <a:latin typeface="Times New Roman" panose="02020603050405020304" pitchFamily="18" charset="0"/>
                <a:cs typeface="Times New Roman" panose="02020603050405020304" pitchFamily="18" charset="0"/>
              </a:rPr>
              <a:t>After load released  there are numerous fractures formed at right angle to the axis of compression which called </a:t>
            </a:r>
            <a:r>
              <a:rPr lang="en-US" sz="2800" b="1" i="1" dirty="0">
                <a:latin typeface="Times New Roman" panose="02020603050405020304" pitchFamily="18" charset="0"/>
                <a:cs typeface="Times New Roman" panose="02020603050405020304" pitchFamily="18" charset="0"/>
              </a:rPr>
              <a:t>release fracture</a:t>
            </a:r>
            <a:endParaRPr lang="ar-IQ" sz="2800" dirty="0">
              <a:latin typeface="Times New Roman" panose="02020603050405020304" pitchFamily="18" charset="0"/>
              <a:cs typeface="Times New Roman" panose="02020603050405020304" pitchFamily="18" charset="0"/>
            </a:endParaRPr>
          </a:p>
        </p:txBody>
      </p:sp>
      <p:sp>
        <p:nvSpPr>
          <p:cNvPr id="13" name="مستطيل 12"/>
          <p:cNvSpPr/>
          <p:nvPr/>
        </p:nvSpPr>
        <p:spPr>
          <a:xfrm>
            <a:off x="6420822" y="2845221"/>
            <a:ext cx="394659" cy="369332"/>
          </a:xfrm>
          <a:prstGeom prst="rect">
            <a:avLst/>
          </a:prstGeom>
        </p:spPr>
        <p:txBody>
          <a:bodyPr wrap="none">
            <a:spAutoFit/>
          </a:bodyPr>
          <a:lstStyle/>
          <a:p>
            <a:r>
              <a:rPr lang="en-US" b="1" i="1" dirty="0"/>
              <a:t>Ϭ₁</a:t>
            </a:r>
            <a:endParaRPr lang="ar-IQ" dirty="0"/>
          </a:p>
        </p:txBody>
      </p:sp>
      <p:sp>
        <p:nvSpPr>
          <p:cNvPr id="14" name="مستطيل 13"/>
          <p:cNvSpPr/>
          <p:nvPr/>
        </p:nvSpPr>
        <p:spPr>
          <a:xfrm>
            <a:off x="3028396" y="2827226"/>
            <a:ext cx="394659" cy="369332"/>
          </a:xfrm>
          <a:prstGeom prst="rect">
            <a:avLst/>
          </a:prstGeom>
        </p:spPr>
        <p:txBody>
          <a:bodyPr wrap="none">
            <a:spAutoFit/>
          </a:bodyPr>
          <a:lstStyle/>
          <a:p>
            <a:r>
              <a:rPr lang="en-US" b="1" i="1" dirty="0"/>
              <a:t>Ϭ₁</a:t>
            </a:r>
            <a:endParaRPr lang="ar-IQ" dirty="0"/>
          </a:p>
        </p:txBody>
      </p:sp>
      <p:sp>
        <p:nvSpPr>
          <p:cNvPr id="2" name="عنصر نائب للتاريخ 1">
            <a:extLst>
              <a:ext uri="{FF2B5EF4-FFF2-40B4-BE49-F238E27FC236}">
                <a16:creationId xmlns:a16="http://schemas.microsoft.com/office/drawing/2014/main" id="{7E01F140-CB21-50CB-8914-51990D600684}"/>
              </a:ext>
            </a:extLst>
          </p:cNvPr>
          <p:cNvSpPr>
            <a:spLocks noGrp="1"/>
          </p:cNvSpPr>
          <p:nvPr>
            <p:ph type="dt" sz="half" idx="10"/>
          </p:nvPr>
        </p:nvSpPr>
        <p:spPr/>
        <p:txBody>
          <a:bodyPr/>
          <a:lstStyle/>
          <a:p>
            <a:fld id="{42AEE949-9401-40CD-98A3-3784863E8BB2}" type="datetime8">
              <a:rPr lang="ar-IQ" smtClean="0"/>
              <a:t>04 شباط، 25</a:t>
            </a:fld>
            <a:endParaRPr lang="ar-IQ"/>
          </a:p>
        </p:txBody>
      </p:sp>
      <p:sp>
        <p:nvSpPr>
          <p:cNvPr id="3" name="عنصر نائب للتذييل 2">
            <a:extLst>
              <a:ext uri="{FF2B5EF4-FFF2-40B4-BE49-F238E27FC236}">
                <a16:creationId xmlns:a16="http://schemas.microsoft.com/office/drawing/2014/main" id="{207A6E11-F193-C420-D1A3-49FE3F6FB29C}"/>
              </a:ext>
            </a:extLst>
          </p:cNvPr>
          <p:cNvSpPr>
            <a:spLocks noGrp="1"/>
          </p:cNvSpPr>
          <p:nvPr>
            <p:ph type="ftr" sz="quarter" idx="11"/>
          </p:nvPr>
        </p:nvSpPr>
        <p:spPr/>
        <p:txBody>
          <a:bodyPr/>
          <a:lstStyle/>
          <a:p>
            <a:r>
              <a:rPr lang="en-US"/>
              <a:t>dr.rabeea znad</a:t>
            </a:r>
            <a:endParaRPr lang="ar-IQ"/>
          </a:p>
        </p:txBody>
      </p:sp>
      <p:sp>
        <p:nvSpPr>
          <p:cNvPr id="6" name="عنصر نائب لرقم الشريحة 5">
            <a:extLst>
              <a:ext uri="{FF2B5EF4-FFF2-40B4-BE49-F238E27FC236}">
                <a16:creationId xmlns:a16="http://schemas.microsoft.com/office/drawing/2014/main" id="{062389BD-4D06-BAD4-53B5-9A87563E1D25}"/>
              </a:ext>
            </a:extLst>
          </p:cNvPr>
          <p:cNvSpPr>
            <a:spLocks noGrp="1"/>
          </p:cNvSpPr>
          <p:nvPr>
            <p:ph type="sldNum" sz="quarter" idx="12"/>
          </p:nvPr>
        </p:nvSpPr>
        <p:spPr/>
        <p:txBody>
          <a:bodyPr/>
          <a:lstStyle/>
          <a:p>
            <a:fld id="{4B34C681-8CB5-43F8-81FC-0F56438D427A}" type="slidenum">
              <a:rPr lang="ar-IQ" smtClean="0"/>
              <a:t>7</a:t>
            </a:fld>
            <a:endParaRPr lang="ar-IQ"/>
          </a:p>
        </p:txBody>
      </p:sp>
    </p:spTree>
    <p:extLst>
      <p:ext uri="{BB962C8B-B14F-4D97-AF65-F5344CB8AC3E}">
        <p14:creationId xmlns:p14="http://schemas.microsoft.com/office/powerpoint/2010/main" val="380517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cstate="print">
            <a:extLst>
              <a:ext uri="{28A0092B-C50C-407E-A947-70E740481C1C}">
                <a14:useLocalDpi xmlns:a14="http://schemas.microsoft.com/office/drawing/2010/main" val="0"/>
              </a:ext>
            </a:extLst>
          </a:blip>
          <a:srcRect r="2420" b="6304"/>
          <a:stretch/>
        </p:blipFill>
        <p:spPr>
          <a:xfrm rot="10976479" flipH="1">
            <a:off x="3347202" y="5466482"/>
            <a:ext cx="1081889" cy="815102"/>
          </a:xfrm>
          <a:prstGeom prst="rect">
            <a:avLst/>
          </a:prstGeom>
        </p:spPr>
      </p:pic>
      <p:sp>
        <p:nvSpPr>
          <p:cNvPr id="7" name="مربع نص 6"/>
          <p:cNvSpPr txBox="1"/>
          <p:nvPr/>
        </p:nvSpPr>
        <p:spPr>
          <a:xfrm>
            <a:off x="590550" y="171450"/>
            <a:ext cx="6457950" cy="461665"/>
          </a:xfrm>
          <a:prstGeom prst="rect">
            <a:avLst/>
          </a:prstGeom>
          <a:noFill/>
        </p:spPr>
        <p:txBody>
          <a:bodyPr wrap="square" rtlCol="1">
            <a:spAutoFit/>
          </a:bodyPr>
          <a:lstStyle/>
          <a:p>
            <a:pPr algn="l"/>
            <a:r>
              <a:rPr lang="en-US" sz="2400" dirty="0">
                <a:latin typeface="Times New Roman" panose="02020603050405020304" pitchFamily="18" charset="0"/>
                <a:cs typeface="Times New Roman" panose="02020603050405020304" pitchFamily="18" charset="0"/>
              </a:rPr>
              <a:t>C-the relation  of ruptures to </a:t>
            </a:r>
            <a:r>
              <a:rPr lang="en-US" sz="2400" b="1" i="1" dirty="0">
                <a:latin typeface="Times New Roman" panose="02020603050405020304" pitchFamily="18" charset="0"/>
                <a:cs typeface="Times New Roman" panose="02020603050405020304" pitchFamily="18" charset="0"/>
              </a:rPr>
              <a:t>couples</a:t>
            </a:r>
            <a:endParaRPr lang="ar-IQ" sz="2400" b="1" i="1" dirty="0">
              <a:latin typeface="Times New Roman" panose="02020603050405020304" pitchFamily="18" charset="0"/>
              <a:cs typeface="Times New Roman" panose="02020603050405020304" pitchFamily="18" charset="0"/>
            </a:endParaRPr>
          </a:p>
        </p:txBody>
      </p:sp>
      <p:sp>
        <p:nvSpPr>
          <p:cNvPr id="8" name="مربع نص 7"/>
          <p:cNvSpPr txBox="1"/>
          <p:nvPr/>
        </p:nvSpPr>
        <p:spPr>
          <a:xfrm>
            <a:off x="762000" y="990600"/>
            <a:ext cx="10439400" cy="1200329"/>
          </a:xfrm>
          <a:prstGeom prst="rect">
            <a:avLst/>
          </a:prstGeom>
          <a:noFill/>
        </p:spPr>
        <p:txBody>
          <a:bodyPr wrap="square" rtlCol="1">
            <a:spAutoFit/>
          </a:bodyPr>
          <a:lstStyle/>
          <a:p>
            <a:pPr algn="l"/>
            <a:r>
              <a:rPr lang="en-US" sz="3600" dirty="0">
                <a:latin typeface="Times New Roman" panose="02020603050405020304" pitchFamily="18" charset="0"/>
                <a:cs typeface="Times New Roman" panose="02020603050405020304" pitchFamily="18" charset="0"/>
              </a:rPr>
              <a:t>Fractures develop under couples force  are </a:t>
            </a:r>
            <a:r>
              <a:rPr lang="en-US" sz="3600" b="1" i="1" dirty="0">
                <a:latin typeface="Times New Roman" panose="02020603050405020304" pitchFamily="18" charset="0"/>
                <a:cs typeface="Times New Roman" panose="02020603050405020304" pitchFamily="18" charset="0"/>
              </a:rPr>
              <a:t>t  </a:t>
            </a:r>
            <a:r>
              <a:rPr lang="en-US" sz="3600" dirty="0">
                <a:latin typeface="Times New Roman" panose="02020603050405020304" pitchFamily="18" charset="0"/>
                <a:cs typeface="Times New Roman" panose="02020603050405020304" pitchFamily="18" charset="0"/>
              </a:rPr>
              <a:t>tension fractures   </a:t>
            </a:r>
            <a:r>
              <a:rPr lang="en-US" sz="3600" b="1" i="1" dirty="0">
                <a:latin typeface="Times New Roman" panose="02020603050405020304" pitchFamily="18" charset="0"/>
                <a:cs typeface="Times New Roman" panose="02020603050405020304" pitchFamily="18" charset="0"/>
              </a:rPr>
              <a:t>s </a:t>
            </a:r>
            <a:r>
              <a:rPr lang="en-US" sz="3600" dirty="0">
                <a:latin typeface="Times New Roman" panose="02020603050405020304" pitchFamily="18" charset="0"/>
                <a:cs typeface="Times New Roman" panose="02020603050405020304" pitchFamily="18" charset="0"/>
              </a:rPr>
              <a:t>shear fractures, </a:t>
            </a:r>
            <a:r>
              <a:rPr lang="en-US" sz="3600" b="1" i="1" dirty="0" err="1">
                <a:latin typeface="Times New Roman" panose="02020603050405020304" pitchFamily="18" charset="0"/>
                <a:cs typeface="Times New Roman" panose="02020603050405020304" pitchFamily="18" charset="0"/>
              </a:rPr>
              <a:t>th</a:t>
            </a:r>
            <a:r>
              <a:rPr lang="en-US" sz="3600" dirty="0">
                <a:latin typeface="Times New Roman" panose="02020603050405020304" pitchFamily="18" charset="0"/>
                <a:cs typeface="Times New Roman" panose="02020603050405020304" pitchFamily="18" charset="0"/>
              </a:rPr>
              <a:t> thrust faults.</a:t>
            </a:r>
            <a:endParaRPr lang="ar-IQ" sz="3600" b="1" i="1" dirty="0">
              <a:latin typeface="Times New Roman" panose="02020603050405020304" pitchFamily="18" charset="0"/>
              <a:cs typeface="Times New Roman" panose="02020603050405020304" pitchFamily="18" charset="0"/>
            </a:endParaRPr>
          </a:p>
        </p:txBody>
      </p:sp>
      <p:pic>
        <p:nvPicPr>
          <p:cNvPr id="9"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506028"/>
            <a:ext cx="6616030" cy="4174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مربع نص 9"/>
          <p:cNvSpPr txBox="1"/>
          <p:nvPr/>
        </p:nvSpPr>
        <p:spPr>
          <a:xfrm>
            <a:off x="982192" y="5323067"/>
            <a:ext cx="6934200" cy="523220"/>
          </a:xfrm>
          <a:prstGeom prst="rect">
            <a:avLst/>
          </a:prstGeom>
          <a:noFill/>
        </p:spPr>
        <p:txBody>
          <a:bodyPr wrap="square" rtlCol="1">
            <a:spAutoFit/>
          </a:bodyPr>
          <a:lstStyle/>
          <a:p>
            <a:pPr algn="l"/>
            <a:r>
              <a:rPr lang="en-US" sz="2800" b="1" i="1" dirty="0">
                <a:latin typeface="Times New Roman" panose="02020603050405020304" pitchFamily="18" charset="0"/>
                <a:cs typeface="Times New Roman" panose="02020603050405020304" pitchFamily="18" charset="0"/>
              </a:rPr>
              <a:t>t  tension ,parallel to diagonal of shortening</a:t>
            </a:r>
            <a:endParaRPr lang="ar-IQ" sz="2800" b="1" i="1" dirty="0">
              <a:latin typeface="Times New Roman" panose="02020603050405020304" pitchFamily="18" charset="0"/>
              <a:cs typeface="Times New Roman" panose="02020603050405020304" pitchFamily="18" charset="0"/>
            </a:endParaRPr>
          </a:p>
        </p:txBody>
      </p:sp>
      <p:sp>
        <p:nvSpPr>
          <p:cNvPr id="11" name="مربع نص 10"/>
          <p:cNvSpPr txBox="1"/>
          <p:nvPr/>
        </p:nvSpPr>
        <p:spPr>
          <a:xfrm>
            <a:off x="762000" y="5912764"/>
            <a:ext cx="9228608" cy="954107"/>
          </a:xfrm>
          <a:prstGeom prst="rect">
            <a:avLst/>
          </a:prstGeom>
          <a:noFill/>
        </p:spPr>
        <p:txBody>
          <a:bodyPr wrap="square" rtlCol="1">
            <a:spAutoFit/>
          </a:bodyPr>
          <a:lstStyle/>
          <a:p>
            <a:pPr algn="l"/>
            <a:r>
              <a:rPr lang="en-US" sz="2800" b="1" i="1" dirty="0" err="1">
                <a:latin typeface="Times New Roman" panose="02020603050405020304" pitchFamily="18" charset="0"/>
                <a:cs typeface="Times New Roman" panose="02020603050405020304" pitchFamily="18" charset="0"/>
              </a:rPr>
              <a:t>th</a:t>
            </a:r>
            <a:r>
              <a:rPr lang="en-US" sz="2800" b="1" i="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thrust faults  in the last step of the deformation their strike parallel to long diagonal of the parallelogram</a:t>
            </a:r>
            <a:r>
              <a:rPr lang="en-US" b="1" i="1" dirty="0"/>
              <a:t>.</a:t>
            </a:r>
            <a:endParaRPr lang="ar-IQ" b="1" i="1" dirty="0"/>
          </a:p>
        </p:txBody>
      </p:sp>
      <p:sp>
        <p:nvSpPr>
          <p:cNvPr id="2" name="عنصر نائب للتاريخ 1">
            <a:extLst>
              <a:ext uri="{FF2B5EF4-FFF2-40B4-BE49-F238E27FC236}">
                <a16:creationId xmlns:a16="http://schemas.microsoft.com/office/drawing/2014/main" id="{65D0BFAC-CECC-516B-1BEF-78E0B3759ECF}"/>
              </a:ext>
            </a:extLst>
          </p:cNvPr>
          <p:cNvSpPr>
            <a:spLocks noGrp="1"/>
          </p:cNvSpPr>
          <p:nvPr>
            <p:ph type="dt" sz="half" idx="10"/>
          </p:nvPr>
        </p:nvSpPr>
        <p:spPr/>
        <p:txBody>
          <a:bodyPr/>
          <a:lstStyle/>
          <a:p>
            <a:fld id="{48A7C8EC-D933-46E1-9A64-C71A79252D49}" type="datetime8">
              <a:rPr lang="ar-IQ" smtClean="0"/>
              <a:t>04 شباط، 25</a:t>
            </a:fld>
            <a:endParaRPr lang="ar-IQ"/>
          </a:p>
        </p:txBody>
      </p:sp>
      <p:sp>
        <p:nvSpPr>
          <p:cNvPr id="3" name="عنصر نائب للتذييل 2">
            <a:extLst>
              <a:ext uri="{FF2B5EF4-FFF2-40B4-BE49-F238E27FC236}">
                <a16:creationId xmlns:a16="http://schemas.microsoft.com/office/drawing/2014/main" id="{65FC415E-5E76-B5D2-464E-EAA1A65CBB6C}"/>
              </a:ext>
            </a:extLst>
          </p:cNvPr>
          <p:cNvSpPr>
            <a:spLocks noGrp="1"/>
          </p:cNvSpPr>
          <p:nvPr>
            <p:ph type="ftr" sz="quarter" idx="11"/>
          </p:nvPr>
        </p:nvSpPr>
        <p:spPr/>
        <p:txBody>
          <a:bodyPr/>
          <a:lstStyle/>
          <a:p>
            <a:r>
              <a:rPr lang="en-US"/>
              <a:t>dr.rabeea znad</a:t>
            </a:r>
            <a:endParaRPr lang="ar-IQ"/>
          </a:p>
        </p:txBody>
      </p:sp>
      <p:sp>
        <p:nvSpPr>
          <p:cNvPr id="5" name="عنصر نائب لرقم الشريحة 4">
            <a:extLst>
              <a:ext uri="{FF2B5EF4-FFF2-40B4-BE49-F238E27FC236}">
                <a16:creationId xmlns:a16="http://schemas.microsoft.com/office/drawing/2014/main" id="{1BBE5C05-41CE-F906-EE10-50002CAE654E}"/>
              </a:ext>
            </a:extLst>
          </p:cNvPr>
          <p:cNvSpPr>
            <a:spLocks noGrp="1"/>
          </p:cNvSpPr>
          <p:nvPr>
            <p:ph type="sldNum" sz="quarter" idx="12"/>
          </p:nvPr>
        </p:nvSpPr>
        <p:spPr/>
        <p:txBody>
          <a:bodyPr/>
          <a:lstStyle/>
          <a:p>
            <a:fld id="{4B34C681-8CB5-43F8-81FC-0F56438D427A}" type="slidenum">
              <a:rPr lang="ar-IQ" smtClean="0"/>
              <a:t>8</a:t>
            </a:fld>
            <a:endParaRPr lang="ar-IQ"/>
          </a:p>
        </p:txBody>
      </p:sp>
    </p:spTree>
    <p:extLst>
      <p:ext uri="{BB962C8B-B14F-4D97-AF65-F5344CB8AC3E}">
        <p14:creationId xmlns:p14="http://schemas.microsoft.com/office/powerpoint/2010/main" val="94064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7579" y="1384190"/>
            <a:ext cx="11811000" cy="4351338"/>
          </a:xfrm>
        </p:spPr>
        <p:txBody>
          <a:bodyPr>
            <a:noAutofit/>
          </a:bodyPr>
          <a:lstStyle/>
          <a:p>
            <a:pPr marL="0" indent="0" algn="l">
              <a:buNone/>
            </a:pPr>
            <a:r>
              <a:rPr lang="en-US" sz="3200" dirty="0">
                <a:latin typeface="Times New Roman" panose="02020603050405020304" pitchFamily="18" charset="0"/>
                <a:cs typeface="Times New Roman" panose="02020603050405020304" pitchFamily="18" charset="0"/>
              </a:rPr>
              <a:t>Orientation of the maximum </a:t>
            </a:r>
            <a:r>
              <a:rPr lang="en-US" sz="3200" dirty="0" err="1">
                <a:latin typeface="Times New Roman" panose="02020603050405020304" pitchFamily="18" charset="0"/>
                <a:cs typeface="Times New Roman" panose="02020603050405020304" pitchFamily="18" charset="0"/>
              </a:rPr>
              <a:t>paleostress</a:t>
            </a:r>
            <a:r>
              <a:rPr lang="en-US" sz="3200" dirty="0">
                <a:latin typeface="Times New Roman" panose="02020603050405020304" pitchFamily="18" charset="0"/>
                <a:cs typeface="Times New Roman" panose="02020603050405020304" pitchFamily="18" charset="0"/>
              </a:rPr>
              <a:t> axes can be</a:t>
            </a:r>
          </a:p>
          <a:p>
            <a:pPr marL="0" indent="0" algn="l">
              <a:buNone/>
            </a:pPr>
            <a:r>
              <a:rPr lang="en-US" sz="3200" dirty="0">
                <a:latin typeface="Times New Roman" panose="02020603050405020304" pitchFamily="18" charset="0"/>
                <a:cs typeface="Times New Roman" panose="02020603050405020304" pitchFamily="18" charset="0"/>
              </a:rPr>
              <a:t>determined from both conjugate and extension joint sets .</a:t>
            </a:r>
          </a:p>
          <a:p>
            <a:pPr marL="0" indent="0" algn="l">
              <a:buNone/>
            </a:pPr>
            <a:r>
              <a:rPr lang="en-US" sz="3200" dirty="0">
                <a:latin typeface="Times New Roman" panose="02020603050405020304" pitchFamily="18" charset="0"/>
                <a:cs typeface="Times New Roman" panose="02020603050405020304" pitchFamily="18" charset="0"/>
              </a:rPr>
              <a:t>Extensional joints form under maximum and minimum principal-stress axes oriented parallel and  perpendicular, respectively, to the joint surface (Figure A)</a:t>
            </a:r>
          </a:p>
          <a:p>
            <a:pPr marL="0" indent="0" algn="l">
              <a:buNone/>
            </a:pPr>
            <a:r>
              <a:rPr lang="en-US" sz="3200" dirty="0">
                <a:latin typeface="Times New Roman" panose="02020603050405020304" pitchFamily="18" charset="0"/>
                <a:cs typeface="Times New Roman" panose="02020603050405020304" pitchFamily="18" charset="0"/>
              </a:rPr>
              <a:t>; For conjugate and hybrid joints, the maximum principal-stress axis intersects the acute angle between the two joints, as illustrated in Figure( B,C)</a:t>
            </a:r>
            <a:endParaRPr lang="ar-IQ" sz="3200" dirty="0">
              <a:latin typeface="Times New Roman" panose="02020603050405020304" pitchFamily="18" charset="0"/>
              <a:cs typeface="Times New Roman" panose="02020603050405020304" pitchFamily="18" charset="0"/>
            </a:endParaRPr>
          </a:p>
        </p:txBody>
      </p:sp>
      <p:sp>
        <p:nvSpPr>
          <p:cNvPr id="4" name="مستطيل 3"/>
          <p:cNvSpPr/>
          <p:nvPr/>
        </p:nvSpPr>
        <p:spPr>
          <a:xfrm>
            <a:off x="1129559" y="201589"/>
            <a:ext cx="7710765" cy="584775"/>
          </a:xfrm>
          <a:prstGeom prst="rect">
            <a:avLst/>
          </a:prstGeom>
        </p:spPr>
        <p:txBody>
          <a:bodyPr wrap="none">
            <a:spAutoFit/>
          </a:bodyPr>
          <a:lstStyle/>
          <a:p>
            <a:r>
              <a:rPr lang="en-US" sz="3200" u="sng" dirty="0">
                <a:latin typeface="Times New Roman" panose="02020603050405020304" pitchFamily="18" charset="0"/>
                <a:cs typeface="Times New Roman" panose="02020603050405020304" pitchFamily="18" charset="0"/>
              </a:rPr>
              <a:t>Orientation of the maximum </a:t>
            </a:r>
            <a:r>
              <a:rPr lang="en-US" sz="3200" u="sng" dirty="0" err="1">
                <a:latin typeface="Times New Roman" panose="02020603050405020304" pitchFamily="18" charset="0"/>
                <a:cs typeface="Times New Roman" panose="02020603050405020304" pitchFamily="18" charset="0"/>
              </a:rPr>
              <a:t>paleostress</a:t>
            </a:r>
            <a:r>
              <a:rPr lang="en-US" sz="3200" u="sng" dirty="0">
                <a:latin typeface="Times New Roman" panose="02020603050405020304" pitchFamily="18" charset="0"/>
                <a:cs typeface="Times New Roman" panose="02020603050405020304" pitchFamily="18" charset="0"/>
              </a:rPr>
              <a:t> axes </a:t>
            </a:r>
            <a:endParaRPr lang="ar-IQ" sz="3200" u="sng" dirty="0"/>
          </a:p>
        </p:txBody>
      </p:sp>
      <p:sp>
        <p:nvSpPr>
          <p:cNvPr id="2" name="عنصر نائب للتاريخ 1">
            <a:extLst>
              <a:ext uri="{FF2B5EF4-FFF2-40B4-BE49-F238E27FC236}">
                <a16:creationId xmlns:a16="http://schemas.microsoft.com/office/drawing/2014/main" id="{F8BFD3FB-84EB-53D5-8E30-832662976419}"/>
              </a:ext>
            </a:extLst>
          </p:cNvPr>
          <p:cNvSpPr>
            <a:spLocks noGrp="1"/>
          </p:cNvSpPr>
          <p:nvPr>
            <p:ph type="dt" sz="half" idx="10"/>
          </p:nvPr>
        </p:nvSpPr>
        <p:spPr/>
        <p:txBody>
          <a:bodyPr/>
          <a:lstStyle/>
          <a:p>
            <a:fld id="{A933CB7D-19F4-46DD-8812-FB7548079E07}" type="datetime8">
              <a:rPr lang="ar-IQ" smtClean="0"/>
              <a:t>04 شباط، 25</a:t>
            </a:fld>
            <a:endParaRPr lang="ar-IQ"/>
          </a:p>
        </p:txBody>
      </p:sp>
      <p:sp>
        <p:nvSpPr>
          <p:cNvPr id="5" name="عنصر نائب للتذييل 4">
            <a:extLst>
              <a:ext uri="{FF2B5EF4-FFF2-40B4-BE49-F238E27FC236}">
                <a16:creationId xmlns:a16="http://schemas.microsoft.com/office/drawing/2014/main" id="{4CABFF74-96C1-C010-2060-483CE7A28EAC}"/>
              </a:ext>
            </a:extLst>
          </p:cNvPr>
          <p:cNvSpPr>
            <a:spLocks noGrp="1"/>
          </p:cNvSpPr>
          <p:nvPr>
            <p:ph type="ftr" sz="quarter" idx="11"/>
          </p:nvPr>
        </p:nvSpPr>
        <p:spPr/>
        <p:txBody>
          <a:bodyPr/>
          <a:lstStyle/>
          <a:p>
            <a:r>
              <a:rPr lang="en-US"/>
              <a:t>dr.rabeea znad</a:t>
            </a:r>
            <a:endParaRPr lang="ar-IQ"/>
          </a:p>
        </p:txBody>
      </p:sp>
      <p:sp>
        <p:nvSpPr>
          <p:cNvPr id="6" name="عنصر نائب لرقم الشريحة 5">
            <a:extLst>
              <a:ext uri="{FF2B5EF4-FFF2-40B4-BE49-F238E27FC236}">
                <a16:creationId xmlns:a16="http://schemas.microsoft.com/office/drawing/2014/main" id="{D9C4000A-DBF1-43FA-8078-426C71935696}"/>
              </a:ext>
            </a:extLst>
          </p:cNvPr>
          <p:cNvSpPr>
            <a:spLocks noGrp="1"/>
          </p:cNvSpPr>
          <p:nvPr>
            <p:ph type="sldNum" sz="quarter" idx="12"/>
          </p:nvPr>
        </p:nvSpPr>
        <p:spPr/>
        <p:txBody>
          <a:bodyPr/>
          <a:lstStyle/>
          <a:p>
            <a:fld id="{4B34C681-8CB5-43F8-81FC-0F56438D427A}" type="slidenum">
              <a:rPr lang="ar-IQ" smtClean="0"/>
              <a:t>9</a:t>
            </a:fld>
            <a:endParaRPr lang="ar-IQ"/>
          </a:p>
        </p:txBody>
      </p:sp>
    </p:spTree>
    <p:extLst>
      <p:ext uri="{BB962C8B-B14F-4D97-AF65-F5344CB8AC3E}">
        <p14:creationId xmlns:p14="http://schemas.microsoft.com/office/powerpoint/2010/main" val="358655259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755</TotalTime>
  <Words>855</Words>
  <Application>Microsoft Office PowerPoint</Application>
  <PresentationFormat>شاشة عريضة</PresentationFormat>
  <Paragraphs>90</Paragraphs>
  <Slides>11</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11</vt:i4>
      </vt:variant>
    </vt:vector>
  </HeadingPairs>
  <TitlesOfParts>
    <vt:vector size="18" baseType="lpstr">
      <vt:lpstr>Arial</vt:lpstr>
      <vt:lpstr>Calibri</vt:lpstr>
      <vt:lpstr>Calibri Light</vt:lpstr>
      <vt:lpstr>Symbol</vt:lpstr>
      <vt:lpstr>Times</vt:lpstr>
      <vt:lpstr>Times New Roman</vt:lpstr>
      <vt:lpstr>نسق Office</vt:lpstr>
      <vt:lpstr>عرض تقديمي في PowerPoint</vt:lpstr>
      <vt:lpstr>عرض تقديمي في PowerPoint</vt:lpstr>
      <vt:lpstr>B-In the simplest type of compression.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dr.rabeea</dc:creator>
  <cp:lastModifiedBy>GEOLOGY</cp:lastModifiedBy>
  <cp:revision>61</cp:revision>
  <dcterms:created xsi:type="dcterms:W3CDTF">2014-01-19T16:34:29Z</dcterms:created>
  <dcterms:modified xsi:type="dcterms:W3CDTF">2025-02-04T17:43:26Z</dcterms:modified>
</cp:coreProperties>
</file>