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7" r:id="rId3"/>
    <p:sldId id="258" r:id="rId4"/>
    <p:sldId id="272" r:id="rId5"/>
    <p:sldId id="274" r:id="rId6"/>
    <p:sldId id="273" r:id="rId7"/>
    <p:sldId id="259" r:id="rId8"/>
    <p:sldId id="261" r:id="rId9"/>
    <p:sldId id="262" r:id="rId10"/>
    <p:sldId id="263" r:id="rId11"/>
    <p:sldId id="271" r:id="rId12"/>
    <p:sldId id="266" r:id="rId13"/>
    <p:sldId id="267" r:id="rId14"/>
    <p:sldId id="270" r:id="rId15"/>
    <p:sldId id="268" r:id="rId16"/>
    <p:sldId id="269" r:id="rId17"/>
    <p:sldId id="275" r:id="rId18"/>
  </p:sldIdLst>
  <p:sldSz cx="12192000" cy="6858000"/>
  <p:notesSz cx="6742113" cy="9872663"/>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60"/>
  </p:normalViewPr>
  <p:slideViewPr>
    <p:cSldViewPr snapToGrid="0">
      <p:cViewPr varScale="1">
        <p:scale>
          <a:sx n="57" d="100"/>
          <a:sy n="57" d="100"/>
        </p:scale>
        <p:origin x="101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21113" y="0"/>
            <a:ext cx="2921000" cy="4953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21000" cy="495300"/>
          </a:xfrm>
          <a:prstGeom prst="rect">
            <a:avLst/>
          </a:prstGeom>
        </p:spPr>
        <p:txBody>
          <a:bodyPr vert="horz" lIns="91440" tIns="45720" rIns="91440" bIns="45720" rtlCol="1"/>
          <a:lstStyle>
            <a:lvl1pPr algn="l">
              <a:defRPr sz="1200"/>
            </a:lvl1pPr>
          </a:lstStyle>
          <a:p>
            <a:fld id="{E1EA5C2A-B80A-422E-B08E-65A70B3F080E}" type="datetimeFigureOut">
              <a:rPr lang="ar-SA" smtClean="0"/>
              <a:t>23/08/1446</a:t>
            </a:fld>
            <a:endParaRPr lang="ar-SA"/>
          </a:p>
        </p:txBody>
      </p:sp>
      <p:sp>
        <p:nvSpPr>
          <p:cNvPr id="4" name="عنصر نائب لصورة الشريحة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4688" y="4751388"/>
            <a:ext cx="5392737" cy="3887787"/>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21113" y="9377363"/>
            <a:ext cx="2921000" cy="4953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377363"/>
            <a:ext cx="2921000" cy="495300"/>
          </a:xfrm>
          <a:prstGeom prst="rect">
            <a:avLst/>
          </a:prstGeom>
        </p:spPr>
        <p:txBody>
          <a:bodyPr vert="horz" lIns="91440" tIns="45720" rIns="91440" bIns="45720" rtlCol="1" anchor="b"/>
          <a:lstStyle>
            <a:lvl1pPr algn="l">
              <a:defRPr sz="1200"/>
            </a:lvl1pPr>
          </a:lstStyle>
          <a:p>
            <a:fld id="{5DA76D41-9471-4D07-B483-BFE04C45F450}" type="slidenum">
              <a:rPr lang="ar-SA" smtClean="0"/>
              <a:t>‹#›</a:t>
            </a:fld>
            <a:endParaRPr lang="ar-SA"/>
          </a:p>
        </p:txBody>
      </p:sp>
    </p:spTree>
    <p:extLst>
      <p:ext uri="{BB962C8B-B14F-4D97-AF65-F5344CB8AC3E}">
        <p14:creationId xmlns:p14="http://schemas.microsoft.com/office/powerpoint/2010/main" val="6081722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5DA76D41-9471-4D07-B483-BFE04C45F450}" type="slidenum">
              <a:rPr lang="ar-SA" smtClean="0"/>
              <a:t>1</a:t>
            </a:fld>
            <a:endParaRPr lang="ar-SA"/>
          </a:p>
        </p:txBody>
      </p:sp>
    </p:spTree>
    <p:extLst>
      <p:ext uri="{BB962C8B-B14F-4D97-AF65-F5344CB8AC3E}">
        <p14:creationId xmlns:p14="http://schemas.microsoft.com/office/powerpoint/2010/main" val="341111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EG" dirty="0"/>
              <a:t>يؤكد نموذج </a:t>
            </a:r>
            <a:r>
              <a:rPr lang="ar-EG" dirty="0" err="1"/>
              <a:t>ستيرن</a:t>
            </a:r>
            <a:r>
              <a:rPr lang="ar-EG" dirty="0"/>
              <a:t> على التوافق الوثيق بين سمات الطي واتجاهات ال</a:t>
            </a:r>
            <a:r>
              <a:rPr lang="ar-IQ" dirty="0"/>
              <a:t>ف</a:t>
            </a:r>
            <a:r>
              <a:rPr lang="ar-EG" dirty="0"/>
              <a:t>و</a:t>
            </a:r>
            <a:r>
              <a:rPr lang="ar-IQ" dirty="0"/>
              <a:t>ا</a:t>
            </a:r>
            <a:r>
              <a:rPr lang="ar-EG" dirty="0"/>
              <a:t>صل والتشقق. وقد أدرك أن هذا تصوير مثالي، وأن أنماط ال</a:t>
            </a:r>
            <a:r>
              <a:rPr lang="ar-IQ" dirty="0"/>
              <a:t>ف</a:t>
            </a:r>
            <a:r>
              <a:rPr lang="ar-EG" dirty="0"/>
              <a:t>و</a:t>
            </a:r>
            <a:r>
              <a:rPr lang="ar-IQ" dirty="0"/>
              <a:t>ا</a:t>
            </a:r>
            <a:r>
              <a:rPr lang="ar-EG" dirty="0"/>
              <a:t>صل في الممارسة العملية لن تكون "نظيفة" عمومًا، وخاصة عند الأخذ في الاعتبار أن بعض ال</a:t>
            </a:r>
            <a:r>
              <a:rPr lang="ar-IQ" dirty="0"/>
              <a:t>ف</a:t>
            </a:r>
            <a:r>
              <a:rPr lang="ar-EG" dirty="0"/>
              <a:t>و</a:t>
            </a:r>
            <a:r>
              <a:rPr lang="ar-IQ" dirty="0"/>
              <a:t>ا</a:t>
            </a:r>
            <a:r>
              <a:rPr lang="ar-EG" dirty="0"/>
              <a:t>صل في الطبقات المطوية ربما تكون قد تشكلت قبل الطي، وربما تكون بعضها الآخر قد تشكل بعده.</a:t>
            </a:r>
            <a:endParaRPr lang="en-US" dirty="0"/>
          </a:p>
        </p:txBody>
      </p:sp>
      <p:sp>
        <p:nvSpPr>
          <p:cNvPr id="4" name="عنصر نائب لرقم الشريحة 3"/>
          <p:cNvSpPr>
            <a:spLocks noGrp="1"/>
          </p:cNvSpPr>
          <p:nvPr>
            <p:ph type="sldNum" sz="quarter" idx="5"/>
          </p:nvPr>
        </p:nvSpPr>
        <p:spPr/>
        <p:txBody>
          <a:bodyPr/>
          <a:lstStyle/>
          <a:p>
            <a:fld id="{5DA76D41-9471-4D07-B483-BFE04C45F450}" type="slidenum">
              <a:rPr lang="ar-SA" smtClean="0"/>
              <a:t>4</a:t>
            </a:fld>
            <a:endParaRPr lang="ar-SA"/>
          </a:p>
        </p:txBody>
      </p:sp>
    </p:spTree>
    <p:extLst>
      <p:ext uri="{BB962C8B-B14F-4D97-AF65-F5344CB8AC3E}">
        <p14:creationId xmlns:p14="http://schemas.microsoft.com/office/powerpoint/2010/main" val="128151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1D8AC44-E2C8-4918-9F3E-F3C86C8C7888}" type="datetime8">
              <a:rPr lang="ar-IQ" smtClean="0"/>
              <a:t>21 شباط، 25</a:t>
            </a:fld>
            <a:endParaRPr lang="ar-IQ"/>
          </a:p>
        </p:txBody>
      </p:sp>
      <p:sp>
        <p:nvSpPr>
          <p:cNvPr id="5" name="عنصر نائب للتذييل 4"/>
          <p:cNvSpPr>
            <a:spLocks noGrp="1"/>
          </p:cNvSpPr>
          <p:nvPr>
            <p:ph type="ftr" sz="quarter" idx="11"/>
          </p:nvPr>
        </p:nvSpPr>
        <p:spPr/>
        <p:txBody>
          <a:bodyPr/>
          <a:lstStyle/>
          <a:p>
            <a:r>
              <a:rPr lang="en-US"/>
              <a:t>DR. Rabeea kh. znad</a:t>
            </a:r>
            <a:endParaRPr lang="ar-IQ"/>
          </a:p>
        </p:txBody>
      </p:sp>
      <p:sp>
        <p:nvSpPr>
          <p:cNvPr id="6" name="عنصر نائب لرقم الشريحة 5"/>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29665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2887F4D-55BC-40FF-9059-14E2F3BE8E41}" type="datetime8">
              <a:rPr lang="ar-IQ" smtClean="0"/>
              <a:t>21 شباط، 25</a:t>
            </a:fld>
            <a:endParaRPr lang="ar-IQ"/>
          </a:p>
        </p:txBody>
      </p:sp>
      <p:sp>
        <p:nvSpPr>
          <p:cNvPr id="5" name="عنصر نائب للتذييل 4"/>
          <p:cNvSpPr>
            <a:spLocks noGrp="1"/>
          </p:cNvSpPr>
          <p:nvPr>
            <p:ph type="ftr" sz="quarter" idx="11"/>
          </p:nvPr>
        </p:nvSpPr>
        <p:spPr/>
        <p:txBody>
          <a:bodyPr/>
          <a:lstStyle/>
          <a:p>
            <a:r>
              <a:rPr lang="en-US"/>
              <a:t>DR. Rabeea kh. znad</a:t>
            </a:r>
            <a:endParaRPr lang="ar-IQ"/>
          </a:p>
        </p:txBody>
      </p:sp>
      <p:sp>
        <p:nvSpPr>
          <p:cNvPr id="6" name="عنصر نائب لرقم الشريحة 5"/>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164318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73F758DE-195E-419E-831C-AA26B3C3EBC3}" type="datetime8">
              <a:rPr lang="ar-IQ" smtClean="0"/>
              <a:t>21 شباط، 25</a:t>
            </a:fld>
            <a:endParaRPr lang="ar-IQ"/>
          </a:p>
        </p:txBody>
      </p:sp>
      <p:sp>
        <p:nvSpPr>
          <p:cNvPr id="5" name="عنصر نائب للتذييل 4"/>
          <p:cNvSpPr>
            <a:spLocks noGrp="1"/>
          </p:cNvSpPr>
          <p:nvPr>
            <p:ph type="ftr" sz="quarter" idx="11"/>
          </p:nvPr>
        </p:nvSpPr>
        <p:spPr/>
        <p:txBody>
          <a:bodyPr/>
          <a:lstStyle/>
          <a:p>
            <a:r>
              <a:rPr lang="en-US"/>
              <a:t>DR. Rabeea kh. znad</a:t>
            </a:r>
            <a:endParaRPr lang="ar-IQ"/>
          </a:p>
        </p:txBody>
      </p:sp>
      <p:sp>
        <p:nvSpPr>
          <p:cNvPr id="6" name="عنصر نائب لرقم الشريحة 5"/>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411767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8EE362B-4E7B-4B9A-848C-3ABB005486F7}" type="datetime8">
              <a:rPr lang="ar-IQ" smtClean="0"/>
              <a:t>21 شباط، 25</a:t>
            </a:fld>
            <a:endParaRPr lang="ar-IQ"/>
          </a:p>
        </p:txBody>
      </p:sp>
      <p:sp>
        <p:nvSpPr>
          <p:cNvPr id="5" name="عنصر نائب للتذييل 4"/>
          <p:cNvSpPr>
            <a:spLocks noGrp="1"/>
          </p:cNvSpPr>
          <p:nvPr>
            <p:ph type="ftr" sz="quarter" idx="11"/>
          </p:nvPr>
        </p:nvSpPr>
        <p:spPr/>
        <p:txBody>
          <a:bodyPr/>
          <a:lstStyle/>
          <a:p>
            <a:r>
              <a:rPr lang="en-US"/>
              <a:t>DR. Rabeea kh. znad</a:t>
            </a:r>
            <a:endParaRPr lang="ar-IQ"/>
          </a:p>
        </p:txBody>
      </p:sp>
      <p:sp>
        <p:nvSpPr>
          <p:cNvPr id="6" name="عنصر نائب لرقم الشريحة 5"/>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422154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8A4FC38-7F3B-430C-924B-01C2D89F7D16}" type="datetime8">
              <a:rPr lang="ar-IQ" smtClean="0"/>
              <a:t>21 شباط، 25</a:t>
            </a:fld>
            <a:endParaRPr lang="ar-IQ"/>
          </a:p>
        </p:txBody>
      </p:sp>
      <p:sp>
        <p:nvSpPr>
          <p:cNvPr id="5" name="عنصر نائب للتذييل 4"/>
          <p:cNvSpPr>
            <a:spLocks noGrp="1"/>
          </p:cNvSpPr>
          <p:nvPr>
            <p:ph type="ftr" sz="quarter" idx="11"/>
          </p:nvPr>
        </p:nvSpPr>
        <p:spPr/>
        <p:txBody>
          <a:bodyPr/>
          <a:lstStyle/>
          <a:p>
            <a:r>
              <a:rPr lang="en-US"/>
              <a:t>DR. Rabeea kh. znad</a:t>
            </a:r>
            <a:endParaRPr lang="ar-IQ"/>
          </a:p>
        </p:txBody>
      </p:sp>
      <p:sp>
        <p:nvSpPr>
          <p:cNvPr id="6" name="عنصر نائب لرقم الشريحة 5"/>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1055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2AF410C4-910D-4514-8485-4F11CCCCBBEB}" type="datetime8">
              <a:rPr lang="ar-IQ" smtClean="0"/>
              <a:t>21 شباط، 25</a:t>
            </a:fld>
            <a:endParaRPr lang="ar-IQ"/>
          </a:p>
        </p:txBody>
      </p:sp>
      <p:sp>
        <p:nvSpPr>
          <p:cNvPr id="6" name="عنصر نائب للتذييل 5"/>
          <p:cNvSpPr>
            <a:spLocks noGrp="1"/>
          </p:cNvSpPr>
          <p:nvPr>
            <p:ph type="ftr" sz="quarter" idx="11"/>
          </p:nvPr>
        </p:nvSpPr>
        <p:spPr/>
        <p:txBody>
          <a:bodyPr/>
          <a:lstStyle/>
          <a:p>
            <a:r>
              <a:rPr lang="en-US"/>
              <a:t>DR. Rabeea kh. znad</a:t>
            </a:r>
            <a:endParaRPr lang="ar-IQ"/>
          </a:p>
        </p:txBody>
      </p:sp>
      <p:sp>
        <p:nvSpPr>
          <p:cNvPr id="7" name="عنصر نائب لرقم الشريحة 6"/>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428907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99D3545F-0969-434D-BBBC-588B76F102AF}" type="datetime8">
              <a:rPr lang="ar-IQ" smtClean="0"/>
              <a:t>21 شباط، 25</a:t>
            </a:fld>
            <a:endParaRPr lang="ar-IQ"/>
          </a:p>
        </p:txBody>
      </p:sp>
      <p:sp>
        <p:nvSpPr>
          <p:cNvPr id="8" name="عنصر نائب للتذييل 7"/>
          <p:cNvSpPr>
            <a:spLocks noGrp="1"/>
          </p:cNvSpPr>
          <p:nvPr>
            <p:ph type="ftr" sz="quarter" idx="11"/>
          </p:nvPr>
        </p:nvSpPr>
        <p:spPr/>
        <p:txBody>
          <a:bodyPr/>
          <a:lstStyle/>
          <a:p>
            <a:r>
              <a:rPr lang="en-US"/>
              <a:t>DR. Rabeea kh. znad</a:t>
            </a:r>
            <a:endParaRPr lang="ar-IQ"/>
          </a:p>
        </p:txBody>
      </p:sp>
      <p:sp>
        <p:nvSpPr>
          <p:cNvPr id="9" name="عنصر نائب لرقم الشريحة 8"/>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137519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7155BC5-8A1A-4CDE-B24A-35AD04563586}" type="datetime8">
              <a:rPr lang="ar-IQ" smtClean="0"/>
              <a:t>21 شباط، 25</a:t>
            </a:fld>
            <a:endParaRPr lang="ar-IQ"/>
          </a:p>
        </p:txBody>
      </p:sp>
      <p:sp>
        <p:nvSpPr>
          <p:cNvPr id="4" name="عنصر نائب للتذييل 3"/>
          <p:cNvSpPr>
            <a:spLocks noGrp="1"/>
          </p:cNvSpPr>
          <p:nvPr>
            <p:ph type="ftr" sz="quarter" idx="11"/>
          </p:nvPr>
        </p:nvSpPr>
        <p:spPr/>
        <p:txBody>
          <a:bodyPr/>
          <a:lstStyle/>
          <a:p>
            <a:r>
              <a:rPr lang="en-US"/>
              <a:t>DR. Rabeea kh. znad</a:t>
            </a:r>
            <a:endParaRPr lang="ar-IQ"/>
          </a:p>
        </p:txBody>
      </p:sp>
      <p:sp>
        <p:nvSpPr>
          <p:cNvPr id="5" name="عنصر نائب لرقم الشريحة 4"/>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177451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51D5214-F667-4470-BA34-063DF542DAB6}" type="datetime8">
              <a:rPr lang="ar-IQ" smtClean="0"/>
              <a:t>21 شباط، 25</a:t>
            </a:fld>
            <a:endParaRPr lang="ar-IQ"/>
          </a:p>
        </p:txBody>
      </p:sp>
      <p:sp>
        <p:nvSpPr>
          <p:cNvPr id="3" name="عنصر نائب للتذييل 2"/>
          <p:cNvSpPr>
            <a:spLocks noGrp="1"/>
          </p:cNvSpPr>
          <p:nvPr>
            <p:ph type="ftr" sz="quarter" idx="11"/>
          </p:nvPr>
        </p:nvSpPr>
        <p:spPr/>
        <p:txBody>
          <a:bodyPr/>
          <a:lstStyle/>
          <a:p>
            <a:r>
              <a:rPr lang="en-US"/>
              <a:t>DR. Rabeea kh. znad</a:t>
            </a:r>
            <a:endParaRPr lang="ar-IQ"/>
          </a:p>
        </p:txBody>
      </p:sp>
      <p:sp>
        <p:nvSpPr>
          <p:cNvPr id="4" name="عنصر نائب لرقم الشريحة 3"/>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2452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C5D409C-517C-45D6-B23B-981891322F5E}" type="datetime8">
              <a:rPr lang="ar-IQ" smtClean="0"/>
              <a:t>21 شباط، 25</a:t>
            </a:fld>
            <a:endParaRPr lang="ar-IQ"/>
          </a:p>
        </p:txBody>
      </p:sp>
      <p:sp>
        <p:nvSpPr>
          <p:cNvPr id="6" name="عنصر نائب للتذييل 5"/>
          <p:cNvSpPr>
            <a:spLocks noGrp="1"/>
          </p:cNvSpPr>
          <p:nvPr>
            <p:ph type="ftr" sz="quarter" idx="11"/>
          </p:nvPr>
        </p:nvSpPr>
        <p:spPr/>
        <p:txBody>
          <a:bodyPr/>
          <a:lstStyle/>
          <a:p>
            <a:r>
              <a:rPr lang="en-US"/>
              <a:t>DR. Rabeea kh. znad</a:t>
            </a:r>
            <a:endParaRPr lang="ar-IQ"/>
          </a:p>
        </p:txBody>
      </p:sp>
      <p:sp>
        <p:nvSpPr>
          <p:cNvPr id="7" name="عنصر نائب لرقم الشريحة 6"/>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295552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56DE51C-1698-4435-A43A-98374A075903}" type="datetime8">
              <a:rPr lang="ar-IQ" smtClean="0"/>
              <a:t>21 شباط، 25</a:t>
            </a:fld>
            <a:endParaRPr lang="ar-IQ"/>
          </a:p>
        </p:txBody>
      </p:sp>
      <p:sp>
        <p:nvSpPr>
          <p:cNvPr id="6" name="عنصر نائب للتذييل 5"/>
          <p:cNvSpPr>
            <a:spLocks noGrp="1"/>
          </p:cNvSpPr>
          <p:nvPr>
            <p:ph type="ftr" sz="quarter" idx="11"/>
          </p:nvPr>
        </p:nvSpPr>
        <p:spPr/>
        <p:txBody>
          <a:bodyPr/>
          <a:lstStyle/>
          <a:p>
            <a:r>
              <a:rPr lang="en-US"/>
              <a:t>DR. Rabeea kh. znad</a:t>
            </a:r>
            <a:endParaRPr lang="ar-IQ"/>
          </a:p>
        </p:txBody>
      </p:sp>
      <p:sp>
        <p:nvSpPr>
          <p:cNvPr id="7" name="عنصر نائب لرقم الشريحة 6"/>
          <p:cNvSpPr>
            <a:spLocks noGrp="1"/>
          </p:cNvSpPr>
          <p:nvPr>
            <p:ph type="sldNum" sz="quarter" idx="12"/>
          </p:nvPr>
        </p:nvSpPr>
        <p:spPr/>
        <p:txBody>
          <a:bodyPr/>
          <a:lstStyle/>
          <a:p>
            <a:fld id="{5FC748C2-D937-4099-AC2B-7A6DFB3B4A4A}" type="slidenum">
              <a:rPr lang="ar-IQ" smtClean="0"/>
              <a:t>‹#›</a:t>
            </a:fld>
            <a:endParaRPr lang="ar-IQ"/>
          </a:p>
        </p:txBody>
      </p:sp>
    </p:spTree>
    <p:extLst>
      <p:ext uri="{BB962C8B-B14F-4D97-AF65-F5344CB8AC3E}">
        <p14:creationId xmlns:p14="http://schemas.microsoft.com/office/powerpoint/2010/main" val="365688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BE2DA96-5236-45B9-8075-710DB35FCC6B}" type="datetime8">
              <a:rPr lang="ar-IQ" smtClean="0"/>
              <a:t>21 شباط، 25</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DR. Rabeea kh. znad</a:t>
            </a:r>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FC748C2-D937-4099-AC2B-7A6DFB3B4A4A}" type="slidenum">
              <a:rPr lang="ar-IQ" smtClean="0"/>
              <a:t>‹#›</a:t>
            </a:fld>
            <a:endParaRPr lang="ar-IQ"/>
          </a:p>
        </p:txBody>
      </p:sp>
    </p:spTree>
    <p:extLst>
      <p:ext uri="{BB962C8B-B14F-4D97-AF65-F5344CB8AC3E}">
        <p14:creationId xmlns:p14="http://schemas.microsoft.com/office/powerpoint/2010/main" val="25621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رابط مستقيم 22"/>
          <p:cNvCxnSpPr/>
          <p:nvPr/>
        </p:nvCxnSpPr>
        <p:spPr>
          <a:xfrm>
            <a:off x="7431628" y="4558322"/>
            <a:ext cx="2251110" cy="1839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قوس ممتلئ 10"/>
          <p:cNvSpPr/>
          <p:nvPr/>
        </p:nvSpPr>
        <p:spPr>
          <a:xfrm>
            <a:off x="8348816" y="3562140"/>
            <a:ext cx="1219200" cy="1724049"/>
          </a:xfrm>
          <a:prstGeom prst="blockArc">
            <a:avLst/>
          </a:prstGeom>
          <a:ln w="95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 name="مربع نص 3"/>
          <p:cNvSpPr txBox="1"/>
          <p:nvPr/>
        </p:nvSpPr>
        <p:spPr>
          <a:xfrm>
            <a:off x="190500" y="-55004"/>
            <a:ext cx="6007100" cy="584775"/>
          </a:xfrm>
          <a:prstGeom prst="rect">
            <a:avLst/>
          </a:prstGeom>
          <a:noFill/>
        </p:spPr>
        <p:txBody>
          <a:bodyPr wrap="square" rtlCol="1">
            <a:spAutoFit/>
          </a:bodyPr>
          <a:lstStyle/>
          <a:p>
            <a:pPr algn="l" rtl="0"/>
            <a:r>
              <a:rPr lang="en-US" sz="3200" dirty="0">
                <a:latin typeface="Times New Roman" panose="02020603050405020304" pitchFamily="18" charset="0"/>
              </a:rPr>
              <a:t>Relation of Joints with Folds</a:t>
            </a:r>
            <a:endParaRPr lang="ar-IQ" sz="3200" dirty="0">
              <a:latin typeface="Times New Roman" panose="02020603050405020304" pitchFamily="18" charset="0"/>
            </a:endParaRPr>
          </a:p>
        </p:txBody>
      </p:sp>
      <p:sp>
        <p:nvSpPr>
          <p:cNvPr id="5" name="مربع نص 4"/>
          <p:cNvSpPr txBox="1"/>
          <p:nvPr/>
        </p:nvSpPr>
        <p:spPr>
          <a:xfrm>
            <a:off x="190500" y="432375"/>
            <a:ext cx="11832624" cy="707886"/>
          </a:xfrm>
          <a:prstGeom prst="rect">
            <a:avLst/>
          </a:prstGeom>
          <a:noFill/>
        </p:spPr>
        <p:txBody>
          <a:bodyPr wrap="square" rtlCol="1">
            <a:spAutoFit/>
          </a:bodyPr>
          <a:lstStyle/>
          <a:p>
            <a:pPr algn="l" rtl="0"/>
            <a:r>
              <a:rPr lang="en-US" sz="2000" dirty="0">
                <a:latin typeface="Times New Roman" panose="02020603050405020304" pitchFamily="18" charset="0"/>
              </a:rPr>
              <a:t>Many joints are systematically disposed about folds and it has generally been assumed that they have                    resulted from the same compressive forces as that produced the folds. </a:t>
            </a:r>
            <a:endParaRPr lang="ar-IQ" sz="2000" dirty="0">
              <a:latin typeface="Times New Roman" panose="02020603050405020304" pitchFamily="18" charset="0"/>
            </a:endParaRPr>
          </a:p>
        </p:txBody>
      </p:sp>
      <p:sp>
        <p:nvSpPr>
          <p:cNvPr id="6" name="مربع نص 5"/>
          <p:cNvSpPr txBox="1"/>
          <p:nvPr/>
        </p:nvSpPr>
        <p:spPr>
          <a:xfrm>
            <a:off x="190500" y="1336813"/>
            <a:ext cx="8509000" cy="1569660"/>
          </a:xfrm>
          <a:prstGeom prst="rect">
            <a:avLst/>
          </a:prstGeom>
          <a:noFill/>
        </p:spPr>
        <p:txBody>
          <a:bodyPr wrap="square" rtlCol="1">
            <a:spAutoFit/>
          </a:bodyPr>
          <a:lstStyle/>
          <a:p>
            <a:pPr algn="l" rtl="0"/>
            <a:r>
              <a:rPr lang="en-US" sz="2400" dirty="0">
                <a:latin typeface="Times New Roman" panose="02020603050405020304" pitchFamily="18" charset="0"/>
              </a:rPr>
              <a:t>Joints perpendicular to the   axis of folds  called </a:t>
            </a:r>
            <a:r>
              <a:rPr lang="en-US" sz="2400" i="1" dirty="0">
                <a:latin typeface="Times New Roman" panose="02020603050405020304" pitchFamily="18" charset="0"/>
              </a:rPr>
              <a:t>extension joints, </a:t>
            </a:r>
            <a:r>
              <a:rPr lang="en-US" sz="2400" dirty="0">
                <a:latin typeface="Times New Roman" panose="02020603050405020304" pitchFamily="18" charset="0"/>
              </a:rPr>
              <a:t>resulting from slight elongation parallel to the axis of the folds, they would be analogous to the raptures that form parallel to the sides of specimen under compression. </a:t>
            </a:r>
            <a:endParaRPr lang="ar-IQ" sz="2400" dirty="0">
              <a:latin typeface="Times New Roman" panose="02020603050405020304" pitchFamily="18" charset="0"/>
            </a:endParaRPr>
          </a:p>
        </p:txBody>
      </p:sp>
      <p:pic>
        <p:nvPicPr>
          <p:cNvPr id="7" name="Picture 2" descr="5"/>
          <p:cNvPicPr>
            <a:picLocks noChangeAspect="1" noChangeArrowheads="1"/>
          </p:cNvPicPr>
          <p:nvPr/>
        </p:nvPicPr>
        <p:blipFill rotWithShape="1">
          <a:blip r:embed="rId4">
            <a:extLst>
              <a:ext uri="{28A0092B-C50C-407E-A947-70E740481C1C}">
                <a14:useLocalDpi xmlns:a14="http://schemas.microsoft.com/office/drawing/2010/main" val="0"/>
              </a:ext>
            </a:extLst>
          </a:blip>
          <a:srcRect t="4591" r="48432"/>
          <a:stretch/>
        </p:blipFill>
        <p:spPr bwMode="auto">
          <a:xfrm>
            <a:off x="1687127" y="3344556"/>
            <a:ext cx="2433462" cy="318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p:cNvSpPr/>
          <p:nvPr/>
        </p:nvSpPr>
        <p:spPr>
          <a:xfrm rot="18574839">
            <a:off x="1347839" y="3804305"/>
            <a:ext cx="2057708" cy="338554"/>
          </a:xfrm>
          <a:prstGeom prst="rect">
            <a:avLst/>
          </a:prstGeom>
        </p:spPr>
        <p:txBody>
          <a:bodyPr wrap="square">
            <a:spAutoFit/>
          </a:bodyPr>
          <a:lstStyle/>
          <a:p>
            <a:pPr algn="l"/>
            <a:r>
              <a:rPr lang="en-US" sz="1600" i="1" dirty="0">
                <a:solidFill>
                  <a:srgbClr val="FF0000"/>
                </a:solidFill>
              </a:rPr>
              <a:t>extension fractures</a:t>
            </a:r>
            <a:endParaRPr lang="ar-IQ" sz="1600" i="1" dirty="0">
              <a:solidFill>
                <a:srgbClr val="FF0000"/>
              </a:solidFill>
            </a:endParaRPr>
          </a:p>
        </p:txBody>
      </p:sp>
      <p:sp>
        <p:nvSpPr>
          <p:cNvPr id="9" name="مستطيل 8"/>
          <p:cNvSpPr/>
          <p:nvPr/>
        </p:nvSpPr>
        <p:spPr>
          <a:xfrm>
            <a:off x="2027355" y="4534706"/>
            <a:ext cx="2057708" cy="369332"/>
          </a:xfrm>
          <a:prstGeom prst="rect">
            <a:avLst/>
          </a:prstGeom>
        </p:spPr>
        <p:txBody>
          <a:bodyPr wrap="square">
            <a:spAutoFit/>
          </a:bodyPr>
          <a:lstStyle/>
          <a:p>
            <a:pPr algn="l"/>
            <a:r>
              <a:rPr lang="en-US" i="1" dirty="0">
                <a:solidFill>
                  <a:srgbClr val="FF0000"/>
                </a:solidFill>
              </a:rPr>
              <a:t>extension fractures</a:t>
            </a:r>
            <a:endParaRPr lang="ar-IQ" i="1" dirty="0">
              <a:solidFill>
                <a:srgbClr val="FF0000"/>
              </a:solidFill>
            </a:endParaRPr>
          </a:p>
        </p:txBody>
      </p:sp>
      <p:sp>
        <p:nvSpPr>
          <p:cNvPr id="10" name="قوس ممتلئ 9"/>
          <p:cNvSpPr/>
          <p:nvPr/>
        </p:nvSpPr>
        <p:spPr>
          <a:xfrm>
            <a:off x="7581900" y="4212966"/>
            <a:ext cx="1219200" cy="1724049"/>
          </a:xfrm>
          <a:prstGeom prst="blockArc">
            <a:avLst/>
          </a:prstGeom>
          <a:ln w="95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3" name="شكل حر 12"/>
          <p:cNvSpPr/>
          <p:nvPr/>
        </p:nvSpPr>
        <p:spPr>
          <a:xfrm>
            <a:off x="8058032" y="3597170"/>
            <a:ext cx="1563359" cy="1476621"/>
          </a:xfrm>
          <a:custGeom>
            <a:avLst/>
            <a:gdLst>
              <a:gd name="connsiteX0" fmla="*/ 38833 w 1563359"/>
              <a:gd name="connsiteY0" fmla="*/ 606120 h 1476621"/>
              <a:gd name="connsiteX1" fmla="*/ 555026 w 1563359"/>
              <a:gd name="connsiteY1" fmla="*/ 89927 h 1476621"/>
              <a:gd name="connsiteX2" fmla="*/ 894239 w 1563359"/>
              <a:gd name="connsiteY2" fmla="*/ 1436 h 1476621"/>
              <a:gd name="connsiteX3" fmla="*/ 1218703 w 1563359"/>
              <a:gd name="connsiteY3" fmla="*/ 104675 h 1476621"/>
              <a:gd name="connsiteX4" fmla="*/ 1454678 w 1563359"/>
              <a:gd name="connsiteY4" fmla="*/ 502882 h 1476621"/>
              <a:gd name="connsiteX5" fmla="*/ 1484174 w 1563359"/>
              <a:gd name="connsiteY5" fmla="*/ 694611 h 1476621"/>
              <a:gd name="connsiteX6" fmla="*/ 1513671 w 1563359"/>
              <a:gd name="connsiteY6" fmla="*/ 827346 h 1476621"/>
              <a:gd name="connsiteX7" fmla="*/ 746755 w 1563359"/>
              <a:gd name="connsiteY7" fmla="*/ 1476275 h 1476621"/>
              <a:gd name="connsiteX8" fmla="*/ 569774 w 1563359"/>
              <a:gd name="connsiteY8" fmla="*/ 915836 h 1476621"/>
              <a:gd name="connsiteX9" fmla="*/ 348549 w 1563359"/>
              <a:gd name="connsiteY9" fmla="*/ 783101 h 1476621"/>
              <a:gd name="connsiteX10" fmla="*/ 68329 w 1563359"/>
              <a:gd name="connsiteY10" fmla="*/ 709359 h 1476621"/>
              <a:gd name="connsiteX11" fmla="*/ 38833 w 1563359"/>
              <a:gd name="connsiteY11" fmla="*/ 606120 h 147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3359" h="1476621">
                <a:moveTo>
                  <a:pt x="38833" y="606120"/>
                </a:moveTo>
                <a:cubicBezTo>
                  <a:pt x="119949" y="502881"/>
                  <a:pt x="412458" y="190708"/>
                  <a:pt x="555026" y="89927"/>
                </a:cubicBezTo>
                <a:cubicBezTo>
                  <a:pt x="697594" y="-10854"/>
                  <a:pt x="783626" y="-1022"/>
                  <a:pt x="894239" y="1436"/>
                </a:cubicBezTo>
                <a:cubicBezTo>
                  <a:pt x="1004852" y="3894"/>
                  <a:pt x="1125297" y="21101"/>
                  <a:pt x="1218703" y="104675"/>
                </a:cubicBezTo>
                <a:cubicBezTo>
                  <a:pt x="1312109" y="188249"/>
                  <a:pt x="1410433" y="404559"/>
                  <a:pt x="1454678" y="502882"/>
                </a:cubicBezTo>
                <a:cubicBezTo>
                  <a:pt x="1498923" y="601205"/>
                  <a:pt x="1474342" y="640534"/>
                  <a:pt x="1484174" y="694611"/>
                </a:cubicBezTo>
                <a:cubicBezTo>
                  <a:pt x="1494006" y="748688"/>
                  <a:pt x="1636574" y="697069"/>
                  <a:pt x="1513671" y="827346"/>
                </a:cubicBezTo>
                <a:cubicBezTo>
                  <a:pt x="1390768" y="957623"/>
                  <a:pt x="904071" y="1461527"/>
                  <a:pt x="746755" y="1476275"/>
                </a:cubicBezTo>
                <a:cubicBezTo>
                  <a:pt x="589439" y="1491023"/>
                  <a:pt x="636142" y="1031365"/>
                  <a:pt x="569774" y="915836"/>
                </a:cubicBezTo>
                <a:cubicBezTo>
                  <a:pt x="503406" y="800307"/>
                  <a:pt x="432123" y="817514"/>
                  <a:pt x="348549" y="783101"/>
                </a:cubicBezTo>
                <a:cubicBezTo>
                  <a:pt x="264975" y="748688"/>
                  <a:pt x="115032" y="736398"/>
                  <a:pt x="68329" y="709359"/>
                </a:cubicBezTo>
                <a:cubicBezTo>
                  <a:pt x="21626" y="682320"/>
                  <a:pt x="-42283" y="709359"/>
                  <a:pt x="38833" y="606120"/>
                </a:cubicBezTo>
                <a:close/>
              </a:path>
            </a:pathLst>
          </a:cu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شكل حر 16"/>
          <p:cNvSpPr/>
          <p:nvPr/>
        </p:nvSpPr>
        <p:spPr>
          <a:xfrm>
            <a:off x="7463103" y="3421423"/>
            <a:ext cx="2271920" cy="153613"/>
          </a:xfrm>
          <a:custGeom>
            <a:avLst/>
            <a:gdLst>
              <a:gd name="connsiteX0" fmla="*/ 0 w 1710812"/>
              <a:gd name="connsiteY0" fmla="*/ 0 h 132736"/>
              <a:gd name="connsiteX1" fmla="*/ 1710812 w 1710812"/>
              <a:gd name="connsiteY1" fmla="*/ 132736 h 132736"/>
            </a:gdLst>
            <a:ahLst/>
            <a:cxnLst>
              <a:cxn ang="0">
                <a:pos x="connsiteX0" y="connsiteY0"/>
              </a:cxn>
              <a:cxn ang="0">
                <a:pos x="connsiteX1" y="connsiteY1"/>
              </a:cxn>
            </a:cxnLst>
            <a:rect l="l" t="t" r="r" b="b"/>
            <a:pathLst>
              <a:path w="1710812" h="132736">
                <a:moveTo>
                  <a:pt x="0" y="0"/>
                </a:moveTo>
                <a:lnTo>
                  <a:pt x="1710812" y="13273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19" name="رابط مستقيم 18"/>
          <p:cNvCxnSpPr/>
          <p:nvPr/>
        </p:nvCxnSpPr>
        <p:spPr>
          <a:xfrm flipH="1">
            <a:off x="9717295" y="3575036"/>
            <a:ext cx="17727" cy="121377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flipH="1">
            <a:off x="7431628" y="3421423"/>
            <a:ext cx="1" cy="11368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a:stCxn id="13" idx="2"/>
          </p:cNvCxnSpPr>
          <p:nvPr/>
        </p:nvCxnSpPr>
        <p:spPr>
          <a:xfrm flipH="1">
            <a:off x="8285451" y="3598606"/>
            <a:ext cx="666820" cy="63471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p:cNvCxnSpPr/>
          <p:nvPr/>
        </p:nvCxnSpPr>
        <p:spPr>
          <a:xfrm flipH="1">
            <a:off x="9955161" y="4250591"/>
            <a:ext cx="707922"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رابط كسهم مستقيم 38"/>
          <p:cNvCxnSpPr/>
          <p:nvPr/>
        </p:nvCxnSpPr>
        <p:spPr>
          <a:xfrm flipV="1">
            <a:off x="6465569" y="4176849"/>
            <a:ext cx="870155" cy="3003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قوس 41"/>
          <p:cNvSpPr/>
          <p:nvPr/>
        </p:nvSpPr>
        <p:spPr>
          <a:xfrm>
            <a:off x="7996685" y="3927230"/>
            <a:ext cx="1280547" cy="1499675"/>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43" name="مربع نص 42"/>
          <p:cNvSpPr txBox="1"/>
          <p:nvPr/>
        </p:nvSpPr>
        <p:spPr>
          <a:xfrm rot="18731934">
            <a:off x="7580908" y="3927865"/>
            <a:ext cx="1135627" cy="369332"/>
          </a:xfrm>
          <a:prstGeom prst="rect">
            <a:avLst/>
          </a:prstGeom>
          <a:noFill/>
        </p:spPr>
        <p:txBody>
          <a:bodyPr wrap="square" rtlCol="1">
            <a:spAutoFit/>
          </a:bodyPr>
          <a:lstStyle/>
          <a:p>
            <a:r>
              <a:rPr lang="en-US" dirty="0"/>
              <a:t>Fold axis</a:t>
            </a:r>
            <a:endParaRPr lang="ar-IQ" dirty="0"/>
          </a:p>
        </p:txBody>
      </p:sp>
      <p:sp>
        <p:nvSpPr>
          <p:cNvPr id="44" name="مستطيل 43"/>
          <p:cNvSpPr/>
          <p:nvPr/>
        </p:nvSpPr>
        <p:spPr>
          <a:xfrm>
            <a:off x="9884301" y="3585035"/>
            <a:ext cx="1636217" cy="369332"/>
          </a:xfrm>
          <a:prstGeom prst="rect">
            <a:avLst/>
          </a:prstGeom>
        </p:spPr>
        <p:txBody>
          <a:bodyPr wrap="none">
            <a:spAutoFit/>
          </a:bodyPr>
          <a:lstStyle/>
          <a:p>
            <a:r>
              <a:rPr lang="en-US" i="1" u="sng" dirty="0">
                <a:solidFill>
                  <a:srgbClr val="FF0000"/>
                </a:solidFill>
              </a:rPr>
              <a:t>extension joints</a:t>
            </a:r>
            <a:endParaRPr lang="ar-IQ" dirty="0"/>
          </a:p>
        </p:txBody>
      </p:sp>
      <p:sp>
        <p:nvSpPr>
          <p:cNvPr id="2" name="عنصر نائب للتذييل 1"/>
          <p:cNvSpPr>
            <a:spLocks noGrp="1"/>
          </p:cNvSpPr>
          <p:nvPr>
            <p:ph type="ftr" sz="quarter" idx="11"/>
          </p:nvPr>
        </p:nvSpPr>
        <p:spPr/>
        <p:txBody>
          <a:bodyPr/>
          <a:lstStyle/>
          <a:p>
            <a:r>
              <a:rPr lang="en-US"/>
              <a:t>DR. Rabeea kh. znad</a:t>
            </a:r>
            <a:endParaRPr lang="ar-IQ"/>
          </a:p>
        </p:txBody>
      </p:sp>
      <p:sp>
        <p:nvSpPr>
          <p:cNvPr id="3" name="عنصر نائب لرقم الشريحة 2"/>
          <p:cNvSpPr>
            <a:spLocks noGrp="1"/>
          </p:cNvSpPr>
          <p:nvPr>
            <p:ph type="sldNum" sz="quarter" idx="12"/>
          </p:nvPr>
        </p:nvSpPr>
        <p:spPr/>
        <p:txBody>
          <a:bodyPr/>
          <a:lstStyle/>
          <a:p>
            <a:fld id="{5FC748C2-D937-4099-AC2B-7A6DFB3B4A4A}" type="slidenum">
              <a:rPr lang="ar-IQ" smtClean="0"/>
              <a:t>1</a:t>
            </a:fld>
            <a:endParaRPr lang="ar-IQ"/>
          </a:p>
        </p:txBody>
      </p:sp>
    </p:spTree>
    <p:custDataLst>
      <p:tags r:id="rId1"/>
    </p:custDataLst>
    <p:extLst>
      <p:ext uri="{BB962C8B-B14F-4D97-AF65-F5344CB8AC3E}">
        <p14:creationId xmlns:p14="http://schemas.microsoft.com/office/powerpoint/2010/main" val="3438873897"/>
      </p:ext>
    </p:extLst>
  </p:cSld>
  <p:clrMapOvr>
    <a:masterClrMapping/>
  </p:clrMapOvr>
  <mc:AlternateContent xmlns:mc="http://schemas.openxmlformats.org/markup-compatibility/2006" xmlns:p14="http://schemas.microsoft.com/office/powerpoint/2010/main">
    <mc:Choice Requires="p14">
      <p:transition spd="slow" p14:dur="2000" advTm="20969"/>
    </mc:Choice>
    <mc:Fallback xmlns="">
      <p:transition spd="slow" advTm="209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ntr" presetSubtype="4"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par>
                                <p:cTn id="51" presetID="2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par>
                                <p:cTn id="57" presetID="2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3" grpId="0" animBg="1"/>
      <p:bldP spid="17" grpId="0" animBg="1"/>
      <p:bldP spid="42" grpId="0" animBg="1"/>
      <p:bldP spid="43"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424849"/>
            <a:ext cx="12128090" cy="1569660"/>
          </a:xfrm>
          <a:prstGeom prst="rect">
            <a:avLst/>
          </a:prstGeom>
        </p:spPr>
        <p:txBody>
          <a:bodyPr wrap="square">
            <a:spAutoFit/>
          </a:bodyPr>
          <a:lstStyle/>
          <a:p>
            <a:pPr algn="l" rtl="0"/>
            <a:r>
              <a:rPr lang="en-US" sz="3200" u="sng" dirty="0">
                <a:latin typeface="Times New Roman" panose="02020603050405020304" pitchFamily="18" charset="0"/>
              </a:rPr>
              <a:t>Joints Studies in Field :</a:t>
            </a:r>
            <a:br>
              <a:rPr lang="en-US" sz="3200" u="sng" dirty="0">
                <a:latin typeface="Times New Roman" panose="02020603050405020304" pitchFamily="18" charset="0"/>
              </a:rPr>
            </a:br>
            <a:r>
              <a:rPr lang="en-US" sz="3200" u="sng" dirty="0">
                <a:solidFill>
                  <a:srgbClr val="FF0000"/>
                </a:solidFill>
                <a:latin typeface="Times New Roman" panose="02020603050405020304" pitchFamily="18" charset="0"/>
              </a:rPr>
              <a:t>A</a:t>
            </a:r>
            <a:r>
              <a:rPr lang="en-US" sz="3200" u="sng" dirty="0">
                <a:latin typeface="Times New Roman" panose="02020603050405020304" pitchFamily="18" charset="0"/>
              </a:rPr>
              <a:t>- Descriptive Study: </a:t>
            </a:r>
            <a:r>
              <a:rPr lang="en-US" sz="3200" dirty="0">
                <a:latin typeface="Times New Roman" panose="02020603050405020304" pitchFamily="18" charset="0"/>
              </a:rPr>
              <a:t>include variety of joints   character  such as :</a:t>
            </a:r>
            <a:br>
              <a:rPr lang="en-US" sz="3200" dirty="0">
                <a:latin typeface="Times New Roman" panose="02020603050405020304" pitchFamily="18" charset="0"/>
              </a:rPr>
            </a:br>
            <a:endParaRPr lang="ar-IQ" sz="3200" dirty="0">
              <a:latin typeface="Times New Roman" panose="02020603050405020304" pitchFamily="18" charset="0"/>
            </a:endParaRPr>
          </a:p>
        </p:txBody>
      </p:sp>
      <p:sp>
        <p:nvSpPr>
          <p:cNvPr id="4" name="مربع نص 3"/>
          <p:cNvSpPr txBox="1"/>
          <p:nvPr/>
        </p:nvSpPr>
        <p:spPr>
          <a:xfrm>
            <a:off x="176981" y="2182761"/>
            <a:ext cx="6253316" cy="973394"/>
          </a:xfrm>
          <a:prstGeom prst="rect">
            <a:avLst/>
          </a:prstGeom>
          <a:noFill/>
        </p:spPr>
        <p:txBody>
          <a:bodyPr wrap="square" rtlCol="1">
            <a:spAutoFit/>
          </a:bodyPr>
          <a:lstStyle/>
          <a:p>
            <a:endParaRPr lang="ar-IQ" dirty="0"/>
          </a:p>
        </p:txBody>
      </p:sp>
      <p:sp>
        <p:nvSpPr>
          <p:cNvPr id="2" name="مربع نص 1"/>
          <p:cNvSpPr txBox="1"/>
          <p:nvPr/>
        </p:nvSpPr>
        <p:spPr>
          <a:xfrm>
            <a:off x="176981" y="2291644"/>
            <a:ext cx="3672530" cy="1365956"/>
          </a:xfrm>
          <a:prstGeom prst="rect">
            <a:avLst/>
          </a:prstGeom>
          <a:noFill/>
        </p:spPr>
        <p:txBody>
          <a:bodyPr wrap="square" rtlCol="1">
            <a:spAutoFit/>
          </a:bodyPr>
          <a:lstStyle/>
          <a:p>
            <a:endParaRPr lang="ar-IQ" dirty="0"/>
          </a:p>
        </p:txBody>
      </p:sp>
      <p:sp>
        <p:nvSpPr>
          <p:cNvPr id="5" name="مربع نص 4"/>
          <p:cNvSpPr txBox="1"/>
          <p:nvPr/>
        </p:nvSpPr>
        <p:spPr>
          <a:xfrm>
            <a:off x="176980" y="1515296"/>
            <a:ext cx="11951109" cy="1938992"/>
          </a:xfrm>
          <a:prstGeom prst="rect">
            <a:avLst/>
          </a:prstGeom>
          <a:noFill/>
        </p:spPr>
        <p:txBody>
          <a:bodyPr wrap="square" rtlCol="1">
            <a:spAutoFit/>
          </a:bodyPr>
          <a:lstStyle/>
          <a:p>
            <a:pPr algn="l" rtl="0"/>
            <a:r>
              <a:rPr lang="en-US" sz="2400" dirty="0">
                <a:latin typeface="Times New Roman" panose="02020603050405020304" pitchFamily="18" charset="0"/>
              </a:rPr>
              <a:t>1- Joint surface;  planar or sinuous, distribution, continuity, and dimensions,,</a:t>
            </a:r>
          </a:p>
          <a:p>
            <a:pPr algn="l" rtl="0"/>
            <a:r>
              <a:rPr lang="en-US" sz="2400" dirty="0">
                <a:latin typeface="Times New Roman" panose="02020603050405020304" pitchFamily="18" charset="0"/>
              </a:rPr>
              <a:t>2- Joint aperture : joint close or open </a:t>
            </a:r>
          </a:p>
          <a:p>
            <a:pPr algn="l" rtl="0"/>
            <a:r>
              <a:rPr lang="en-US" sz="2400" dirty="0">
                <a:latin typeface="Times New Roman" panose="02020603050405020304" pitchFamily="18" charset="0"/>
              </a:rPr>
              <a:t>3- Filling material : nature of infill</a:t>
            </a:r>
            <a:endParaRPr lang="ar-IQ" sz="2400" dirty="0">
              <a:latin typeface="Times New Roman" panose="02020603050405020304" pitchFamily="18" charset="0"/>
            </a:endParaRPr>
          </a:p>
          <a:p>
            <a:pPr algn="l" rtl="0"/>
            <a:r>
              <a:rPr lang="en-US" sz="2400" dirty="0">
                <a:latin typeface="Times New Roman" panose="02020603050405020304" pitchFamily="18" charset="0"/>
              </a:rPr>
              <a:t>4- Frequency(joint spacing) as the average distance between adjacent members of a joint set, measured perpendicular to the surface of the joint:</a:t>
            </a:r>
            <a:endParaRPr lang="ar-IQ" sz="2400" dirty="0">
              <a:latin typeface="Times New Roman" panose="02020603050405020304" pitchFamily="18" charset="0"/>
            </a:endParaRPr>
          </a:p>
        </p:txBody>
      </p:sp>
      <p:sp>
        <p:nvSpPr>
          <p:cNvPr id="7" name="عنصر نائب للتذييل 6"/>
          <p:cNvSpPr>
            <a:spLocks noGrp="1"/>
          </p:cNvSpPr>
          <p:nvPr>
            <p:ph type="ftr" sz="quarter" idx="11"/>
          </p:nvPr>
        </p:nvSpPr>
        <p:spPr/>
        <p:txBody>
          <a:bodyPr/>
          <a:lstStyle/>
          <a:p>
            <a:r>
              <a:rPr lang="en-US" dirty="0"/>
              <a:t>DR. </a:t>
            </a:r>
            <a:r>
              <a:rPr lang="en-US" dirty="0" err="1"/>
              <a:t>Rabeea</a:t>
            </a:r>
            <a:r>
              <a:rPr lang="en-US" dirty="0"/>
              <a:t> </a:t>
            </a:r>
            <a:r>
              <a:rPr lang="en-US" dirty="0" err="1"/>
              <a:t>kh</a:t>
            </a:r>
            <a:r>
              <a:rPr lang="en-US" dirty="0"/>
              <a:t>. </a:t>
            </a:r>
            <a:r>
              <a:rPr lang="en-US" dirty="0" err="1"/>
              <a:t>znad</a:t>
            </a:r>
            <a:endParaRPr lang="ar-IQ" dirty="0"/>
          </a:p>
        </p:txBody>
      </p:sp>
      <p:sp>
        <p:nvSpPr>
          <p:cNvPr id="8" name="عنصر نائب لرقم الشريحة 7"/>
          <p:cNvSpPr>
            <a:spLocks noGrp="1"/>
          </p:cNvSpPr>
          <p:nvPr>
            <p:ph type="sldNum" sz="quarter" idx="12"/>
          </p:nvPr>
        </p:nvSpPr>
        <p:spPr/>
        <p:txBody>
          <a:bodyPr/>
          <a:lstStyle/>
          <a:p>
            <a:fld id="{5FC748C2-D937-4099-AC2B-7A6DFB3B4A4A}" type="slidenum">
              <a:rPr lang="ar-IQ" smtClean="0"/>
              <a:t>10</a:t>
            </a:fld>
            <a:endParaRPr lang="ar-IQ"/>
          </a:p>
        </p:txBody>
      </p:sp>
      <p:sp>
        <p:nvSpPr>
          <p:cNvPr id="10" name="مستطيل 9"/>
          <p:cNvSpPr/>
          <p:nvPr/>
        </p:nvSpPr>
        <p:spPr>
          <a:xfrm>
            <a:off x="176980" y="3587945"/>
            <a:ext cx="12829335" cy="2431435"/>
          </a:xfrm>
          <a:prstGeom prst="rect">
            <a:avLst/>
          </a:prstGeom>
        </p:spPr>
        <p:txBody>
          <a:bodyPr wrap="square">
            <a:spAutoFit/>
          </a:bodyPr>
          <a:lstStyle/>
          <a:p>
            <a:pPr algn="l" rtl="0"/>
            <a:r>
              <a:rPr lang="ar-SA" sz="2400" dirty="0" err="1">
                <a:latin typeface="Times New Roman" panose="02020603050405020304" pitchFamily="18" charset="0"/>
              </a:rPr>
              <a:t>Joint</a:t>
            </a:r>
            <a:r>
              <a:rPr lang="ar-SA" sz="2400" dirty="0">
                <a:latin typeface="Times New Roman" panose="02020603050405020304" pitchFamily="18" charset="0"/>
              </a:rPr>
              <a:t> </a:t>
            </a:r>
            <a:r>
              <a:rPr lang="ar-SA" sz="2400" dirty="0" err="1">
                <a:latin typeface="Times New Roman" panose="02020603050405020304" pitchFamily="18" charset="0"/>
              </a:rPr>
              <a:t>spacing</a:t>
            </a:r>
            <a:r>
              <a:rPr lang="ar-SA" sz="2400" dirty="0">
                <a:latin typeface="Times New Roman" panose="02020603050405020304" pitchFamily="18" charset="0"/>
              </a:rPr>
              <a:t> </a:t>
            </a:r>
            <a:r>
              <a:rPr lang="ar-SA" sz="2400" dirty="0" err="1">
                <a:latin typeface="Times New Roman" panose="02020603050405020304" pitchFamily="18" charset="0"/>
              </a:rPr>
              <a:t>depends</a:t>
            </a:r>
            <a:r>
              <a:rPr lang="ar-SA" sz="2400" dirty="0">
                <a:latin typeface="Times New Roman" panose="02020603050405020304" pitchFamily="18" charset="0"/>
              </a:rPr>
              <a:t> </a:t>
            </a:r>
            <a:r>
              <a:rPr lang="ar-SA" sz="2400" dirty="0" err="1">
                <a:latin typeface="Times New Roman" panose="02020603050405020304" pitchFamily="18" charset="0"/>
              </a:rPr>
              <a:t>on</a:t>
            </a:r>
            <a:r>
              <a:rPr lang="ar-SA" sz="2400" dirty="0">
                <a:latin typeface="Times New Roman" panose="02020603050405020304" pitchFamily="18" charset="0"/>
              </a:rPr>
              <a:t> </a:t>
            </a:r>
            <a:r>
              <a:rPr lang="ar-SA" sz="2400" dirty="0" err="1">
                <a:latin typeface="Times New Roman" panose="02020603050405020304" pitchFamily="18" charset="0"/>
              </a:rPr>
              <a:t>four</a:t>
            </a:r>
            <a:r>
              <a:rPr lang="ar-SA" sz="2400" dirty="0">
                <a:latin typeface="Times New Roman" panose="02020603050405020304" pitchFamily="18" charset="0"/>
              </a:rPr>
              <a:t> </a:t>
            </a:r>
            <a:r>
              <a:rPr lang="ar-SA" sz="2400" dirty="0" err="1">
                <a:latin typeface="Times New Roman" panose="02020603050405020304" pitchFamily="18" charset="0"/>
              </a:rPr>
              <a:t>parameters</a:t>
            </a:r>
            <a:r>
              <a:rPr lang="ar-SA" sz="2400" dirty="0">
                <a:latin typeface="Times New Roman" panose="02020603050405020304" pitchFamily="18" charset="0"/>
              </a:rPr>
              <a:t>: </a:t>
            </a:r>
          </a:p>
          <a:p>
            <a:pPr algn="l" rtl="0"/>
            <a:r>
              <a:rPr lang="ar-SA" sz="2400" dirty="0" err="1">
                <a:latin typeface="Times New Roman" panose="02020603050405020304" pitchFamily="18" charset="0"/>
              </a:rPr>
              <a:t>bed</a:t>
            </a:r>
            <a:r>
              <a:rPr lang="ar-SA" sz="2400" dirty="0">
                <a:latin typeface="Times New Roman" panose="02020603050405020304" pitchFamily="18" charset="0"/>
              </a:rPr>
              <a:t> </a:t>
            </a:r>
            <a:r>
              <a:rPr lang="ar-SA" sz="2400" dirty="0" err="1">
                <a:latin typeface="Times New Roman" panose="02020603050405020304" pitchFamily="18" charset="0"/>
              </a:rPr>
              <a:t>thickness</a:t>
            </a:r>
            <a:r>
              <a:rPr lang="ar-SA" sz="2400" dirty="0">
                <a:latin typeface="Times New Roman" panose="02020603050405020304" pitchFamily="18" charset="0"/>
              </a:rPr>
              <a:t>, </a:t>
            </a:r>
            <a:r>
              <a:rPr lang="ar-SA" sz="2400" dirty="0" err="1">
                <a:latin typeface="Times New Roman" panose="02020603050405020304" pitchFamily="18" charset="0"/>
              </a:rPr>
              <a:t>stiffness,tensile</a:t>
            </a:r>
            <a:r>
              <a:rPr lang="ar-SA" sz="2400" dirty="0">
                <a:latin typeface="Times New Roman" panose="02020603050405020304" pitchFamily="18" charset="0"/>
              </a:rPr>
              <a:t> </a:t>
            </a:r>
            <a:r>
              <a:rPr lang="ar-SA" sz="2400" dirty="0" err="1">
                <a:latin typeface="Times New Roman" panose="02020603050405020304" pitchFamily="18" charset="0"/>
              </a:rPr>
              <a:t>strength</a:t>
            </a:r>
            <a:r>
              <a:rPr lang="ar-SA" sz="2400" dirty="0">
                <a:latin typeface="Times New Roman" panose="02020603050405020304" pitchFamily="18" charset="0"/>
              </a:rPr>
              <a:t>, </a:t>
            </a:r>
            <a:r>
              <a:rPr lang="ar-SA" sz="2400" dirty="0" err="1">
                <a:latin typeface="Times New Roman" panose="02020603050405020304" pitchFamily="18" charset="0"/>
              </a:rPr>
              <a:t>and</a:t>
            </a:r>
            <a:r>
              <a:rPr lang="ar-SA" sz="2400" dirty="0">
                <a:latin typeface="Times New Roman" panose="02020603050405020304" pitchFamily="18" charset="0"/>
              </a:rPr>
              <a:t> </a:t>
            </a:r>
            <a:r>
              <a:rPr lang="ar-SA" sz="2400" dirty="0" err="1">
                <a:latin typeface="Times New Roman" panose="02020603050405020304" pitchFamily="18" charset="0"/>
              </a:rPr>
              <a:t>strain</a:t>
            </a:r>
            <a:r>
              <a:rPr lang="ar-SA" sz="2400" dirty="0">
                <a:latin typeface="Times New Roman" panose="02020603050405020304" pitchFamily="18" charset="0"/>
              </a:rPr>
              <a:t>                                            .</a:t>
            </a:r>
            <a:r>
              <a:rPr lang="en-US" sz="2400" dirty="0">
                <a:latin typeface="Times New Roman" panose="02020603050405020304" pitchFamily="18" charset="0"/>
              </a:rPr>
              <a:t>       </a:t>
            </a:r>
          </a:p>
          <a:p>
            <a:pPr algn="l" rtl="0"/>
            <a:r>
              <a:rPr lang="en-US" sz="2400" dirty="0">
                <a:latin typeface="Times New Roman" panose="02020603050405020304" pitchFamily="18" charset="0"/>
              </a:rPr>
              <a:t> </a:t>
            </a:r>
            <a:r>
              <a:rPr lang="en-US" sz="2000" dirty="0">
                <a:latin typeface="Times New Roman" panose="02020603050405020304" pitchFamily="18" charset="0"/>
              </a:rPr>
              <a:t>All other parameters being equal, joints are more closely spaced in </a:t>
            </a:r>
            <a:r>
              <a:rPr lang="en-US" sz="2000" u="sng" dirty="0">
                <a:latin typeface="Times New Roman" panose="02020603050405020304" pitchFamily="18" charset="0"/>
              </a:rPr>
              <a:t>thinner beds</a:t>
            </a:r>
            <a:r>
              <a:rPr lang="en-US" sz="2000" dirty="0">
                <a:latin typeface="Times New Roman" panose="02020603050405020304" pitchFamily="18" charset="0"/>
              </a:rPr>
              <a:t>, and are more widely                               spaced in </a:t>
            </a:r>
            <a:r>
              <a:rPr lang="en-US" sz="2000" u="sng" dirty="0">
                <a:latin typeface="Times New Roman" panose="02020603050405020304" pitchFamily="18" charset="0"/>
              </a:rPr>
              <a:t>thicker beds</a:t>
            </a:r>
            <a:r>
              <a:rPr lang="en-US" sz="2000" dirty="0">
                <a:latin typeface="Times New Roman" panose="02020603050405020304" pitchFamily="18" charset="0"/>
              </a:rPr>
              <a:t>.</a:t>
            </a:r>
          </a:p>
          <a:p>
            <a:pPr algn="l" rtl="0"/>
            <a:r>
              <a:rPr lang="en-US" sz="2000" dirty="0">
                <a:latin typeface="Times New Roman" panose="02020603050405020304" pitchFamily="18" charset="0"/>
              </a:rPr>
              <a:t> The </a:t>
            </a:r>
            <a:r>
              <a:rPr lang="en-US" sz="2000" u="sng" dirty="0">
                <a:latin typeface="Times New Roman" panose="02020603050405020304" pitchFamily="18" charset="0"/>
              </a:rPr>
              <a:t>stiffer</a:t>
            </a:r>
            <a:r>
              <a:rPr lang="en-US" sz="2000" dirty="0">
                <a:latin typeface="Times New Roman" panose="02020603050405020304" pitchFamily="18" charset="0"/>
              </a:rPr>
              <a:t> layers (dolomite) develop more closely spaced joints.</a:t>
            </a:r>
          </a:p>
          <a:p>
            <a:pPr algn="l" rtl="0"/>
            <a:r>
              <a:rPr lang="en-US" sz="2000" dirty="0">
                <a:latin typeface="Times New Roman" panose="02020603050405020304" pitchFamily="18" charset="0"/>
              </a:rPr>
              <a:t>Other factors being equal, rocks with </a:t>
            </a:r>
            <a:r>
              <a:rPr lang="en-US" sz="2000" u="sng" dirty="0">
                <a:latin typeface="Times New Roman" panose="02020603050405020304" pitchFamily="18" charset="0"/>
              </a:rPr>
              <a:t>smaller tensile </a:t>
            </a:r>
            <a:r>
              <a:rPr lang="en-US" sz="2000" dirty="0">
                <a:latin typeface="Times New Roman" panose="02020603050405020304" pitchFamily="18" charset="0"/>
              </a:rPr>
              <a:t>strength develop more closely spaced joints.</a:t>
            </a:r>
            <a:r>
              <a:rPr lang="ar-SA" sz="2000" dirty="0">
                <a:latin typeface="Times New Roman" panose="02020603050405020304" pitchFamily="18" charset="0"/>
              </a:rPr>
              <a:t> </a:t>
            </a:r>
          </a:p>
          <a:p>
            <a:pPr algn="l" rtl="0"/>
            <a:r>
              <a:rPr lang="en-US" sz="2000" dirty="0">
                <a:latin typeface="Times New Roman" panose="02020603050405020304" pitchFamily="18" charset="0"/>
              </a:rPr>
              <a:t>A bed that has been </a:t>
            </a:r>
            <a:r>
              <a:rPr lang="en-US" sz="2000" u="sng" dirty="0">
                <a:latin typeface="Times New Roman" panose="02020603050405020304" pitchFamily="18" charset="0"/>
              </a:rPr>
              <a:t>stretched more, </a:t>
            </a:r>
            <a:r>
              <a:rPr lang="en-US" sz="2000" dirty="0">
                <a:latin typeface="Times New Roman" panose="02020603050405020304" pitchFamily="18" charset="0"/>
              </a:rPr>
              <a:t>contains more joints than a bed that has been stretched less. </a:t>
            </a:r>
            <a:endParaRPr lang="ar-SA" sz="2000" dirty="0">
              <a:latin typeface="Times New Roman" panose="02020603050405020304" pitchFamily="18" charset="0"/>
            </a:endParaRPr>
          </a:p>
        </p:txBody>
      </p:sp>
    </p:spTree>
    <p:extLst>
      <p:ext uri="{BB962C8B-B14F-4D97-AF65-F5344CB8AC3E}">
        <p14:creationId xmlns:p14="http://schemas.microsoft.com/office/powerpoint/2010/main" val="3734871570"/>
      </p:ext>
    </p:extLst>
  </p:cSld>
  <p:clrMapOvr>
    <a:masterClrMapping/>
  </p:clrMapOvr>
  <mc:AlternateContent xmlns:mc="http://schemas.openxmlformats.org/markup-compatibility/2006" xmlns:p14="http://schemas.microsoft.com/office/powerpoint/2010/main">
    <mc:Choice Requires="p14">
      <p:transition spd="slow" p14:dur="2000" advTm="9639"/>
    </mc:Choice>
    <mc:Fallback xmlns="">
      <p:transition spd="slow" advTm="96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DR. Rabeea kh. znad</a:t>
            </a:r>
            <a:endParaRPr lang="ar-IQ"/>
          </a:p>
        </p:txBody>
      </p:sp>
      <p:sp>
        <p:nvSpPr>
          <p:cNvPr id="3" name="عنصر نائب لرقم الشريحة 2"/>
          <p:cNvSpPr>
            <a:spLocks noGrp="1"/>
          </p:cNvSpPr>
          <p:nvPr>
            <p:ph type="sldNum" sz="quarter" idx="12"/>
          </p:nvPr>
        </p:nvSpPr>
        <p:spPr/>
        <p:txBody>
          <a:bodyPr/>
          <a:lstStyle/>
          <a:p>
            <a:fld id="{5FC748C2-D937-4099-AC2B-7A6DFB3B4A4A}" type="slidenum">
              <a:rPr lang="ar-IQ" smtClean="0"/>
              <a:t>11</a:t>
            </a:fld>
            <a:endParaRPr lang="ar-IQ"/>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654" y="1624084"/>
            <a:ext cx="6484925" cy="3612665"/>
          </a:xfrm>
          <a:prstGeom prst="rect">
            <a:avLst/>
          </a:prstGeom>
        </p:spPr>
      </p:pic>
      <p:sp>
        <p:nvSpPr>
          <p:cNvPr id="6" name="مستطيل 5"/>
          <p:cNvSpPr/>
          <p:nvPr/>
        </p:nvSpPr>
        <p:spPr>
          <a:xfrm>
            <a:off x="1290831" y="5433020"/>
            <a:ext cx="9416955" cy="923330"/>
          </a:xfrm>
          <a:prstGeom prst="rect">
            <a:avLst/>
          </a:prstGeom>
        </p:spPr>
        <p:txBody>
          <a:bodyPr wrap="square">
            <a:spAutoFit/>
          </a:bodyPr>
          <a:lstStyle/>
          <a:p>
            <a:pPr algn="l" rtl="0"/>
            <a:r>
              <a:rPr lang="ar-SA" dirty="0">
                <a:latin typeface="Times New Roman" panose="02020603050405020304" pitchFamily="18" charset="0"/>
              </a:rPr>
              <a:t>A </a:t>
            </a:r>
            <a:r>
              <a:rPr lang="ar-SA" dirty="0" err="1">
                <a:latin typeface="Times New Roman" panose="02020603050405020304" pitchFamily="18" charset="0"/>
              </a:rPr>
              <a:t>geologist</a:t>
            </a:r>
            <a:r>
              <a:rPr lang="ar-SA" dirty="0">
                <a:latin typeface="Times New Roman" panose="02020603050405020304" pitchFamily="18" charset="0"/>
              </a:rPr>
              <a:t> </a:t>
            </a:r>
            <a:r>
              <a:rPr lang="ar-SA" dirty="0" err="1">
                <a:latin typeface="Times New Roman" panose="02020603050405020304" pitchFamily="18" charset="0"/>
              </a:rPr>
              <a:t>measuring</a:t>
            </a:r>
            <a:r>
              <a:rPr lang="ar-SA" dirty="0">
                <a:latin typeface="Times New Roman" panose="02020603050405020304" pitchFamily="18" charset="0"/>
              </a:rPr>
              <a:t> </a:t>
            </a:r>
            <a:r>
              <a:rPr lang="ar-SA" dirty="0" err="1">
                <a:latin typeface="Times New Roman" panose="02020603050405020304" pitchFamily="18" charset="0"/>
              </a:rPr>
              <a:t>fractures</a:t>
            </a:r>
            <a:r>
              <a:rPr lang="ar-SA" dirty="0">
                <a:latin typeface="Times New Roman" panose="02020603050405020304" pitchFamily="18" charset="0"/>
              </a:rPr>
              <a:t> </a:t>
            </a:r>
            <a:r>
              <a:rPr lang="ar-SA" dirty="0" err="1">
                <a:latin typeface="Times New Roman" panose="02020603050405020304" pitchFamily="18" charset="0"/>
              </a:rPr>
              <a:t>in</a:t>
            </a:r>
            <a:r>
              <a:rPr lang="ar-SA" dirty="0">
                <a:latin typeface="Times New Roman" panose="02020603050405020304" pitchFamily="18" charset="0"/>
              </a:rPr>
              <a:t> </a:t>
            </a:r>
            <a:r>
              <a:rPr lang="ar-SA" dirty="0" err="1">
                <a:latin typeface="Times New Roman" panose="02020603050405020304" pitchFamily="18" charset="0"/>
              </a:rPr>
              <a:t>an</a:t>
            </a:r>
            <a:r>
              <a:rPr lang="ar-SA" dirty="0">
                <a:latin typeface="Times New Roman" panose="02020603050405020304" pitchFamily="18" charset="0"/>
              </a:rPr>
              <a:t> </a:t>
            </a:r>
            <a:r>
              <a:rPr lang="ar-SA" dirty="0" err="1">
                <a:latin typeface="Times New Roman" panose="02020603050405020304" pitchFamily="18" charset="0"/>
              </a:rPr>
              <a:t>outcrop</a:t>
            </a:r>
            <a:r>
              <a:rPr lang="ar-SA" dirty="0">
                <a:latin typeface="Times New Roman" panose="02020603050405020304" pitchFamily="18" charset="0"/>
              </a:rPr>
              <a:t>, </a:t>
            </a:r>
            <a:r>
              <a:rPr lang="ar-SA" dirty="0" err="1">
                <a:latin typeface="Times New Roman" panose="02020603050405020304" pitchFamily="18" charset="0"/>
              </a:rPr>
              <a:t>near</a:t>
            </a:r>
            <a:r>
              <a:rPr lang="ar-SA" dirty="0">
                <a:latin typeface="Times New Roman" panose="02020603050405020304" pitchFamily="18" charset="0"/>
              </a:rPr>
              <a:t> </a:t>
            </a:r>
            <a:r>
              <a:rPr lang="ar-SA" dirty="0" err="1">
                <a:latin typeface="Times New Roman" panose="02020603050405020304" pitchFamily="18" charset="0"/>
              </a:rPr>
              <a:t>Tuross</a:t>
            </a:r>
            <a:r>
              <a:rPr lang="ar-SA" dirty="0">
                <a:latin typeface="Times New Roman" panose="02020603050405020304" pitchFamily="18" charset="0"/>
              </a:rPr>
              <a:t> </a:t>
            </a:r>
            <a:r>
              <a:rPr lang="ar-SA" dirty="0" err="1">
                <a:latin typeface="Times New Roman" panose="02020603050405020304" pitchFamily="18" charset="0"/>
              </a:rPr>
              <a:t>Point</a:t>
            </a:r>
            <a:r>
              <a:rPr lang="ar-SA" dirty="0">
                <a:latin typeface="Times New Roman" panose="02020603050405020304" pitchFamily="18" charset="0"/>
              </a:rPr>
              <a:t> </a:t>
            </a:r>
            <a:r>
              <a:rPr lang="ar-SA" dirty="0" err="1">
                <a:latin typeface="Times New Roman" panose="02020603050405020304" pitchFamily="18" charset="0"/>
              </a:rPr>
              <a:t>on</a:t>
            </a:r>
            <a:r>
              <a:rPr lang="ar-SA" dirty="0">
                <a:latin typeface="Times New Roman" panose="02020603050405020304" pitchFamily="18" charset="0"/>
              </a:rPr>
              <a:t> </a:t>
            </a:r>
            <a:r>
              <a:rPr lang="ar-SA" dirty="0" err="1">
                <a:latin typeface="Times New Roman" panose="02020603050405020304" pitchFamily="18" charset="0"/>
              </a:rPr>
              <a:t>the</a:t>
            </a:r>
            <a:r>
              <a:rPr lang="ar-SA" dirty="0">
                <a:latin typeface="Times New Roman" panose="02020603050405020304" pitchFamily="18" charset="0"/>
              </a:rPr>
              <a:t> </a:t>
            </a:r>
            <a:r>
              <a:rPr lang="ar-SA" dirty="0" err="1">
                <a:latin typeface="Times New Roman" panose="02020603050405020304" pitchFamily="18" charset="0"/>
              </a:rPr>
              <a:t>southeastern</a:t>
            </a:r>
            <a:r>
              <a:rPr lang="ar-SA" dirty="0">
                <a:latin typeface="Times New Roman" panose="02020603050405020304" pitchFamily="18" charset="0"/>
              </a:rPr>
              <a:t> </a:t>
            </a:r>
            <a:r>
              <a:rPr lang="ar-SA" dirty="0" err="1">
                <a:latin typeface="Times New Roman" panose="02020603050405020304" pitchFamily="18" charset="0"/>
              </a:rPr>
              <a:t>coast</a:t>
            </a:r>
            <a:r>
              <a:rPr lang="ar-SA" dirty="0">
                <a:latin typeface="Times New Roman" panose="02020603050405020304" pitchFamily="18" charset="0"/>
              </a:rPr>
              <a:t> </a:t>
            </a:r>
            <a:r>
              <a:rPr lang="ar-SA" dirty="0" err="1">
                <a:latin typeface="Times New Roman" panose="02020603050405020304" pitchFamily="18" charset="0"/>
              </a:rPr>
              <a:t>of</a:t>
            </a:r>
            <a:r>
              <a:rPr lang="ar-SA" dirty="0">
                <a:latin typeface="Times New Roman" panose="02020603050405020304" pitchFamily="18" charset="0"/>
              </a:rPr>
              <a:t> </a:t>
            </a:r>
            <a:r>
              <a:rPr lang="ar-SA" dirty="0" err="1">
                <a:latin typeface="Times New Roman" panose="02020603050405020304" pitchFamily="18" charset="0"/>
              </a:rPr>
              <a:t>Australia</a:t>
            </a:r>
            <a:r>
              <a:rPr lang="ar-SA" dirty="0">
                <a:latin typeface="Times New Roman" panose="02020603050405020304" pitchFamily="18" charset="0"/>
              </a:rPr>
              <a:t>. </a:t>
            </a:r>
            <a:r>
              <a:rPr lang="ar-SA" dirty="0" err="1">
                <a:latin typeface="Times New Roman" panose="02020603050405020304" pitchFamily="18" charset="0"/>
              </a:rPr>
              <a:t>The</a:t>
            </a:r>
            <a:r>
              <a:rPr lang="ar-SA" dirty="0">
                <a:latin typeface="Times New Roman" panose="02020603050405020304" pitchFamily="18" charset="0"/>
              </a:rPr>
              <a:t> </a:t>
            </a:r>
            <a:r>
              <a:rPr lang="ar-SA" dirty="0" err="1">
                <a:latin typeface="Times New Roman" panose="02020603050405020304" pitchFamily="18" charset="0"/>
              </a:rPr>
              <a:t>more</a:t>
            </a:r>
            <a:r>
              <a:rPr lang="ar-SA" dirty="0">
                <a:latin typeface="Times New Roman" panose="02020603050405020304" pitchFamily="18" charset="0"/>
              </a:rPr>
              <a:t> </a:t>
            </a:r>
            <a:r>
              <a:rPr lang="ar-SA" dirty="0" err="1">
                <a:latin typeface="Times New Roman" panose="02020603050405020304" pitchFamily="18" charset="0"/>
              </a:rPr>
              <a:t>intensely</a:t>
            </a:r>
            <a:r>
              <a:rPr lang="ar-SA" dirty="0">
                <a:latin typeface="Times New Roman" panose="02020603050405020304" pitchFamily="18" charset="0"/>
              </a:rPr>
              <a:t> </a:t>
            </a:r>
            <a:r>
              <a:rPr lang="ar-SA" dirty="0" err="1">
                <a:latin typeface="Times New Roman" panose="02020603050405020304" pitchFamily="18" charset="0"/>
              </a:rPr>
              <a:t>fractured</a:t>
            </a:r>
            <a:r>
              <a:rPr lang="ar-SA" dirty="0">
                <a:latin typeface="Times New Roman" panose="02020603050405020304" pitchFamily="18" charset="0"/>
              </a:rPr>
              <a:t> </a:t>
            </a:r>
            <a:r>
              <a:rPr lang="ar-SA" dirty="0" err="1">
                <a:latin typeface="Times New Roman" panose="02020603050405020304" pitchFamily="18" charset="0"/>
              </a:rPr>
              <a:t>rock</a:t>
            </a:r>
            <a:r>
              <a:rPr lang="ar-SA" dirty="0">
                <a:latin typeface="Times New Roman" panose="02020603050405020304" pitchFamily="18" charset="0"/>
              </a:rPr>
              <a:t> </a:t>
            </a:r>
            <a:r>
              <a:rPr lang="ar-SA" dirty="0" err="1">
                <a:latin typeface="Times New Roman" panose="02020603050405020304" pitchFamily="18" charset="0"/>
              </a:rPr>
              <a:t>is</a:t>
            </a:r>
            <a:r>
              <a:rPr lang="ar-SA" dirty="0">
                <a:latin typeface="Times New Roman" panose="02020603050405020304" pitchFamily="18" charset="0"/>
              </a:rPr>
              <a:t> a </a:t>
            </a:r>
            <a:r>
              <a:rPr lang="ar-SA" dirty="0" err="1">
                <a:latin typeface="Times New Roman" panose="02020603050405020304" pitchFamily="18" charset="0"/>
              </a:rPr>
              <a:t>fine-grained</a:t>
            </a:r>
            <a:r>
              <a:rPr lang="ar-SA" dirty="0">
                <a:latin typeface="Times New Roman" panose="02020603050405020304" pitchFamily="18" charset="0"/>
              </a:rPr>
              <a:t> </a:t>
            </a:r>
            <a:r>
              <a:rPr lang="ar-SA" dirty="0" err="1">
                <a:latin typeface="Times New Roman" panose="02020603050405020304" pitchFamily="18" charset="0"/>
              </a:rPr>
              <a:t>mafic</a:t>
            </a:r>
            <a:r>
              <a:rPr lang="ar-SA" dirty="0">
                <a:latin typeface="Times New Roman" panose="02020603050405020304" pitchFamily="18" charset="0"/>
              </a:rPr>
              <a:t> </a:t>
            </a:r>
            <a:r>
              <a:rPr lang="ar-SA" dirty="0" err="1">
                <a:latin typeface="Times New Roman" panose="02020603050405020304" pitchFamily="18" charset="0"/>
              </a:rPr>
              <a:t>intrusive</a:t>
            </a:r>
            <a:r>
              <a:rPr lang="ar-SA" dirty="0">
                <a:latin typeface="Times New Roman" panose="02020603050405020304" pitchFamily="18" charset="0"/>
              </a:rPr>
              <a:t> </a:t>
            </a:r>
            <a:r>
              <a:rPr lang="ar-SA" dirty="0" err="1">
                <a:latin typeface="Times New Roman" panose="02020603050405020304" pitchFamily="18" charset="0"/>
              </a:rPr>
              <a:t>and</a:t>
            </a:r>
            <a:r>
              <a:rPr lang="ar-SA" dirty="0">
                <a:latin typeface="Times New Roman" panose="02020603050405020304" pitchFamily="18" charset="0"/>
              </a:rPr>
              <a:t> </a:t>
            </a:r>
            <a:r>
              <a:rPr lang="ar-SA" dirty="0" err="1">
                <a:latin typeface="Times New Roman" panose="02020603050405020304" pitchFamily="18" charset="0"/>
              </a:rPr>
              <a:t>the</a:t>
            </a:r>
            <a:r>
              <a:rPr lang="ar-SA" dirty="0">
                <a:latin typeface="Times New Roman" panose="02020603050405020304" pitchFamily="18" charset="0"/>
              </a:rPr>
              <a:t> </a:t>
            </a:r>
            <a:r>
              <a:rPr lang="ar-SA" dirty="0" err="1">
                <a:latin typeface="Times New Roman" panose="02020603050405020304" pitchFamily="18" charset="0"/>
              </a:rPr>
              <a:t>less</a:t>
            </a:r>
            <a:r>
              <a:rPr lang="ar-SA" dirty="0">
                <a:latin typeface="Times New Roman" panose="02020603050405020304" pitchFamily="18" charset="0"/>
              </a:rPr>
              <a:t> </a:t>
            </a:r>
            <a:r>
              <a:rPr lang="ar-SA" dirty="0" err="1">
                <a:latin typeface="Times New Roman" panose="02020603050405020304" pitchFamily="18" charset="0"/>
              </a:rPr>
              <a:t>fractured</a:t>
            </a:r>
            <a:r>
              <a:rPr lang="ar-SA" dirty="0">
                <a:latin typeface="Times New Roman" panose="02020603050405020304" pitchFamily="18" charset="0"/>
              </a:rPr>
              <a:t> </a:t>
            </a:r>
            <a:r>
              <a:rPr lang="ar-SA" dirty="0" err="1">
                <a:latin typeface="Times New Roman" panose="02020603050405020304" pitchFamily="18" charset="0"/>
              </a:rPr>
              <a:t>rock</a:t>
            </a:r>
            <a:r>
              <a:rPr lang="ar-SA" dirty="0">
                <a:latin typeface="Times New Roman" panose="02020603050405020304" pitchFamily="18" charset="0"/>
              </a:rPr>
              <a:t> </a:t>
            </a:r>
            <a:r>
              <a:rPr lang="ar-SA" dirty="0" err="1">
                <a:latin typeface="Times New Roman" panose="02020603050405020304" pitchFamily="18" charset="0"/>
              </a:rPr>
              <a:t>is</a:t>
            </a:r>
            <a:r>
              <a:rPr lang="ar-SA" dirty="0">
                <a:latin typeface="Times New Roman" panose="02020603050405020304" pitchFamily="18" charset="0"/>
              </a:rPr>
              <a:t> a </a:t>
            </a:r>
            <a:r>
              <a:rPr lang="ar-SA" dirty="0" err="1">
                <a:latin typeface="Times New Roman" panose="02020603050405020304" pitchFamily="18" charset="0"/>
              </a:rPr>
              <a:t>coarse-grained</a:t>
            </a:r>
            <a:r>
              <a:rPr lang="ar-SA" dirty="0">
                <a:latin typeface="Times New Roman" panose="02020603050405020304" pitchFamily="18" charset="0"/>
              </a:rPr>
              <a:t> </a:t>
            </a:r>
            <a:r>
              <a:rPr lang="ar-SA" dirty="0" err="1">
                <a:latin typeface="Times New Roman" panose="02020603050405020304" pitchFamily="18" charset="0"/>
              </a:rPr>
              <a:t>felsic</a:t>
            </a:r>
            <a:r>
              <a:rPr lang="ar-SA" dirty="0">
                <a:latin typeface="Times New Roman" panose="02020603050405020304" pitchFamily="18" charset="0"/>
              </a:rPr>
              <a:t> </a:t>
            </a:r>
            <a:r>
              <a:rPr lang="ar-SA" dirty="0" err="1">
                <a:latin typeface="Times New Roman" panose="02020603050405020304" pitchFamily="18" charset="0"/>
              </a:rPr>
              <a:t>intrusive</a:t>
            </a:r>
            <a:r>
              <a:rPr lang="ar-SA" dirty="0">
                <a:latin typeface="Times New Roman" panose="02020603050405020304" pitchFamily="18" charset="0"/>
              </a:rPr>
              <a:t>.</a:t>
            </a:r>
          </a:p>
        </p:txBody>
      </p:sp>
      <p:sp>
        <p:nvSpPr>
          <p:cNvPr id="7" name="مستطيل 6"/>
          <p:cNvSpPr/>
          <p:nvPr/>
        </p:nvSpPr>
        <p:spPr>
          <a:xfrm>
            <a:off x="318448" y="227484"/>
            <a:ext cx="10703237" cy="1323439"/>
          </a:xfrm>
          <a:prstGeom prst="rect">
            <a:avLst/>
          </a:prstGeom>
        </p:spPr>
        <p:txBody>
          <a:bodyPr wrap="square">
            <a:spAutoFit/>
          </a:bodyPr>
          <a:lstStyle/>
          <a:p>
            <a:pPr algn="l" rtl="0"/>
            <a:r>
              <a:rPr lang="ar-SA" sz="2000" dirty="0" err="1">
                <a:latin typeface="Times New Roman" panose="02020603050405020304" pitchFamily="18" charset="0"/>
              </a:rPr>
              <a:t>Because</a:t>
            </a:r>
            <a:r>
              <a:rPr lang="ar-SA" sz="2000" dirty="0">
                <a:latin typeface="Times New Roman" panose="02020603050405020304" pitchFamily="18" charset="0"/>
              </a:rPr>
              <a:t> </a:t>
            </a:r>
            <a:r>
              <a:rPr lang="ar-SA" sz="2000" dirty="0" err="1">
                <a:latin typeface="Times New Roman" panose="02020603050405020304" pitchFamily="18" charset="0"/>
              </a:rPr>
              <a:t>joint</a:t>
            </a:r>
            <a:r>
              <a:rPr lang="ar-SA" sz="2000" dirty="0">
                <a:latin typeface="Times New Roman" panose="02020603050405020304" pitchFamily="18" charset="0"/>
              </a:rPr>
              <a:t> </a:t>
            </a:r>
            <a:r>
              <a:rPr lang="ar-SA" sz="2000" dirty="0" err="1">
                <a:latin typeface="Times New Roman" panose="02020603050405020304" pitchFamily="18" charset="0"/>
              </a:rPr>
              <a:t>spacing</a:t>
            </a:r>
            <a:r>
              <a:rPr lang="ar-SA" sz="2000" dirty="0">
                <a:latin typeface="Times New Roman" panose="02020603050405020304" pitchFamily="18" charset="0"/>
              </a:rPr>
              <a:t> </a:t>
            </a:r>
            <a:r>
              <a:rPr lang="ar-SA" sz="2000" dirty="0" err="1">
                <a:latin typeface="Times New Roman" panose="02020603050405020304" pitchFamily="18" charset="0"/>
              </a:rPr>
              <a:t>depends</a:t>
            </a:r>
            <a:r>
              <a:rPr lang="ar-SA" sz="2000" dirty="0">
                <a:latin typeface="Times New Roman" panose="02020603050405020304" pitchFamily="18" charset="0"/>
              </a:rPr>
              <a:t> </a:t>
            </a:r>
            <a:r>
              <a:rPr lang="ar-SA" sz="2000" dirty="0" err="1">
                <a:latin typeface="Times New Roman" panose="02020603050405020304" pitchFamily="18" charset="0"/>
              </a:rPr>
              <a:t>on</a:t>
            </a:r>
            <a:r>
              <a:rPr lang="ar-SA" sz="2000" dirty="0">
                <a:latin typeface="Times New Roman" panose="02020603050405020304" pitchFamily="18" charset="0"/>
              </a:rPr>
              <a:t> </a:t>
            </a:r>
            <a:r>
              <a:rPr lang="ar-SA" sz="2000" dirty="0" err="1">
                <a:latin typeface="Times New Roman" panose="02020603050405020304" pitchFamily="18" charset="0"/>
              </a:rPr>
              <a:t>bed</a:t>
            </a:r>
            <a:r>
              <a:rPr lang="ar-SA" sz="2000" dirty="0">
                <a:latin typeface="Times New Roman" panose="02020603050405020304" pitchFamily="18" charset="0"/>
              </a:rPr>
              <a:t> </a:t>
            </a:r>
            <a:r>
              <a:rPr lang="ar-SA" sz="2000" dirty="0" err="1">
                <a:latin typeface="Times New Roman" panose="02020603050405020304" pitchFamily="18" charset="0"/>
              </a:rPr>
              <a:t>thickness</a:t>
            </a:r>
            <a:r>
              <a:rPr lang="ar-SA" sz="2000" dirty="0">
                <a:latin typeface="Times New Roman" panose="02020603050405020304" pitchFamily="18" charset="0"/>
              </a:rPr>
              <a:t> </a:t>
            </a:r>
            <a:r>
              <a:rPr lang="ar-SA" sz="2000" dirty="0" err="1">
                <a:latin typeface="Times New Roman" panose="02020603050405020304" pitchFamily="18" charset="0"/>
              </a:rPr>
              <a:t>and</a:t>
            </a:r>
            <a:r>
              <a:rPr lang="ar-SA" sz="2000" dirty="0">
                <a:latin typeface="Times New Roman" panose="02020603050405020304" pitchFamily="18" charset="0"/>
              </a:rPr>
              <a:t> </a:t>
            </a:r>
            <a:r>
              <a:rPr lang="ar-SA" sz="2000" dirty="0" err="1">
                <a:latin typeface="Times New Roman" panose="02020603050405020304" pitchFamily="18" charset="0"/>
              </a:rPr>
              <a:t>lithology</a:t>
            </a:r>
            <a:r>
              <a:rPr lang="ar-SA" sz="2000" dirty="0">
                <a:latin typeface="Times New Roman" panose="02020603050405020304" pitchFamily="18" charset="0"/>
              </a:rPr>
              <a:t>, </a:t>
            </a:r>
            <a:r>
              <a:rPr lang="ar-SA" sz="2000" dirty="0" err="1">
                <a:latin typeface="Times New Roman" panose="02020603050405020304" pitchFamily="18" charset="0"/>
              </a:rPr>
              <a:t>joint</a:t>
            </a:r>
            <a:r>
              <a:rPr lang="ar-SA" sz="2000" dirty="0">
                <a:latin typeface="Times New Roman" panose="02020603050405020304" pitchFamily="18" charset="0"/>
              </a:rPr>
              <a:t> </a:t>
            </a:r>
            <a:r>
              <a:rPr lang="ar-SA" sz="2000" dirty="0" err="1">
                <a:latin typeface="Times New Roman" panose="02020603050405020304" pitchFamily="18" charset="0"/>
              </a:rPr>
              <a:t>spacing</a:t>
            </a:r>
            <a:r>
              <a:rPr lang="ar-SA" sz="2000" dirty="0">
                <a:latin typeface="Times New Roman" panose="02020603050405020304" pitchFamily="18" charset="0"/>
              </a:rPr>
              <a:t> </a:t>
            </a:r>
            <a:r>
              <a:rPr lang="ar-SA" sz="2000" dirty="0" err="1">
                <a:latin typeface="Times New Roman" panose="02020603050405020304" pitchFamily="18" charset="0"/>
              </a:rPr>
              <a:t>varies</a:t>
            </a:r>
            <a:r>
              <a:rPr lang="ar-SA" sz="2000" dirty="0">
                <a:latin typeface="Times New Roman" panose="02020603050405020304" pitchFamily="18" charset="0"/>
              </a:rPr>
              <a:t> </a:t>
            </a:r>
            <a:r>
              <a:rPr lang="ar-SA" sz="2000" dirty="0" err="1">
                <a:latin typeface="Times New Roman" panose="02020603050405020304" pitchFamily="18" charset="0"/>
              </a:rPr>
              <a:t>from</a:t>
            </a:r>
            <a:r>
              <a:rPr lang="ar-SA" sz="2000" dirty="0">
                <a:latin typeface="Times New Roman" panose="02020603050405020304" pitchFamily="18" charset="0"/>
              </a:rPr>
              <a:t> </a:t>
            </a:r>
            <a:r>
              <a:rPr lang="ar-SA" sz="2000" dirty="0" err="1">
                <a:latin typeface="Times New Roman" panose="02020603050405020304" pitchFamily="18" charset="0"/>
              </a:rPr>
              <a:t>bed</a:t>
            </a:r>
            <a:endParaRPr lang="ar-SA" sz="2000" dirty="0">
              <a:latin typeface="Times New Roman" panose="02020603050405020304" pitchFamily="18" charset="0"/>
            </a:endParaRPr>
          </a:p>
          <a:p>
            <a:pPr algn="l" rtl="0"/>
            <a:r>
              <a:rPr lang="ar-SA" sz="2000" dirty="0" err="1">
                <a:latin typeface="Times New Roman" panose="02020603050405020304" pitchFamily="18" charset="0"/>
              </a:rPr>
              <a:t>to</a:t>
            </a:r>
            <a:r>
              <a:rPr lang="ar-SA" sz="2000" dirty="0">
                <a:latin typeface="Times New Roman" panose="02020603050405020304" pitchFamily="18" charset="0"/>
              </a:rPr>
              <a:t> </a:t>
            </a:r>
            <a:r>
              <a:rPr lang="ar-SA" sz="2000" dirty="0" err="1">
                <a:latin typeface="Times New Roman" panose="02020603050405020304" pitchFamily="18" charset="0"/>
              </a:rPr>
              <a:t>bed</a:t>
            </a:r>
            <a:r>
              <a:rPr lang="ar-SA" sz="2000" dirty="0">
                <a:latin typeface="Times New Roman" panose="02020603050405020304" pitchFamily="18" charset="0"/>
              </a:rPr>
              <a:t>. </a:t>
            </a:r>
            <a:r>
              <a:rPr lang="ar-SA" sz="2000" dirty="0" err="1">
                <a:latin typeface="Times New Roman" panose="02020603050405020304" pitchFamily="18" charset="0"/>
              </a:rPr>
              <a:t>Weak</a:t>
            </a:r>
            <a:r>
              <a:rPr lang="ar-SA" sz="2000" dirty="0">
                <a:latin typeface="Times New Roman" panose="02020603050405020304" pitchFamily="18" charset="0"/>
              </a:rPr>
              <a:t>, </a:t>
            </a:r>
            <a:r>
              <a:rPr lang="ar-SA" sz="2000" dirty="0" err="1">
                <a:latin typeface="Times New Roman" panose="02020603050405020304" pitchFamily="18" charset="0"/>
              </a:rPr>
              <a:t>thinly</a:t>
            </a:r>
            <a:r>
              <a:rPr lang="ar-SA" sz="2000" dirty="0">
                <a:latin typeface="Times New Roman" panose="02020603050405020304" pitchFamily="18" charset="0"/>
              </a:rPr>
              <a:t> </a:t>
            </a:r>
            <a:r>
              <a:rPr lang="ar-SA" sz="2000" dirty="0" err="1">
                <a:latin typeface="Times New Roman" panose="02020603050405020304" pitchFamily="18" charset="0"/>
              </a:rPr>
              <a:t>bedded</a:t>
            </a:r>
            <a:r>
              <a:rPr lang="ar-SA" sz="2000" dirty="0">
                <a:latin typeface="Times New Roman" panose="02020603050405020304" pitchFamily="18" charset="0"/>
              </a:rPr>
              <a:t> </a:t>
            </a:r>
            <a:r>
              <a:rPr lang="ar-SA" sz="2000" dirty="0" err="1">
                <a:latin typeface="Times New Roman" panose="02020603050405020304" pitchFamily="18" charset="0"/>
              </a:rPr>
              <a:t>shales</a:t>
            </a:r>
            <a:r>
              <a:rPr lang="ar-SA" sz="2000" dirty="0">
                <a:latin typeface="Times New Roman" panose="02020603050405020304" pitchFamily="18" charset="0"/>
              </a:rPr>
              <a:t> </a:t>
            </a:r>
            <a:r>
              <a:rPr lang="ar-SA" sz="2000" dirty="0" err="1">
                <a:latin typeface="Times New Roman" panose="02020603050405020304" pitchFamily="18" charset="0"/>
              </a:rPr>
              <a:t>contain</a:t>
            </a:r>
            <a:r>
              <a:rPr lang="ar-SA" sz="2000" dirty="0">
                <a:latin typeface="Times New Roman" panose="02020603050405020304" pitchFamily="18" charset="0"/>
              </a:rPr>
              <a:t> </a:t>
            </a:r>
            <a:r>
              <a:rPr lang="ar-SA" sz="2000" dirty="0" err="1">
                <a:latin typeface="Times New Roman" panose="02020603050405020304" pitchFamily="18" charset="0"/>
              </a:rPr>
              <a:t>such</a:t>
            </a:r>
            <a:r>
              <a:rPr lang="ar-SA" sz="2000" dirty="0">
                <a:latin typeface="Times New Roman" panose="02020603050405020304" pitchFamily="18" charset="0"/>
              </a:rPr>
              <a:t> </a:t>
            </a:r>
            <a:r>
              <a:rPr lang="ar-SA" sz="2000" dirty="0" err="1">
                <a:latin typeface="Times New Roman" panose="02020603050405020304" pitchFamily="18" charset="0"/>
              </a:rPr>
              <a:t>closely</a:t>
            </a:r>
            <a:r>
              <a:rPr lang="ar-SA" sz="2000" dirty="0">
                <a:latin typeface="Times New Roman" panose="02020603050405020304" pitchFamily="18" charset="0"/>
              </a:rPr>
              <a:t> </a:t>
            </a:r>
            <a:r>
              <a:rPr lang="ar-SA" sz="2000" dirty="0" err="1">
                <a:latin typeface="Times New Roman" panose="02020603050405020304" pitchFamily="18" charset="0"/>
              </a:rPr>
              <a:t>spaced</a:t>
            </a:r>
            <a:r>
              <a:rPr lang="ar-SA" sz="2000" dirty="0">
                <a:latin typeface="Times New Roman" panose="02020603050405020304" pitchFamily="18" charset="0"/>
              </a:rPr>
              <a:t> </a:t>
            </a:r>
            <a:r>
              <a:rPr lang="ar-SA" sz="2000" dirty="0" err="1">
                <a:latin typeface="Times New Roman" panose="02020603050405020304" pitchFamily="18" charset="0"/>
              </a:rPr>
              <a:t>joints</a:t>
            </a:r>
            <a:r>
              <a:rPr lang="ar-SA" sz="2000" dirty="0">
                <a:latin typeface="Times New Roman" panose="02020603050405020304" pitchFamily="18" charset="0"/>
              </a:rPr>
              <a:t> </a:t>
            </a:r>
            <a:r>
              <a:rPr lang="ar-SA" sz="2000" dirty="0" err="1">
                <a:latin typeface="Times New Roman" panose="02020603050405020304" pitchFamily="18" charset="0"/>
              </a:rPr>
              <a:t>that</a:t>
            </a:r>
            <a:r>
              <a:rPr lang="ar-SA" sz="2000" dirty="0">
                <a:latin typeface="Times New Roman" panose="02020603050405020304" pitchFamily="18" charset="0"/>
              </a:rPr>
              <a:t> </a:t>
            </a:r>
            <a:r>
              <a:rPr lang="ar-SA" sz="2000" dirty="0" err="1">
                <a:latin typeface="Times New Roman" panose="02020603050405020304" pitchFamily="18" charset="0"/>
              </a:rPr>
              <a:t>they</a:t>
            </a:r>
            <a:r>
              <a:rPr lang="ar-SA" sz="2000" dirty="0">
                <a:latin typeface="Times New Roman" panose="02020603050405020304" pitchFamily="18" charset="0"/>
              </a:rPr>
              <a:t> </a:t>
            </a:r>
            <a:r>
              <a:rPr lang="ar-SA" sz="2000" dirty="0" err="1">
                <a:latin typeface="Times New Roman" panose="02020603050405020304" pitchFamily="18" charset="0"/>
              </a:rPr>
              <a:t>break</a:t>
            </a:r>
            <a:r>
              <a:rPr lang="ar-SA" sz="2000" dirty="0">
                <a:latin typeface="Times New Roman" panose="02020603050405020304" pitchFamily="18" charset="0"/>
              </a:rPr>
              <a:t> </a:t>
            </a:r>
            <a:r>
              <a:rPr lang="ar-SA" sz="2000" dirty="0" err="1">
                <a:latin typeface="Times New Roman" panose="02020603050405020304" pitchFamily="18" charset="0"/>
              </a:rPr>
              <a:t>into</a:t>
            </a:r>
            <a:r>
              <a:rPr lang="ar-SA" sz="2000" dirty="0">
                <a:latin typeface="Times New Roman" panose="02020603050405020304" pitchFamily="18" charset="0"/>
              </a:rPr>
              <a:t> </a:t>
            </a:r>
            <a:r>
              <a:rPr lang="ar-SA" sz="2000" dirty="0" err="1">
                <a:latin typeface="Times New Roman" panose="02020603050405020304" pitchFamily="18" charset="0"/>
              </a:rPr>
              <a:t>tiny</a:t>
            </a:r>
            <a:r>
              <a:rPr lang="ar-SA" sz="2000" dirty="0">
                <a:latin typeface="Times New Roman" panose="02020603050405020304" pitchFamily="18" charset="0"/>
              </a:rPr>
              <a:t> </a:t>
            </a:r>
            <a:r>
              <a:rPr lang="ar-SA" sz="2000" dirty="0" err="1">
                <a:latin typeface="Times New Roman" panose="02020603050405020304" pitchFamily="18" charset="0"/>
              </a:rPr>
              <a:t>frag</a:t>
            </a:r>
            <a:r>
              <a:rPr lang="ar-SA" sz="2000" dirty="0">
                <a:latin typeface="Times New Roman" panose="02020603050405020304" pitchFamily="18" charset="0"/>
              </a:rPr>
              <a:t>-</a:t>
            </a:r>
          </a:p>
          <a:p>
            <a:pPr algn="l" rtl="0"/>
            <a:r>
              <a:rPr lang="ar-SA" sz="2000" dirty="0" err="1">
                <a:latin typeface="Times New Roman" panose="02020603050405020304" pitchFamily="18" charset="0"/>
              </a:rPr>
              <a:t>ments</a:t>
            </a:r>
            <a:r>
              <a:rPr lang="ar-SA" sz="2000" dirty="0">
                <a:latin typeface="Times New Roman" panose="02020603050405020304" pitchFamily="18" charset="0"/>
              </a:rPr>
              <a:t>, </a:t>
            </a:r>
            <a:r>
              <a:rPr lang="ar-SA" sz="2000" dirty="0" err="1">
                <a:latin typeface="Times New Roman" panose="02020603050405020304" pitchFamily="18" charset="0"/>
              </a:rPr>
              <a:t>and</a:t>
            </a:r>
            <a:r>
              <a:rPr lang="ar-SA" sz="2000" dirty="0">
                <a:latin typeface="Times New Roman" panose="02020603050405020304" pitchFamily="18" charset="0"/>
              </a:rPr>
              <a:t>, </a:t>
            </a:r>
            <a:r>
              <a:rPr lang="ar-SA" sz="2000" dirty="0" err="1">
                <a:latin typeface="Times New Roman" panose="02020603050405020304" pitchFamily="18" charset="0"/>
              </a:rPr>
              <a:t>as</a:t>
            </a:r>
            <a:r>
              <a:rPr lang="ar-SA" sz="2000" dirty="0">
                <a:latin typeface="Times New Roman" panose="02020603050405020304" pitchFamily="18" charset="0"/>
              </a:rPr>
              <a:t> a </a:t>
            </a:r>
            <a:r>
              <a:rPr lang="ar-SA" sz="2000" dirty="0" err="1">
                <a:latin typeface="Times New Roman" panose="02020603050405020304" pitchFamily="18" charset="0"/>
              </a:rPr>
              <a:t>consequence</a:t>
            </a:r>
            <a:r>
              <a:rPr lang="ar-SA" sz="2000" dirty="0">
                <a:latin typeface="Times New Roman" panose="02020603050405020304" pitchFamily="18" charset="0"/>
              </a:rPr>
              <a:t>, </a:t>
            </a:r>
            <a:r>
              <a:rPr lang="ar-SA" sz="2000" dirty="0" err="1">
                <a:latin typeface="Times New Roman" panose="02020603050405020304" pitchFamily="18" charset="0"/>
              </a:rPr>
              <a:t>they</a:t>
            </a:r>
            <a:r>
              <a:rPr lang="ar-SA" sz="2000" dirty="0">
                <a:latin typeface="Times New Roman" panose="02020603050405020304" pitchFamily="18" charset="0"/>
              </a:rPr>
              <a:t> </a:t>
            </a:r>
            <a:r>
              <a:rPr lang="ar-SA" sz="2000" dirty="0" err="1">
                <a:latin typeface="Times New Roman" panose="02020603050405020304" pitchFamily="18" charset="0"/>
              </a:rPr>
              <a:t>tend</a:t>
            </a:r>
            <a:r>
              <a:rPr lang="ar-SA" sz="2000" dirty="0">
                <a:latin typeface="Times New Roman" panose="02020603050405020304" pitchFamily="18" charset="0"/>
              </a:rPr>
              <a:t> </a:t>
            </a:r>
            <a:r>
              <a:rPr lang="ar-SA" sz="2000" dirty="0" err="1">
                <a:latin typeface="Times New Roman" panose="02020603050405020304" pitchFamily="18" charset="0"/>
              </a:rPr>
              <a:t>to</a:t>
            </a:r>
            <a:r>
              <a:rPr lang="ar-SA" sz="2000" dirty="0">
                <a:latin typeface="Times New Roman" panose="02020603050405020304" pitchFamily="18" charset="0"/>
              </a:rPr>
              <a:t> </a:t>
            </a:r>
            <a:r>
              <a:rPr lang="ar-SA" sz="2000" dirty="0" err="1">
                <a:latin typeface="Times New Roman" panose="02020603050405020304" pitchFamily="18" charset="0"/>
              </a:rPr>
              <a:t>form</a:t>
            </a:r>
            <a:r>
              <a:rPr lang="ar-SA" sz="2000" dirty="0">
                <a:latin typeface="Times New Roman" panose="02020603050405020304" pitchFamily="18" charset="0"/>
              </a:rPr>
              <a:t> </a:t>
            </a:r>
            <a:r>
              <a:rPr lang="ar-SA" sz="2000" dirty="0" err="1">
                <a:latin typeface="Times New Roman" panose="02020603050405020304" pitchFamily="18" charset="0"/>
              </a:rPr>
              <a:t>slopes.In</a:t>
            </a:r>
            <a:r>
              <a:rPr lang="ar-SA" sz="2000" dirty="0">
                <a:latin typeface="Times New Roman" panose="02020603050405020304" pitchFamily="18" charset="0"/>
              </a:rPr>
              <a:t> </a:t>
            </a:r>
            <a:r>
              <a:rPr lang="ar-SA" sz="2000" dirty="0" err="1">
                <a:latin typeface="Times New Roman" panose="02020603050405020304" pitchFamily="18" charset="0"/>
              </a:rPr>
              <a:t>contrast</a:t>
            </a:r>
            <a:r>
              <a:rPr lang="ar-SA" sz="2000" dirty="0">
                <a:latin typeface="Times New Roman" panose="02020603050405020304" pitchFamily="18" charset="0"/>
              </a:rPr>
              <a:t>, </a:t>
            </a:r>
            <a:r>
              <a:rPr lang="ar-SA" sz="2000" dirty="0" err="1">
                <a:latin typeface="Times New Roman" panose="02020603050405020304" pitchFamily="18" charset="0"/>
              </a:rPr>
              <a:t>thick</a:t>
            </a:r>
            <a:r>
              <a:rPr lang="ar-SA" sz="2000" dirty="0">
                <a:latin typeface="Times New Roman" panose="02020603050405020304" pitchFamily="18" charset="0"/>
              </a:rPr>
              <a:t> </a:t>
            </a:r>
            <a:r>
              <a:rPr lang="ar-SA" sz="2000" dirty="0" err="1">
                <a:latin typeface="Times New Roman" panose="02020603050405020304" pitchFamily="18" charset="0"/>
              </a:rPr>
              <a:t>sandstone</a:t>
            </a:r>
            <a:r>
              <a:rPr lang="ar-SA" sz="2000" dirty="0">
                <a:latin typeface="Times New Roman" panose="02020603050405020304" pitchFamily="18" charset="0"/>
              </a:rPr>
              <a:t> </a:t>
            </a:r>
            <a:r>
              <a:rPr lang="ar-SA" sz="2000" dirty="0" err="1">
                <a:latin typeface="Times New Roman" panose="02020603050405020304" pitchFamily="18" charset="0"/>
              </a:rPr>
              <a:t>beds</a:t>
            </a:r>
            <a:r>
              <a:rPr lang="ar-SA" sz="2000" dirty="0">
                <a:latin typeface="Times New Roman" panose="02020603050405020304" pitchFamily="18" charset="0"/>
              </a:rPr>
              <a:t> </a:t>
            </a:r>
            <a:r>
              <a:rPr lang="ar-SA" sz="2000" dirty="0" err="1">
                <a:latin typeface="Times New Roman" panose="02020603050405020304" pitchFamily="18" charset="0"/>
              </a:rPr>
              <a:t>develop</a:t>
            </a:r>
            <a:r>
              <a:rPr lang="ar-SA" sz="2000" dirty="0">
                <a:latin typeface="Times New Roman" panose="02020603050405020304" pitchFamily="18" charset="0"/>
              </a:rPr>
              <a:t> </a:t>
            </a:r>
            <a:r>
              <a:rPr lang="ar-SA" sz="2000" dirty="0" err="1">
                <a:latin typeface="Times New Roman" panose="02020603050405020304" pitchFamily="18" charset="0"/>
              </a:rPr>
              <a:t>only</a:t>
            </a:r>
            <a:r>
              <a:rPr lang="ar-SA" sz="2000" dirty="0">
                <a:latin typeface="Times New Roman" panose="02020603050405020304" pitchFamily="18" charset="0"/>
              </a:rPr>
              <a:t> </a:t>
            </a:r>
            <a:r>
              <a:rPr lang="ar-SA" sz="2000" dirty="0" err="1">
                <a:latin typeface="Times New Roman" panose="02020603050405020304" pitchFamily="18" charset="0"/>
              </a:rPr>
              <a:t>widely</a:t>
            </a:r>
            <a:r>
              <a:rPr lang="ar-SA" sz="2000" dirty="0">
                <a:latin typeface="Times New Roman" panose="02020603050405020304" pitchFamily="18" charset="0"/>
              </a:rPr>
              <a:t> </a:t>
            </a:r>
            <a:r>
              <a:rPr lang="ar-SA" sz="2000" dirty="0" err="1">
                <a:latin typeface="Times New Roman" panose="02020603050405020304" pitchFamily="18" charset="0"/>
              </a:rPr>
              <a:t>spaced</a:t>
            </a:r>
            <a:r>
              <a:rPr lang="ar-SA" sz="2000" dirty="0">
                <a:latin typeface="Times New Roman" panose="02020603050405020304" pitchFamily="18" charset="0"/>
              </a:rPr>
              <a:t> </a:t>
            </a:r>
            <a:r>
              <a:rPr lang="ar-SA" sz="2000" dirty="0" err="1">
                <a:latin typeface="Times New Roman" panose="02020603050405020304" pitchFamily="18" charset="0"/>
              </a:rPr>
              <a:t>fractures</a:t>
            </a:r>
            <a:r>
              <a:rPr lang="ar-SA" sz="2000" dirty="0">
                <a:latin typeface="Times New Roman" panose="02020603050405020304" pitchFamily="18" charset="0"/>
              </a:rPr>
              <a:t>, </a:t>
            </a:r>
            <a:r>
              <a:rPr lang="ar-SA" sz="2000" dirty="0" err="1">
                <a:latin typeface="Times New Roman" panose="02020603050405020304" pitchFamily="18" charset="0"/>
              </a:rPr>
              <a:t>so</a:t>
            </a:r>
            <a:r>
              <a:rPr lang="ar-SA" sz="2000" dirty="0">
                <a:latin typeface="Times New Roman" panose="02020603050405020304" pitchFamily="18" charset="0"/>
              </a:rPr>
              <a:t> </a:t>
            </a:r>
            <a:r>
              <a:rPr lang="ar-SA" sz="2000" dirty="0" err="1">
                <a:latin typeface="Times New Roman" panose="02020603050405020304" pitchFamily="18" charset="0"/>
              </a:rPr>
              <a:t>thick</a:t>
            </a:r>
            <a:r>
              <a:rPr lang="ar-SA" sz="2000" dirty="0">
                <a:latin typeface="Times New Roman" panose="02020603050405020304" pitchFamily="18" charset="0"/>
              </a:rPr>
              <a:t> </a:t>
            </a:r>
            <a:r>
              <a:rPr lang="ar-SA" sz="2000" dirty="0" err="1">
                <a:latin typeface="Times New Roman" panose="02020603050405020304" pitchFamily="18" charset="0"/>
              </a:rPr>
              <a:t>sandstone</a:t>
            </a:r>
            <a:r>
              <a:rPr lang="ar-SA" sz="2000" dirty="0">
                <a:latin typeface="Times New Roman" panose="02020603050405020304" pitchFamily="18" charset="0"/>
              </a:rPr>
              <a:t> </a:t>
            </a:r>
            <a:r>
              <a:rPr lang="ar-SA" sz="2000" dirty="0" err="1">
                <a:latin typeface="Times New Roman" panose="02020603050405020304" pitchFamily="18" charset="0"/>
              </a:rPr>
              <a:t>beds</a:t>
            </a:r>
            <a:r>
              <a:rPr lang="ar-SA" sz="2000" dirty="0">
                <a:latin typeface="Times New Roman" panose="02020603050405020304" pitchFamily="18" charset="0"/>
              </a:rPr>
              <a:t> </a:t>
            </a:r>
            <a:r>
              <a:rPr lang="ar-SA" sz="2000" dirty="0" err="1">
                <a:latin typeface="Times New Roman" panose="02020603050405020304" pitchFamily="18" charset="0"/>
              </a:rPr>
              <a:t>typically</a:t>
            </a:r>
            <a:r>
              <a:rPr lang="ar-SA" sz="2000" dirty="0">
                <a:latin typeface="Times New Roman" panose="02020603050405020304" pitchFamily="18" charset="0"/>
              </a:rPr>
              <a:t> </a:t>
            </a:r>
            <a:r>
              <a:rPr lang="ar-SA" sz="2000" dirty="0" err="1">
                <a:latin typeface="Times New Roman" panose="02020603050405020304" pitchFamily="18" charset="0"/>
              </a:rPr>
              <a:t>protrude</a:t>
            </a:r>
            <a:r>
              <a:rPr lang="ar-SA" sz="2000" dirty="0">
                <a:latin typeface="Times New Roman" panose="02020603050405020304" pitchFamily="18" charset="0"/>
              </a:rPr>
              <a:t> </a:t>
            </a:r>
            <a:r>
              <a:rPr lang="ar-SA" sz="2000" dirty="0" err="1">
                <a:latin typeface="Times New Roman" panose="02020603050405020304" pitchFamily="18" charset="0"/>
              </a:rPr>
              <a:t>and</a:t>
            </a:r>
            <a:r>
              <a:rPr lang="ar-SA" sz="2000" dirty="0">
                <a:latin typeface="Times New Roman" panose="02020603050405020304" pitchFamily="18" charset="0"/>
              </a:rPr>
              <a:t> </a:t>
            </a:r>
            <a:r>
              <a:rPr lang="ar-SA" sz="2000" dirty="0" err="1">
                <a:latin typeface="Times New Roman" panose="02020603050405020304" pitchFamily="18" charset="0"/>
              </a:rPr>
              <a:t>hold</a:t>
            </a:r>
            <a:r>
              <a:rPr lang="ar-SA" sz="2000" dirty="0">
                <a:latin typeface="Times New Roman" panose="02020603050405020304" pitchFamily="18" charset="0"/>
              </a:rPr>
              <a:t> </a:t>
            </a:r>
            <a:r>
              <a:rPr lang="ar-SA" sz="2000" dirty="0" err="1">
                <a:latin typeface="Times New Roman" panose="02020603050405020304" pitchFamily="18" charset="0"/>
              </a:rPr>
              <a:t>up</a:t>
            </a:r>
            <a:r>
              <a:rPr lang="ar-SA" sz="2000" dirty="0">
                <a:latin typeface="Times New Roman" panose="02020603050405020304" pitchFamily="18" charset="0"/>
              </a:rPr>
              <a:t> </a:t>
            </a:r>
            <a:r>
              <a:rPr lang="ar-SA" sz="2000" dirty="0" err="1">
                <a:latin typeface="Times New Roman" panose="02020603050405020304" pitchFamily="18" charset="0"/>
              </a:rPr>
              <a:t>high</a:t>
            </a:r>
            <a:r>
              <a:rPr lang="ar-SA" sz="2000" dirty="0">
                <a:latin typeface="Times New Roman" panose="02020603050405020304" pitchFamily="18" charset="0"/>
              </a:rPr>
              <a:t> </a:t>
            </a:r>
            <a:r>
              <a:rPr lang="ar-SA" sz="2000" dirty="0" err="1">
                <a:latin typeface="Times New Roman" panose="02020603050405020304" pitchFamily="18" charset="0"/>
              </a:rPr>
              <a:t>cliffs</a:t>
            </a:r>
            <a:r>
              <a:rPr lang="ar-SA" sz="2000" dirty="0">
                <a:latin typeface="Times New Roman" panose="02020603050405020304" pitchFamily="18" charset="0"/>
              </a:rPr>
              <a:t>.</a:t>
            </a:r>
          </a:p>
        </p:txBody>
      </p:sp>
    </p:spTree>
    <p:extLst>
      <p:ext uri="{BB962C8B-B14F-4D97-AF65-F5344CB8AC3E}">
        <p14:creationId xmlns:p14="http://schemas.microsoft.com/office/powerpoint/2010/main" val="4044224462"/>
      </p:ext>
    </p:extLst>
  </p:cSld>
  <p:clrMapOvr>
    <a:masterClrMapping/>
  </p:clrMapOvr>
  <mc:AlternateContent xmlns:mc="http://schemas.openxmlformats.org/markup-compatibility/2006" xmlns:p14="http://schemas.microsoft.com/office/powerpoint/2010/main">
    <mc:Choice Requires="p14">
      <p:transition spd="slow" p14:dur="2000" advTm="5264"/>
    </mc:Choice>
    <mc:Fallback xmlns="">
      <p:transition spd="slow" advTm="52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0" y="986118"/>
            <a:ext cx="12353365" cy="5031121"/>
          </a:xfrm>
          <a:prstGeom prst="rect">
            <a:avLst/>
          </a:prstGeom>
        </p:spPr>
        <p:txBody>
          <a:bodyPr wrap="square">
            <a:spAutoFit/>
          </a:bodyPr>
          <a:lstStyle/>
          <a:p>
            <a:pPr marL="0" indent="0" algn="l" rtl="0">
              <a:buNone/>
            </a:pPr>
            <a:r>
              <a:rPr lang="en-US" sz="2400" dirty="0">
                <a:latin typeface="Times New Roman" panose="02020603050405020304" pitchFamily="18" charset="0"/>
              </a:rPr>
              <a:t>It is also important to assess spatial relationships of joints to determine relative</a:t>
            </a:r>
          </a:p>
          <a:p>
            <a:pPr marL="0" indent="0" algn="l" rtl="0">
              <a:buNone/>
            </a:pPr>
            <a:r>
              <a:rPr lang="en-US" sz="2400" dirty="0">
                <a:latin typeface="Times New Roman" panose="02020603050405020304" pitchFamily="18" charset="0"/>
              </a:rPr>
              <a:t>ages of joint sets. The three important relationships to determine the relative age of</a:t>
            </a:r>
          </a:p>
          <a:p>
            <a:pPr marL="0" indent="0" algn="l" rtl="0">
              <a:buNone/>
            </a:pPr>
            <a:r>
              <a:rPr lang="en-US" sz="2400" dirty="0">
                <a:latin typeface="Times New Roman" panose="02020603050405020304" pitchFamily="18" charset="0"/>
              </a:rPr>
              <a:t>spatially related joints are:</a:t>
            </a:r>
          </a:p>
          <a:p>
            <a:pPr marL="0" indent="0" algn="l" rtl="0">
              <a:buNone/>
            </a:pPr>
            <a:r>
              <a:rPr lang="en-US" sz="2400" dirty="0">
                <a:solidFill>
                  <a:srgbClr val="C00000"/>
                </a:solidFill>
                <a:latin typeface="Times New Roman" panose="02020603050405020304" pitchFamily="18" charset="0"/>
              </a:rPr>
              <a:t>(1) A joint that is offset by a fault, vein or stylolite ,propagated first (Figure A);</a:t>
            </a:r>
          </a:p>
          <a:p>
            <a:pPr marL="0" indent="0" algn="l" rtl="0">
              <a:buNone/>
            </a:pPr>
            <a:r>
              <a:rPr lang="en-US" sz="2400" dirty="0">
                <a:latin typeface="Times New Roman" panose="02020603050405020304" pitchFamily="18" charset="0"/>
              </a:rPr>
              <a:t> </a:t>
            </a:r>
            <a:r>
              <a:rPr lang="en-US" sz="2400" dirty="0">
                <a:solidFill>
                  <a:srgbClr val="FF0000"/>
                </a:solidFill>
                <a:latin typeface="Times New Roman" panose="02020603050405020304" pitchFamily="18" charset="0"/>
              </a:rPr>
              <a:t>(2) A joint that terminates at another joint is younger (Figure B,C);</a:t>
            </a:r>
          </a:p>
          <a:p>
            <a:pPr marL="0" indent="0" algn="l" rtl="0">
              <a:buNone/>
            </a:pPr>
            <a:r>
              <a:rPr lang="en-US" sz="2400" dirty="0">
                <a:latin typeface="Times New Roman" panose="02020603050405020304" pitchFamily="18" charset="0"/>
              </a:rPr>
              <a:t> </a:t>
            </a:r>
            <a:r>
              <a:rPr lang="en-US" sz="2400" dirty="0">
                <a:solidFill>
                  <a:schemeClr val="tx2">
                    <a:lumMod val="75000"/>
                  </a:schemeClr>
                </a:solidFill>
                <a:latin typeface="Times New Roman" panose="02020603050405020304" pitchFamily="18" charset="0"/>
              </a:rPr>
              <a:t>(3) a large joint with a long trace that cuts traces of small sealed joints is the youngest (Figure D). </a:t>
            </a:r>
          </a:p>
          <a:p>
            <a:pPr marL="0" indent="0" algn="l" rtl="0">
              <a:buNone/>
            </a:pPr>
            <a:r>
              <a:rPr lang="en-US" sz="2400" dirty="0">
                <a:latin typeface="Times New Roman" panose="02020603050405020304" pitchFamily="18" charset="0"/>
              </a:rPr>
              <a:t>However, within a non-homogeneous rock mass,</a:t>
            </a:r>
          </a:p>
          <a:p>
            <a:pPr marL="0" indent="0" algn="l" rtl="0">
              <a:buNone/>
            </a:pPr>
            <a:r>
              <a:rPr lang="en-US" sz="2400" dirty="0">
                <a:latin typeface="Times New Roman" panose="02020603050405020304" pitchFamily="18" charset="0"/>
              </a:rPr>
              <a:t>age relationships between joint sets can be very difficult to determine as illustrated </a:t>
            </a:r>
          </a:p>
          <a:p>
            <a:pPr marL="0" indent="0" algn="l" rtl="0">
              <a:buNone/>
            </a:pPr>
            <a:r>
              <a:rPr lang="en-US" sz="2400" dirty="0">
                <a:latin typeface="Times New Roman" panose="02020603050405020304" pitchFamily="18" charset="0"/>
              </a:rPr>
              <a:t>In Figure E,F. </a:t>
            </a:r>
          </a:p>
          <a:p>
            <a:pPr marL="0" indent="0" algn="l" rtl="0">
              <a:buNone/>
            </a:pPr>
            <a:r>
              <a:rPr lang="en-US" sz="2400" i="1" dirty="0">
                <a:latin typeface="Times New Roman" panose="02020603050405020304" pitchFamily="18" charset="0"/>
              </a:rPr>
              <a:t>Age relationships of joint sets can be further constrained by studying</a:t>
            </a:r>
          </a:p>
          <a:p>
            <a:pPr marL="0" indent="0" algn="l" rtl="0">
              <a:buNone/>
            </a:pPr>
            <a:r>
              <a:rPr lang="en-US" sz="2400" i="1" dirty="0">
                <a:latin typeface="Times New Roman" panose="02020603050405020304" pitchFamily="18" charset="0"/>
              </a:rPr>
              <a:t>packages of rock and sediment with variable ages.</a:t>
            </a:r>
            <a:endParaRPr lang="ar-IQ" sz="2400" i="1" dirty="0"/>
          </a:p>
        </p:txBody>
      </p:sp>
      <p:sp>
        <p:nvSpPr>
          <p:cNvPr id="5" name="مستطيل 4"/>
          <p:cNvSpPr/>
          <p:nvPr/>
        </p:nvSpPr>
        <p:spPr>
          <a:xfrm>
            <a:off x="490330" y="107152"/>
            <a:ext cx="10026869" cy="646331"/>
          </a:xfrm>
          <a:prstGeom prst="rect">
            <a:avLst/>
          </a:prstGeom>
        </p:spPr>
        <p:txBody>
          <a:bodyPr wrap="square">
            <a:spAutoFit/>
          </a:bodyPr>
          <a:lstStyle/>
          <a:p>
            <a:pPr algn="l" rtl="0"/>
            <a:r>
              <a:rPr lang="en-US" sz="3200" u="sng" dirty="0">
                <a:latin typeface="Times New Roman" panose="02020603050405020304" pitchFamily="18" charset="0"/>
              </a:rPr>
              <a:t>D</a:t>
            </a:r>
            <a:r>
              <a:rPr lang="en-US" sz="3600" u="sng" dirty="0">
                <a:latin typeface="Times New Roman" panose="02020603050405020304" pitchFamily="18" charset="0"/>
              </a:rPr>
              <a:t>etermine relative  ages of joint sets.</a:t>
            </a:r>
            <a:endParaRPr lang="ar-IQ" sz="3600" u="sng" dirty="0"/>
          </a:p>
        </p:txBody>
      </p:sp>
      <p:sp>
        <p:nvSpPr>
          <p:cNvPr id="2" name="عنصر نائب للتذييل 1"/>
          <p:cNvSpPr>
            <a:spLocks noGrp="1"/>
          </p:cNvSpPr>
          <p:nvPr>
            <p:ph type="ftr" sz="quarter" idx="11"/>
          </p:nvPr>
        </p:nvSpPr>
        <p:spPr/>
        <p:txBody>
          <a:bodyPr/>
          <a:lstStyle/>
          <a:p>
            <a:r>
              <a:rPr lang="en-US"/>
              <a:t>DR. Rabeea kh. znad</a:t>
            </a:r>
            <a:endParaRPr lang="ar-IQ"/>
          </a:p>
        </p:txBody>
      </p:sp>
      <p:sp>
        <p:nvSpPr>
          <p:cNvPr id="3" name="عنصر نائب لرقم الشريحة 2"/>
          <p:cNvSpPr>
            <a:spLocks noGrp="1"/>
          </p:cNvSpPr>
          <p:nvPr>
            <p:ph type="sldNum" sz="quarter" idx="12"/>
          </p:nvPr>
        </p:nvSpPr>
        <p:spPr/>
        <p:txBody>
          <a:bodyPr/>
          <a:lstStyle/>
          <a:p>
            <a:fld id="{5FC748C2-D937-4099-AC2B-7A6DFB3B4A4A}" type="slidenum">
              <a:rPr lang="ar-IQ" smtClean="0"/>
              <a:t>12</a:t>
            </a:fld>
            <a:endParaRPr lang="ar-IQ"/>
          </a:p>
        </p:txBody>
      </p:sp>
    </p:spTree>
    <p:extLst>
      <p:ext uri="{BB962C8B-B14F-4D97-AF65-F5344CB8AC3E}">
        <p14:creationId xmlns:p14="http://schemas.microsoft.com/office/powerpoint/2010/main" val="4068842569"/>
      </p:ext>
    </p:extLst>
  </p:cSld>
  <p:clrMapOvr>
    <a:masterClrMapping/>
  </p:clrMapOvr>
  <mc:AlternateContent xmlns:mc="http://schemas.openxmlformats.org/markup-compatibility/2006" xmlns:p14="http://schemas.microsoft.com/office/powerpoint/2010/main">
    <mc:Choice Requires="p14">
      <p:transition spd="slow" p14:dur="2000" advTm="4414"/>
    </mc:Choice>
    <mc:Fallback xmlns="">
      <p:transition spd="slow" advTm="44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rotWithShape="1">
          <a:blip r:embed="rId2"/>
          <a:srcRect l="37489" t="18049" r="15416" b="25070"/>
          <a:stretch/>
        </p:blipFill>
        <p:spPr>
          <a:xfrm>
            <a:off x="0" y="0"/>
            <a:ext cx="9735671" cy="6611103"/>
          </a:xfrm>
          <a:prstGeom prst="rect">
            <a:avLst/>
          </a:prstGeom>
        </p:spPr>
      </p:pic>
      <p:sp>
        <p:nvSpPr>
          <p:cNvPr id="7" name="مستطيل 6"/>
          <p:cNvSpPr/>
          <p:nvPr/>
        </p:nvSpPr>
        <p:spPr>
          <a:xfrm>
            <a:off x="9735671" y="0"/>
            <a:ext cx="2617694" cy="5755422"/>
          </a:xfrm>
          <a:prstGeom prst="rect">
            <a:avLst/>
          </a:prstGeom>
        </p:spPr>
        <p:txBody>
          <a:bodyPr wrap="square">
            <a:spAutoFit/>
          </a:bodyPr>
          <a:lstStyle/>
          <a:p>
            <a:pPr algn="l" rtl="0"/>
            <a:r>
              <a:rPr lang="en-US" sz="1600" dirty="0">
                <a:solidFill>
                  <a:srgbClr val="1F1A17"/>
                </a:solidFill>
                <a:latin typeface="Times" panose="02020603050405020304" pitchFamily="18" charset="0"/>
              </a:rPr>
              <a:t>Diagram and photographs depicting criteria used to determine age relationships of joints, where: </a:t>
            </a:r>
          </a:p>
          <a:p>
            <a:pPr algn="l" rtl="0"/>
            <a:r>
              <a:rPr lang="en-US" sz="1600" dirty="0">
                <a:solidFill>
                  <a:srgbClr val="1F1A17"/>
                </a:solidFill>
                <a:latin typeface="Times" panose="02020603050405020304" pitchFamily="18" charset="0"/>
              </a:rPr>
              <a:t>(A) the offset joint is older; (B) the joint that terminates at another is younger;</a:t>
            </a:r>
          </a:p>
          <a:p>
            <a:pPr algn="l" rtl="0"/>
            <a:r>
              <a:rPr lang="en-US" sz="1600" dirty="0">
                <a:solidFill>
                  <a:srgbClr val="1F1A17"/>
                </a:solidFill>
                <a:latin typeface="Times" panose="02020603050405020304" pitchFamily="18" charset="0"/>
              </a:rPr>
              <a:t>(D) the larger joint that cuts across smaller sealed joints</a:t>
            </a:r>
          </a:p>
          <a:p>
            <a:pPr algn="l" rtl="0"/>
            <a:r>
              <a:rPr lang="en-US" sz="1600" dirty="0">
                <a:solidFill>
                  <a:srgbClr val="1F1A17"/>
                </a:solidFill>
                <a:latin typeface="Times" panose="02020603050405020304" pitchFamily="18" charset="0"/>
              </a:rPr>
              <a:t> is younger;</a:t>
            </a:r>
          </a:p>
          <a:p>
            <a:pPr algn="l" rtl="0"/>
            <a:r>
              <a:rPr lang="en-US" sz="1600" dirty="0">
                <a:solidFill>
                  <a:srgbClr val="1F1A17"/>
                </a:solidFill>
                <a:latin typeface="Times" panose="02020603050405020304" pitchFamily="18" charset="0"/>
              </a:rPr>
              <a:t> (E) cross cutting joints lead to an unknown sequence of jointing; field photographs illustrating; </a:t>
            </a:r>
          </a:p>
          <a:p>
            <a:pPr algn="l" rtl="0"/>
            <a:r>
              <a:rPr lang="en-US" sz="1600" dirty="0">
                <a:solidFill>
                  <a:srgbClr val="1F1A17"/>
                </a:solidFill>
                <a:latin typeface="Times" panose="02020603050405020304" pitchFamily="18" charset="0"/>
              </a:rPr>
              <a:t>and (F) cross-cutting joints that are interpreted to have</a:t>
            </a:r>
          </a:p>
          <a:p>
            <a:pPr algn="l" rtl="0"/>
            <a:r>
              <a:rPr lang="en-US" sz="1600" dirty="0">
                <a:solidFill>
                  <a:srgbClr val="1F1A17"/>
                </a:solidFill>
                <a:latin typeface="Times" panose="02020603050405020304" pitchFamily="18" charset="0"/>
              </a:rPr>
              <a:t> an unknown chronology .</a:t>
            </a:r>
          </a:p>
          <a:p>
            <a:pPr algn="l" rtl="0"/>
            <a:r>
              <a:rPr lang="en-US" sz="1600" dirty="0">
                <a:solidFill>
                  <a:srgbClr val="1F1A17"/>
                </a:solidFill>
                <a:latin typeface="Times" panose="02020603050405020304" pitchFamily="18" charset="0"/>
              </a:rPr>
              <a:t> (C) the sequence of</a:t>
            </a:r>
          </a:p>
          <a:p>
            <a:pPr algn="l" rtl="0"/>
            <a:r>
              <a:rPr lang="en-US" sz="1600" dirty="0">
                <a:solidFill>
                  <a:srgbClr val="1F1A17"/>
                </a:solidFill>
                <a:latin typeface="Times" panose="02020603050405020304" pitchFamily="18" charset="0"/>
              </a:rPr>
              <a:t>jointing where the youngest joint (J1) terminates at an older joint (J2), which in</a:t>
            </a:r>
          </a:p>
          <a:p>
            <a:pPr algn="l" rtl="0"/>
            <a:r>
              <a:rPr lang="en-US" sz="1600" dirty="0">
                <a:solidFill>
                  <a:srgbClr val="1F1A17"/>
                </a:solidFill>
                <a:latin typeface="Times" panose="02020603050405020304" pitchFamily="18" charset="0"/>
              </a:rPr>
              <a:t> turn terminates at an older joint (J3).</a:t>
            </a:r>
            <a:endParaRPr lang="ar-IQ" sz="1600" dirty="0"/>
          </a:p>
        </p:txBody>
      </p:sp>
      <p:sp>
        <p:nvSpPr>
          <p:cNvPr id="8" name="مستطيل 7"/>
          <p:cNvSpPr/>
          <p:nvPr/>
        </p:nvSpPr>
        <p:spPr>
          <a:xfrm>
            <a:off x="237162" y="3312090"/>
            <a:ext cx="677241" cy="738664"/>
          </a:xfrm>
          <a:prstGeom prst="rect">
            <a:avLst/>
          </a:prstGeom>
        </p:spPr>
        <p:txBody>
          <a:bodyPr wrap="square">
            <a:spAutoFit/>
          </a:bodyPr>
          <a:lstStyle/>
          <a:p>
            <a:pPr algn="l"/>
            <a:r>
              <a:rPr lang="en-US" dirty="0">
                <a:solidFill>
                  <a:srgbClr val="1F1A17"/>
                </a:solidFill>
                <a:latin typeface="Times" panose="02020603050405020304" pitchFamily="18" charset="0"/>
              </a:rPr>
              <a:t>(</a:t>
            </a:r>
            <a:r>
              <a:rPr lang="en-US" sz="2400" b="1" dirty="0">
                <a:solidFill>
                  <a:srgbClr val="C00000"/>
                </a:solidFill>
                <a:latin typeface="Times" panose="02020603050405020304" pitchFamily="18" charset="0"/>
              </a:rPr>
              <a:t>J3</a:t>
            </a:r>
            <a:r>
              <a:rPr lang="en-US" dirty="0">
                <a:solidFill>
                  <a:srgbClr val="C00000"/>
                </a:solidFill>
                <a:latin typeface="Times" panose="02020603050405020304" pitchFamily="18" charset="0"/>
              </a:rPr>
              <a:t>)</a:t>
            </a:r>
            <a:r>
              <a:rPr lang="en-US" dirty="0">
                <a:solidFill>
                  <a:srgbClr val="1F1A17"/>
                </a:solidFill>
                <a:latin typeface="Times" panose="02020603050405020304" pitchFamily="18" charset="0"/>
              </a:rPr>
              <a:t>.</a:t>
            </a:r>
            <a:endParaRPr lang="ar-IQ" dirty="0"/>
          </a:p>
        </p:txBody>
      </p:sp>
      <p:sp>
        <p:nvSpPr>
          <p:cNvPr id="9" name="مستطيل 8"/>
          <p:cNvSpPr/>
          <p:nvPr/>
        </p:nvSpPr>
        <p:spPr>
          <a:xfrm>
            <a:off x="2065961" y="5016758"/>
            <a:ext cx="677241" cy="738664"/>
          </a:xfrm>
          <a:prstGeom prst="rect">
            <a:avLst/>
          </a:prstGeom>
        </p:spPr>
        <p:txBody>
          <a:bodyPr wrap="square">
            <a:spAutoFit/>
          </a:bodyPr>
          <a:lstStyle/>
          <a:p>
            <a:pPr algn="l"/>
            <a:r>
              <a:rPr lang="en-US" dirty="0">
                <a:solidFill>
                  <a:srgbClr val="1F1A17"/>
                </a:solidFill>
                <a:latin typeface="Times" panose="02020603050405020304" pitchFamily="18" charset="0"/>
              </a:rPr>
              <a:t>(</a:t>
            </a:r>
            <a:r>
              <a:rPr lang="en-US" sz="2400" b="1" dirty="0">
                <a:solidFill>
                  <a:srgbClr val="C00000"/>
                </a:solidFill>
                <a:latin typeface="Times" panose="02020603050405020304" pitchFamily="18" charset="0"/>
              </a:rPr>
              <a:t>J1</a:t>
            </a:r>
            <a:r>
              <a:rPr lang="en-US" dirty="0">
                <a:solidFill>
                  <a:srgbClr val="C00000"/>
                </a:solidFill>
                <a:latin typeface="Times" panose="02020603050405020304" pitchFamily="18" charset="0"/>
              </a:rPr>
              <a:t>)</a:t>
            </a:r>
            <a:r>
              <a:rPr lang="en-US" dirty="0">
                <a:solidFill>
                  <a:srgbClr val="1F1A17"/>
                </a:solidFill>
                <a:latin typeface="Times" panose="02020603050405020304" pitchFamily="18" charset="0"/>
              </a:rPr>
              <a:t>.</a:t>
            </a:r>
            <a:endParaRPr lang="ar-IQ" dirty="0"/>
          </a:p>
        </p:txBody>
      </p:sp>
      <p:sp>
        <p:nvSpPr>
          <p:cNvPr id="10" name="مستطيل 9"/>
          <p:cNvSpPr/>
          <p:nvPr/>
        </p:nvSpPr>
        <p:spPr>
          <a:xfrm>
            <a:off x="914403" y="4203710"/>
            <a:ext cx="677241" cy="738664"/>
          </a:xfrm>
          <a:prstGeom prst="rect">
            <a:avLst/>
          </a:prstGeom>
        </p:spPr>
        <p:txBody>
          <a:bodyPr wrap="square">
            <a:spAutoFit/>
          </a:bodyPr>
          <a:lstStyle/>
          <a:p>
            <a:pPr algn="l"/>
            <a:r>
              <a:rPr lang="en-US" dirty="0">
                <a:solidFill>
                  <a:srgbClr val="1F1A17"/>
                </a:solidFill>
                <a:latin typeface="Times" panose="02020603050405020304" pitchFamily="18" charset="0"/>
              </a:rPr>
              <a:t>(</a:t>
            </a:r>
            <a:r>
              <a:rPr lang="en-US" sz="2400" b="1" dirty="0">
                <a:solidFill>
                  <a:srgbClr val="C00000"/>
                </a:solidFill>
                <a:latin typeface="Times" panose="02020603050405020304" pitchFamily="18" charset="0"/>
              </a:rPr>
              <a:t>J2</a:t>
            </a:r>
            <a:r>
              <a:rPr lang="en-US" dirty="0">
                <a:solidFill>
                  <a:srgbClr val="C00000"/>
                </a:solidFill>
                <a:latin typeface="Times" panose="02020603050405020304" pitchFamily="18" charset="0"/>
              </a:rPr>
              <a:t>)</a:t>
            </a:r>
            <a:r>
              <a:rPr lang="en-US" dirty="0">
                <a:solidFill>
                  <a:srgbClr val="1F1A17"/>
                </a:solidFill>
                <a:latin typeface="Times" panose="02020603050405020304" pitchFamily="18" charset="0"/>
              </a:rPr>
              <a:t>.</a:t>
            </a:r>
            <a:endParaRPr lang="ar-IQ" dirty="0"/>
          </a:p>
        </p:txBody>
      </p:sp>
      <p:sp>
        <p:nvSpPr>
          <p:cNvPr id="2" name="عنصر نائب للتذييل 1"/>
          <p:cNvSpPr>
            <a:spLocks noGrp="1"/>
          </p:cNvSpPr>
          <p:nvPr>
            <p:ph type="ftr" sz="quarter" idx="11"/>
          </p:nvPr>
        </p:nvSpPr>
        <p:spPr/>
        <p:txBody>
          <a:bodyPr/>
          <a:lstStyle/>
          <a:p>
            <a:r>
              <a:rPr lang="en-US"/>
              <a:t>DR. Rabeea kh. znad</a:t>
            </a:r>
            <a:endParaRPr lang="ar-IQ"/>
          </a:p>
        </p:txBody>
      </p:sp>
      <p:sp>
        <p:nvSpPr>
          <p:cNvPr id="3" name="عنصر نائب لرقم الشريحة 2"/>
          <p:cNvSpPr>
            <a:spLocks noGrp="1"/>
          </p:cNvSpPr>
          <p:nvPr>
            <p:ph type="sldNum" sz="quarter" idx="12"/>
          </p:nvPr>
        </p:nvSpPr>
        <p:spPr/>
        <p:txBody>
          <a:bodyPr/>
          <a:lstStyle/>
          <a:p>
            <a:fld id="{5FC748C2-D937-4099-AC2B-7A6DFB3B4A4A}" type="slidenum">
              <a:rPr lang="ar-IQ" smtClean="0"/>
              <a:t>13</a:t>
            </a:fld>
            <a:endParaRPr lang="ar-IQ"/>
          </a:p>
        </p:txBody>
      </p:sp>
    </p:spTree>
    <p:extLst>
      <p:ext uri="{BB962C8B-B14F-4D97-AF65-F5344CB8AC3E}">
        <p14:creationId xmlns:p14="http://schemas.microsoft.com/office/powerpoint/2010/main" val="3185555428"/>
      </p:ext>
    </p:extLst>
  </p:cSld>
  <p:clrMapOvr>
    <a:masterClrMapping/>
  </p:clrMapOvr>
  <mc:AlternateContent xmlns:mc="http://schemas.openxmlformats.org/markup-compatibility/2006" xmlns:p14="http://schemas.microsoft.com/office/powerpoint/2010/main">
    <mc:Choice Requires="p14">
      <p:transition spd="slow" p14:dur="2000" advTm="32"/>
    </mc:Choice>
    <mc:Fallback xmlns="">
      <p:transition spd="slow" advTm="3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0963" y="863357"/>
            <a:ext cx="11050074" cy="4739759"/>
          </a:xfrm>
          <a:prstGeom prst="rect">
            <a:avLst/>
          </a:prstGeom>
        </p:spPr>
        <p:txBody>
          <a:bodyPr wrap="square">
            <a:spAutoFit/>
          </a:bodyPr>
          <a:lstStyle/>
          <a:p>
            <a:r>
              <a:rPr lang="en-US" dirty="0"/>
              <a:t> </a:t>
            </a:r>
          </a:p>
          <a:p>
            <a:pPr algn="l" rtl="0"/>
            <a:r>
              <a:rPr lang="en-US" dirty="0"/>
              <a:t>  </a:t>
            </a:r>
            <a:r>
              <a:rPr lang="en-US" sz="2800" dirty="0"/>
              <a:t> </a:t>
            </a:r>
            <a:r>
              <a:rPr lang="en-US" sz="2800" dirty="0">
                <a:latin typeface="Times New Roman" panose="02020603050405020304" pitchFamily="18" charset="0"/>
              </a:rPr>
              <a:t>this analysis, depend on  the following steps: </a:t>
            </a:r>
          </a:p>
          <a:p>
            <a:pPr algn="l" rtl="0"/>
            <a:endParaRPr lang="en-US" sz="3200" dirty="0">
              <a:latin typeface="Times New Roman" panose="02020603050405020304" pitchFamily="18" charset="0"/>
            </a:endParaRPr>
          </a:p>
          <a:p>
            <a:pPr algn="l" rtl="0"/>
            <a:r>
              <a:rPr lang="en-US" sz="3200" dirty="0">
                <a:latin typeface="Times New Roman" panose="02020603050405020304" pitchFamily="18" charset="0"/>
              </a:rPr>
              <a:t>1 - How to collect readings (the attitude of joints) from the field. </a:t>
            </a:r>
          </a:p>
          <a:p>
            <a:pPr algn="l" rtl="0"/>
            <a:endParaRPr lang="en-US" sz="3200" dirty="0">
              <a:latin typeface="Times New Roman" panose="02020603050405020304" pitchFamily="18" charset="0"/>
            </a:endParaRPr>
          </a:p>
          <a:p>
            <a:pPr algn="l" rtl="0"/>
            <a:r>
              <a:rPr lang="en-US" sz="3200" dirty="0">
                <a:latin typeface="Times New Roman" panose="02020603050405020304" pitchFamily="18" charset="0"/>
              </a:rPr>
              <a:t>2 - Stereographic projection (in the laboratory). </a:t>
            </a:r>
          </a:p>
          <a:p>
            <a:pPr algn="l" rtl="0"/>
            <a:r>
              <a:rPr lang="en-US" sz="3200" dirty="0">
                <a:latin typeface="Times New Roman" panose="02020603050405020304" pitchFamily="18" charset="0"/>
              </a:rPr>
              <a:t>       </a:t>
            </a:r>
          </a:p>
          <a:p>
            <a:pPr algn="l" rtl="0"/>
            <a:r>
              <a:rPr lang="en-US" sz="3200" dirty="0">
                <a:latin typeface="Times New Roman" panose="02020603050405020304" pitchFamily="18" charset="0"/>
              </a:rPr>
              <a:t>3 -  Geometrical Classification (in the field+ laboratory). </a:t>
            </a:r>
          </a:p>
          <a:p>
            <a:pPr algn="l" rtl="0"/>
            <a:endParaRPr lang="en-US" sz="3200" dirty="0">
              <a:latin typeface="Times New Roman" panose="02020603050405020304" pitchFamily="18" charset="0"/>
            </a:endParaRPr>
          </a:p>
          <a:p>
            <a:pPr algn="l" rtl="0"/>
            <a:r>
              <a:rPr lang="en-US" sz="3200" dirty="0">
                <a:latin typeface="Times New Roman" panose="02020603050405020304" pitchFamily="18" charset="0"/>
              </a:rPr>
              <a:t>4 - Interpretation</a:t>
            </a:r>
            <a:endParaRPr lang="ar-IQ" sz="3200" dirty="0">
              <a:latin typeface="Times New Roman" panose="02020603050405020304" pitchFamily="18" charset="0"/>
            </a:endParaRPr>
          </a:p>
        </p:txBody>
      </p:sp>
      <p:sp>
        <p:nvSpPr>
          <p:cNvPr id="3" name="مستطيل 2"/>
          <p:cNvSpPr/>
          <p:nvPr/>
        </p:nvSpPr>
        <p:spPr>
          <a:xfrm>
            <a:off x="526828" y="601747"/>
            <a:ext cx="8844024" cy="523220"/>
          </a:xfrm>
          <a:prstGeom prst="rect">
            <a:avLst/>
          </a:prstGeom>
        </p:spPr>
        <p:txBody>
          <a:bodyPr wrap="none">
            <a:spAutoFit/>
          </a:bodyPr>
          <a:lstStyle/>
          <a:p>
            <a:pPr algn="l" rtl="0"/>
            <a:r>
              <a:rPr lang="en-US" sz="2800" dirty="0">
                <a:latin typeface="Times New Roman" panose="02020603050405020304" pitchFamily="18" charset="0"/>
              </a:rPr>
              <a:t>The largest number of joints lead to a result closer to reality</a:t>
            </a:r>
            <a:r>
              <a:rPr lang="en-US" sz="2800" dirty="0"/>
              <a:t>.</a:t>
            </a:r>
            <a:endParaRPr lang="ar-IQ" sz="2800" dirty="0"/>
          </a:p>
        </p:txBody>
      </p:sp>
      <p:sp>
        <p:nvSpPr>
          <p:cNvPr id="4" name="مستطيل 3"/>
          <p:cNvSpPr/>
          <p:nvPr/>
        </p:nvSpPr>
        <p:spPr>
          <a:xfrm>
            <a:off x="160311" y="54220"/>
            <a:ext cx="3491661" cy="584775"/>
          </a:xfrm>
          <a:prstGeom prst="rect">
            <a:avLst/>
          </a:prstGeom>
        </p:spPr>
        <p:txBody>
          <a:bodyPr wrap="none">
            <a:spAutoFit/>
          </a:bodyPr>
          <a:lstStyle/>
          <a:p>
            <a:pPr algn="l" rtl="0"/>
            <a:r>
              <a:rPr lang="en-US" sz="3200" u="sng" dirty="0">
                <a:solidFill>
                  <a:srgbClr val="FF0000"/>
                </a:solidFill>
                <a:latin typeface="Times New Roman" panose="02020603050405020304" pitchFamily="18" charset="0"/>
              </a:rPr>
              <a:t>B</a:t>
            </a:r>
            <a:r>
              <a:rPr lang="en-US" sz="3200" u="sng" dirty="0">
                <a:latin typeface="Times New Roman" panose="02020603050405020304" pitchFamily="18" charset="0"/>
              </a:rPr>
              <a:t>-Analysis of joints</a:t>
            </a:r>
          </a:p>
        </p:txBody>
      </p:sp>
      <p:sp>
        <p:nvSpPr>
          <p:cNvPr id="5" name="عنصر نائب للتذييل 4"/>
          <p:cNvSpPr>
            <a:spLocks noGrp="1"/>
          </p:cNvSpPr>
          <p:nvPr>
            <p:ph type="ftr" sz="quarter" idx="11"/>
          </p:nvPr>
        </p:nvSpPr>
        <p:spPr/>
        <p:txBody>
          <a:bodyPr/>
          <a:lstStyle/>
          <a:p>
            <a:r>
              <a:rPr lang="en-US"/>
              <a:t>DR. Rabeea kh. znad</a:t>
            </a:r>
            <a:endParaRPr lang="ar-IQ"/>
          </a:p>
        </p:txBody>
      </p:sp>
      <p:sp>
        <p:nvSpPr>
          <p:cNvPr id="6" name="عنصر نائب لرقم الشريحة 5"/>
          <p:cNvSpPr>
            <a:spLocks noGrp="1"/>
          </p:cNvSpPr>
          <p:nvPr>
            <p:ph type="sldNum" sz="quarter" idx="12"/>
          </p:nvPr>
        </p:nvSpPr>
        <p:spPr/>
        <p:txBody>
          <a:bodyPr/>
          <a:lstStyle/>
          <a:p>
            <a:fld id="{5FC748C2-D937-4099-AC2B-7A6DFB3B4A4A}" type="slidenum">
              <a:rPr lang="ar-IQ" smtClean="0"/>
              <a:t>14</a:t>
            </a:fld>
            <a:endParaRPr lang="ar-IQ"/>
          </a:p>
        </p:txBody>
      </p:sp>
    </p:spTree>
    <p:custDataLst>
      <p:tags r:id="rId1"/>
    </p:custDataLst>
    <p:extLst>
      <p:ext uri="{BB962C8B-B14F-4D97-AF65-F5344CB8AC3E}">
        <p14:creationId xmlns:p14="http://schemas.microsoft.com/office/powerpoint/2010/main" val="2585458792"/>
      </p:ext>
    </p:extLst>
  </p:cSld>
  <p:clrMapOvr>
    <a:masterClrMapping/>
  </p:clrMapOvr>
  <mc:AlternateContent xmlns:mc="http://schemas.openxmlformats.org/markup-compatibility/2006" xmlns:p14="http://schemas.microsoft.com/office/powerpoint/2010/main">
    <mc:Choice Requires="p14">
      <p:transition spd="slow" p14:dur="2000" advTm="5047"/>
    </mc:Choice>
    <mc:Fallback xmlns="">
      <p:transition spd="slow" advTm="50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994" y="94277"/>
            <a:ext cx="10867868" cy="2369880"/>
          </a:xfrm>
          <a:prstGeom prst="rect">
            <a:avLst/>
          </a:prstGeom>
        </p:spPr>
        <p:txBody>
          <a:bodyPr wrap="square">
            <a:spAutoFit/>
          </a:bodyPr>
          <a:lstStyle/>
          <a:p>
            <a:pPr algn="l" rtl="0"/>
            <a:r>
              <a:rPr lang="en-US" sz="3200" b="1" u="sng" dirty="0">
                <a:solidFill>
                  <a:schemeClr val="tx2">
                    <a:satMod val="130000"/>
                  </a:schemeClr>
                </a:solidFill>
              </a:rPr>
              <a:t>b-Analysis of joints</a:t>
            </a:r>
          </a:p>
          <a:p>
            <a:pPr algn="l" rtl="0"/>
            <a:r>
              <a:rPr lang="en-US" sz="2400" dirty="0">
                <a:latin typeface="Times New Roman" panose="02020603050405020304" pitchFamily="18" charset="0"/>
                <a:cs typeface="Times New Roman" panose="02020603050405020304" pitchFamily="18" charset="0"/>
              </a:rPr>
              <a:t>1-Extension joints can be simply analyzed by plotting the trace of the joint plane and its pole on a stereographic projection. The  direction of </a:t>
            </a:r>
            <a:r>
              <a:rPr lang="en-US" sz="3600" dirty="0">
                <a:latin typeface="Times New Roman" panose="02020603050405020304" pitchFamily="18" charset="0"/>
                <a:cs typeface="Times New Roman" panose="02020603050405020304" pitchFamily="18" charset="0"/>
              </a:rPr>
              <a:t>σ</a:t>
            </a:r>
            <a:r>
              <a:rPr lang="en-US" sz="1200" dirty="0">
                <a:latin typeface="Times New Roman" panose="02020603050405020304" pitchFamily="18" charset="0"/>
                <a:cs typeface="Times New Roman" panose="02020603050405020304" pitchFamily="18" charset="0"/>
              </a:rPr>
              <a:t>3</a:t>
            </a:r>
            <a:r>
              <a:rPr lang="en-US" sz="1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pole to the</a:t>
            </a:r>
          </a:p>
          <a:p>
            <a:pPr algn="l" rtl="0"/>
            <a:r>
              <a:rPr lang="en-US" sz="2400" dirty="0">
                <a:latin typeface="Times New Roman" panose="02020603050405020304" pitchFamily="18" charset="0"/>
                <a:cs typeface="Times New Roman" panose="02020603050405020304" pitchFamily="18" charset="0"/>
              </a:rPr>
              <a:t>joint plane which contains the </a:t>
            </a:r>
            <a:r>
              <a:rPr lang="en-US" sz="3200" dirty="0">
                <a:latin typeface="Times New Roman" panose="02020603050405020304" pitchFamily="18" charset="0"/>
                <a:cs typeface="Times New Roman" panose="02020603050405020304" pitchFamily="18" charset="0"/>
              </a:rPr>
              <a:t>σ</a:t>
            </a:r>
            <a:r>
              <a:rPr lang="en-US" sz="1100" dirty="0">
                <a:latin typeface="Times New Roman" panose="02020603050405020304" pitchFamily="18" charset="0"/>
                <a:cs typeface="Times New Roman" panose="02020603050405020304" pitchFamily="18" charset="0"/>
              </a:rPr>
              <a:t>1</a:t>
            </a:r>
            <a:r>
              <a:rPr lang="en-US" sz="1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σ</a:t>
            </a:r>
            <a:r>
              <a:rPr lang="en-US" sz="1000" i="1"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axes .</a:t>
            </a:r>
          </a:p>
          <a:p>
            <a:pPr algn="l" rtl="0"/>
            <a:r>
              <a:rPr lang="en-US" sz="2400" dirty="0">
                <a:latin typeface="Times New Roman" panose="02020603050405020304" pitchFamily="18" charset="0"/>
                <a:cs typeface="Times New Roman" panose="02020603050405020304" pitchFamily="18" charset="0"/>
              </a:rPr>
              <a:t> </a:t>
            </a:r>
          </a:p>
        </p:txBody>
      </p:sp>
      <p:sp>
        <p:nvSpPr>
          <p:cNvPr id="3" name="مستطيل 2"/>
          <p:cNvSpPr/>
          <p:nvPr/>
        </p:nvSpPr>
        <p:spPr>
          <a:xfrm>
            <a:off x="250026" y="1779144"/>
            <a:ext cx="10338216" cy="954107"/>
          </a:xfrm>
          <a:prstGeom prst="rect">
            <a:avLst/>
          </a:prstGeom>
        </p:spPr>
        <p:txBody>
          <a:bodyPr wrap="square">
            <a:spAutoFit/>
          </a:bodyPr>
          <a:lstStyle/>
          <a:p>
            <a:pPr algn="l"/>
            <a:r>
              <a:rPr lang="en-US" sz="2000" dirty="0">
                <a:latin typeface="Times New Roman" panose="02020603050405020304" pitchFamily="18" charset="0"/>
                <a:cs typeface="Times New Roman" panose="02020603050405020304" pitchFamily="18" charset="0"/>
              </a:rPr>
              <a:t>Extension joints alone will not give </a:t>
            </a:r>
            <a:r>
              <a:rPr lang="en-US" sz="3200" dirty="0">
                <a:latin typeface="Times New Roman" panose="02020603050405020304" pitchFamily="18" charset="0"/>
                <a:cs typeface="Times New Roman" panose="02020603050405020304" pitchFamily="18" charset="0"/>
              </a:rPr>
              <a:t>σ</a:t>
            </a:r>
            <a:r>
              <a:rPr lang="en-US" sz="11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a:t>
            </a:r>
            <a:r>
              <a:rPr lang="el-GR" sz="2000" dirty="0">
                <a:latin typeface="Times New Roman" panose="02020603050405020304" pitchFamily="18" charset="0"/>
                <a:cs typeface="Times New Roman" panose="02020603050405020304" pitchFamily="18" charset="0"/>
              </a:rPr>
              <a:t>σ</a:t>
            </a:r>
            <a:r>
              <a:rPr lang="el-GR" sz="900" i="1"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orientations—other dynamic indicators such as vein </a:t>
            </a:r>
            <a:r>
              <a:rPr lang="en-US" sz="2000" dirty="0" err="1">
                <a:latin typeface="Times New Roman" panose="02020603050405020304" pitchFamily="18" charset="0"/>
                <a:cs typeface="Times New Roman" panose="02020603050405020304" pitchFamily="18" charset="0"/>
              </a:rPr>
              <a:t>fibre</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orientations are needed</a:t>
            </a:r>
            <a:r>
              <a:rPr lang="en-US" dirty="0">
                <a:latin typeface="Times New Roman" panose="02020603050405020304" pitchFamily="18" charset="0"/>
                <a:cs typeface="Times New Roman" panose="02020603050405020304" pitchFamily="18" charset="0"/>
              </a:rPr>
              <a:t>.</a:t>
            </a:r>
          </a:p>
        </p:txBody>
      </p:sp>
      <p:grpSp>
        <p:nvGrpSpPr>
          <p:cNvPr id="6" name="مجموعة 5"/>
          <p:cNvGrpSpPr/>
          <p:nvPr/>
        </p:nvGrpSpPr>
        <p:grpSpPr>
          <a:xfrm>
            <a:off x="314794" y="2733251"/>
            <a:ext cx="11478764" cy="4299012"/>
            <a:chOff x="314794" y="2319183"/>
            <a:chExt cx="11478764" cy="4299012"/>
          </a:xfrm>
        </p:grpSpPr>
        <p:pic>
          <p:nvPicPr>
            <p:cNvPr id="4" name="صورة 3"/>
            <p:cNvPicPr>
              <a:picLocks noChangeAspect="1"/>
            </p:cNvPicPr>
            <p:nvPr/>
          </p:nvPicPr>
          <p:blipFill rotWithShape="1">
            <a:blip r:embed="rId3"/>
            <a:srcRect l="35125" t="17187" r="14802" b="52500"/>
            <a:stretch/>
          </p:blipFill>
          <p:spPr>
            <a:xfrm>
              <a:off x="314794" y="2319183"/>
              <a:ext cx="11478764" cy="3906807"/>
            </a:xfrm>
            <a:prstGeom prst="rect">
              <a:avLst/>
            </a:prstGeom>
          </p:spPr>
        </p:pic>
        <p:sp>
          <p:nvSpPr>
            <p:cNvPr id="5" name="مستطيل 4"/>
            <p:cNvSpPr/>
            <p:nvPr/>
          </p:nvSpPr>
          <p:spPr>
            <a:xfrm>
              <a:off x="10034954" y="5509846"/>
              <a:ext cx="1500554" cy="75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مستطيل 6"/>
            <p:cNvSpPr/>
            <p:nvPr/>
          </p:nvSpPr>
          <p:spPr>
            <a:xfrm>
              <a:off x="6452559" y="5867918"/>
              <a:ext cx="2329132" cy="75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
        <p:nvSpPr>
          <p:cNvPr id="8" name="مستطيل 7"/>
          <p:cNvSpPr/>
          <p:nvPr/>
        </p:nvSpPr>
        <p:spPr>
          <a:xfrm>
            <a:off x="3629290" y="204920"/>
            <a:ext cx="6405664" cy="400110"/>
          </a:xfrm>
          <a:prstGeom prst="rect">
            <a:avLst/>
          </a:prstGeom>
        </p:spPr>
        <p:txBody>
          <a:bodyPr wrap="none">
            <a:spAutoFit/>
          </a:bodyPr>
          <a:lstStyle/>
          <a:p>
            <a:r>
              <a:rPr lang="en-US" sz="2000" dirty="0"/>
              <a:t>The largest number of joints lead to a result closer to reality</a:t>
            </a:r>
            <a:endParaRPr lang="ar-IQ" sz="2000" dirty="0"/>
          </a:p>
        </p:txBody>
      </p:sp>
      <p:sp>
        <p:nvSpPr>
          <p:cNvPr id="9" name="عنصر نائب للتذييل 8"/>
          <p:cNvSpPr>
            <a:spLocks noGrp="1"/>
          </p:cNvSpPr>
          <p:nvPr>
            <p:ph type="ftr" sz="quarter" idx="11"/>
          </p:nvPr>
        </p:nvSpPr>
        <p:spPr/>
        <p:txBody>
          <a:bodyPr/>
          <a:lstStyle/>
          <a:p>
            <a:r>
              <a:rPr lang="en-US"/>
              <a:t>DR. Rabeea kh. znad</a:t>
            </a:r>
            <a:endParaRPr lang="ar-IQ"/>
          </a:p>
        </p:txBody>
      </p:sp>
      <p:sp>
        <p:nvSpPr>
          <p:cNvPr id="10" name="عنصر نائب لرقم الشريحة 9"/>
          <p:cNvSpPr>
            <a:spLocks noGrp="1"/>
          </p:cNvSpPr>
          <p:nvPr>
            <p:ph type="sldNum" sz="quarter" idx="12"/>
          </p:nvPr>
        </p:nvSpPr>
        <p:spPr/>
        <p:txBody>
          <a:bodyPr/>
          <a:lstStyle/>
          <a:p>
            <a:fld id="{5FC748C2-D937-4099-AC2B-7A6DFB3B4A4A}" type="slidenum">
              <a:rPr lang="ar-IQ" smtClean="0"/>
              <a:t>15</a:t>
            </a:fld>
            <a:endParaRPr lang="ar-IQ"/>
          </a:p>
        </p:txBody>
      </p:sp>
    </p:spTree>
    <p:custDataLst>
      <p:tags r:id="rId1"/>
    </p:custDataLst>
    <p:extLst>
      <p:ext uri="{BB962C8B-B14F-4D97-AF65-F5344CB8AC3E}">
        <p14:creationId xmlns:p14="http://schemas.microsoft.com/office/powerpoint/2010/main" val="3747902860"/>
      </p:ext>
    </p:extLst>
  </p:cSld>
  <p:clrMapOvr>
    <a:masterClrMapping/>
  </p:clrMapOvr>
  <mc:AlternateContent xmlns:mc="http://schemas.openxmlformats.org/markup-compatibility/2006" xmlns:p14="http://schemas.microsoft.com/office/powerpoint/2010/main">
    <mc:Choice Requires="p14">
      <p:transition spd="slow" p14:dur="2000" advTm="1803"/>
    </mc:Choice>
    <mc:Fallback xmlns="">
      <p:transition spd="slow" advTm="18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7560" y="220626"/>
            <a:ext cx="10814547" cy="2077492"/>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2 -Shear joints commonly form conjugate arrays whose angle of intersection (a) is greater than 60°. Plotting these on the stereographic projection .</a:t>
            </a:r>
          </a:p>
          <a:p>
            <a:pPr algn="l" rtl="0"/>
            <a:r>
              <a:rPr lang="en-US" sz="2400" dirty="0">
                <a:latin typeface="Times New Roman" panose="02020603050405020304" pitchFamily="18" charset="0"/>
                <a:cs typeface="Times New Roman" panose="02020603050405020304" pitchFamily="18" charset="0"/>
              </a:rPr>
              <a:t>shows that the line of intersection of the planes is the σ</a:t>
            </a:r>
            <a:r>
              <a:rPr lang="en-US" sz="2400" i="1"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axis. σ1 bisects the acute angle between</a:t>
            </a:r>
          </a:p>
          <a:p>
            <a:pPr algn="l" rtl="0"/>
            <a:r>
              <a:rPr lang="en-US" sz="2400" dirty="0">
                <a:latin typeface="Times New Roman" panose="02020603050405020304" pitchFamily="18" charset="0"/>
                <a:cs typeface="Times New Roman" panose="02020603050405020304" pitchFamily="18" charset="0"/>
              </a:rPr>
              <a:t>the joint planes </a:t>
            </a:r>
            <a:r>
              <a:rPr lang="en-US" sz="2400" dirty="0" err="1">
                <a:latin typeface="Times New Roman" panose="02020603050405020304" pitchFamily="18" charset="0"/>
                <a:cs typeface="Times New Roman" panose="02020603050405020304" pitchFamily="18" charset="0"/>
              </a:rPr>
              <a:t>ana</a:t>
            </a:r>
            <a:r>
              <a:rPr lang="en-US" sz="2400" dirty="0">
                <a:latin typeface="Times New Roman" panose="02020603050405020304" pitchFamily="18" charset="0"/>
                <a:cs typeface="Times New Roman" panose="02020603050405020304" pitchFamily="18" charset="0"/>
              </a:rPr>
              <a:t> σ3 is at 90° to both σ1 and σ</a:t>
            </a:r>
            <a:r>
              <a:rPr lang="en-US" sz="2400" i="1"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t>
            </a:r>
          </a:p>
          <a:p>
            <a:pPr algn="l" rtl="0"/>
            <a:r>
              <a:rPr lang="en-US" sz="900" dirty="0">
                <a:latin typeface="Times New Roman" panose="02020603050405020304" pitchFamily="18" charset="0"/>
                <a:cs typeface="Times New Roman" panose="02020603050405020304" pitchFamily="18" charset="0"/>
              </a:rPr>
              <a:t>Fig.</a:t>
            </a:r>
            <a:endParaRPr lang="ar-IQ" sz="2000" dirty="0"/>
          </a:p>
        </p:txBody>
      </p:sp>
      <p:grpSp>
        <p:nvGrpSpPr>
          <p:cNvPr id="6" name="مجموعة 5"/>
          <p:cNvGrpSpPr/>
          <p:nvPr/>
        </p:nvGrpSpPr>
        <p:grpSpPr>
          <a:xfrm>
            <a:off x="515656" y="2192356"/>
            <a:ext cx="8143878" cy="2776251"/>
            <a:chOff x="1275820" y="1961002"/>
            <a:chExt cx="8143878" cy="2776251"/>
          </a:xfrm>
        </p:grpSpPr>
        <p:pic>
          <p:nvPicPr>
            <p:cNvPr id="3" name="صورة 2"/>
            <p:cNvPicPr>
              <a:picLocks noChangeAspect="1"/>
            </p:cNvPicPr>
            <p:nvPr/>
          </p:nvPicPr>
          <p:blipFill rotWithShape="1">
            <a:blip r:embed="rId3"/>
            <a:srcRect l="35125" t="44239" r="14802" b="26845"/>
            <a:stretch/>
          </p:blipFill>
          <p:spPr>
            <a:xfrm>
              <a:off x="1275820" y="2093205"/>
              <a:ext cx="8143878" cy="2644048"/>
            </a:xfrm>
            <a:prstGeom prst="rect">
              <a:avLst/>
            </a:prstGeom>
          </p:spPr>
        </p:pic>
        <p:sp>
          <p:nvSpPr>
            <p:cNvPr id="4" name="مستطيل 3"/>
            <p:cNvSpPr/>
            <p:nvPr/>
          </p:nvSpPr>
          <p:spPr>
            <a:xfrm>
              <a:off x="1454227" y="2005070"/>
              <a:ext cx="2622014" cy="25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ستطيل 4"/>
            <p:cNvSpPr/>
            <p:nvPr/>
          </p:nvSpPr>
          <p:spPr>
            <a:xfrm>
              <a:off x="7337234" y="1961002"/>
              <a:ext cx="319489" cy="30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
        <p:nvSpPr>
          <p:cNvPr id="7" name="مستطيل 6"/>
          <p:cNvSpPr/>
          <p:nvPr/>
        </p:nvSpPr>
        <p:spPr>
          <a:xfrm>
            <a:off x="0" y="5513481"/>
            <a:ext cx="11990718" cy="1015663"/>
          </a:xfrm>
          <a:prstGeom prst="rect">
            <a:avLst/>
          </a:prstGeom>
        </p:spPr>
        <p:txBody>
          <a:bodyPr wrap="square">
            <a:spAutoFit/>
          </a:bodyPr>
          <a:lstStyle/>
          <a:p>
            <a:pPr algn="l" rtl="0"/>
            <a:r>
              <a:rPr lang="en-US" sz="2000" dirty="0">
                <a:latin typeface="Times New Roman" panose="02020603050405020304" pitchFamily="18" charset="0"/>
                <a:cs typeface="Times New Roman" panose="02020603050405020304" pitchFamily="18" charset="0"/>
              </a:rPr>
              <a:t>The stereographic projections show the projections of the joint planes, the</a:t>
            </a:r>
          </a:p>
          <a:p>
            <a:pPr algn="l" rtl="0"/>
            <a:r>
              <a:rPr lang="en-US" sz="2000" dirty="0">
                <a:latin typeface="Times New Roman" panose="02020603050405020304" pitchFamily="18" charset="0"/>
                <a:cs typeface="Times New Roman" panose="02020603050405020304" pitchFamily="18" charset="0"/>
              </a:rPr>
              <a:t>projections of the principal stress directions and the movement directions on the shear joints —</a:t>
            </a:r>
          </a:p>
          <a:p>
            <a:pPr algn="l" rtl="0"/>
            <a:r>
              <a:rPr lang="en-US" sz="2000" dirty="0">
                <a:latin typeface="Times New Roman" panose="02020603050405020304" pitchFamily="18" charset="0"/>
                <a:cs typeface="Times New Roman" panose="02020603050405020304" pitchFamily="18" charset="0"/>
              </a:rPr>
              <a:t>solid half circle indicates hanging-wall down.</a:t>
            </a:r>
            <a:endParaRPr lang="ar-IQ" sz="5400" dirty="0"/>
          </a:p>
        </p:txBody>
      </p:sp>
      <p:cxnSp>
        <p:nvCxnSpPr>
          <p:cNvPr id="9" name="رابط مستقيم 8"/>
          <p:cNvCxnSpPr/>
          <p:nvPr/>
        </p:nvCxnSpPr>
        <p:spPr>
          <a:xfrm flipH="1">
            <a:off x="2622430" y="3140062"/>
            <a:ext cx="396816" cy="672813"/>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0" name="شكل حر 9"/>
          <p:cNvSpPr/>
          <p:nvPr/>
        </p:nvSpPr>
        <p:spPr>
          <a:xfrm>
            <a:off x="6711351" y="2674189"/>
            <a:ext cx="331124" cy="1984075"/>
          </a:xfrm>
          <a:custGeom>
            <a:avLst/>
            <a:gdLst>
              <a:gd name="connsiteX0" fmla="*/ 17253 w 331124"/>
              <a:gd name="connsiteY0" fmla="*/ 0 h 1984075"/>
              <a:gd name="connsiteX1" fmla="*/ 224287 w 331124"/>
              <a:gd name="connsiteY1" fmla="*/ 362309 h 1984075"/>
              <a:gd name="connsiteX2" fmla="*/ 293298 w 331124"/>
              <a:gd name="connsiteY2" fmla="*/ 621102 h 1984075"/>
              <a:gd name="connsiteX3" fmla="*/ 327804 w 331124"/>
              <a:gd name="connsiteY3" fmla="*/ 879894 h 1984075"/>
              <a:gd name="connsiteX4" fmla="*/ 327804 w 331124"/>
              <a:gd name="connsiteY4" fmla="*/ 1052422 h 1984075"/>
              <a:gd name="connsiteX5" fmla="*/ 310551 w 331124"/>
              <a:gd name="connsiteY5" fmla="*/ 1362973 h 1984075"/>
              <a:gd name="connsiteX6" fmla="*/ 224287 w 331124"/>
              <a:gd name="connsiteY6" fmla="*/ 1604513 h 1984075"/>
              <a:gd name="connsiteX7" fmla="*/ 155275 w 331124"/>
              <a:gd name="connsiteY7" fmla="*/ 1811547 h 1984075"/>
              <a:gd name="connsiteX8" fmla="*/ 86264 w 331124"/>
              <a:gd name="connsiteY8" fmla="*/ 1897811 h 1984075"/>
              <a:gd name="connsiteX9" fmla="*/ 0 w 331124"/>
              <a:gd name="connsiteY9" fmla="*/ 1984075 h 1984075"/>
              <a:gd name="connsiteX10" fmla="*/ 0 w 331124"/>
              <a:gd name="connsiteY10" fmla="*/ 1984075 h 198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124" h="1984075">
                <a:moveTo>
                  <a:pt x="17253" y="0"/>
                </a:moveTo>
                <a:cubicBezTo>
                  <a:pt x="97766" y="129396"/>
                  <a:pt x="178280" y="258792"/>
                  <a:pt x="224287" y="362309"/>
                </a:cubicBezTo>
                <a:cubicBezTo>
                  <a:pt x="270294" y="465826"/>
                  <a:pt x="276045" y="534838"/>
                  <a:pt x="293298" y="621102"/>
                </a:cubicBezTo>
                <a:cubicBezTo>
                  <a:pt x="310551" y="707366"/>
                  <a:pt x="322053" y="808007"/>
                  <a:pt x="327804" y="879894"/>
                </a:cubicBezTo>
                <a:cubicBezTo>
                  <a:pt x="333555" y="951781"/>
                  <a:pt x="330679" y="971909"/>
                  <a:pt x="327804" y="1052422"/>
                </a:cubicBezTo>
                <a:cubicBezTo>
                  <a:pt x="324929" y="1132935"/>
                  <a:pt x="327804" y="1270958"/>
                  <a:pt x="310551" y="1362973"/>
                </a:cubicBezTo>
                <a:cubicBezTo>
                  <a:pt x="293298" y="1454988"/>
                  <a:pt x="250166" y="1529751"/>
                  <a:pt x="224287" y="1604513"/>
                </a:cubicBezTo>
                <a:cubicBezTo>
                  <a:pt x="198408" y="1679275"/>
                  <a:pt x="178279" y="1762664"/>
                  <a:pt x="155275" y="1811547"/>
                </a:cubicBezTo>
                <a:cubicBezTo>
                  <a:pt x="132271" y="1860430"/>
                  <a:pt x="112143" y="1869056"/>
                  <a:pt x="86264" y="1897811"/>
                </a:cubicBezTo>
                <a:cubicBezTo>
                  <a:pt x="60385" y="1926566"/>
                  <a:pt x="0" y="1984075"/>
                  <a:pt x="0" y="1984075"/>
                </a:cubicBezTo>
                <a:lnTo>
                  <a:pt x="0" y="1984075"/>
                </a:ln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13" name="رابط مستقيم 12"/>
          <p:cNvCxnSpPr/>
          <p:nvPr/>
        </p:nvCxnSpPr>
        <p:spPr>
          <a:xfrm flipH="1">
            <a:off x="2005070" y="3812875"/>
            <a:ext cx="617360" cy="1005475"/>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15" name="شكل بيضاوي 14"/>
          <p:cNvSpPr/>
          <p:nvPr/>
        </p:nvSpPr>
        <p:spPr>
          <a:xfrm>
            <a:off x="2553419" y="3476468"/>
            <a:ext cx="120770" cy="1897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شكل بيضاوي 15"/>
          <p:cNvSpPr/>
          <p:nvPr/>
        </p:nvSpPr>
        <p:spPr>
          <a:xfrm>
            <a:off x="6921705" y="3603463"/>
            <a:ext cx="120770" cy="1897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شكل بيضاوي 16"/>
          <p:cNvSpPr/>
          <p:nvPr/>
        </p:nvSpPr>
        <p:spPr>
          <a:xfrm>
            <a:off x="2700068" y="3476468"/>
            <a:ext cx="120770" cy="18975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4" name="صورة 2" descr="untitl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965" y="2346592"/>
            <a:ext cx="2416649" cy="239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صر نائب للتذييل 7"/>
          <p:cNvSpPr>
            <a:spLocks noGrp="1"/>
          </p:cNvSpPr>
          <p:nvPr>
            <p:ph type="ftr" sz="quarter" idx="11"/>
          </p:nvPr>
        </p:nvSpPr>
        <p:spPr/>
        <p:txBody>
          <a:bodyPr/>
          <a:lstStyle/>
          <a:p>
            <a:r>
              <a:rPr lang="en-US"/>
              <a:t>DR. Rabeea kh. znad</a:t>
            </a:r>
            <a:endParaRPr lang="ar-IQ"/>
          </a:p>
        </p:txBody>
      </p:sp>
      <p:sp>
        <p:nvSpPr>
          <p:cNvPr id="11" name="عنصر نائب لرقم الشريحة 10"/>
          <p:cNvSpPr>
            <a:spLocks noGrp="1"/>
          </p:cNvSpPr>
          <p:nvPr>
            <p:ph type="sldNum" sz="quarter" idx="12"/>
          </p:nvPr>
        </p:nvSpPr>
        <p:spPr/>
        <p:txBody>
          <a:bodyPr/>
          <a:lstStyle/>
          <a:p>
            <a:fld id="{5FC748C2-D937-4099-AC2B-7A6DFB3B4A4A}" type="slidenum">
              <a:rPr lang="ar-IQ" smtClean="0"/>
              <a:t>16</a:t>
            </a:fld>
            <a:endParaRPr lang="ar-IQ"/>
          </a:p>
        </p:txBody>
      </p:sp>
    </p:spTree>
    <p:custDataLst>
      <p:tags r:id="rId1"/>
    </p:custDataLst>
    <p:extLst>
      <p:ext uri="{BB962C8B-B14F-4D97-AF65-F5344CB8AC3E}">
        <p14:creationId xmlns:p14="http://schemas.microsoft.com/office/powerpoint/2010/main" val="2489363453"/>
      </p:ext>
    </p:extLst>
  </p:cSld>
  <p:clrMapOvr>
    <a:masterClrMapping/>
  </p:clrMapOvr>
  <mc:AlternateContent xmlns:mc="http://schemas.openxmlformats.org/markup-compatibility/2006" xmlns:p14="http://schemas.microsoft.com/office/powerpoint/2010/main">
    <mc:Choice Requires="p14">
      <p:transition spd="slow" p14:dur="2000" advTm="2200"/>
    </mc:Choice>
    <mc:Fallback xmlns="">
      <p:transition spd="slow" advTm="2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0"/>
                                        <p:tgtEl>
                                          <p:spTgt spid="10"/>
                                        </p:tgtEl>
                                      </p:cBhvr>
                                    </p:animEffect>
                                  </p:childTnLst>
                                </p:cTn>
                              </p:par>
                            </p:childTnLst>
                          </p:cTn>
                        </p:par>
                        <p:par>
                          <p:cTn id="16" fill="hold">
                            <p:stCondLst>
                              <p:cond delay="50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a:extLst>
              <a:ext uri="{FF2B5EF4-FFF2-40B4-BE49-F238E27FC236}">
                <a16:creationId xmlns:a16="http://schemas.microsoft.com/office/drawing/2014/main" id="{D2BCA219-7BAC-A8E0-FC02-AD172A7CF889}"/>
              </a:ext>
            </a:extLst>
          </p:cNvPr>
          <p:cNvSpPr>
            <a:spLocks noGrp="1"/>
          </p:cNvSpPr>
          <p:nvPr>
            <p:ph type="ftr" sz="quarter" idx="11"/>
          </p:nvPr>
        </p:nvSpPr>
        <p:spPr/>
        <p:txBody>
          <a:bodyPr/>
          <a:lstStyle/>
          <a:p>
            <a:r>
              <a:rPr lang="en-US"/>
              <a:t>DR. Rabeea kh. znad</a:t>
            </a:r>
            <a:endParaRPr lang="ar-IQ"/>
          </a:p>
        </p:txBody>
      </p:sp>
      <p:sp>
        <p:nvSpPr>
          <p:cNvPr id="3" name="عنصر نائب لرقم الشريحة 2">
            <a:extLst>
              <a:ext uri="{FF2B5EF4-FFF2-40B4-BE49-F238E27FC236}">
                <a16:creationId xmlns:a16="http://schemas.microsoft.com/office/drawing/2014/main" id="{6F1A2F9A-0548-33CB-CC9E-8F8E4D707005}"/>
              </a:ext>
            </a:extLst>
          </p:cNvPr>
          <p:cNvSpPr>
            <a:spLocks noGrp="1"/>
          </p:cNvSpPr>
          <p:nvPr>
            <p:ph type="sldNum" sz="quarter" idx="12"/>
          </p:nvPr>
        </p:nvSpPr>
        <p:spPr/>
        <p:txBody>
          <a:bodyPr/>
          <a:lstStyle/>
          <a:p>
            <a:fld id="{5FC748C2-D937-4099-AC2B-7A6DFB3B4A4A}" type="slidenum">
              <a:rPr lang="ar-IQ" smtClean="0"/>
              <a:t>17</a:t>
            </a:fld>
            <a:endParaRPr lang="ar-IQ"/>
          </a:p>
        </p:txBody>
      </p:sp>
      <p:sp>
        <p:nvSpPr>
          <p:cNvPr id="4" name="مستطيل 3">
            <a:extLst>
              <a:ext uri="{FF2B5EF4-FFF2-40B4-BE49-F238E27FC236}">
                <a16:creationId xmlns:a16="http://schemas.microsoft.com/office/drawing/2014/main" id="{8312BFE0-C220-9F9A-ECB1-8C859A4C5BF7}"/>
              </a:ext>
            </a:extLst>
          </p:cNvPr>
          <p:cNvSpPr/>
          <p:nvPr/>
        </p:nvSpPr>
        <p:spPr>
          <a:xfrm>
            <a:off x="3300761" y="1003610"/>
            <a:ext cx="5531005" cy="4204010"/>
          </a:xfrm>
          <a:prstGeom prst="rect">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ثلث متساوي الساقين 4">
            <a:extLst>
              <a:ext uri="{FF2B5EF4-FFF2-40B4-BE49-F238E27FC236}">
                <a16:creationId xmlns:a16="http://schemas.microsoft.com/office/drawing/2014/main" id="{29D3E92A-57A5-FE97-5EF5-33093C4A90C6}"/>
              </a:ext>
            </a:extLst>
          </p:cNvPr>
          <p:cNvSpPr/>
          <p:nvPr/>
        </p:nvSpPr>
        <p:spPr>
          <a:xfrm>
            <a:off x="6400800" y="959009"/>
            <a:ext cx="323385" cy="5018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ثلث متساوي الساقين 5">
            <a:extLst>
              <a:ext uri="{FF2B5EF4-FFF2-40B4-BE49-F238E27FC236}">
                <a16:creationId xmlns:a16="http://schemas.microsoft.com/office/drawing/2014/main" id="{A7D6A2E5-D2A3-0263-070D-08CB6E66396C}"/>
              </a:ext>
            </a:extLst>
          </p:cNvPr>
          <p:cNvSpPr/>
          <p:nvPr/>
        </p:nvSpPr>
        <p:spPr>
          <a:xfrm>
            <a:off x="6553200" y="3430850"/>
            <a:ext cx="323385" cy="5018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تقاطع 6">
            <a:extLst>
              <a:ext uri="{FF2B5EF4-FFF2-40B4-BE49-F238E27FC236}">
                <a16:creationId xmlns:a16="http://schemas.microsoft.com/office/drawing/2014/main" id="{7B532DB7-2693-B26F-F467-813069FCC286}"/>
              </a:ext>
            </a:extLst>
          </p:cNvPr>
          <p:cNvSpPr/>
          <p:nvPr/>
        </p:nvSpPr>
        <p:spPr>
          <a:xfrm>
            <a:off x="8419170" y="1951463"/>
            <a:ext cx="379141" cy="356839"/>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تقاطع 7">
            <a:extLst>
              <a:ext uri="{FF2B5EF4-FFF2-40B4-BE49-F238E27FC236}">
                <a16:creationId xmlns:a16="http://schemas.microsoft.com/office/drawing/2014/main" id="{DE32F63B-666D-8C92-DD47-0E9BFEB2D871}"/>
              </a:ext>
            </a:extLst>
          </p:cNvPr>
          <p:cNvSpPr/>
          <p:nvPr/>
        </p:nvSpPr>
        <p:spPr>
          <a:xfrm>
            <a:off x="3352808" y="2761784"/>
            <a:ext cx="367986" cy="378994"/>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شمس 8">
            <a:extLst>
              <a:ext uri="{FF2B5EF4-FFF2-40B4-BE49-F238E27FC236}">
                <a16:creationId xmlns:a16="http://schemas.microsoft.com/office/drawing/2014/main" id="{41F9F97B-56F9-212B-C088-C455F8E110A3}"/>
              </a:ext>
            </a:extLst>
          </p:cNvPr>
          <p:cNvSpPr/>
          <p:nvPr/>
        </p:nvSpPr>
        <p:spPr>
          <a:xfrm>
            <a:off x="5586762" y="2308302"/>
            <a:ext cx="278780" cy="334537"/>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شمس 9">
            <a:extLst>
              <a:ext uri="{FF2B5EF4-FFF2-40B4-BE49-F238E27FC236}">
                <a16:creationId xmlns:a16="http://schemas.microsoft.com/office/drawing/2014/main" id="{BC5F1F58-674E-23D3-83AE-0FBCC914F847}"/>
              </a:ext>
            </a:extLst>
          </p:cNvPr>
          <p:cNvSpPr/>
          <p:nvPr/>
        </p:nvSpPr>
        <p:spPr>
          <a:xfrm>
            <a:off x="3319352" y="4679793"/>
            <a:ext cx="278780" cy="334537"/>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خطط انسيابي: وصلة جمع 10">
            <a:extLst>
              <a:ext uri="{FF2B5EF4-FFF2-40B4-BE49-F238E27FC236}">
                <a16:creationId xmlns:a16="http://schemas.microsoft.com/office/drawing/2014/main" id="{83C702BE-28A6-4258-53EF-0E8E951F46BE}"/>
              </a:ext>
            </a:extLst>
          </p:cNvPr>
          <p:cNvSpPr/>
          <p:nvPr/>
        </p:nvSpPr>
        <p:spPr>
          <a:xfrm>
            <a:off x="6155475" y="2564780"/>
            <a:ext cx="323385" cy="334537"/>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خطط انسيابي: وصلة جمع 11">
            <a:extLst>
              <a:ext uri="{FF2B5EF4-FFF2-40B4-BE49-F238E27FC236}">
                <a16:creationId xmlns:a16="http://schemas.microsoft.com/office/drawing/2014/main" id="{1F3D56A5-26AB-9EE2-72EF-CBE155740494}"/>
              </a:ext>
            </a:extLst>
          </p:cNvPr>
          <p:cNvSpPr/>
          <p:nvPr/>
        </p:nvSpPr>
        <p:spPr>
          <a:xfrm>
            <a:off x="3341654" y="4233752"/>
            <a:ext cx="323385" cy="334537"/>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ربع نص 12">
            <a:extLst>
              <a:ext uri="{FF2B5EF4-FFF2-40B4-BE49-F238E27FC236}">
                <a16:creationId xmlns:a16="http://schemas.microsoft.com/office/drawing/2014/main" id="{03743B10-1CE4-4F74-ED2E-2FC637730669}"/>
              </a:ext>
            </a:extLst>
          </p:cNvPr>
          <p:cNvSpPr txBox="1"/>
          <p:nvPr/>
        </p:nvSpPr>
        <p:spPr>
          <a:xfrm>
            <a:off x="3888065" y="5363737"/>
            <a:ext cx="3806276" cy="369332"/>
          </a:xfrm>
          <a:prstGeom prst="rect">
            <a:avLst/>
          </a:prstGeom>
          <a:noFill/>
        </p:spPr>
        <p:txBody>
          <a:bodyPr wrap="square" rtlCol="0">
            <a:spAutoFit/>
          </a:bodyPr>
          <a:lstStyle/>
          <a:p>
            <a:r>
              <a:rPr lang="ar-IQ" dirty="0"/>
              <a:t>اربط الاشكال المتشابهة</a:t>
            </a:r>
            <a:endParaRPr lang="en-US" dirty="0"/>
          </a:p>
        </p:txBody>
      </p:sp>
    </p:spTree>
    <p:extLst>
      <p:ext uri="{BB962C8B-B14F-4D97-AF65-F5344CB8AC3E}">
        <p14:creationId xmlns:p14="http://schemas.microsoft.com/office/powerpoint/2010/main" val="278755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صورة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881" y="3683129"/>
            <a:ext cx="5574742" cy="2996423"/>
          </a:xfrm>
          <a:prstGeom prst="rect">
            <a:avLst/>
          </a:prstGeom>
        </p:spPr>
      </p:pic>
      <p:cxnSp>
        <p:nvCxnSpPr>
          <p:cNvPr id="15" name="رابط كسهم مستقيم 14"/>
          <p:cNvCxnSpPr/>
          <p:nvPr/>
        </p:nvCxnSpPr>
        <p:spPr>
          <a:xfrm flipH="1">
            <a:off x="9735536" y="3709981"/>
            <a:ext cx="707922"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V="1">
            <a:off x="5868303" y="3784364"/>
            <a:ext cx="870155" cy="3003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rot="18779611">
            <a:off x="8597098" y="1377081"/>
            <a:ext cx="1460785" cy="369332"/>
          </a:xfrm>
          <a:prstGeom prst="rect">
            <a:avLst/>
          </a:prstGeom>
        </p:spPr>
        <p:txBody>
          <a:bodyPr wrap="none">
            <a:spAutoFit/>
          </a:bodyPr>
          <a:lstStyle/>
          <a:p>
            <a:r>
              <a:rPr lang="en-US" i="1" u="sng" dirty="0">
                <a:solidFill>
                  <a:srgbClr val="FF0000"/>
                </a:solidFill>
              </a:rPr>
              <a:t>Release joints</a:t>
            </a:r>
            <a:endParaRPr lang="ar-IQ" dirty="0"/>
          </a:p>
        </p:txBody>
      </p:sp>
      <p:sp>
        <p:nvSpPr>
          <p:cNvPr id="20" name="مربع نص 19"/>
          <p:cNvSpPr txBox="1"/>
          <p:nvPr/>
        </p:nvSpPr>
        <p:spPr>
          <a:xfrm>
            <a:off x="106017" y="198783"/>
            <a:ext cx="9854610" cy="830997"/>
          </a:xfrm>
          <a:prstGeom prst="rect">
            <a:avLst/>
          </a:prstGeom>
          <a:noFill/>
        </p:spPr>
        <p:txBody>
          <a:bodyPr wrap="square" rtlCol="1">
            <a:spAutoFit/>
          </a:bodyPr>
          <a:lstStyle/>
          <a:p>
            <a:pPr algn="l" rtl="0"/>
            <a:r>
              <a:rPr lang="en-US" sz="2400" dirty="0">
                <a:latin typeface="Times New Roman" panose="02020603050405020304" pitchFamily="18" charset="0"/>
              </a:rPr>
              <a:t>Joints parallel to the axial plane of folds may be </a:t>
            </a:r>
            <a:r>
              <a:rPr lang="en-US" sz="2400" u="sng" dirty="0">
                <a:solidFill>
                  <a:srgbClr val="FF0000"/>
                </a:solidFill>
                <a:latin typeface="Times New Roman" panose="02020603050405020304" pitchFamily="18" charset="0"/>
              </a:rPr>
              <a:t>release joints </a:t>
            </a:r>
            <a:r>
              <a:rPr lang="en-US" sz="2400" dirty="0">
                <a:latin typeface="Times New Roman" panose="02020603050405020304" pitchFamily="18" charset="0"/>
              </a:rPr>
              <a:t>similar to those that form at right angles to the axis of compression when the load is released.</a:t>
            </a:r>
            <a:endParaRPr lang="ar-IQ" sz="2400" dirty="0">
              <a:latin typeface="Times New Roman" panose="02020603050405020304" pitchFamily="18" charset="0"/>
            </a:endParaRPr>
          </a:p>
        </p:txBody>
      </p:sp>
      <p:pic>
        <p:nvPicPr>
          <p:cNvPr id="21" name="Picture 2" descr="5"/>
          <p:cNvPicPr>
            <a:picLocks noChangeAspect="1" noChangeArrowheads="1"/>
          </p:cNvPicPr>
          <p:nvPr/>
        </p:nvPicPr>
        <p:blipFill rotWithShape="1">
          <a:blip r:embed="rId4">
            <a:extLst>
              <a:ext uri="{28A0092B-C50C-407E-A947-70E740481C1C}">
                <a14:useLocalDpi xmlns:a14="http://schemas.microsoft.com/office/drawing/2010/main" val="0"/>
              </a:ext>
            </a:extLst>
          </a:blip>
          <a:srcRect l="54325" t="11379"/>
          <a:stretch/>
        </p:blipFill>
        <p:spPr bwMode="auto">
          <a:xfrm>
            <a:off x="862149" y="1655193"/>
            <a:ext cx="2155401" cy="296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قوس ممتلئ 21"/>
          <p:cNvSpPr/>
          <p:nvPr/>
        </p:nvSpPr>
        <p:spPr>
          <a:xfrm>
            <a:off x="7705692" y="2397443"/>
            <a:ext cx="1708611" cy="2367645"/>
          </a:xfrm>
          <a:prstGeom prst="blockArc">
            <a:avLst/>
          </a:prstGeom>
          <a:ln w="95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1" name="قوس ممتلئ 10"/>
          <p:cNvSpPr/>
          <p:nvPr/>
        </p:nvSpPr>
        <p:spPr>
          <a:xfrm>
            <a:off x="6914738" y="3295411"/>
            <a:ext cx="1827885" cy="2865637"/>
          </a:xfrm>
          <a:prstGeom prst="blockArc">
            <a:avLst/>
          </a:prstGeom>
          <a:ln w="95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cxnSp>
        <p:nvCxnSpPr>
          <p:cNvPr id="24" name="رابط مستقيم 23"/>
          <p:cNvCxnSpPr/>
          <p:nvPr/>
        </p:nvCxnSpPr>
        <p:spPr>
          <a:xfrm flipH="1">
            <a:off x="7931491" y="2397443"/>
            <a:ext cx="564442" cy="8979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شكل حر 26"/>
          <p:cNvSpPr/>
          <p:nvPr/>
        </p:nvSpPr>
        <p:spPr>
          <a:xfrm>
            <a:off x="7550428" y="2429127"/>
            <a:ext cx="1926924" cy="2296245"/>
          </a:xfrm>
          <a:custGeom>
            <a:avLst/>
            <a:gdLst>
              <a:gd name="connsiteX0" fmla="*/ 5163 w 1926924"/>
              <a:gd name="connsiteY0" fmla="*/ 946885 h 2296245"/>
              <a:gd name="connsiteX1" fmla="*/ 367113 w 1926924"/>
              <a:gd name="connsiteY1" fmla="*/ 337285 h 2296245"/>
              <a:gd name="connsiteX2" fmla="*/ 557613 w 1926924"/>
              <a:gd name="connsiteY2" fmla="*/ 184885 h 2296245"/>
              <a:gd name="connsiteX3" fmla="*/ 767163 w 1926924"/>
              <a:gd name="connsiteY3" fmla="*/ 13435 h 2296245"/>
              <a:gd name="connsiteX4" fmla="*/ 919563 w 1926924"/>
              <a:gd name="connsiteY4" fmla="*/ 13435 h 2296245"/>
              <a:gd name="connsiteX5" fmla="*/ 1338663 w 1926924"/>
              <a:gd name="connsiteY5" fmla="*/ 32485 h 2296245"/>
              <a:gd name="connsiteX6" fmla="*/ 1567263 w 1926924"/>
              <a:gd name="connsiteY6" fmla="*/ 184885 h 2296245"/>
              <a:gd name="connsiteX7" fmla="*/ 1738713 w 1926924"/>
              <a:gd name="connsiteY7" fmla="*/ 527785 h 2296245"/>
              <a:gd name="connsiteX8" fmla="*/ 1833963 w 1926924"/>
              <a:gd name="connsiteY8" fmla="*/ 832585 h 2296245"/>
              <a:gd name="connsiteX9" fmla="*/ 1853013 w 1926924"/>
              <a:gd name="connsiteY9" fmla="*/ 1004035 h 2296245"/>
              <a:gd name="connsiteX10" fmla="*/ 1891113 w 1926924"/>
              <a:gd name="connsiteY10" fmla="*/ 1137385 h 2296245"/>
              <a:gd name="connsiteX11" fmla="*/ 1281513 w 1926924"/>
              <a:gd name="connsiteY11" fmla="*/ 2261335 h 2296245"/>
              <a:gd name="connsiteX12" fmla="*/ 1224363 w 1926924"/>
              <a:gd name="connsiteY12" fmla="*/ 1975585 h 2296245"/>
              <a:gd name="connsiteX13" fmla="*/ 1110063 w 1926924"/>
              <a:gd name="connsiteY13" fmla="*/ 1613635 h 2296245"/>
              <a:gd name="connsiteX14" fmla="*/ 1014813 w 1926924"/>
              <a:gd name="connsiteY14" fmla="*/ 1365985 h 2296245"/>
              <a:gd name="connsiteX15" fmla="*/ 824313 w 1926924"/>
              <a:gd name="connsiteY15" fmla="*/ 1118335 h 2296245"/>
              <a:gd name="connsiteX16" fmla="*/ 595713 w 1926924"/>
              <a:gd name="connsiteY16" fmla="*/ 1004035 h 2296245"/>
              <a:gd name="connsiteX17" fmla="*/ 424263 w 1926924"/>
              <a:gd name="connsiteY17" fmla="*/ 927835 h 2296245"/>
              <a:gd name="connsiteX18" fmla="*/ 290913 w 1926924"/>
              <a:gd name="connsiteY18" fmla="*/ 870685 h 2296245"/>
              <a:gd name="connsiteX19" fmla="*/ 233763 w 1926924"/>
              <a:gd name="connsiteY19" fmla="*/ 889735 h 2296245"/>
              <a:gd name="connsiteX20" fmla="*/ 157563 w 1926924"/>
              <a:gd name="connsiteY20" fmla="*/ 908785 h 2296245"/>
              <a:gd name="connsiteX21" fmla="*/ 5163 w 1926924"/>
              <a:gd name="connsiteY21" fmla="*/ 946885 h 22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6924" h="2296245">
                <a:moveTo>
                  <a:pt x="5163" y="946885"/>
                </a:moveTo>
                <a:cubicBezTo>
                  <a:pt x="40088" y="851635"/>
                  <a:pt x="275038" y="464285"/>
                  <a:pt x="367113" y="337285"/>
                </a:cubicBezTo>
                <a:cubicBezTo>
                  <a:pt x="459188" y="210285"/>
                  <a:pt x="557613" y="184885"/>
                  <a:pt x="557613" y="184885"/>
                </a:cubicBezTo>
                <a:cubicBezTo>
                  <a:pt x="624288" y="130910"/>
                  <a:pt x="706838" y="42010"/>
                  <a:pt x="767163" y="13435"/>
                </a:cubicBezTo>
                <a:cubicBezTo>
                  <a:pt x="827488" y="-15140"/>
                  <a:pt x="824313" y="10260"/>
                  <a:pt x="919563" y="13435"/>
                </a:cubicBezTo>
                <a:cubicBezTo>
                  <a:pt x="1014813" y="16610"/>
                  <a:pt x="1230713" y="3910"/>
                  <a:pt x="1338663" y="32485"/>
                </a:cubicBezTo>
                <a:cubicBezTo>
                  <a:pt x="1446613" y="61060"/>
                  <a:pt x="1500588" y="102335"/>
                  <a:pt x="1567263" y="184885"/>
                </a:cubicBezTo>
                <a:cubicBezTo>
                  <a:pt x="1633938" y="267435"/>
                  <a:pt x="1694263" y="419835"/>
                  <a:pt x="1738713" y="527785"/>
                </a:cubicBezTo>
                <a:cubicBezTo>
                  <a:pt x="1783163" y="635735"/>
                  <a:pt x="1814913" y="753210"/>
                  <a:pt x="1833963" y="832585"/>
                </a:cubicBezTo>
                <a:cubicBezTo>
                  <a:pt x="1853013" y="911960"/>
                  <a:pt x="1843488" y="953235"/>
                  <a:pt x="1853013" y="1004035"/>
                </a:cubicBezTo>
                <a:cubicBezTo>
                  <a:pt x="1862538" y="1054835"/>
                  <a:pt x="1986363" y="927835"/>
                  <a:pt x="1891113" y="1137385"/>
                </a:cubicBezTo>
                <a:cubicBezTo>
                  <a:pt x="1795863" y="1346935"/>
                  <a:pt x="1392638" y="2121635"/>
                  <a:pt x="1281513" y="2261335"/>
                </a:cubicBezTo>
                <a:cubicBezTo>
                  <a:pt x="1170388" y="2401035"/>
                  <a:pt x="1252938" y="2083535"/>
                  <a:pt x="1224363" y="1975585"/>
                </a:cubicBezTo>
                <a:cubicBezTo>
                  <a:pt x="1195788" y="1867635"/>
                  <a:pt x="1144988" y="1715235"/>
                  <a:pt x="1110063" y="1613635"/>
                </a:cubicBezTo>
                <a:cubicBezTo>
                  <a:pt x="1075138" y="1512035"/>
                  <a:pt x="1062438" y="1448535"/>
                  <a:pt x="1014813" y="1365985"/>
                </a:cubicBezTo>
                <a:cubicBezTo>
                  <a:pt x="967188" y="1283435"/>
                  <a:pt x="894163" y="1178660"/>
                  <a:pt x="824313" y="1118335"/>
                </a:cubicBezTo>
                <a:cubicBezTo>
                  <a:pt x="754463" y="1058010"/>
                  <a:pt x="662388" y="1035785"/>
                  <a:pt x="595713" y="1004035"/>
                </a:cubicBezTo>
                <a:cubicBezTo>
                  <a:pt x="529038" y="972285"/>
                  <a:pt x="424263" y="927835"/>
                  <a:pt x="424263" y="927835"/>
                </a:cubicBezTo>
                <a:cubicBezTo>
                  <a:pt x="373463" y="905610"/>
                  <a:pt x="322663" y="877035"/>
                  <a:pt x="290913" y="870685"/>
                </a:cubicBezTo>
                <a:cubicBezTo>
                  <a:pt x="259163" y="864335"/>
                  <a:pt x="255988" y="883385"/>
                  <a:pt x="233763" y="889735"/>
                </a:cubicBezTo>
                <a:cubicBezTo>
                  <a:pt x="211538" y="896085"/>
                  <a:pt x="192488" y="902435"/>
                  <a:pt x="157563" y="908785"/>
                </a:cubicBezTo>
                <a:cubicBezTo>
                  <a:pt x="122638" y="915135"/>
                  <a:pt x="-29762" y="1042135"/>
                  <a:pt x="5163" y="946885"/>
                </a:cubicBezTo>
                <a:close/>
              </a:path>
            </a:pathLst>
          </a:cu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37" name="مجموعة 36"/>
          <p:cNvGrpSpPr/>
          <p:nvPr/>
        </p:nvGrpSpPr>
        <p:grpSpPr>
          <a:xfrm>
            <a:off x="7745731" y="1453299"/>
            <a:ext cx="768159" cy="3246586"/>
            <a:chOff x="7527235" y="1790700"/>
            <a:chExt cx="686477" cy="3088725"/>
          </a:xfrm>
        </p:grpSpPr>
        <p:cxnSp>
          <p:nvCxnSpPr>
            <p:cNvPr id="35" name="رابط مستقيم 34"/>
            <p:cNvCxnSpPr/>
            <p:nvPr/>
          </p:nvCxnSpPr>
          <p:spPr>
            <a:xfrm flipH="1">
              <a:off x="7705695" y="4449655"/>
              <a:ext cx="305030" cy="4297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H="1">
              <a:off x="7527235" y="1790700"/>
              <a:ext cx="686477" cy="124714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a:off x="7527235" y="3037846"/>
              <a:ext cx="178457" cy="1841578"/>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a:off x="8213712" y="1790700"/>
              <a:ext cx="0" cy="92838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2" name="رابط مستقيم 41"/>
          <p:cNvCxnSpPr/>
          <p:nvPr/>
        </p:nvCxnSpPr>
        <p:spPr>
          <a:xfrm>
            <a:off x="8531005" y="2614012"/>
            <a:ext cx="43899" cy="115918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رابط مستقيم 44"/>
          <p:cNvCxnSpPr/>
          <p:nvPr/>
        </p:nvCxnSpPr>
        <p:spPr>
          <a:xfrm flipH="1">
            <a:off x="8304308" y="3833212"/>
            <a:ext cx="264797" cy="353148"/>
          </a:xfrm>
          <a:prstGeom prst="line">
            <a:avLst/>
          </a:prstGeom>
          <a:ln w="539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rot="18080896">
            <a:off x="7363821" y="2782920"/>
            <a:ext cx="1135627" cy="369332"/>
          </a:xfrm>
          <a:prstGeom prst="rect">
            <a:avLst/>
          </a:prstGeom>
          <a:noFill/>
        </p:spPr>
        <p:txBody>
          <a:bodyPr wrap="square" rtlCol="1">
            <a:spAutoFit/>
          </a:bodyPr>
          <a:lstStyle/>
          <a:p>
            <a:r>
              <a:rPr lang="en-US" dirty="0"/>
              <a:t>Fold axis</a:t>
            </a:r>
            <a:endParaRPr lang="ar-IQ" dirty="0"/>
          </a:p>
        </p:txBody>
      </p:sp>
      <p:sp>
        <p:nvSpPr>
          <p:cNvPr id="50" name="مستطيل 49"/>
          <p:cNvSpPr/>
          <p:nvPr/>
        </p:nvSpPr>
        <p:spPr>
          <a:xfrm rot="18107031">
            <a:off x="7087030" y="1949789"/>
            <a:ext cx="1237325" cy="369332"/>
          </a:xfrm>
          <a:prstGeom prst="rect">
            <a:avLst/>
          </a:prstGeom>
        </p:spPr>
        <p:txBody>
          <a:bodyPr wrap="none">
            <a:spAutoFit/>
          </a:bodyPr>
          <a:lstStyle/>
          <a:p>
            <a:r>
              <a:rPr lang="en-US" dirty="0"/>
              <a:t>axial plane </a:t>
            </a:r>
            <a:endParaRPr lang="ar-IQ" dirty="0"/>
          </a:p>
        </p:txBody>
      </p:sp>
      <p:cxnSp>
        <p:nvCxnSpPr>
          <p:cNvPr id="52" name="رابط مستقيم 51"/>
          <p:cNvCxnSpPr>
            <a:stCxn id="27" idx="4"/>
          </p:cNvCxnSpPr>
          <p:nvPr/>
        </p:nvCxnSpPr>
        <p:spPr>
          <a:xfrm flipH="1">
            <a:off x="7974331" y="2442562"/>
            <a:ext cx="495660" cy="813133"/>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رابط كسهم مستقيم 54"/>
          <p:cNvCxnSpPr>
            <a:stCxn id="18" idx="1"/>
          </p:cNvCxnSpPr>
          <p:nvPr/>
        </p:nvCxnSpPr>
        <p:spPr>
          <a:xfrm flipH="1">
            <a:off x="8569105" y="2095979"/>
            <a:ext cx="260319" cy="301464"/>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رابط كسهم مستقيم 56"/>
          <p:cNvCxnSpPr/>
          <p:nvPr/>
        </p:nvCxnSpPr>
        <p:spPr>
          <a:xfrm>
            <a:off x="3017550" y="4968466"/>
            <a:ext cx="754503"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مستطيل 57"/>
          <p:cNvSpPr/>
          <p:nvPr/>
        </p:nvSpPr>
        <p:spPr>
          <a:xfrm rot="18583291">
            <a:off x="2001676" y="1952661"/>
            <a:ext cx="1460785" cy="369332"/>
          </a:xfrm>
          <a:prstGeom prst="rect">
            <a:avLst/>
          </a:prstGeom>
        </p:spPr>
        <p:txBody>
          <a:bodyPr wrap="none">
            <a:spAutoFit/>
          </a:bodyPr>
          <a:lstStyle/>
          <a:p>
            <a:r>
              <a:rPr lang="en-US" i="1" u="sng" dirty="0">
                <a:solidFill>
                  <a:srgbClr val="FF0000"/>
                </a:solidFill>
              </a:rPr>
              <a:t>Release joints</a:t>
            </a:r>
            <a:endParaRPr lang="ar-IQ" dirty="0"/>
          </a:p>
        </p:txBody>
      </p:sp>
      <p:sp>
        <p:nvSpPr>
          <p:cNvPr id="59" name="مربع نص 58"/>
          <p:cNvSpPr txBox="1"/>
          <p:nvPr/>
        </p:nvSpPr>
        <p:spPr>
          <a:xfrm>
            <a:off x="2641375" y="2400441"/>
            <a:ext cx="1798094" cy="646331"/>
          </a:xfrm>
          <a:prstGeom prst="rect">
            <a:avLst/>
          </a:prstGeom>
          <a:noFill/>
        </p:spPr>
        <p:txBody>
          <a:bodyPr wrap="square" rtlCol="1">
            <a:spAutoFit/>
          </a:bodyPr>
          <a:lstStyle/>
          <a:p>
            <a:r>
              <a:rPr lang="en-US" dirty="0"/>
              <a:t>Formed parallel to top of prism</a:t>
            </a:r>
            <a:endParaRPr lang="ar-IQ" dirty="0"/>
          </a:p>
        </p:txBody>
      </p:sp>
      <p:sp>
        <p:nvSpPr>
          <p:cNvPr id="61" name="مستطيل 60"/>
          <p:cNvSpPr/>
          <p:nvPr/>
        </p:nvSpPr>
        <p:spPr>
          <a:xfrm rot="17736192">
            <a:off x="4007716" y="2996370"/>
            <a:ext cx="1460785" cy="369332"/>
          </a:xfrm>
          <a:prstGeom prst="rect">
            <a:avLst/>
          </a:prstGeom>
        </p:spPr>
        <p:txBody>
          <a:bodyPr wrap="none">
            <a:spAutoFit/>
          </a:bodyPr>
          <a:lstStyle/>
          <a:p>
            <a:r>
              <a:rPr lang="en-US" i="1" u="sng" dirty="0">
                <a:solidFill>
                  <a:srgbClr val="FF0000"/>
                </a:solidFill>
              </a:rPr>
              <a:t>Release joints</a:t>
            </a:r>
            <a:endParaRPr lang="ar-IQ" dirty="0"/>
          </a:p>
        </p:txBody>
      </p:sp>
      <p:cxnSp>
        <p:nvCxnSpPr>
          <p:cNvPr id="62" name="رابط كسهم مستقيم 61"/>
          <p:cNvCxnSpPr/>
          <p:nvPr/>
        </p:nvCxnSpPr>
        <p:spPr>
          <a:xfrm>
            <a:off x="4619184" y="3773192"/>
            <a:ext cx="28910" cy="442507"/>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4" name="مستطيل 63"/>
          <p:cNvSpPr/>
          <p:nvPr/>
        </p:nvSpPr>
        <p:spPr>
          <a:xfrm>
            <a:off x="1741347" y="5103015"/>
            <a:ext cx="2057708" cy="338554"/>
          </a:xfrm>
          <a:prstGeom prst="rect">
            <a:avLst/>
          </a:prstGeom>
        </p:spPr>
        <p:txBody>
          <a:bodyPr wrap="square">
            <a:spAutoFit/>
          </a:bodyPr>
          <a:lstStyle/>
          <a:p>
            <a:pPr algn="l"/>
            <a:r>
              <a:rPr lang="en-US" sz="1600" i="1" dirty="0"/>
              <a:t>extension fractures</a:t>
            </a:r>
            <a:endParaRPr lang="ar-IQ" sz="1600" i="1" dirty="0"/>
          </a:p>
        </p:txBody>
      </p:sp>
      <p:sp>
        <p:nvSpPr>
          <p:cNvPr id="65" name="مربع نص 64"/>
          <p:cNvSpPr txBox="1"/>
          <p:nvPr/>
        </p:nvSpPr>
        <p:spPr>
          <a:xfrm>
            <a:off x="9615948" y="3833212"/>
            <a:ext cx="1622323" cy="369332"/>
          </a:xfrm>
          <a:prstGeom prst="rect">
            <a:avLst/>
          </a:prstGeom>
          <a:noFill/>
        </p:spPr>
        <p:txBody>
          <a:bodyPr wrap="square" rtlCol="1">
            <a:spAutoFit/>
          </a:bodyPr>
          <a:lstStyle/>
          <a:p>
            <a:r>
              <a:rPr lang="en-US" dirty="0"/>
              <a:t>Force direction</a:t>
            </a:r>
            <a:endParaRPr lang="ar-IQ" dirty="0"/>
          </a:p>
        </p:txBody>
      </p:sp>
      <p:sp>
        <p:nvSpPr>
          <p:cNvPr id="66" name="مستطيل 65"/>
          <p:cNvSpPr/>
          <p:nvPr/>
        </p:nvSpPr>
        <p:spPr>
          <a:xfrm>
            <a:off x="3376646" y="6077172"/>
            <a:ext cx="1066694" cy="19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عنصر نائب للتذييل 1"/>
          <p:cNvSpPr>
            <a:spLocks noGrp="1"/>
          </p:cNvSpPr>
          <p:nvPr>
            <p:ph type="ftr" sz="quarter" idx="11"/>
          </p:nvPr>
        </p:nvSpPr>
        <p:spPr/>
        <p:txBody>
          <a:bodyPr/>
          <a:lstStyle/>
          <a:p>
            <a:r>
              <a:rPr lang="en-US"/>
              <a:t>DR. Rabeea kh. znad</a:t>
            </a:r>
            <a:endParaRPr lang="ar-IQ"/>
          </a:p>
        </p:txBody>
      </p:sp>
      <p:sp>
        <p:nvSpPr>
          <p:cNvPr id="3" name="عنصر نائب لرقم الشريحة 2"/>
          <p:cNvSpPr>
            <a:spLocks noGrp="1"/>
          </p:cNvSpPr>
          <p:nvPr>
            <p:ph type="sldNum" sz="quarter" idx="12"/>
          </p:nvPr>
        </p:nvSpPr>
        <p:spPr/>
        <p:txBody>
          <a:bodyPr/>
          <a:lstStyle/>
          <a:p>
            <a:fld id="{5FC748C2-D937-4099-AC2B-7A6DFB3B4A4A}" type="slidenum">
              <a:rPr lang="ar-IQ" smtClean="0"/>
              <a:t>2</a:t>
            </a:fld>
            <a:endParaRPr lang="ar-IQ"/>
          </a:p>
        </p:txBody>
      </p:sp>
    </p:spTree>
    <p:custDataLst>
      <p:tags r:id="rId1"/>
    </p:custDataLst>
    <p:extLst>
      <p:ext uri="{BB962C8B-B14F-4D97-AF65-F5344CB8AC3E}">
        <p14:creationId xmlns:p14="http://schemas.microsoft.com/office/powerpoint/2010/main" val="304127828"/>
      </p:ext>
    </p:extLst>
  </p:cSld>
  <p:clrMapOvr>
    <a:masterClrMapping/>
  </p:clrMapOvr>
  <mc:AlternateContent xmlns:mc="http://schemas.openxmlformats.org/markup-compatibility/2006" xmlns:p14="http://schemas.microsoft.com/office/powerpoint/2010/main">
    <mc:Choice Requires="p14">
      <p:transition spd="slow" p14:dur="2000" advTm="239888"/>
    </mc:Choice>
    <mc:Fallback xmlns="">
      <p:transition spd="slow" advTm="239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down)">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down)">
                                      <p:cBhvr>
                                        <p:cTn id="81" dur="500"/>
                                        <p:tgtEl>
                                          <p:spTgt spid="5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down)">
                                      <p:cBhvr>
                                        <p:cTn id="84" dur="500"/>
                                        <p:tgtEl>
                                          <p:spTgt spid="61"/>
                                        </p:tgtEl>
                                      </p:cBhvr>
                                    </p:animEffect>
                                  </p:childTnLst>
                                </p:cTn>
                              </p:par>
                              <p:par>
                                <p:cTn id="85" presetID="2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down)">
                                      <p:cBhvr>
                                        <p:cTn id="87" dur="500"/>
                                        <p:tgtEl>
                                          <p:spTgt spid="6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down)">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11" grpId="0" animBg="1"/>
      <p:bldP spid="27" grpId="0" animBg="1"/>
      <p:bldP spid="17" grpId="0"/>
      <p:bldP spid="50" grpId="0"/>
      <p:bldP spid="58" grpId="0"/>
      <p:bldP spid="59" grpId="0"/>
      <p:bldP spid="61" grpId="0"/>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سهم للأسفل 7"/>
          <p:cNvSpPr/>
          <p:nvPr/>
        </p:nvSpPr>
        <p:spPr>
          <a:xfrm rot="16200000">
            <a:off x="608124" y="2945302"/>
            <a:ext cx="482002" cy="1220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ربع نص 2"/>
          <p:cNvSpPr txBox="1"/>
          <p:nvPr/>
        </p:nvSpPr>
        <p:spPr>
          <a:xfrm>
            <a:off x="277641" y="272999"/>
            <a:ext cx="8934597" cy="1200329"/>
          </a:xfrm>
          <a:prstGeom prst="rect">
            <a:avLst/>
          </a:prstGeom>
          <a:noFill/>
        </p:spPr>
        <p:txBody>
          <a:bodyPr wrap="square" rtlCol="1">
            <a:spAutoFit/>
          </a:bodyPr>
          <a:lstStyle/>
          <a:p>
            <a:pPr algn="l" rtl="0"/>
            <a:r>
              <a:rPr lang="en-US" sz="2400" dirty="0">
                <a:latin typeface="Times New Roman" panose="02020603050405020304" pitchFamily="18" charset="0"/>
              </a:rPr>
              <a:t>Two sets  of joints that intersect at a high angle to form a conjugate system are often considered </a:t>
            </a:r>
            <a:r>
              <a:rPr lang="en-US" sz="2400" u="sng" dirty="0">
                <a:solidFill>
                  <a:srgbClr val="FF0000"/>
                </a:solidFill>
                <a:latin typeface="Times New Roman" panose="02020603050405020304" pitchFamily="18" charset="0"/>
              </a:rPr>
              <a:t>shear  fractures</a:t>
            </a:r>
            <a:r>
              <a:rPr lang="en-US" sz="2400" dirty="0">
                <a:latin typeface="Times New Roman" panose="02020603050405020304" pitchFamily="18" charset="0"/>
              </a:rPr>
              <a:t>, especially if they are symmetrically disposed about the strain axis. </a:t>
            </a:r>
            <a:endParaRPr lang="ar-IQ" sz="2400" dirty="0">
              <a:latin typeface="Times New Roman" panose="02020603050405020304" pitchFamily="18" charset="0"/>
            </a:endParaRPr>
          </a:p>
        </p:txBody>
      </p:sp>
      <p:pic>
        <p:nvPicPr>
          <p:cNvPr id="2" name="صورة 1"/>
          <p:cNvPicPr>
            <a:picLocks noChangeAspect="1"/>
          </p:cNvPicPr>
          <p:nvPr/>
        </p:nvPicPr>
        <p:blipFill rotWithShape="1">
          <a:blip r:embed="rId3">
            <a:extLst>
              <a:ext uri="{28A0092B-C50C-407E-A947-70E740481C1C}">
                <a14:useLocalDpi xmlns:a14="http://schemas.microsoft.com/office/drawing/2010/main" val="0"/>
              </a:ext>
            </a:extLst>
          </a:blip>
          <a:srcRect l="5308" t="5634" r="50867" b="25042"/>
          <a:stretch/>
        </p:blipFill>
        <p:spPr>
          <a:xfrm>
            <a:off x="1376620" y="1882006"/>
            <a:ext cx="4025900" cy="3829555"/>
          </a:xfrm>
          <a:prstGeom prst="rect">
            <a:avLst/>
          </a:prstGeom>
        </p:spPr>
      </p:pic>
      <p:sp>
        <p:nvSpPr>
          <p:cNvPr id="4" name="مستطيل 3"/>
          <p:cNvSpPr/>
          <p:nvPr/>
        </p:nvSpPr>
        <p:spPr>
          <a:xfrm>
            <a:off x="238641" y="2362552"/>
            <a:ext cx="1645001" cy="369332"/>
          </a:xfrm>
          <a:prstGeom prst="rect">
            <a:avLst/>
          </a:prstGeom>
        </p:spPr>
        <p:txBody>
          <a:bodyPr wrap="none">
            <a:spAutoFit/>
          </a:bodyPr>
          <a:lstStyle/>
          <a:p>
            <a:r>
              <a:rPr lang="en-US" i="1" dirty="0">
                <a:solidFill>
                  <a:srgbClr val="FF0000"/>
                </a:solidFill>
              </a:rPr>
              <a:t>shear  fractures</a:t>
            </a:r>
            <a:endParaRPr lang="ar-IQ" dirty="0"/>
          </a:p>
        </p:txBody>
      </p:sp>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l="49132" t="5634" r="4406" b="25042"/>
          <a:stretch/>
        </p:blipFill>
        <p:spPr>
          <a:xfrm>
            <a:off x="6684318" y="1810739"/>
            <a:ext cx="4556111" cy="4087894"/>
          </a:xfrm>
          <a:prstGeom prst="rect">
            <a:avLst/>
          </a:prstGeom>
        </p:spPr>
      </p:pic>
      <p:sp>
        <p:nvSpPr>
          <p:cNvPr id="5" name="مستطيل 4"/>
          <p:cNvSpPr/>
          <p:nvPr/>
        </p:nvSpPr>
        <p:spPr>
          <a:xfrm>
            <a:off x="10281956" y="1401459"/>
            <a:ext cx="1645001" cy="369332"/>
          </a:xfrm>
          <a:prstGeom prst="rect">
            <a:avLst/>
          </a:prstGeom>
        </p:spPr>
        <p:txBody>
          <a:bodyPr wrap="none">
            <a:spAutoFit/>
          </a:bodyPr>
          <a:lstStyle/>
          <a:p>
            <a:r>
              <a:rPr lang="en-US" i="1" dirty="0">
                <a:solidFill>
                  <a:srgbClr val="FF0000"/>
                </a:solidFill>
              </a:rPr>
              <a:t>shear  fractures</a:t>
            </a:r>
            <a:endParaRPr lang="ar-IQ" dirty="0"/>
          </a:p>
        </p:txBody>
      </p:sp>
      <p:sp>
        <p:nvSpPr>
          <p:cNvPr id="7" name="سهم للأسفل 6"/>
          <p:cNvSpPr/>
          <p:nvPr/>
        </p:nvSpPr>
        <p:spPr>
          <a:xfrm rot="5400000">
            <a:off x="4960645" y="2897559"/>
            <a:ext cx="484845" cy="1180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مربع نص 8"/>
          <p:cNvSpPr txBox="1"/>
          <p:nvPr/>
        </p:nvSpPr>
        <p:spPr>
          <a:xfrm>
            <a:off x="354135" y="5835801"/>
            <a:ext cx="4195682" cy="369332"/>
          </a:xfrm>
          <a:prstGeom prst="rect">
            <a:avLst/>
          </a:prstGeom>
          <a:noFill/>
        </p:spPr>
        <p:txBody>
          <a:bodyPr wrap="square" rtlCol="1">
            <a:spAutoFit/>
          </a:bodyPr>
          <a:lstStyle/>
          <a:p>
            <a:r>
              <a:rPr lang="en-US" dirty="0"/>
              <a:t>Easiest relief in a north –south direction</a:t>
            </a:r>
            <a:endParaRPr lang="ar-IQ" dirty="0"/>
          </a:p>
        </p:txBody>
      </p:sp>
      <p:sp>
        <p:nvSpPr>
          <p:cNvPr id="10" name="مربع نص 9"/>
          <p:cNvSpPr txBox="1"/>
          <p:nvPr/>
        </p:nvSpPr>
        <p:spPr>
          <a:xfrm>
            <a:off x="5861817" y="5822775"/>
            <a:ext cx="4195682" cy="369332"/>
          </a:xfrm>
          <a:prstGeom prst="rect">
            <a:avLst/>
          </a:prstGeom>
          <a:noFill/>
        </p:spPr>
        <p:txBody>
          <a:bodyPr wrap="square" rtlCol="1">
            <a:spAutoFit/>
          </a:bodyPr>
          <a:lstStyle/>
          <a:p>
            <a:r>
              <a:rPr lang="en-US" dirty="0"/>
              <a:t>Easiest relief in upwards</a:t>
            </a:r>
            <a:endParaRPr lang="ar-IQ" dirty="0"/>
          </a:p>
        </p:txBody>
      </p:sp>
      <p:sp>
        <p:nvSpPr>
          <p:cNvPr id="11" name="سهم للأسفل 10"/>
          <p:cNvSpPr/>
          <p:nvPr/>
        </p:nvSpPr>
        <p:spPr>
          <a:xfrm rot="5400000">
            <a:off x="10407938" y="2838932"/>
            <a:ext cx="484845" cy="1180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سهم للأسفل 11"/>
          <p:cNvSpPr/>
          <p:nvPr/>
        </p:nvSpPr>
        <p:spPr>
          <a:xfrm rot="16200000">
            <a:off x="6933716" y="3085129"/>
            <a:ext cx="484844" cy="983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14" name="رابط كسهم مستقيم 13"/>
          <p:cNvCxnSpPr/>
          <p:nvPr/>
        </p:nvCxnSpPr>
        <p:spPr>
          <a:xfrm flipV="1">
            <a:off x="3389570" y="1882006"/>
            <a:ext cx="410817" cy="45557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2796681" y="2559046"/>
            <a:ext cx="449880" cy="553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V="1">
            <a:off x="9026908" y="2109793"/>
            <a:ext cx="0" cy="57923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عنصر نائب للتذييل 12"/>
          <p:cNvSpPr>
            <a:spLocks noGrp="1"/>
          </p:cNvSpPr>
          <p:nvPr>
            <p:ph type="ftr" sz="quarter" idx="11"/>
          </p:nvPr>
        </p:nvSpPr>
        <p:spPr/>
        <p:txBody>
          <a:bodyPr/>
          <a:lstStyle/>
          <a:p>
            <a:r>
              <a:rPr lang="en-US"/>
              <a:t>DR. Rabeea kh. znad</a:t>
            </a:r>
            <a:endParaRPr lang="ar-IQ"/>
          </a:p>
        </p:txBody>
      </p:sp>
      <p:sp>
        <p:nvSpPr>
          <p:cNvPr id="16" name="عنصر نائب لرقم الشريحة 15"/>
          <p:cNvSpPr>
            <a:spLocks noGrp="1"/>
          </p:cNvSpPr>
          <p:nvPr>
            <p:ph type="sldNum" sz="quarter" idx="12"/>
          </p:nvPr>
        </p:nvSpPr>
        <p:spPr/>
        <p:txBody>
          <a:bodyPr/>
          <a:lstStyle/>
          <a:p>
            <a:fld id="{5FC748C2-D937-4099-AC2B-7A6DFB3B4A4A}" type="slidenum">
              <a:rPr lang="ar-IQ" smtClean="0"/>
              <a:t>3</a:t>
            </a:fld>
            <a:endParaRPr lang="ar-IQ"/>
          </a:p>
        </p:txBody>
      </p:sp>
    </p:spTree>
    <p:custDataLst>
      <p:tags r:id="rId1"/>
    </p:custDataLst>
    <p:extLst>
      <p:ext uri="{BB962C8B-B14F-4D97-AF65-F5344CB8AC3E}">
        <p14:creationId xmlns:p14="http://schemas.microsoft.com/office/powerpoint/2010/main" val="1962099412"/>
      </p:ext>
    </p:extLst>
  </p:cSld>
  <p:clrMapOvr>
    <a:masterClrMapping/>
  </p:clrMapOvr>
  <mc:AlternateContent xmlns:mc="http://schemas.openxmlformats.org/markup-compatibility/2006" xmlns:p14="http://schemas.microsoft.com/office/powerpoint/2010/main">
    <mc:Choice Requires="p14">
      <p:transition spd="slow" p14:dur="2000" advTm="27630"/>
    </mc:Choice>
    <mc:Fallback xmlns="">
      <p:transition spd="slow" advTm="27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70833E-6 -4.81481E-6 L -0.05573 -4.81481E-6 " pathEditMode="relative" rAng="0" ptsTypes="AA">
                                      <p:cBhvr>
                                        <p:cTn id="6" dur="2000" fill="hold"/>
                                        <p:tgtEl>
                                          <p:spTgt spid="7"/>
                                        </p:tgtEl>
                                        <p:attrNameLst>
                                          <p:attrName>ppt_x</p:attrName>
                                          <p:attrName>ppt_y</p:attrName>
                                        </p:attrNameLst>
                                      </p:cBhvr>
                                      <p:rCtr x="-2786" y="0"/>
                                    </p:animMotion>
                                  </p:childTnLst>
                                </p:cTn>
                              </p:par>
                              <p:par>
                                <p:cTn id="7" presetID="63" presetClass="path" presetSubtype="0" accel="50000" decel="50000" fill="hold" grpId="0" nodeType="withEffect">
                                  <p:stCondLst>
                                    <p:cond delay="0"/>
                                  </p:stCondLst>
                                  <p:childTnLst>
                                    <p:animMotion origin="layout" path="M -0.0401 -0.0051 L -1.45833E-6 2.96296E-6 " pathEditMode="relative" rAng="0" ptsTypes="AA">
                                      <p:cBhvr>
                                        <p:cTn id="8" dur="2000" fill="hold"/>
                                        <p:tgtEl>
                                          <p:spTgt spid="8"/>
                                        </p:tgtEl>
                                        <p:attrNameLst>
                                          <p:attrName>ppt_x</p:attrName>
                                          <p:attrName>ppt_y</p:attrName>
                                        </p:attrNameLst>
                                      </p:cBhvr>
                                      <p:rCtr x="2005" y="255"/>
                                    </p:animMotion>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grpId="0" nodeType="clickEffect">
                                  <p:stCondLst>
                                    <p:cond delay="0"/>
                                  </p:stCondLst>
                                  <p:childTnLst>
                                    <p:animMotion origin="layout" path="M 2.29167E-6 0 L -0.05573 0 " pathEditMode="relative" rAng="0" ptsTypes="AA">
                                      <p:cBhvr>
                                        <p:cTn id="12" dur="2000" fill="hold"/>
                                        <p:tgtEl>
                                          <p:spTgt spid="11"/>
                                        </p:tgtEl>
                                        <p:attrNameLst>
                                          <p:attrName>ppt_x</p:attrName>
                                          <p:attrName>ppt_y</p:attrName>
                                        </p:attrNameLst>
                                      </p:cBhvr>
                                      <p:rCtr x="-2786" y="0"/>
                                    </p:animMotion>
                                  </p:childTnLst>
                                </p:cTn>
                              </p:par>
                              <p:par>
                                <p:cTn id="13" presetID="63" presetClass="path" presetSubtype="0" accel="50000" decel="50000" fill="hold" grpId="0" nodeType="withEffect">
                                  <p:stCondLst>
                                    <p:cond delay="0"/>
                                  </p:stCondLst>
                                  <p:childTnLst>
                                    <p:animMotion origin="layout" path="M -0.0401 -0.00509 L -1.66667E-6 2.22222E-6 " pathEditMode="relative" rAng="0" ptsTypes="AA">
                                      <p:cBhvr>
                                        <p:cTn id="14" dur="2000" fill="hold"/>
                                        <p:tgtEl>
                                          <p:spTgt spid="12"/>
                                        </p:tgtEl>
                                        <p:attrNameLst>
                                          <p:attrName>ppt_x</p:attrName>
                                          <p:attrName>ppt_y</p:attrName>
                                        </p:attrNameLst>
                                      </p:cBhvr>
                                      <p:rCtr x="2005" y="255"/>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4.58333E-6 1.48148E-6 L -4.58333E-6 -0.10255 " pathEditMode="relative" rAng="0" ptsTypes="AA">
                                      <p:cBhvr>
                                        <p:cTn id="28" dur="2000" fill="hold"/>
                                        <p:tgtEl>
                                          <p:spTgt spid="18"/>
                                        </p:tgtEl>
                                        <p:attrNameLst>
                                          <p:attrName>ppt_x</p:attrName>
                                          <p:attrName>ppt_y</p:attrName>
                                        </p:attrNameLst>
                                      </p:cBhvr>
                                      <p:rCtr x="0" y="-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a:extLst>
              <a:ext uri="{FF2B5EF4-FFF2-40B4-BE49-F238E27FC236}">
                <a16:creationId xmlns:a16="http://schemas.microsoft.com/office/drawing/2014/main" id="{8E4A3825-A001-93B1-0AD8-07478B7CBE5B}"/>
              </a:ext>
            </a:extLst>
          </p:cNvPr>
          <p:cNvSpPr>
            <a:spLocks noGrp="1"/>
          </p:cNvSpPr>
          <p:nvPr>
            <p:ph type="ftr" sz="quarter" idx="11"/>
          </p:nvPr>
        </p:nvSpPr>
        <p:spPr/>
        <p:txBody>
          <a:bodyPr/>
          <a:lstStyle/>
          <a:p>
            <a:r>
              <a:rPr lang="en-US"/>
              <a:t>DR. Rabeea kh. znad</a:t>
            </a:r>
            <a:endParaRPr lang="ar-IQ"/>
          </a:p>
        </p:txBody>
      </p:sp>
      <p:sp>
        <p:nvSpPr>
          <p:cNvPr id="5" name="عنصر نائب لرقم الشريحة 4">
            <a:extLst>
              <a:ext uri="{FF2B5EF4-FFF2-40B4-BE49-F238E27FC236}">
                <a16:creationId xmlns:a16="http://schemas.microsoft.com/office/drawing/2014/main" id="{27C1E810-2DC9-18C9-0014-42CE3AC04913}"/>
              </a:ext>
            </a:extLst>
          </p:cNvPr>
          <p:cNvSpPr>
            <a:spLocks noGrp="1"/>
          </p:cNvSpPr>
          <p:nvPr>
            <p:ph type="sldNum" sz="quarter" idx="12"/>
          </p:nvPr>
        </p:nvSpPr>
        <p:spPr/>
        <p:txBody>
          <a:bodyPr/>
          <a:lstStyle/>
          <a:p>
            <a:fld id="{5FC748C2-D937-4099-AC2B-7A6DFB3B4A4A}" type="slidenum">
              <a:rPr lang="ar-IQ" smtClean="0"/>
              <a:t>4</a:t>
            </a:fld>
            <a:endParaRPr lang="ar-IQ"/>
          </a:p>
        </p:txBody>
      </p:sp>
      <p:sp>
        <p:nvSpPr>
          <p:cNvPr id="7" name="مربع نص 6">
            <a:extLst>
              <a:ext uri="{FF2B5EF4-FFF2-40B4-BE49-F238E27FC236}">
                <a16:creationId xmlns:a16="http://schemas.microsoft.com/office/drawing/2014/main" id="{E4303CC0-DF18-791A-E82D-FAD05D840469}"/>
              </a:ext>
            </a:extLst>
          </p:cNvPr>
          <p:cNvSpPr txBox="1"/>
          <p:nvPr/>
        </p:nvSpPr>
        <p:spPr>
          <a:xfrm>
            <a:off x="321333" y="474345"/>
            <a:ext cx="10941269" cy="5909310"/>
          </a:xfrm>
          <a:prstGeom prst="rect">
            <a:avLst/>
          </a:prstGeom>
          <a:noFill/>
        </p:spPr>
        <p:txBody>
          <a:bodyPr wrap="square">
            <a:spAutoFit/>
          </a:bodyPr>
          <a:lstStyle/>
          <a:p>
            <a:pPr algn="l" rtl="0"/>
            <a:r>
              <a:rPr lang="en-US" dirty="0">
                <a:latin typeface="Times New Roman" panose="02020603050405020304" pitchFamily="18" charset="0"/>
                <a:cs typeface="Times New Roman" panose="02020603050405020304" pitchFamily="18" charset="0"/>
              </a:rPr>
              <a:t>Stearns Model.</a:t>
            </a:r>
          </a:p>
          <a:p>
            <a:pPr algn="l" rtl="0"/>
            <a:r>
              <a:rPr lang="en-US" dirty="0">
                <a:latin typeface="Times New Roman" panose="02020603050405020304" pitchFamily="18" charset="0"/>
                <a:cs typeface="Times New Roman" panose="02020603050405020304" pitchFamily="18" charset="0"/>
              </a:rPr>
              <a:t>When geologists imagine patterns of jointing that would develop in a thick</a:t>
            </a:r>
          </a:p>
          <a:p>
            <a:pPr algn="l" rtl="0"/>
            <a:r>
              <a:rPr lang="en-US" dirty="0">
                <a:latin typeface="Times New Roman" panose="02020603050405020304" pitchFamily="18" charset="0"/>
                <a:cs typeface="Times New Roman" panose="02020603050405020304" pitchFamily="18" charset="0"/>
              </a:rPr>
              <a:t>mechanically stiff bed during the formation of a large anticline, they commonly begin by thinking about what Stearns (1968) concluded decades ago.</a:t>
            </a:r>
            <a:endParaRPr lang="ar-IQ"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 Folding of a stiff rock layer will be marked by stretching on the outer</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arc of the fold, and shortening on the inner arc, with these two regions separated by what is known as a neutral surface (along which there is neither</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shortening or stretching) </a:t>
            </a:r>
            <a:r>
              <a:rPr lang="ar-IQ"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(Figure 5.81). </a:t>
            </a:r>
            <a:r>
              <a:rPr lang="en-US" dirty="0">
                <a:latin typeface="Times New Roman" panose="02020603050405020304" pitchFamily="18" charset="0"/>
                <a:cs typeface="Times New Roman" panose="02020603050405020304" pitchFamily="18" charset="0"/>
              </a:rPr>
              <a:t>Stearns(1968) underscored that the location of the neutral surface separates (above</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below) distinctively different joint-forming environments. </a:t>
            </a:r>
            <a:endParaRPr lang="ar-IQ"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In speciﬁc, he</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proposed that four joint systems could be expected to form due to bending, with each consisting of two conjugate shear joint sets and one mode I joint set</a:t>
            </a:r>
            <a:r>
              <a:rPr lang="en-US" b="1" dirty="0">
                <a:latin typeface="Times New Roman" panose="02020603050405020304" pitchFamily="18" charset="0"/>
                <a:cs typeface="Times New Roman" panose="02020603050405020304" pitchFamily="18" charset="0"/>
              </a:rPr>
              <a:t>(Figure 5.82). </a:t>
            </a:r>
            <a:r>
              <a:rPr lang="en-US" dirty="0">
                <a:latin typeface="Times New Roman" panose="02020603050405020304" pitchFamily="18" charset="0"/>
                <a:cs typeface="Times New Roman" panose="02020603050405020304" pitchFamily="18" charset="0"/>
              </a:rPr>
              <a:t>The four systems correspond to four distinctive stress-ﬁeld</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environments (see Figure 5.82).</a:t>
            </a:r>
            <a:endParaRPr lang="ar-IQ"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 Systems 1 and 2 are marked by conjugate</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strike-slip shear fracture sets (and faults) and mode I joints; the systems are</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differently oriented above and below the neutral surface.</a:t>
            </a:r>
            <a:endParaRPr lang="ar-IQ" dirty="0">
              <a:latin typeface="Times New Roman" panose="02020603050405020304" pitchFamily="18" charset="0"/>
              <a:cs typeface="Times New Roman" panose="02020603050405020304" pitchFamily="18" charset="0"/>
            </a:endParaRPr>
          </a:p>
          <a:p>
            <a:pPr algn="l" rtl="0"/>
            <a:endParaRPr lang="ar-IQ"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 System 3 is composed of conjugate normal shear fracture sets (and faults) and mode I joints.</a:t>
            </a:r>
            <a:endParaRPr lang="ar-IQ" dirty="0">
              <a:latin typeface="Times New Roman" panose="02020603050405020304" pitchFamily="18" charset="0"/>
              <a:cs typeface="Times New Roman" panose="02020603050405020304" pitchFamily="18" charset="0"/>
            </a:endParaRPr>
          </a:p>
          <a:p>
            <a:pPr algn="l" rtl="0"/>
            <a:endParaRPr lang="ar-IQ"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System 4 is composed of conjugate thrust shear fracture sets (and faults) and</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mode I joints . Stearn’s model underscores tight symmetry correspondence between the</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attributes of folding and the orientations of jointing and fracturing. He recognized that this is an idealized portrayal, and that in practice the joint patterns will not generally be as “clean,” especially when considering that some</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joints in folded strata may have formed before the folding, and some may</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have formed afterwards.</a:t>
            </a:r>
          </a:p>
        </p:txBody>
      </p:sp>
      <p:sp>
        <p:nvSpPr>
          <p:cNvPr id="9" name="مربع نص 8">
            <a:extLst>
              <a:ext uri="{FF2B5EF4-FFF2-40B4-BE49-F238E27FC236}">
                <a16:creationId xmlns:a16="http://schemas.microsoft.com/office/drawing/2014/main" id="{4F141B9A-576B-9510-AA8C-ECFC6DC7144E}"/>
              </a:ext>
            </a:extLst>
          </p:cNvPr>
          <p:cNvSpPr txBox="1"/>
          <p:nvPr/>
        </p:nvSpPr>
        <p:spPr>
          <a:xfrm>
            <a:off x="321333" y="136525"/>
            <a:ext cx="5276193"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Jointing Associated with Large Individual Folds</a:t>
            </a:r>
          </a:p>
        </p:txBody>
      </p:sp>
    </p:spTree>
    <p:extLst>
      <p:ext uri="{BB962C8B-B14F-4D97-AF65-F5344CB8AC3E}">
        <p14:creationId xmlns:p14="http://schemas.microsoft.com/office/powerpoint/2010/main" val="351676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a:extLst>
              <a:ext uri="{FF2B5EF4-FFF2-40B4-BE49-F238E27FC236}">
                <a16:creationId xmlns:a16="http://schemas.microsoft.com/office/drawing/2014/main" id="{92198D44-E60E-8807-2562-845F32B43BD3}"/>
              </a:ext>
            </a:extLst>
          </p:cNvPr>
          <p:cNvSpPr>
            <a:spLocks noGrp="1"/>
          </p:cNvSpPr>
          <p:nvPr>
            <p:ph type="ftr" sz="quarter" idx="11"/>
          </p:nvPr>
        </p:nvSpPr>
        <p:spPr/>
        <p:txBody>
          <a:bodyPr/>
          <a:lstStyle/>
          <a:p>
            <a:r>
              <a:rPr lang="en-US"/>
              <a:t>DR. Rabeea kh. znad</a:t>
            </a:r>
            <a:endParaRPr lang="ar-IQ"/>
          </a:p>
        </p:txBody>
      </p:sp>
      <p:sp>
        <p:nvSpPr>
          <p:cNvPr id="3" name="عنصر نائب لرقم الشريحة 2">
            <a:extLst>
              <a:ext uri="{FF2B5EF4-FFF2-40B4-BE49-F238E27FC236}">
                <a16:creationId xmlns:a16="http://schemas.microsoft.com/office/drawing/2014/main" id="{ED370362-D15E-7378-C53A-5BF68461A9F5}"/>
              </a:ext>
            </a:extLst>
          </p:cNvPr>
          <p:cNvSpPr>
            <a:spLocks noGrp="1"/>
          </p:cNvSpPr>
          <p:nvPr>
            <p:ph type="sldNum" sz="quarter" idx="12"/>
          </p:nvPr>
        </p:nvSpPr>
        <p:spPr/>
        <p:txBody>
          <a:bodyPr/>
          <a:lstStyle/>
          <a:p>
            <a:fld id="{5FC748C2-D937-4099-AC2B-7A6DFB3B4A4A}" type="slidenum">
              <a:rPr lang="ar-IQ" smtClean="0"/>
              <a:t>5</a:t>
            </a:fld>
            <a:endParaRPr lang="ar-IQ"/>
          </a:p>
        </p:txBody>
      </p:sp>
      <p:sp>
        <p:nvSpPr>
          <p:cNvPr id="5" name="مربع نص 4">
            <a:extLst>
              <a:ext uri="{FF2B5EF4-FFF2-40B4-BE49-F238E27FC236}">
                <a16:creationId xmlns:a16="http://schemas.microsoft.com/office/drawing/2014/main" id="{71A1890D-7B0D-6A0B-DB53-D9430901ED6F}"/>
              </a:ext>
            </a:extLst>
          </p:cNvPr>
          <p:cNvSpPr txBox="1"/>
          <p:nvPr/>
        </p:nvSpPr>
        <p:spPr>
          <a:xfrm>
            <a:off x="1839951" y="1137424"/>
            <a:ext cx="8140390" cy="3046988"/>
          </a:xfrm>
          <a:prstGeom prst="rect">
            <a:avLst/>
          </a:prstGeom>
          <a:noFill/>
        </p:spPr>
        <p:txBody>
          <a:bodyPr wrap="square">
            <a:spAutoFit/>
          </a:bodyPr>
          <a:lstStyle/>
          <a:p>
            <a:r>
              <a:rPr lang="en-US" sz="3200" dirty="0" err="1"/>
              <a:t>يؤكد</a:t>
            </a:r>
            <a:r>
              <a:rPr lang="en-US" sz="3200" dirty="0"/>
              <a:t> </a:t>
            </a:r>
            <a:r>
              <a:rPr lang="en-US" sz="3200" dirty="0" err="1"/>
              <a:t>نموذج</a:t>
            </a:r>
            <a:r>
              <a:rPr lang="en-US" sz="3200" dirty="0"/>
              <a:t> </a:t>
            </a:r>
            <a:r>
              <a:rPr lang="en-US" sz="3200" dirty="0" err="1"/>
              <a:t>ستيرن</a:t>
            </a:r>
            <a:r>
              <a:rPr lang="en-US" sz="3200" dirty="0"/>
              <a:t> </a:t>
            </a:r>
            <a:r>
              <a:rPr lang="en-US" sz="3200" dirty="0" err="1"/>
              <a:t>على</a:t>
            </a:r>
            <a:r>
              <a:rPr lang="en-US" sz="3200" dirty="0"/>
              <a:t> </a:t>
            </a:r>
            <a:r>
              <a:rPr lang="en-US" sz="3200" dirty="0" err="1"/>
              <a:t>التوافق</a:t>
            </a:r>
            <a:r>
              <a:rPr lang="en-US" sz="3200" dirty="0"/>
              <a:t> </a:t>
            </a:r>
            <a:r>
              <a:rPr lang="en-US" sz="3200" dirty="0" err="1"/>
              <a:t>الوثيق</a:t>
            </a:r>
            <a:r>
              <a:rPr lang="en-US" sz="3200" dirty="0"/>
              <a:t> </a:t>
            </a:r>
            <a:r>
              <a:rPr lang="en-US" sz="3200" dirty="0" err="1"/>
              <a:t>بين</a:t>
            </a:r>
            <a:r>
              <a:rPr lang="en-US" sz="3200" dirty="0"/>
              <a:t> </a:t>
            </a:r>
            <a:r>
              <a:rPr lang="en-US" sz="3200" dirty="0" err="1"/>
              <a:t>سمات</a:t>
            </a:r>
            <a:r>
              <a:rPr lang="en-US" sz="3200" dirty="0"/>
              <a:t> </a:t>
            </a:r>
            <a:r>
              <a:rPr lang="en-US" sz="3200" dirty="0" err="1"/>
              <a:t>الطي</a:t>
            </a:r>
            <a:r>
              <a:rPr lang="en-US" sz="3200" dirty="0"/>
              <a:t> </a:t>
            </a:r>
            <a:r>
              <a:rPr lang="en-US" sz="3200" dirty="0" err="1"/>
              <a:t>واتجاهات</a:t>
            </a:r>
            <a:r>
              <a:rPr lang="en-US" sz="3200" dirty="0"/>
              <a:t> </a:t>
            </a:r>
            <a:r>
              <a:rPr lang="en-US" sz="3200" dirty="0" err="1"/>
              <a:t>ال</a:t>
            </a:r>
            <a:r>
              <a:rPr lang="ar-IQ" sz="3200" dirty="0"/>
              <a:t>ف</a:t>
            </a:r>
            <a:r>
              <a:rPr lang="en-US" sz="3200" dirty="0"/>
              <a:t>و</a:t>
            </a:r>
            <a:r>
              <a:rPr lang="ar-IQ" sz="3200" dirty="0"/>
              <a:t>ا</a:t>
            </a:r>
            <a:r>
              <a:rPr lang="en-US" sz="3200" dirty="0" err="1"/>
              <a:t>صل</a:t>
            </a:r>
            <a:r>
              <a:rPr lang="en-US" sz="3200" dirty="0"/>
              <a:t> </a:t>
            </a:r>
            <a:r>
              <a:rPr lang="en-US" sz="3200" dirty="0" err="1"/>
              <a:t>والتشقق</a:t>
            </a:r>
            <a:r>
              <a:rPr lang="en-US" sz="3200" dirty="0"/>
              <a:t>. </a:t>
            </a:r>
            <a:r>
              <a:rPr lang="en-US" sz="3200" dirty="0" err="1"/>
              <a:t>وقد</a:t>
            </a:r>
            <a:r>
              <a:rPr lang="en-US" sz="3200" dirty="0"/>
              <a:t> </a:t>
            </a:r>
            <a:r>
              <a:rPr lang="en-US" sz="3200" dirty="0" err="1"/>
              <a:t>أدرك</a:t>
            </a:r>
            <a:r>
              <a:rPr lang="en-US" sz="3200" dirty="0"/>
              <a:t> </a:t>
            </a:r>
            <a:r>
              <a:rPr lang="en-US" sz="3200" dirty="0" err="1"/>
              <a:t>أن</a:t>
            </a:r>
            <a:r>
              <a:rPr lang="en-US" sz="3200" dirty="0"/>
              <a:t> </a:t>
            </a:r>
            <a:r>
              <a:rPr lang="en-US" sz="3200" dirty="0" err="1"/>
              <a:t>هذا</a:t>
            </a:r>
            <a:r>
              <a:rPr lang="en-US" sz="3200" dirty="0"/>
              <a:t> </a:t>
            </a:r>
            <a:r>
              <a:rPr lang="en-US" sz="3200" dirty="0" err="1"/>
              <a:t>تصوير</a:t>
            </a:r>
            <a:r>
              <a:rPr lang="en-US" sz="3200" dirty="0"/>
              <a:t> </a:t>
            </a:r>
            <a:r>
              <a:rPr lang="en-US" sz="3200" dirty="0" err="1"/>
              <a:t>مثالي</a:t>
            </a:r>
            <a:r>
              <a:rPr lang="en-US" sz="3200" dirty="0"/>
              <a:t>، </a:t>
            </a:r>
            <a:r>
              <a:rPr lang="en-US" sz="3200" dirty="0" err="1"/>
              <a:t>وأن</a:t>
            </a:r>
            <a:r>
              <a:rPr lang="en-US" sz="3200" dirty="0"/>
              <a:t> </a:t>
            </a:r>
            <a:r>
              <a:rPr lang="en-US" sz="3200" dirty="0" err="1"/>
              <a:t>أنماط</a:t>
            </a:r>
            <a:r>
              <a:rPr lang="en-US" sz="3200" dirty="0"/>
              <a:t> ا</a:t>
            </a:r>
            <a:r>
              <a:rPr lang="ar-IQ" sz="3200" dirty="0"/>
              <a:t>ف</a:t>
            </a:r>
            <a:r>
              <a:rPr lang="en-US" sz="3200" dirty="0" err="1"/>
              <a:t>لو</a:t>
            </a:r>
            <a:r>
              <a:rPr lang="ar-IQ" sz="3200" dirty="0"/>
              <a:t>ا</a:t>
            </a:r>
            <a:r>
              <a:rPr lang="en-US" sz="3200" dirty="0" err="1"/>
              <a:t>صل</a:t>
            </a:r>
            <a:r>
              <a:rPr lang="en-US" sz="3200" dirty="0"/>
              <a:t> </a:t>
            </a:r>
            <a:r>
              <a:rPr lang="en-US" sz="3200" dirty="0" err="1"/>
              <a:t>في</a:t>
            </a:r>
            <a:r>
              <a:rPr lang="en-US" sz="3200" dirty="0"/>
              <a:t> </a:t>
            </a:r>
            <a:r>
              <a:rPr lang="en-US" sz="3200" dirty="0" err="1"/>
              <a:t>الممارسة</a:t>
            </a:r>
            <a:r>
              <a:rPr lang="en-US" sz="3200" dirty="0"/>
              <a:t> </a:t>
            </a:r>
            <a:r>
              <a:rPr lang="en-US" sz="3200" dirty="0" err="1"/>
              <a:t>العملية</a:t>
            </a:r>
            <a:r>
              <a:rPr lang="en-US" sz="3200" dirty="0"/>
              <a:t> </a:t>
            </a:r>
            <a:r>
              <a:rPr lang="en-US" sz="3200" dirty="0" err="1"/>
              <a:t>لن</a:t>
            </a:r>
            <a:r>
              <a:rPr lang="en-US" sz="3200" dirty="0"/>
              <a:t> </a:t>
            </a:r>
            <a:r>
              <a:rPr lang="en-US" sz="3200" dirty="0" err="1"/>
              <a:t>تكون</a:t>
            </a:r>
            <a:r>
              <a:rPr lang="en-US" sz="3200" dirty="0"/>
              <a:t> "</a:t>
            </a:r>
            <a:r>
              <a:rPr lang="en-US" sz="3200" dirty="0" err="1"/>
              <a:t>نظيفة</a:t>
            </a:r>
            <a:r>
              <a:rPr lang="en-US" sz="3200" dirty="0"/>
              <a:t>" </a:t>
            </a:r>
            <a:r>
              <a:rPr lang="en-US" sz="3200" dirty="0" err="1"/>
              <a:t>عمومًا</a:t>
            </a:r>
            <a:r>
              <a:rPr lang="en-US" sz="3200" dirty="0"/>
              <a:t>، </a:t>
            </a:r>
            <a:r>
              <a:rPr lang="en-US" sz="3200" dirty="0" err="1"/>
              <a:t>وخاصة</a:t>
            </a:r>
            <a:r>
              <a:rPr lang="en-US" sz="3200" dirty="0"/>
              <a:t> </a:t>
            </a:r>
            <a:r>
              <a:rPr lang="en-US" sz="3200" dirty="0" err="1"/>
              <a:t>عند</a:t>
            </a:r>
            <a:r>
              <a:rPr lang="en-US" sz="3200" dirty="0"/>
              <a:t> </a:t>
            </a:r>
            <a:r>
              <a:rPr lang="en-US" sz="3200" dirty="0" err="1"/>
              <a:t>الأخذ</a:t>
            </a:r>
            <a:r>
              <a:rPr lang="en-US" sz="3200" dirty="0"/>
              <a:t> </a:t>
            </a:r>
            <a:r>
              <a:rPr lang="en-US" sz="3200" dirty="0" err="1"/>
              <a:t>في</a:t>
            </a:r>
            <a:r>
              <a:rPr lang="en-US" sz="3200" dirty="0"/>
              <a:t> </a:t>
            </a:r>
            <a:r>
              <a:rPr lang="en-US" sz="3200" dirty="0" err="1"/>
              <a:t>الاعتبار</a:t>
            </a:r>
            <a:r>
              <a:rPr lang="en-US" sz="3200" dirty="0"/>
              <a:t> </a:t>
            </a:r>
            <a:r>
              <a:rPr lang="en-US" sz="3200" dirty="0" err="1"/>
              <a:t>أن</a:t>
            </a:r>
            <a:r>
              <a:rPr lang="en-US" sz="3200" dirty="0"/>
              <a:t> </a:t>
            </a:r>
            <a:r>
              <a:rPr lang="en-US" sz="3200" dirty="0" err="1"/>
              <a:t>بعض</a:t>
            </a:r>
            <a:r>
              <a:rPr lang="en-US" sz="3200" dirty="0"/>
              <a:t> </a:t>
            </a:r>
            <a:r>
              <a:rPr lang="en-US" sz="3200" dirty="0" err="1"/>
              <a:t>ال</a:t>
            </a:r>
            <a:r>
              <a:rPr lang="ar-IQ" sz="3200" dirty="0"/>
              <a:t>ف</a:t>
            </a:r>
            <a:r>
              <a:rPr lang="en-US" sz="3200" dirty="0"/>
              <a:t>و</a:t>
            </a:r>
            <a:r>
              <a:rPr lang="ar-IQ" sz="3200" dirty="0"/>
              <a:t>ا</a:t>
            </a:r>
            <a:r>
              <a:rPr lang="en-US" sz="3200" dirty="0" err="1"/>
              <a:t>صل</a:t>
            </a:r>
            <a:r>
              <a:rPr lang="en-US" sz="3200" dirty="0"/>
              <a:t> </a:t>
            </a:r>
            <a:r>
              <a:rPr lang="en-US" sz="3200" dirty="0" err="1"/>
              <a:t>في</a:t>
            </a:r>
            <a:r>
              <a:rPr lang="en-US" sz="3200" dirty="0"/>
              <a:t> </a:t>
            </a:r>
            <a:r>
              <a:rPr lang="en-US" sz="3200" dirty="0" err="1"/>
              <a:t>الطبقات</a:t>
            </a:r>
            <a:r>
              <a:rPr lang="en-US" sz="3200" dirty="0"/>
              <a:t> </a:t>
            </a:r>
            <a:r>
              <a:rPr lang="en-US" sz="3200" dirty="0" err="1"/>
              <a:t>المطوية</a:t>
            </a:r>
            <a:r>
              <a:rPr lang="en-US" sz="3200" dirty="0"/>
              <a:t> </a:t>
            </a:r>
            <a:r>
              <a:rPr lang="en-US" sz="3200" dirty="0" err="1"/>
              <a:t>ربما</a:t>
            </a:r>
            <a:r>
              <a:rPr lang="en-US" sz="3200" dirty="0"/>
              <a:t> </a:t>
            </a:r>
            <a:r>
              <a:rPr lang="en-US" sz="3200" dirty="0" err="1"/>
              <a:t>تكون</a:t>
            </a:r>
            <a:r>
              <a:rPr lang="en-US" sz="3200" dirty="0"/>
              <a:t> </a:t>
            </a:r>
            <a:r>
              <a:rPr lang="en-US" sz="3200" dirty="0" err="1"/>
              <a:t>قد</a:t>
            </a:r>
            <a:r>
              <a:rPr lang="en-US" sz="3200" dirty="0"/>
              <a:t> </a:t>
            </a:r>
            <a:r>
              <a:rPr lang="en-US" sz="3200" dirty="0" err="1"/>
              <a:t>تشكلت</a:t>
            </a:r>
            <a:r>
              <a:rPr lang="en-US" sz="3200" dirty="0"/>
              <a:t> </a:t>
            </a:r>
            <a:r>
              <a:rPr lang="en-US" sz="3200" dirty="0" err="1"/>
              <a:t>قبل</a:t>
            </a:r>
            <a:r>
              <a:rPr lang="en-US" sz="3200" dirty="0"/>
              <a:t> </a:t>
            </a:r>
            <a:r>
              <a:rPr lang="en-US" sz="3200" dirty="0" err="1"/>
              <a:t>الطي</a:t>
            </a:r>
            <a:r>
              <a:rPr lang="en-US" sz="3200" dirty="0"/>
              <a:t>، </a:t>
            </a:r>
            <a:r>
              <a:rPr lang="en-US" sz="3200" dirty="0" err="1"/>
              <a:t>وربما</a:t>
            </a:r>
            <a:r>
              <a:rPr lang="en-US" sz="3200" dirty="0"/>
              <a:t> </a:t>
            </a:r>
            <a:r>
              <a:rPr lang="en-US" sz="3200" dirty="0" err="1"/>
              <a:t>تكون</a:t>
            </a:r>
            <a:r>
              <a:rPr lang="en-US" sz="3200" dirty="0"/>
              <a:t> </a:t>
            </a:r>
            <a:r>
              <a:rPr lang="en-US" sz="3200" dirty="0" err="1"/>
              <a:t>بعضها</a:t>
            </a:r>
            <a:r>
              <a:rPr lang="en-US" sz="3200" dirty="0"/>
              <a:t> </a:t>
            </a:r>
            <a:r>
              <a:rPr lang="en-US" sz="3200" dirty="0" err="1"/>
              <a:t>الآخر</a:t>
            </a:r>
            <a:r>
              <a:rPr lang="en-US" sz="3200" dirty="0"/>
              <a:t> </a:t>
            </a:r>
            <a:r>
              <a:rPr lang="en-US" sz="3200" dirty="0" err="1"/>
              <a:t>قد</a:t>
            </a:r>
            <a:r>
              <a:rPr lang="en-US" sz="3200" dirty="0"/>
              <a:t> </a:t>
            </a:r>
            <a:r>
              <a:rPr lang="en-US" sz="3200" dirty="0" err="1"/>
              <a:t>تشكل</a:t>
            </a:r>
            <a:r>
              <a:rPr lang="en-US" sz="3200" dirty="0"/>
              <a:t> </a:t>
            </a:r>
            <a:r>
              <a:rPr lang="en-US" sz="3200" dirty="0" err="1"/>
              <a:t>بعده</a:t>
            </a:r>
            <a:r>
              <a:rPr lang="en-US" sz="3200" dirty="0"/>
              <a:t>.</a:t>
            </a:r>
          </a:p>
        </p:txBody>
      </p:sp>
    </p:spTree>
    <p:extLst>
      <p:ext uri="{BB962C8B-B14F-4D97-AF65-F5344CB8AC3E}">
        <p14:creationId xmlns:p14="http://schemas.microsoft.com/office/powerpoint/2010/main" val="343564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a:extLst>
              <a:ext uri="{FF2B5EF4-FFF2-40B4-BE49-F238E27FC236}">
                <a16:creationId xmlns:a16="http://schemas.microsoft.com/office/drawing/2014/main" id="{9737F1F8-0FF8-4E48-3B5C-215EF021A29E}"/>
              </a:ext>
            </a:extLst>
          </p:cNvPr>
          <p:cNvSpPr>
            <a:spLocks noGrp="1"/>
          </p:cNvSpPr>
          <p:nvPr>
            <p:ph type="ftr" sz="quarter" idx="11"/>
          </p:nvPr>
        </p:nvSpPr>
        <p:spPr/>
        <p:txBody>
          <a:bodyPr/>
          <a:lstStyle/>
          <a:p>
            <a:r>
              <a:rPr lang="en-US"/>
              <a:t>DR. Rabeea kh. znad</a:t>
            </a:r>
            <a:endParaRPr lang="ar-IQ"/>
          </a:p>
        </p:txBody>
      </p:sp>
      <p:sp>
        <p:nvSpPr>
          <p:cNvPr id="5" name="عنصر نائب لرقم الشريحة 4">
            <a:extLst>
              <a:ext uri="{FF2B5EF4-FFF2-40B4-BE49-F238E27FC236}">
                <a16:creationId xmlns:a16="http://schemas.microsoft.com/office/drawing/2014/main" id="{CE2992DD-CA32-422B-A8FF-C679D36A06E6}"/>
              </a:ext>
            </a:extLst>
          </p:cNvPr>
          <p:cNvSpPr>
            <a:spLocks noGrp="1"/>
          </p:cNvSpPr>
          <p:nvPr>
            <p:ph type="sldNum" sz="quarter" idx="12"/>
          </p:nvPr>
        </p:nvSpPr>
        <p:spPr/>
        <p:txBody>
          <a:bodyPr/>
          <a:lstStyle/>
          <a:p>
            <a:fld id="{5FC748C2-D937-4099-AC2B-7A6DFB3B4A4A}" type="slidenum">
              <a:rPr lang="ar-IQ" smtClean="0"/>
              <a:t>6</a:t>
            </a:fld>
            <a:endParaRPr lang="ar-IQ"/>
          </a:p>
        </p:txBody>
      </p:sp>
      <p:pic>
        <p:nvPicPr>
          <p:cNvPr id="9" name="صورة 8">
            <a:extLst>
              <a:ext uri="{FF2B5EF4-FFF2-40B4-BE49-F238E27FC236}">
                <a16:creationId xmlns:a16="http://schemas.microsoft.com/office/drawing/2014/main" id="{3C04B188-4427-A74F-4892-CC778B8441E3}"/>
              </a:ext>
            </a:extLst>
          </p:cNvPr>
          <p:cNvPicPr>
            <a:picLocks noChangeAspect="1"/>
          </p:cNvPicPr>
          <p:nvPr/>
        </p:nvPicPr>
        <p:blipFill>
          <a:blip r:embed="rId2"/>
          <a:stretch>
            <a:fillRect/>
          </a:stretch>
        </p:blipFill>
        <p:spPr>
          <a:xfrm>
            <a:off x="480848" y="925999"/>
            <a:ext cx="4900791" cy="3162525"/>
          </a:xfrm>
          <a:prstGeom prst="rect">
            <a:avLst/>
          </a:prstGeom>
        </p:spPr>
      </p:pic>
      <p:sp>
        <p:nvSpPr>
          <p:cNvPr id="11" name="مربع نص 10">
            <a:extLst>
              <a:ext uri="{FF2B5EF4-FFF2-40B4-BE49-F238E27FC236}">
                <a16:creationId xmlns:a16="http://schemas.microsoft.com/office/drawing/2014/main" id="{9538CEAB-6DA3-4812-F32D-7A3D59836AE0}"/>
              </a:ext>
            </a:extLst>
          </p:cNvPr>
          <p:cNvSpPr txBox="1"/>
          <p:nvPr/>
        </p:nvSpPr>
        <p:spPr>
          <a:xfrm>
            <a:off x="736067" y="4264581"/>
            <a:ext cx="5002924" cy="2031325"/>
          </a:xfrm>
          <a:prstGeom prst="rect">
            <a:avLst/>
          </a:prstGeom>
          <a:noFill/>
        </p:spPr>
        <p:txBody>
          <a:bodyPr wrap="square">
            <a:spAutoFit/>
          </a:bodyPr>
          <a:lstStyle/>
          <a:p>
            <a:pPr algn="l" rtl="0"/>
            <a:r>
              <a:rPr lang="en-US" dirty="0">
                <a:latin typeface="Times New Roman" panose="02020603050405020304" pitchFamily="18" charset="0"/>
                <a:cs typeface="Times New Roman" panose="02020603050405020304" pitchFamily="18" charset="0"/>
              </a:rPr>
              <a:t>Figure 5.81 During folding of a mechanically stiff layer, layer-parallel stretching takes place on the outer arc of the fold whereas layer-parallel shortening takes place on the inner arc. Within the layer there will be a neutral surface separating regimes of stretching and shortening, and along which there is no change in layer-parallel length</a:t>
            </a:r>
            <a:r>
              <a:rPr lang="en-US" dirty="0"/>
              <a:t>.</a:t>
            </a:r>
          </a:p>
        </p:txBody>
      </p:sp>
      <p:pic>
        <p:nvPicPr>
          <p:cNvPr id="13" name="صورة 12">
            <a:extLst>
              <a:ext uri="{FF2B5EF4-FFF2-40B4-BE49-F238E27FC236}">
                <a16:creationId xmlns:a16="http://schemas.microsoft.com/office/drawing/2014/main" id="{3D97F702-2AEB-7A0D-4FEB-297702803980}"/>
              </a:ext>
            </a:extLst>
          </p:cNvPr>
          <p:cNvPicPr>
            <a:picLocks noChangeAspect="1"/>
          </p:cNvPicPr>
          <p:nvPr/>
        </p:nvPicPr>
        <p:blipFill>
          <a:blip r:embed="rId3"/>
          <a:stretch>
            <a:fillRect/>
          </a:stretch>
        </p:blipFill>
        <p:spPr>
          <a:xfrm>
            <a:off x="6340624" y="432013"/>
            <a:ext cx="4754488" cy="4547020"/>
          </a:xfrm>
          <a:prstGeom prst="rect">
            <a:avLst/>
          </a:prstGeom>
        </p:spPr>
      </p:pic>
      <p:sp>
        <p:nvSpPr>
          <p:cNvPr id="15" name="مربع نص 14">
            <a:extLst>
              <a:ext uri="{FF2B5EF4-FFF2-40B4-BE49-F238E27FC236}">
                <a16:creationId xmlns:a16="http://schemas.microsoft.com/office/drawing/2014/main" id="{E5A60748-68B7-5301-71F9-5A0A28D6484E}"/>
              </a:ext>
            </a:extLst>
          </p:cNvPr>
          <p:cNvSpPr txBox="1"/>
          <p:nvPr/>
        </p:nvSpPr>
        <p:spPr>
          <a:xfrm>
            <a:off x="5851377" y="4790529"/>
            <a:ext cx="6096000" cy="1754326"/>
          </a:xfrm>
          <a:prstGeom prst="rect">
            <a:avLst/>
          </a:prstGeom>
          <a:noFill/>
        </p:spPr>
        <p:txBody>
          <a:bodyPr wrap="square">
            <a:spAutoFit/>
          </a:bodyPr>
          <a:lstStyle/>
          <a:p>
            <a:pPr algn="l" rtl="0"/>
            <a:r>
              <a:rPr lang="en-US" dirty="0">
                <a:latin typeface="Times New Roman" panose="02020603050405020304" pitchFamily="18" charset="0"/>
                <a:cs typeface="Times New Roman" panose="02020603050405020304" pitchFamily="18" charset="0"/>
              </a:rPr>
              <a:t>Figure 5.82 Fracture sets that, according to Stearns (1968), will form during folding of a mechanically stiff layer. Above the neutral surface there will be outer-arc stretching.</a:t>
            </a:r>
          </a:p>
          <a:p>
            <a:pPr algn="l" rtl="0"/>
            <a:r>
              <a:rPr lang="en-US" dirty="0">
                <a:latin typeface="Times New Roman" panose="02020603050405020304" pitchFamily="18" charset="0"/>
                <a:cs typeface="Times New Roman" panose="02020603050405020304" pitchFamily="18" charset="0"/>
              </a:rPr>
              <a:t>Below the neutral surface there will be inner-arc shortening. Far-ﬁeld stress patterns are modiﬁed by local bending characteristics.</a:t>
            </a:r>
          </a:p>
        </p:txBody>
      </p:sp>
    </p:spTree>
    <p:extLst>
      <p:ext uri="{BB962C8B-B14F-4D97-AF65-F5344CB8AC3E}">
        <p14:creationId xmlns:p14="http://schemas.microsoft.com/office/powerpoint/2010/main" val="83971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2000548"/>
          </a:xfrm>
          <a:prstGeom prst="rect">
            <a:avLst/>
          </a:prstGeom>
        </p:spPr>
        <p:txBody>
          <a:bodyPr wrap="square">
            <a:spAutoFit/>
          </a:bodyPr>
          <a:lstStyle/>
          <a:p>
            <a:pPr algn="l" rtl="0"/>
            <a:r>
              <a:rPr lang="en-US" sz="2400" dirty="0">
                <a:latin typeface="Times New Roman" panose="02020603050405020304" pitchFamily="18" charset="0"/>
              </a:rPr>
              <a:t>We can divide the relation ships between joints and folds into three stages:</a:t>
            </a:r>
          </a:p>
          <a:p>
            <a:pPr algn="l" rtl="0"/>
            <a:r>
              <a:rPr lang="en-US" sz="2400" u="sng" dirty="0">
                <a:latin typeface="Times New Roman" panose="02020603050405020304" pitchFamily="18" charset="0"/>
              </a:rPr>
              <a:t>1-In the beginning of folding</a:t>
            </a:r>
            <a:r>
              <a:rPr lang="en-US" sz="2400" dirty="0">
                <a:latin typeface="Times New Roman" panose="02020603050405020304" pitchFamily="18" charset="0"/>
              </a:rPr>
              <a:t>: bedding subject to horizontal stress so </a:t>
            </a:r>
            <a:r>
              <a:rPr lang="el-GR" sz="2400" dirty="0">
                <a:latin typeface="Times New Roman" panose="02020603050405020304" pitchFamily="18" charset="0"/>
              </a:rPr>
              <a:t>δ1</a:t>
            </a:r>
            <a:r>
              <a:rPr lang="en-US" sz="2400" dirty="0">
                <a:latin typeface="Times New Roman" panose="02020603050405020304" pitchFamily="18" charset="0"/>
              </a:rPr>
              <a:t> is horizontal ,and</a:t>
            </a:r>
            <a:r>
              <a:rPr lang="el-GR" sz="2400" dirty="0">
                <a:latin typeface="Times New Roman" panose="02020603050405020304" pitchFamily="18" charset="0"/>
              </a:rPr>
              <a:t> δ</a:t>
            </a:r>
            <a:r>
              <a:rPr lang="en-US" sz="2400" dirty="0">
                <a:latin typeface="Times New Roman" panose="02020603050405020304" pitchFamily="18" charset="0"/>
              </a:rPr>
              <a:t>2 vertical ,</a:t>
            </a:r>
            <a:r>
              <a:rPr lang="el-GR" sz="2400" dirty="0">
                <a:latin typeface="Times New Roman" panose="02020603050405020304" pitchFamily="18" charset="0"/>
              </a:rPr>
              <a:t> δ3</a:t>
            </a:r>
            <a:r>
              <a:rPr lang="en-US" sz="2400" dirty="0">
                <a:latin typeface="Times New Roman" panose="02020603050405020304" pitchFamily="18" charset="0"/>
              </a:rPr>
              <a:t> is horizontal also but perpendicular to </a:t>
            </a:r>
            <a:r>
              <a:rPr lang="el-GR" sz="2400" dirty="0">
                <a:latin typeface="Times New Roman" panose="02020603050405020304" pitchFamily="18" charset="0"/>
              </a:rPr>
              <a:t>δ1</a:t>
            </a:r>
            <a:r>
              <a:rPr lang="en-US" sz="2400" dirty="0">
                <a:latin typeface="Times New Roman" panose="02020603050405020304" pitchFamily="18" charset="0"/>
              </a:rPr>
              <a:t>. consequently tension joints develop parallel to</a:t>
            </a:r>
            <a:r>
              <a:rPr lang="el-GR" sz="2400" dirty="0">
                <a:latin typeface="Times New Roman" panose="02020603050405020304" pitchFamily="18" charset="0"/>
              </a:rPr>
              <a:t> δ1</a:t>
            </a:r>
            <a:r>
              <a:rPr lang="en-US" sz="2400" dirty="0">
                <a:latin typeface="Times New Roman" panose="02020603050405020304" pitchFamily="18" charset="0"/>
              </a:rPr>
              <a:t> and </a:t>
            </a:r>
            <a:r>
              <a:rPr lang="el-GR" sz="2400" dirty="0">
                <a:latin typeface="Times New Roman" panose="02020603050405020304" pitchFamily="18" charset="0"/>
              </a:rPr>
              <a:t>δ</a:t>
            </a:r>
            <a:r>
              <a:rPr lang="en-US" sz="2400" dirty="0">
                <a:latin typeface="Times New Roman" panose="02020603050405020304" pitchFamily="18" charset="0"/>
              </a:rPr>
              <a:t>2(</a:t>
            </a:r>
            <a:r>
              <a:rPr lang="en-US" sz="2400" dirty="0" err="1">
                <a:latin typeface="Times New Roman" panose="02020603050405020304" pitchFamily="18" charset="0"/>
              </a:rPr>
              <a:t>i.e</a:t>
            </a:r>
            <a:r>
              <a:rPr lang="en-US" sz="2400" dirty="0">
                <a:latin typeface="Times New Roman" panose="02020603050405020304" pitchFamily="18" charset="0"/>
              </a:rPr>
              <a:t> </a:t>
            </a:r>
            <a:r>
              <a:rPr lang="el-GR" sz="2400" dirty="0">
                <a:latin typeface="Times New Roman" panose="02020603050405020304" pitchFamily="18" charset="0"/>
              </a:rPr>
              <a:t>δ1</a:t>
            </a:r>
            <a:r>
              <a:rPr lang="en-US" sz="2400" dirty="0">
                <a:latin typeface="Times New Roman" panose="02020603050405020304" pitchFamily="18" charset="0"/>
              </a:rPr>
              <a:t> and</a:t>
            </a:r>
            <a:r>
              <a:rPr lang="el-GR" sz="2400" dirty="0">
                <a:latin typeface="Times New Roman" panose="02020603050405020304" pitchFamily="18" charset="0"/>
              </a:rPr>
              <a:t> δ</a:t>
            </a:r>
            <a:r>
              <a:rPr lang="en-US" sz="2400" dirty="0">
                <a:latin typeface="Times New Roman" panose="02020603050405020304" pitchFamily="18" charset="0"/>
              </a:rPr>
              <a:t>2 lies within   joint plane ). Also shear joint system making acute angle about </a:t>
            </a:r>
            <a:r>
              <a:rPr lang="el-GR" sz="2400" dirty="0">
                <a:latin typeface="Times New Roman" panose="02020603050405020304" pitchFamily="18" charset="0"/>
              </a:rPr>
              <a:t>δ1</a:t>
            </a:r>
            <a:r>
              <a:rPr lang="en-US" sz="2400" dirty="0">
                <a:latin typeface="Times New Roman" panose="02020603050405020304" pitchFamily="18" charset="0"/>
              </a:rPr>
              <a:t> direction</a:t>
            </a:r>
            <a:r>
              <a:rPr lang="en-US" sz="2800" dirty="0">
                <a:latin typeface="Times New Roman" panose="02020603050405020304" pitchFamily="18" charset="0"/>
              </a:rPr>
              <a:t>.</a:t>
            </a:r>
          </a:p>
        </p:txBody>
      </p:sp>
      <p:sp>
        <p:nvSpPr>
          <p:cNvPr id="3" name="مربع نص 2"/>
          <p:cNvSpPr txBox="1"/>
          <p:nvPr/>
        </p:nvSpPr>
        <p:spPr>
          <a:xfrm>
            <a:off x="133350" y="2246769"/>
            <a:ext cx="4629150" cy="1200329"/>
          </a:xfrm>
          <a:prstGeom prst="rect">
            <a:avLst/>
          </a:prstGeom>
          <a:noFill/>
        </p:spPr>
        <p:txBody>
          <a:bodyPr wrap="square" rtlCol="1">
            <a:spAutoFit/>
          </a:bodyPr>
          <a:lstStyle/>
          <a:p>
            <a:pPr algn="l"/>
            <a:r>
              <a:rPr lang="en-US" sz="3600" dirty="0">
                <a:latin typeface="Times New Roman" panose="02020603050405020304" pitchFamily="18" charset="0"/>
              </a:rPr>
              <a:t>ac  joint set</a:t>
            </a:r>
          </a:p>
          <a:p>
            <a:pPr algn="l"/>
            <a:r>
              <a:rPr lang="en-US" sz="3600" dirty="0" err="1">
                <a:latin typeface="Times New Roman" panose="02020603050405020304" pitchFamily="18" charset="0"/>
              </a:rPr>
              <a:t>hko</a:t>
            </a:r>
            <a:r>
              <a:rPr lang="en-US" sz="3600" dirty="0">
                <a:latin typeface="Times New Roman" panose="02020603050405020304" pitchFamily="18" charset="0"/>
              </a:rPr>
              <a:t> acute about a</a:t>
            </a:r>
            <a:endParaRPr lang="ar-IQ" sz="3600" dirty="0">
              <a:latin typeface="Times New Roman" panose="02020603050405020304" pitchFamily="18" charset="0"/>
            </a:endParaRPr>
          </a:p>
        </p:txBody>
      </p:sp>
      <p:sp>
        <p:nvSpPr>
          <p:cNvPr id="11" name="مربع نص 10"/>
          <p:cNvSpPr txBox="1"/>
          <p:nvPr/>
        </p:nvSpPr>
        <p:spPr>
          <a:xfrm>
            <a:off x="5127584" y="3576577"/>
            <a:ext cx="300944" cy="369332"/>
          </a:xfrm>
          <a:prstGeom prst="rect">
            <a:avLst/>
          </a:prstGeom>
          <a:noFill/>
        </p:spPr>
        <p:txBody>
          <a:bodyPr wrap="square" rtlCol="1">
            <a:spAutoFit/>
          </a:bodyPr>
          <a:lstStyle/>
          <a:p>
            <a:r>
              <a:rPr lang="en-US" dirty="0"/>
              <a:t>a</a:t>
            </a:r>
            <a:endParaRPr lang="ar-IQ" dirty="0"/>
          </a:p>
        </p:txBody>
      </p:sp>
      <p:sp>
        <p:nvSpPr>
          <p:cNvPr id="13" name="مربع نص 12"/>
          <p:cNvSpPr txBox="1"/>
          <p:nvPr/>
        </p:nvSpPr>
        <p:spPr>
          <a:xfrm>
            <a:off x="5549336" y="2416046"/>
            <a:ext cx="300944" cy="369332"/>
          </a:xfrm>
          <a:prstGeom prst="rect">
            <a:avLst/>
          </a:prstGeom>
          <a:noFill/>
        </p:spPr>
        <p:txBody>
          <a:bodyPr wrap="square" rtlCol="1">
            <a:spAutoFit/>
          </a:bodyPr>
          <a:lstStyle/>
          <a:p>
            <a:r>
              <a:rPr lang="en-US" dirty="0"/>
              <a:t>c</a:t>
            </a:r>
            <a:endParaRPr lang="ar-IQ" dirty="0"/>
          </a:p>
        </p:txBody>
      </p:sp>
      <p:grpSp>
        <p:nvGrpSpPr>
          <p:cNvPr id="21" name="مجموعة 20">
            <a:extLst>
              <a:ext uri="{FF2B5EF4-FFF2-40B4-BE49-F238E27FC236}">
                <a16:creationId xmlns:a16="http://schemas.microsoft.com/office/drawing/2014/main" id="{9967A6FB-C7F7-942B-19B5-8C94F2500289}"/>
              </a:ext>
            </a:extLst>
          </p:cNvPr>
          <p:cNvGrpSpPr/>
          <p:nvPr/>
        </p:nvGrpSpPr>
        <p:grpSpPr>
          <a:xfrm>
            <a:off x="4762500" y="1999805"/>
            <a:ext cx="5301205" cy="4722490"/>
            <a:chOff x="4762500" y="1999805"/>
            <a:chExt cx="5301205" cy="4722490"/>
          </a:xfrm>
        </p:grpSpPr>
        <p:pic>
          <p:nvPicPr>
            <p:cNvPr id="4" name="صورة 3"/>
            <p:cNvPicPr>
              <a:picLocks noChangeAspect="1"/>
            </p:cNvPicPr>
            <p:nvPr/>
          </p:nvPicPr>
          <p:blipFill rotWithShape="1">
            <a:blip r:embed="rId2"/>
            <a:srcRect l="25592" t="49496" r="51738" b="14584"/>
            <a:stretch/>
          </p:blipFill>
          <p:spPr>
            <a:xfrm>
              <a:off x="4762500" y="1999805"/>
              <a:ext cx="5301205" cy="4722490"/>
            </a:xfrm>
            <a:prstGeom prst="rect">
              <a:avLst/>
            </a:prstGeom>
          </p:spPr>
        </p:pic>
        <p:cxnSp>
          <p:nvCxnSpPr>
            <p:cNvPr id="6" name="رابط مستقيم 5"/>
            <p:cNvCxnSpPr/>
            <p:nvPr/>
          </p:nvCxnSpPr>
          <p:spPr>
            <a:xfrm>
              <a:off x="5440101" y="3078866"/>
              <a:ext cx="1203767" cy="11574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5521124" y="3148314"/>
              <a:ext cx="451413" cy="545005"/>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5903089" y="2581154"/>
              <a:ext cx="46298" cy="61345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6643868" y="2922607"/>
              <a:ext cx="300944" cy="369332"/>
            </a:xfrm>
            <a:prstGeom prst="rect">
              <a:avLst/>
            </a:prstGeom>
            <a:noFill/>
          </p:spPr>
          <p:txBody>
            <a:bodyPr wrap="square" rtlCol="1">
              <a:spAutoFit/>
            </a:bodyPr>
            <a:lstStyle/>
            <a:p>
              <a:r>
                <a:rPr lang="en-US" dirty="0"/>
                <a:t>b</a:t>
              </a:r>
              <a:endParaRPr lang="ar-IQ" dirty="0"/>
            </a:p>
          </p:txBody>
        </p:sp>
        <p:sp>
          <p:nvSpPr>
            <p:cNvPr id="14" name="مستطيل 13"/>
            <p:cNvSpPr/>
            <p:nvPr/>
          </p:nvSpPr>
          <p:spPr>
            <a:xfrm>
              <a:off x="6150223" y="5171269"/>
              <a:ext cx="465192" cy="461665"/>
            </a:xfrm>
            <a:prstGeom prst="rect">
              <a:avLst/>
            </a:prstGeom>
          </p:spPr>
          <p:txBody>
            <a:bodyPr wrap="none">
              <a:spAutoFit/>
            </a:bodyPr>
            <a:lstStyle/>
            <a:p>
              <a:r>
                <a:rPr lang="en-US" sz="2400" b="1" dirty="0"/>
                <a:t>ac</a:t>
              </a:r>
              <a:endParaRPr lang="ar-IQ" sz="2400" b="1" dirty="0"/>
            </a:p>
          </p:txBody>
        </p:sp>
        <p:sp>
          <p:nvSpPr>
            <p:cNvPr id="15" name="مربع نص 14"/>
            <p:cNvSpPr txBox="1"/>
            <p:nvPr/>
          </p:nvSpPr>
          <p:spPr>
            <a:xfrm rot="19522441">
              <a:off x="4926331" y="4654835"/>
              <a:ext cx="1177967" cy="461665"/>
            </a:xfrm>
            <a:prstGeom prst="rect">
              <a:avLst/>
            </a:prstGeom>
            <a:noFill/>
          </p:spPr>
          <p:txBody>
            <a:bodyPr wrap="square" rtlCol="1">
              <a:spAutoFit/>
            </a:bodyPr>
            <a:lstStyle/>
            <a:p>
              <a:r>
                <a:rPr lang="en-US" sz="2400" b="1" dirty="0"/>
                <a:t>hko-a-</a:t>
              </a:r>
              <a:r>
                <a:rPr lang="en-US" b="1" dirty="0"/>
                <a:t>1</a:t>
              </a:r>
              <a:endParaRPr lang="ar-IQ" sz="2400" b="1" dirty="0"/>
            </a:p>
          </p:txBody>
        </p:sp>
        <p:sp>
          <p:nvSpPr>
            <p:cNvPr id="16" name="مربع نص 15"/>
            <p:cNvSpPr txBox="1"/>
            <p:nvPr/>
          </p:nvSpPr>
          <p:spPr>
            <a:xfrm rot="16454721">
              <a:off x="6374810" y="5402101"/>
              <a:ext cx="1177967" cy="461665"/>
            </a:xfrm>
            <a:prstGeom prst="rect">
              <a:avLst/>
            </a:prstGeom>
            <a:noFill/>
          </p:spPr>
          <p:txBody>
            <a:bodyPr wrap="square" rtlCol="1">
              <a:spAutoFit/>
            </a:bodyPr>
            <a:lstStyle/>
            <a:p>
              <a:r>
                <a:rPr lang="en-US" sz="2400" b="1" dirty="0"/>
                <a:t>hko-a-</a:t>
              </a:r>
              <a:r>
                <a:rPr lang="en-US" sz="2000" b="1" dirty="0"/>
                <a:t>2</a:t>
              </a:r>
              <a:endParaRPr lang="ar-IQ" sz="2000" b="1" dirty="0"/>
            </a:p>
          </p:txBody>
        </p:sp>
      </p:grpSp>
      <p:pic>
        <p:nvPicPr>
          <p:cNvPr id="17" name="Picture 2" descr="joint in fo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34" y="4493538"/>
            <a:ext cx="3568699" cy="19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رابط كسهم مستقيم 17"/>
          <p:cNvCxnSpPr/>
          <p:nvPr/>
        </p:nvCxnSpPr>
        <p:spPr>
          <a:xfrm flipH="1">
            <a:off x="2114649" y="4774463"/>
            <a:ext cx="333276" cy="222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a:off x="2303766" y="4716589"/>
            <a:ext cx="318736" cy="109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مربع نص 23"/>
          <p:cNvSpPr txBox="1"/>
          <p:nvPr/>
        </p:nvSpPr>
        <p:spPr>
          <a:xfrm>
            <a:off x="1895877" y="4653809"/>
            <a:ext cx="300944" cy="369332"/>
          </a:xfrm>
          <a:prstGeom prst="rect">
            <a:avLst/>
          </a:prstGeom>
          <a:noFill/>
        </p:spPr>
        <p:txBody>
          <a:bodyPr wrap="square" rtlCol="1">
            <a:spAutoFit/>
          </a:bodyPr>
          <a:lstStyle/>
          <a:p>
            <a:r>
              <a:rPr lang="en-US" dirty="0"/>
              <a:t>a</a:t>
            </a:r>
            <a:endParaRPr lang="ar-IQ" dirty="0"/>
          </a:p>
        </p:txBody>
      </p:sp>
      <p:sp>
        <p:nvSpPr>
          <p:cNvPr id="25" name="مربع نص 24"/>
          <p:cNvSpPr txBox="1"/>
          <p:nvPr/>
        </p:nvSpPr>
        <p:spPr>
          <a:xfrm>
            <a:off x="2563261" y="4586856"/>
            <a:ext cx="300944" cy="369332"/>
          </a:xfrm>
          <a:prstGeom prst="rect">
            <a:avLst/>
          </a:prstGeom>
          <a:noFill/>
        </p:spPr>
        <p:txBody>
          <a:bodyPr wrap="square" rtlCol="1">
            <a:spAutoFit/>
          </a:bodyPr>
          <a:lstStyle/>
          <a:p>
            <a:r>
              <a:rPr lang="en-US" dirty="0"/>
              <a:t>b</a:t>
            </a:r>
            <a:endParaRPr lang="ar-IQ" dirty="0"/>
          </a:p>
        </p:txBody>
      </p:sp>
      <p:sp>
        <p:nvSpPr>
          <p:cNvPr id="26" name="مربع نص 25"/>
          <p:cNvSpPr txBox="1"/>
          <p:nvPr/>
        </p:nvSpPr>
        <p:spPr>
          <a:xfrm>
            <a:off x="2196821" y="4113532"/>
            <a:ext cx="300944" cy="369332"/>
          </a:xfrm>
          <a:prstGeom prst="rect">
            <a:avLst/>
          </a:prstGeom>
          <a:noFill/>
        </p:spPr>
        <p:txBody>
          <a:bodyPr wrap="square" rtlCol="1">
            <a:spAutoFit/>
          </a:bodyPr>
          <a:lstStyle/>
          <a:p>
            <a:r>
              <a:rPr lang="en-US" dirty="0"/>
              <a:t>c</a:t>
            </a:r>
            <a:endParaRPr lang="ar-IQ" dirty="0"/>
          </a:p>
        </p:txBody>
      </p:sp>
      <p:cxnSp>
        <p:nvCxnSpPr>
          <p:cNvPr id="27" name="رابط مستقيم 26"/>
          <p:cNvCxnSpPr/>
          <p:nvPr/>
        </p:nvCxnSpPr>
        <p:spPr>
          <a:xfrm>
            <a:off x="2456316" y="4407407"/>
            <a:ext cx="26128" cy="3811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مربع نص 4"/>
          <p:cNvSpPr txBox="1"/>
          <p:nvPr/>
        </p:nvSpPr>
        <p:spPr>
          <a:xfrm rot="839439">
            <a:off x="157876" y="6052723"/>
            <a:ext cx="1356455" cy="369332"/>
          </a:xfrm>
          <a:prstGeom prst="rect">
            <a:avLst/>
          </a:prstGeom>
          <a:solidFill>
            <a:schemeClr val="bg1"/>
          </a:solidFill>
        </p:spPr>
        <p:txBody>
          <a:bodyPr wrap="square" rtlCol="1">
            <a:spAutoFit/>
          </a:bodyPr>
          <a:lstStyle/>
          <a:p>
            <a:r>
              <a:rPr lang="en-US" b="1" dirty="0"/>
              <a:t>Main stress</a:t>
            </a:r>
            <a:endParaRPr lang="ar-IQ" b="1" dirty="0"/>
          </a:p>
        </p:txBody>
      </p:sp>
      <p:sp>
        <p:nvSpPr>
          <p:cNvPr id="7" name="سهم إلى اليمين 6"/>
          <p:cNvSpPr/>
          <p:nvPr/>
        </p:nvSpPr>
        <p:spPr>
          <a:xfrm rot="18057661">
            <a:off x="819418" y="5828805"/>
            <a:ext cx="461798" cy="222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مستطيل 8"/>
          <p:cNvSpPr/>
          <p:nvPr/>
        </p:nvSpPr>
        <p:spPr>
          <a:xfrm>
            <a:off x="5127214" y="5696958"/>
            <a:ext cx="572594" cy="461665"/>
          </a:xfrm>
          <a:prstGeom prst="rect">
            <a:avLst/>
          </a:prstGeom>
        </p:spPr>
        <p:txBody>
          <a:bodyPr wrap="none">
            <a:spAutoFit/>
          </a:bodyPr>
          <a:lstStyle/>
          <a:p>
            <a:r>
              <a:rPr lang="el-GR" sz="2400" b="1" dirty="0">
                <a:cs typeface="Majalla UI"/>
              </a:rPr>
              <a:t>δ1</a:t>
            </a:r>
            <a:r>
              <a:rPr lang="en-US" sz="2400" b="1" dirty="0">
                <a:cs typeface="Majalla UI"/>
              </a:rPr>
              <a:t> </a:t>
            </a:r>
            <a:endParaRPr lang="en-US" sz="2400" b="1" dirty="0"/>
          </a:p>
        </p:txBody>
      </p:sp>
      <p:sp>
        <p:nvSpPr>
          <p:cNvPr id="19" name="عنصر نائب للتذييل 18"/>
          <p:cNvSpPr>
            <a:spLocks noGrp="1"/>
          </p:cNvSpPr>
          <p:nvPr>
            <p:ph type="ftr" sz="quarter" idx="11"/>
          </p:nvPr>
        </p:nvSpPr>
        <p:spPr/>
        <p:txBody>
          <a:bodyPr/>
          <a:lstStyle/>
          <a:p>
            <a:r>
              <a:rPr lang="en-US"/>
              <a:t>DR. Rabeea kh. znad</a:t>
            </a:r>
            <a:endParaRPr lang="ar-IQ"/>
          </a:p>
        </p:txBody>
      </p:sp>
      <p:sp>
        <p:nvSpPr>
          <p:cNvPr id="20" name="عنصر نائب لرقم الشريحة 19"/>
          <p:cNvSpPr>
            <a:spLocks noGrp="1"/>
          </p:cNvSpPr>
          <p:nvPr>
            <p:ph type="sldNum" sz="quarter" idx="12"/>
          </p:nvPr>
        </p:nvSpPr>
        <p:spPr/>
        <p:txBody>
          <a:bodyPr/>
          <a:lstStyle/>
          <a:p>
            <a:fld id="{5FC748C2-D937-4099-AC2B-7A6DFB3B4A4A}" type="slidenum">
              <a:rPr lang="ar-IQ" smtClean="0"/>
              <a:t>7</a:t>
            </a:fld>
            <a:endParaRPr lang="ar-IQ"/>
          </a:p>
        </p:txBody>
      </p:sp>
    </p:spTree>
    <p:extLst>
      <p:ext uri="{BB962C8B-B14F-4D97-AF65-F5344CB8AC3E}">
        <p14:creationId xmlns:p14="http://schemas.microsoft.com/office/powerpoint/2010/main" val="1740990278"/>
      </p:ext>
    </p:extLst>
  </p:cSld>
  <p:clrMapOvr>
    <a:masterClrMapping/>
  </p:clrMapOvr>
  <mc:AlternateContent xmlns:mc="http://schemas.openxmlformats.org/markup-compatibility/2006" xmlns:p14="http://schemas.microsoft.com/office/powerpoint/2010/main">
    <mc:Choice Requires="p14">
      <p:transition spd="slow" p14:dur="2000" advTm="17"/>
    </mc:Choice>
    <mc:Fallback xmlns="">
      <p:transition spd="slow" advTm="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03300" y="508000"/>
            <a:ext cx="3441700" cy="1879600"/>
          </a:xfrm>
          <a:prstGeom prst="rect">
            <a:avLst/>
          </a:prstGeom>
          <a:noFill/>
        </p:spPr>
        <p:txBody>
          <a:bodyPr wrap="square" rtlCol="1">
            <a:spAutoFit/>
          </a:bodyPr>
          <a:lstStyle/>
          <a:p>
            <a:endParaRPr lang="ar-IQ" dirty="0"/>
          </a:p>
        </p:txBody>
      </p:sp>
      <p:sp>
        <p:nvSpPr>
          <p:cNvPr id="3" name="مستطيل 2"/>
          <p:cNvSpPr/>
          <p:nvPr/>
        </p:nvSpPr>
        <p:spPr>
          <a:xfrm>
            <a:off x="241300" y="342900"/>
            <a:ext cx="10287000" cy="2369880"/>
          </a:xfrm>
          <a:prstGeom prst="rect">
            <a:avLst/>
          </a:prstGeom>
        </p:spPr>
        <p:txBody>
          <a:bodyPr wrap="square">
            <a:spAutoFit/>
          </a:bodyPr>
          <a:lstStyle/>
          <a:p>
            <a:pPr algn="l" rtl="0"/>
            <a:r>
              <a:rPr lang="en-US" sz="2400" dirty="0">
                <a:latin typeface="Times New Roman" panose="02020603050405020304" pitchFamily="18" charset="0"/>
              </a:rPr>
              <a:t>2- </a:t>
            </a:r>
            <a:r>
              <a:rPr lang="en-US" sz="2400" u="sng" dirty="0">
                <a:latin typeface="Times New Roman" panose="02020603050405020304" pitchFamily="18" charset="0"/>
              </a:rPr>
              <a:t>During folding  progress:-</a:t>
            </a:r>
            <a:r>
              <a:rPr lang="en-US" sz="2400" dirty="0">
                <a:latin typeface="Times New Roman" panose="02020603050405020304" pitchFamily="18" charset="0"/>
              </a:rPr>
              <a:t> </a:t>
            </a:r>
          </a:p>
          <a:p>
            <a:pPr algn="l" rtl="0"/>
            <a:r>
              <a:rPr lang="en-US" sz="2400" dirty="0">
                <a:latin typeface="Times New Roman" panose="02020603050405020304" pitchFamily="18" charset="0"/>
              </a:rPr>
              <a:t>Bedding are gradually tilted so the main stress resolve into secondary horizontal stress and secondary vertical stress. The first go on formed the same joints as in the previous stage. The second causes tension joints( </a:t>
            </a:r>
            <a:r>
              <a:rPr lang="en-US" sz="2400" dirty="0" err="1">
                <a:latin typeface="Times New Roman" panose="02020603050405020304" pitchFamily="18" charset="0"/>
              </a:rPr>
              <a:t>bc</a:t>
            </a:r>
            <a:r>
              <a:rPr lang="en-US" sz="2400" dirty="0">
                <a:latin typeface="Times New Roman" panose="02020603050405020304" pitchFamily="18" charset="0"/>
              </a:rPr>
              <a:t>  set) perpendicular to those (tension joints)already formed.</a:t>
            </a:r>
          </a:p>
          <a:p>
            <a:pPr algn="l" rtl="0"/>
            <a:r>
              <a:rPr lang="en-US" sz="2400" dirty="0" err="1">
                <a:latin typeface="Times New Roman" panose="02020603050405020304" pitchFamily="18" charset="0"/>
              </a:rPr>
              <a:t>Aslo</a:t>
            </a:r>
            <a:r>
              <a:rPr lang="en-US" sz="2400" dirty="0">
                <a:latin typeface="Times New Roman" panose="02020603050405020304" pitchFamily="18" charset="0"/>
              </a:rPr>
              <a:t> shear joints system </a:t>
            </a:r>
            <a:r>
              <a:rPr lang="en-US" sz="2400" dirty="0" err="1">
                <a:latin typeface="Times New Roman" panose="02020603050405020304" pitchFamily="18" charset="0"/>
              </a:rPr>
              <a:t>hol</a:t>
            </a:r>
            <a:r>
              <a:rPr lang="en-US" sz="2400" dirty="0">
                <a:latin typeface="Times New Roman" panose="02020603050405020304" pitchFamily="18" charset="0"/>
              </a:rPr>
              <a:t> acute about c. and </a:t>
            </a:r>
            <a:r>
              <a:rPr lang="en-US" sz="2400" dirty="0" err="1">
                <a:latin typeface="Times New Roman" panose="02020603050405020304" pitchFamily="18" charset="0"/>
              </a:rPr>
              <a:t>okl</a:t>
            </a:r>
            <a:r>
              <a:rPr lang="en-US" sz="2400" dirty="0">
                <a:latin typeface="Times New Roman" panose="02020603050405020304" pitchFamily="18" charset="0"/>
              </a:rPr>
              <a:t>-c-  develop</a:t>
            </a:r>
            <a:r>
              <a:rPr lang="en-US" sz="2800" dirty="0">
                <a:cs typeface="Majalla UI"/>
              </a:rPr>
              <a:t>.</a:t>
            </a:r>
          </a:p>
        </p:txBody>
      </p:sp>
      <p:pic>
        <p:nvPicPr>
          <p:cNvPr id="4" name="Picture 2" descr="joint in fol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3397250"/>
            <a:ext cx="504497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11"/>
          <p:cNvSpPr txBox="1">
            <a:spLocks noChangeArrowheads="1"/>
          </p:cNvSpPr>
          <p:nvPr/>
        </p:nvSpPr>
        <p:spPr bwMode="auto">
          <a:xfrm rot="1183517">
            <a:off x="1165802" y="3911910"/>
            <a:ext cx="1099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eaLnBrk="1" hangingPunct="1">
              <a:spcBef>
                <a:spcPct val="0"/>
              </a:spcBef>
              <a:buClrTx/>
              <a:buSzTx/>
              <a:buFontTx/>
              <a:buNone/>
            </a:pPr>
            <a:r>
              <a:rPr lang="en-US" sz="1800" dirty="0" err="1">
                <a:latin typeface="Gill Sans MT" panose="020B0502020104020203" pitchFamily="34" charset="0"/>
              </a:rPr>
              <a:t>hol</a:t>
            </a:r>
            <a:r>
              <a:rPr lang="en-US" sz="1800" dirty="0">
                <a:latin typeface="Gill Sans MT" panose="020B0502020104020203" pitchFamily="34" charset="0"/>
              </a:rPr>
              <a:t>-c-</a:t>
            </a:r>
            <a:endParaRPr lang="ar-SA" sz="1800" dirty="0">
              <a:latin typeface="Gill Sans MT" panose="020B0502020104020203" pitchFamily="34" charset="0"/>
            </a:endParaRPr>
          </a:p>
        </p:txBody>
      </p:sp>
      <p:sp>
        <p:nvSpPr>
          <p:cNvPr id="6" name="مربع نص 10"/>
          <p:cNvSpPr txBox="1">
            <a:spLocks noChangeArrowheads="1"/>
          </p:cNvSpPr>
          <p:nvPr/>
        </p:nvSpPr>
        <p:spPr bwMode="auto">
          <a:xfrm>
            <a:off x="4668477" y="4014390"/>
            <a:ext cx="42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eaLnBrk="1" hangingPunct="1">
              <a:spcBef>
                <a:spcPct val="0"/>
              </a:spcBef>
              <a:buClrTx/>
              <a:buSzTx/>
              <a:buFontTx/>
              <a:buNone/>
            </a:pPr>
            <a:r>
              <a:rPr lang="en-ZW" sz="1800" dirty="0" err="1">
                <a:latin typeface="Gill Sans MT" panose="020B0502020104020203" pitchFamily="34" charset="0"/>
              </a:rPr>
              <a:t>bc</a:t>
            </a:r>
            <a:endParaRPr lang="ar-SA" sz="1800" dirty="0">
              <a:latin typeface="Gill Sans MT" panose="020B0502020104020203" pitchFamily="34" charset="0"/>
            </a:endParaRPr>
          </a:p>
        </p:txBody>
      </p:sp>
      <p:cxnSp>
        <p:nvCxnSpPr>
          <p:cNvPr id="7" name="رابط كسهم مستقيم 6"/>
          <p:cNvCxnSpPr/>
          <p:nvPr/>
        </p:nvCxnSpPr>
        <p:spPr>
          <a:xfrm flipH="1" flipV="1">
            <a:off x="4344057" y="3334889"/>
            <a:ext cx="4880" cy="5229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9"/>
          <p:cNvSpPr txBox="1">
            <a:spLocks noChangeArrowheads="1"/>
          </p:cNvSpPr>
          <p:nvPr/>
        </p:nvSpPr>
        <p:spPr bwMode="auto">
          <a:xfrm>
            <a:off x="3879961" y="3761246"/>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eaLnBrk="1" hangingPunct="1">
              <a:spcBef>
                <a:spcPct val="0"/>
              </a:spcBef>
              <a:buClrTx/>
              <a:buSzTx/>
              <a:buFontTx/>
              <a:buNone/>
            </a:pPr>
            <a:r>
              <a:rPr lang="en-US" sz="1800" dirty="0">
                <a:latin typeface="Gill Sans MT" panose="020B0502020104020203" pitchFamily="34" charset="0"/>
              </a:rPr>
              <a:t>a</a:t>
            </a:r>
            <a:endParaRPr lang="ar-SA" sz="1800" dirty="0">
              <a:latin typeface="Gill Sans MT" panose="020B0502020104020203" pitchFamily="34" charset="0"/>
            </a:endParaRPr>
          </a:p>
        </p:txBody>
      </p:sp>
      <p:sp>
        <p:nvSpPr>
          <p:cNvPr id="9" name="مربع نص 7"/>
          <p:cNvSpPr txBox="1">
            <a:spLocks noChangeArrowheads="1"/>
          </p:cNvSpPr>
          <p:nvPr/>
        </p:nvSpPr>
        <p:spPr bwMode="auto">
          <a:xfrm>
            <a:off x="3982053" y="3390901"/>
            <a:ext cx="214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eaLnBrk="1" hangingPunct="1">
              <a:spcBef>
                <a:spcPct val="0"/>
              </a:spcBef>
              <a:buClrTx/>
              <a:buSzTx/>
              <a:buFontTx/>
              <a:buNone/>
            </a:pPr>
            <a:r>
              <a:rPr lang="en-ZW" sz="1800" dirty="0">
                <a:latin typeface="Gill Sans MT" panose="020B0502020104020203" pitchFamily="34" charset="0"/>
              </a:rPr>
              <a:t>b</a:t>
            </a:r>
            <a:endParaRPr lang="ar-SA" sz="1800" dirty="0">
              <a:latin typeface="Gill Sans MT" panose="020B0502020104020203" pitchFamily="34" charset="0"/>
            </a:endParaRPr>
          </a:p>
        </p:txBody>
      </p:sp>
      <p:sp>
        <p:nvSpPr>
          <p:cNvPr id="11" name="مربع نص 10"/>
          <p:cNvSpPr txBox="1"/>
          <p:nvPr/>
        </p:nvSpPr>
        <p:spPr>
          <a:xfrm>
            <a:off x="3958003" y="3050082"/>
            <a:ext cx="502765" cy="369332"/>
          </a:xfrm>
          <a:prstGeom prst="rect">
            <a:avLst/>
          </a:prstGeom>
          <a:noFill/>
        </p:spPr>
        <p:txBody>
          <a:bodyPr wrap="square" rtlCol="1">
            <a:spAutoFit/>
          </a:bodyPr>
          <a:lstStyle/>
          <a:p>
            <a:r>
              <a:rPr lang="en-US" dirty="0"/>
              <a:t>c</a:t>
            </a:r>
            <a:endParaRPr lang="ar-IQ" dirty="0"/>
          </a:p>
        </p:txBody>
      </p:sp>
      <p:pic>
        <p:nvPicPr>
          <p:cNvPr id="12" name="صورة 11"/>
          <p:cNvPicPr>
            <a:picLocks noChangeAspect="1"/>
          </p:cNvPicPr>
          <p:nvPr/>
        </p:nvPicPr>
        <p:blipFill rotWithShape="1">
          <a:blip r:embed="rId3"/>
          <a:srcRect l="49902" t="16840" r="31335" b="53820"/>
          <a:stretch/>
        </p:blipFill>
        <p:spPr>
          <a:xfrm>
            <a:off x="10596540" y="227929"/>
            <a:ext cx="1387519" cy="1219871"/>
          </a:xfrm>
          <a:prstGeom prst="rect">
            <a:avLst/>
          </a:prstGeom>
        </p:spPr>
      </p:pic>
      <p:pic>
        <p:nvPicPr>
          <p:cNvPr id="13" name="صورة 1" descr="3323.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3784" y="3622278"/>
            <a:ext cx="4824536" cy="25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مربع نص 15"/>
          <p:cNvSpPr txBox="1"/>
          <p:nvPr/>
        </p:nvSpPr>
        <p:spPr>
          <a:xfrm>
            <a:off x="3220699" y="4271334"/>
            <a:ext cx="319517" cy="369332"/>
          </a:xfrm>
          <a:prstGeom prst="rect">
            <a:avLst/>
          </a:prstGeom>
          <a:noFill/>
        </p:spPr>
        <p:txBody>
          <a:bodyPr wrap="square" rtlCol="1">
            <a:spAutoFit/>
          </a:bodyPr>
          <a:lstStyle/>
          <a:p>
            <a:r>
              <a:rPr lang="en-US" dirty="0"/>
              <a:t>c</a:t>
            </a:r>
            <a:endParaRPr lang="ar-IQ" dirty="0"/>
          </a:p>
        </p:txBody>
      </p:sp>
      <p:sp>
        <p:nvSpPr>
          <p:cNvPr id="22" name="مربع نص 21"/>
          <p:cNvSpPr txBox="1"/>
          <p:nvPr/>
        </p:nvSpPr>
        <p:spPr>
          <a:xfrm>
            <a:off x="7975177" y="4199333"/>
            <a:ext cx="918099" cy="369332"/>
          </a:xfrm>
          <a:prstGeom prst="rect">
            <a:avLst/>
          </a:prstGeom>
          <a:noFill/>
        </p:spPr>
        <p:txBody>
          <a:bodyPr wrap="square" rtlCol="1">
            <a:spAutoFit/>
          </a:bodyPr>
          <a:lstStyle/>
          <a:p>
            <a:r>
              <a:rPr lang="en-US" dirty="0" err="1"/>
              <a:t>okl</a:t>
            </a:r>
            <a:r>
              <a:rPr lang="en-US" dirty="0"/>
              <a:t>-c-</a:t>
            </a:r>
            <a:endParaRPr lang="ar-IQ" dirty="0"/>
          </a:p>
        </p:txBody>
      </p:sp>
      <p:sp>
        <p:nvSpPr>
          <p:cNvPr id="23" name="مربع نص 22"/>
          <p:cNvSpPr txBox="1"/>
          <p:nvPr/>
        </p:nvSpPr>
        <p:spPr>
          <a:xfrm rot="170537">
            <a:off x="1037461" y="5392838"/>
            <a:ext cx="1356455" cy="369332"/>
          </a:xfrm>
          <a:prstGeom prst="rect">
            <a:avLst/>
          </a:prstGeom>
          <a:solidFill>
            <a:schemeClr val="bg1"/>
          </a:solidFill>
        </p:spPr>
        <p:txBody>
          <a:bodyPr wrap="square" rtlCol="1">
            <a:spAutoFit/>
          </a:bodyPr>
          <a:lstStyle/>
          <a:p>
            <a:r>
              <a:rPr lang="en-US" b="1" dirty="0"/>
              <a:t>Main stress</a:t>
            </a:r>
            <a:endParaRPr lang="ar-IQ" b="1" dirty="0"/>
          </a:p>
        </p:txBody>
      </p:sp>
      <p:sp>
        <p:nvSpPr>
          <p:cNvPr id="24" name="مستطيل 23"/>
          <p:cNvSpPr/>
          <p:nvPr/>
        </p:nvSpPr>
        <p:spPr>
          <a:xfrm rot="20175055">
            <a:off x="3079372" y="5186203"/>
            <a:ext cx="1886927" cy="369332"/>
          </a:xfrm>
          <a:prstGeom prst="rect">
            <a:avLst/>
          </a:prstGeom>
        </p:spPr>
        <p:txBody>
          <a:bodyPr wrap="none">
            <a:spAutoFit/>
          </a:bodyPr>
          <a:lstStyle/>
          <a:p>
            <a:r>
              <a:rPr lang="en-US" dirty="0">
                <a:cs typeface="Majalla UI"/>
              </a:rPr>
              <a:t>secondary vertical</a:t>
            </a:r>
            <a:endParaRPr lang="ar-IQ" dirty="0"/>
          </a:p>
        </p:txBody>
      </p:sp>
      <p:sp>
        <p:nvSpPr>
          <p:cNvPr id="25" name="مستطيل 24"/>
          <p:cNvSpPr/>
          <p:nvPr/>
        </p:nvSpPr>
        <p:spPr>
          <a:xfrm rot="21381813">
            <a:off x="7490762" y="5855041"/>
            <a:ext cx="1886927" cy="369332"/>
          </a:xfrm>
          <a:prstGeom prst="rect">
            <a:avLst/>
          </a:prstGeom>
          <a:solidFill>
            <a:schemeClr val="bg1"/>
          </a:solidFill>
        </p:spPr>
        <p:txBody>
          <a:bodyPr wrap="none">
            <a:spAutoFit/>
          </a:bodyPr>
          <a:lstStyle/>
          <a:p>
            <a:r>
              <a:rPr lang="en-US" dirty="0">
                <a:cs typeface="Majalla UI"/>
              </a:rPr>
              <a:t>secondary vertical</a:t>
            </a:r>
            <a:endParaRPr lang="ar-IQ" dirty="0"/>
          </a:p>
        </p:txBody>
      </p:sp>
      <p:cxnSp>
        <p:nvCxnSpPr>
          <p:cNvPr id="27" name="رابط كسهم مستقيم 26"/>
          <p:cNvCxnSpPr/>
          <p:nvPr/>
        </p:nvCxnSpPr>
        <p:spPr>
          <a:xfrm flipV="1">
            <a:off x="7930933" y="5444609"/>
            <a:ext cx="0" cy="54899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عنصر نائب للتذييل 9"/>
          <p:cNvSpPr>
            <a:spLocks noGrp="1"/>
          </p:cNvSpPr>
          <p:nvPr>
            <p:ph type="ftr" sz="quarter" idx="11"/>
          </p:nvPr>
        </p:nvSpPr>
        <p:spPr/>
        <p:txBody>
          <a:bodyPr/>
          <a:lstStyle/>
          <a:p>
            <a:r>
              <a:rPr lang="en-US"/>
              <a:t>DR. Rabeea kh. znad</a:t>
            </a:r>
            <a:endParaRPr lang="ar-IQ"/>
          </a:p>
        </p:txBody>
      </p:sp>
      <p:sp>
        <p:nvSpPr>
          <p:cNvPr id="14" name="عنصر نائب لرقم الشريحة 13"/>
          <p:cNvSpPr>
            <a:spLocks noGrp="1"/>
          </p:cNvSpPr>
          <p:nvPr>
            <p:ph type="sldNum" sz="quarter" idx="12"/>
          </p:nvPr>
        </p:nvSpPr>
        <p:spPr/>
        <p:txBody>
          <a:bodyPr/>
          <a:lstStyle/>
          <a:p>
            <a:fld id="{5FC748C2-D937-4099-AC2B-7A6DFB3B4A4A}" type="slidenum">
              <a:rPr lang="ar-IQ" smtClean="0"/>
              <a:t>8</a:t>
            </a:fld>
            <a:endParaRPr lang="ar-IQ"/>
          </a:p>
        </p:txBody>
      </p:sp>
    </p:spTree>
    <p:extLst>
      <p:ext uri="{BB962C8B-B14F-4D97-AF65-F5344CB8AC3E}">
        <p14:creationId xmlns:p14="http://schemas.microsoft.com/office/powerpoint/2010/main" val="1809079229"/>
      </p:ext>
    </p:extLst>
  </p:cSld>
  <p:clrMapOvr>
    <a:masterClrMapping/>
  </p:clrMapOvr>
  <mc:AlternateContent xmlns:mc="http://schemas.openxmlformats.org/markup-compatibility/2006" xmlns:p14="http://schemas.microsoft.com/office/powerpoint/2010/main">
    <mc:Choice Requires="p14">
      <p:transition spd="slow" p14:dur="2000" advTm="5274"/>
    </mc:Choice>
    <mc:Fallback xmlns="">
      <p:transition spd="slow" advTm="527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2735" y="215829"/>
            <a:ext cx="11135032" cy="1938992"/>
          </a:xfrm>
          <a:prstGeom prst="rect">
            <a:avLst/>
          </a:prstGeom>
        </p:spPr>
        <p:txBody>
          <a:bodyPr wrap="square">
            <a:spAutoFit/>
          </a:bodyPr>
          <a:lstStyle/>
          <a:p>
            <a:pPr algn="l" rtl="0"/>
            <a:r>
              <a:rPr lang="en-US" sz="2400" u="sng" dirty="0">
                <a:latin typeface="Times New Roman" panose="02020603050405020304" pitchFamily="18" charset="0"/>
              </a:rPr>
              <a:t>3-The ultimate stage of folding:</a:t>
            </a:r>
          </a:p>
          <a:p>
            <a:pPr algn="l" rtl="0"/>
            <a:r>
              <a:rPr lang="en-US" sz="2400" dirty="0">
                <a:latin typeface="Times New Roman" panose="02020603050405020304" pitchFamily="18" charset="0"/>
              </a:rPr>
              <a:t>stage of vanish effect of main stresses shaped a fold.  Consequently the fold affected by  released stresses ,this stresses formed extension joints(</a:t>
            </a:r>
            <a:r>
              <a:rPr lang="en-US" sz="2400" dirty="0" err="1">
                <a:latin typeface="Times New Roman" panose="02020603050405020304" pitchFamily="18" charset="0"/>
              </a:rPr>
              <a:t>bc</a:t>
            </a:r>
            <a:r>
              <a:rPr lang="en-US" sz="2400" dirty="0">
                <a:latin typeface="Times New Roman" panose="02020603050405020304" pitchFamily="18" charset="0"/>
              </a:rPr>
              <a:t> set) parallel to those already formed(previous stage) but</a:t>
            </a:r>
            <a:r>
              <a:rPr lang="el-GR" sz="2400" dirty="0">
                <a:latin typeface="Times New Roman" panose="02020603050405020304" pitchFamily="18" charset="0"/>
              </a:rPr>
              <a:t> δ1</a:t>
            </a:r>
            <a:r>
              <a:rPr lang="en-US" sz="2400" dirty="0">
                <a:latin typeface="Times New Roman" panose="02020603050405020304" pitchFamily="18" charset="0"/>
              </a:rPr>
              <a:t> in a horizontal direction. also shear joints system </a:t>
            </a:r>
            <a:r>
              <a:rPr lang="en-US" sz="2400" dirty="0" err="1">
                <a:latin typeface="Times New Roman" panose="02020603050405020304" pitchFamily="18" charset="0"/>
              </a:rPr>
              <a:t>hko</a:t>
            </a:r>
            <a:r>
              <a:rPr lang="en-US" sz="2400" dirty="0">
                <a:latin typeface="Times New Roman" panose="02020603050405020304" pitchFamily="18" charset="0"/>
              </a:rPr>
              <a:t> acute about b develop.  </a:t>
            </a:r>
            <a:endParaRPr lang="ar-SA" sz="2400" dirty="0">
              <a:latin typeface="Times New Roman" panose="02020603050405020304" pitchFamily="18" charset="0"/>
            </a:endParaRPr>
          </a:p>
        </p:txBody>
      </p:sp>
      <p:pic>
        <p:nvPicPr>
          <p:cNvPr id="3" name="Picture 2" descr="joint in fol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262" y="2837177"/>
            <a:ext cx="7123010" cy="340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ربع نص 3"/>
          <p:cNvSpPr txBox="1"/>
          <p:nvPr/>
        </p:nvSpPr>
        <p:spPr>
          <a:xfrm>
            <a:off x="5316792" y="3392129"/>
            <a:ext cx="766917" cy="369332"/>
          </a:xfrm>
          <a:prstGeom prst="rect">
            <a:avLst/>
          </a:prstGeom>
          <a:noFill/>
        </p:spPr>
        <p:txBody>
          <a:bodyPr wrap="square" rtlCol="1">
            <a:spAutoFit/>
          </a:bodyPr>
          <a:lstStyle/>
          <a:p>
            <a:r>
              <a:rPr lang="en-US" dirty="0" err="1"/>
              <a:t>bc</a:t>
            </a:r>
            <a:endParaRPr lang="ar-IQ" dirty="0"/>
          </a:p>
        </p:txBody>
      </p:sp>
      <p:sp>
        <p:nvSpPr>
          <p:cNvPr id="5" name="مربع نص 4"/>
          <p:cNvSpPr txBox="1"/>
          <p:nvPr/>
        </p:nvSpPr>
        <p:spPr>
          <a:xfrm>
            <a:off x="9778181" y="4218624"/>
            <a:ext cx="899652" cy="646331"/>
          </a:xfrm>
          <a:prstGeom prst="rect">
            <a:avLst/>
          </a:prstGeom>
          <a:noFill/>
        </p:spPr>
        <p:txBody>
          <a:bodyPr wrap="square" rtlCol="1">
            <a:spAutoFit/>
          </a:bodyPr>
          <a:lstStyle/>
          <a:p>
            <a:pPr algn="l"/>
            <a:r>
              <a:rPr lang="en-US" b="1" dirty="0" err="1"/>
              <a:t>hko</a:t>
            </a:r>
            <a:r>
              <a:rPr lang="en-US" b="1" dirty="0"/>
              <a:t>- b-</a:t>
            </a:r>
          </a:p>
          <a:p>
            <a:pPr algn="l"/>
            <a:r>
              <a:rPr lang="en-US" b="1" dirty="0" err="1"/>
              <a:t>bc</a:t>
            </a:r>
            <a:r>
              <a:rPr lang="en-US" b="1" dirty="0"/>
              <a:t> </a:t>
            </a:r>
            <a:r>
              <a:rPr lang="en-US" b="1" dirty="0" err="1"/>
              <a:t>ste</a:t>
            </a:r>
            <a:endParaRPr lang="ar-IQ" b="1" dirty="0"/>
          </a:p>
        </p:txBody>
      </p:sp>
      <p:sp>
        <p:nvSpPr>
          <p:cNvPr id="6" name="مربع نص 5"/>
          <p:cNvSpPr txBox="1"/>
          <p:nvPr/>
        </p:nvSpPr>
        <p:spPr>
          <a:xfrm>
            <a:off x="3265948" y="3361351"/>
            <a:ext cx="1047135" cy="400110"/>
          </a:xfrm>
          <a:prstGeom prst="rect">
            <a:avLst/>
          </a:prstGeom>
          <a:noFill/>
        </p:spPr>
        <p:txBody>
          <a:bodyPr wrap="square" rtlCol="1">
            <a:spAutoFit/>
          </a:bodyPr>
          <a:lstStyle/>
          <a:p>
            <a:r>
              <a:rPr lang="en-US" sz="2000" b="1" dirty="0" err="1"/>
              <a:t>hko</a:t>
            </a:r>
            <a:r>
              <a:rPr lang="en-US" sz="2000" b="1" dirty="0"/>
              <a:t>- b-</a:t>
            </a:r>
            <a:endParaRPr lang="ar-IQ" sz="2000" b="1" dirty="0"/>
          </a:p>
        </p:txBody>
      </p:sp>
      <p:sp>
        <p:nvSpPr>
          <p:cNvPr id="7" name="عنصر نائب للتذييل 6"/>
          <p:cNvSpPr>
            <a:spLocks noGrp="1"/>
          </p:cNvSpPr>
          <p:nvPr>
            <p:ph type="ftr" sz="quarter" idx="11"/>
          </p:nvPr>
        </p:nvSpPr>
        <p:spPr/>
        <p:txBody>
          <a:bodyPr/>
          <a:lstStyle/>
          <a:p>
            <a:r>
              <a:rPr lang="en-US"/>
              <a:t>DR. Rabeea kh. znad</a:t>
            </a:r>
            <a:endParaRPr lang="ar-IQ"/>
          </a:p>
        </p:txBody>
      </p:sp>
      <p:sp>
        <p:nvSpPr>
          <p:cNvPr id="8" name="عنصر نائب لرقم الشريحة 7"/>
          <p:cNvSpPr>
            <a:spLocks noGrp="1"/>
          </p:cNvSpPr>
          <p:nvPr>
            <p:ph type="sldNum" sz="quarter" idx="12"/>
          </p:nvPr>
        </p:nvSpPr>
        <p:spPr/>
        <p:txBody>
          <a:bodyPr/>
          <a:lstStyle/>
          <a:p>
            <a:fld id="{5FC748C2-D937-4099-AC2B-7A6DFB3B4A4A}" type="slidenum">
              <a:rPr lang="ar-IQ" smtClean="0"/>
              <a:t>9</a:t>
            </a:fld>
            <a:endParaRPr lang="ar-IQ"/>
          </a:p>
        </p:txBody>
      </p:sp>
    </p:spTree>
    <p:extLst>
      <p:ext uri="{BB962C8B-B14F-4D97-AF65-F5344CB8AC3E}">
        <p14:creationId xmlns:p14="http://schemas.microsoft.com/office/powerpoint/2010/main" val="2763318331"/>
      </p:ext>
    </p:extLst>
  </p:cSld>
  <p:clrMapOvr>
    <a:masterClrMapping/>
  </p:clrMapOvr>
  <mc:AlternateContent xmlns:mc="http://schemas.openxmlformats.org/markup-compatibility/2006" xmlns:p14="http://schemas.microsoft.com/office/powerpoint/2010/main">
    <mc:Choice Requires="p14">
      <p:transition spd="slow" p14:dur="2000" advTm="2652"/>
    </mc:Choice>
    <mc:Fallback xmlns="">
      <p:transition spd="slow" advTm="265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7|0.7|0.2|0.2|0.2|0.2"/>
</p:tagLst>
</file>

<file path=ppt/tags/tag2.xml><?xml version="1.0" encoding="utf-8"?>
<p:tagLst xmlns:a="http://schemas.openxmlformats.org/drawingml/2006/main" xmlns:r="http://schemas.openxmlformats.org/officeDocument/2006/relationships" xmlns:p="http://schemas.openxmlformats.org/presentationml/2006/main">
  <p:tag name="TIMING" val="|50.1|0.8|3.6|27.3|0.9|2.2|6.6|0.9|42.2|0.8|96.8|3.1"/>
</p:tagLst>
</file>

<file path=ppt/tags/tag3.xml><?xml version="1.0" encoding="utf-8"?>
<p:tagLst xmlns:a="http://schemas.openxmlformats.org/drawingml/2006/main" xmlns:r="http://schemas.openxmlformats.org/officeDocument/2006/relationships" xmlns:p="http://schemas.openxmlformats.org/presentationml/2006/main">
  <p:tag name="TIMING" val="|24.2|1.6|0.2|0.5|0.4"/>
</p:tagLst>
</file>

<file path=ppt/tags/tag4.xml><?xml version="1.0" encoding="utf-8"?>
<p:tagLst xmlns:a="http://schemas.openxmlformats.org/drawingml/2006/main" xmlns:r="http://schemas.openxmlformats.org/officeDocument/2006/relationships" xmlns:p="http://schemas.openxmlformats.org/presentationml/2006/main">
  <p:tag name="TIMING" val="|0.4|0.6"/>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0.2|0.6|0.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1925</Words>
  <Application>Microsoft Office PowerPoint</Application>
  <PresentationFormat>شاشة عريضة</PresentationFormat>
  <Paragraphs>173</Paragraphs>
  <Slides>17</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17</vt:i4>
      </vt:variant>
    </vt:vector>
  </HeadingPairs>
  <TitlesOfParts>
    <vt:vector size="25" baseType="lpstr">
      <vt:lpstr>Arial</vt:lpstr>
      <vt:lpstr>Calibri</vt:lpstr>
      <vt:lpstr>Calibri Light</vt:lpstr>
      <vt:lpstr>Gill Sans MT</vt:lpstr>
      <vt:lpstr>Majalla UI</vt:lpstr>
      <vt:lpstr>Times</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dr.rabeea</dc:creator>
  <cp:lastModifiedBy>GEOLOGY</cp:lastModifiedBy>
  <cp:revision>73</cp:revision>
  <cp:lastPrinted>2018-02-17T16:28:53Z</cp:lastPrinted>
  <dcterms:created xsi:type="dcterms:W3CDTF">2014-01-21T03:05:52Z</dcterms:created>
  <dcterms:modified xsi:type="dcterms:W3CDTF">2025-02-21T12:15:19Z</dcterms:modified>
</cp:coreProperties>
</file>