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5" r:id="rId7"/>
    <p:sldId id="267"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7097E-8F52-411F-8E2F-056577294FA2}"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34469-1FF2-443A-ACE2-6B2FA0AFE199}" type="slidenum">
              <a:rPr lang="en-US" smtClean="0"/>
              <a:t>‹#›</a:t>
            </a:fld>
            <a:endParaRPr lang="en-US"/>
          </a:p>
        </p:txBody>
      </p:sp>
    </p:spTree>
    <p:extLst>
      <p:ext uri="{BB962C8B-B14F-4D97-AF65-F5344CB8AC3E}">
        <p14:creationId xmlns:p14="http://schemas.microsoft.com/office/powerpoint/2010/main" val="3840608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7097E-8F52-411F-8E2F-056577294FA2}"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34469-1FF2-443A-ACE2-6B2FA0AFE199}" type="slidenum">
              <a:rPr lang="en-US" smtClean="0"/>
              <a:t>‹#›</a:t>
            </a:fld>
            <a:endParaRPr lang="en-US"/>
          </a:p>
        </p:txBody>
      </p:sp>
    </p:spTree>
    <p:extLst>
      <p:ext uri="{BB962C8B-B14F-4D97-AF65-F5344CB8AC3E}">
        <p14:creationId xmlns:p14="http://schemas.microsoft.com/office/powerpoint/2010/main" val="3795887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7097E-8F52-411F-8E2F-056577294FA2}"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34469-1FF2-443A-ACE2-6B2FA0AFE199}" type="slidenum">
              <a:rPr lang="en-US" smtClean="0"/>
              <a:t>‹#›</a:t>
            </a:fld>
            <a:endParaRPr lang="en-US"/>
          </a:p>
        </p:txBody>
      </p:sp>
    </p:spTree>
    <p:extLst>
      <p:ext uri="{BB962C8B-B14F-4D97-AF65-F5344CB8AC3E}">
        <p14:creationId xmlns:p14="http://schemas.microsoft.com/office/powerpoint/2010/main" val="110180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7097E-8F52-411F-8E2F-056577294FA2}"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34469-1FF2-443A-ACE2-6B2FA0AFE199}" type="slidenum">
              <a:rPr lang="en-US" smtClean="0"/>
              <a:t>‹#›</a:t>
            </a:fld>
            <a:endParaRPr lang="en-US"/>
          </a:p>
        </p:txBody>
      </p:sp>
    </p:spTree>
    <p:extLst>
      <p:ext uri="{BB962C8B-B14F-4D97-AF65-F5344CB8AC3E}">
        <p14:creationId xmlns:p14="http://schemas.microsoft.com/office/powerpoint/2010/main" val="1108421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7097E-8F52-411F-8E2F-056577294FA2}"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34469-1FF2-443A-ACE2-6B2FA0AFE199}" type="slidenum">
              <a:rPr lang="en-US" smtClean="0"/>
              <a:t>‹#›</a:t>
            </a:fld>
            <a:endParaRPr lang="en-US"/>
          </a:p>
        </p:txBody>
      </p:sp>
    </p:spTree>
    <p:extLst>
      <p:ext uri="{BB962C8B-B14F-4D97-AF65-F5344CB8AC3E}">
        <p14:creationId xmlns:p14="http://schemas.microsoft.com/office/powerpoint/2010/main" val="3504906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7097E-8F52-411F-8E2F-056577294FA2}"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34469-1FF2-443A-ACE2-6B2FA0AFE199}" type="slidenum">
              <a:rPr lang="en-US" smtClean="0"/>
              <a:t>‹#›</a:t>
            </a:fld>
            <a:endParaRPr lang="en-US"/>
          </a:p>
        </p:txBody>
      </p:sp>
    </p:spTree>
    <p:extLst>
      <p:ext uri="{BB962C8B-B14F-4D97-AF65-F5344CB8AC3E}">
        <p14:creationId xmlns:p14="http://schemas.microsoft.com/office/powerpoint/2010/main" val="320512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7097E-8F52-411F-8E2F-056577294FA2}" type="datetimeFigureOut">
              <a:rPr lang="en-US" smtClean="0"/>
              <a:t>6/10/2021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034469-1FF2-443A-ACE2-6B2FA0AFE199}" type="slidenum">
              <a:rPr lang="en-US" smtClean="0"/>
              <a:t>‹#›</a:t>
            </a:fld>
            <a:endParaRPr lang="en-US"/>
          </a:p>
        </p:txBody>
      </p:sp>
    </p:spTree>
    <p:extLst>
      <p:ext uri="{BB962C8B-B14F-4D97-AF65-F5344CB8AC3E}">
        <p14:creationId xmlns:p14="http://schemas.microsoft.com/office/powerpoint/2010/main" val="2321130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7097E-8F52-411F-8E2F-056577294FA2}" type="datetimeFigureOut">
              <a:rPr lang="en-US" smtClean="0"/>
              <a:t>6/10/2021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034469-1FF2-443A-ACE2-6B2FA0AFE199}" type="slidenum">
              <a:rPr lang="en-US" smtClean="0"/>
              <a:t>‹#›</a:t>
            </a:fld>
            <a:endParaRPr lang="en-US"/>
          </a:p>
        </p:txBody>
      </p:sp>
    </p:spTree>
    <p:extLst>
      <p:ext uri="{BB962C8B-B14F-4D97-AF65-F5344CB8AC3E}">
        <p14:creationId xmlns:p14="http://schemas.microsoft.com/office/powerpoint/2010/main" val="1038065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7097E-8F52-411F-8E2F-056577294FA2}" type="datetimeFigureOut">
              <a:rPr lang="en-US" smtClean="0"/>
              <a:t>6/10/2021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034469-1FF2-443A-ACE2-6B2FA0AFE199}" type="slidenum">
              <a:rPr lang="en-US" smtClean="0"/>
              <a:t>‹#›</a:t>
            </a:fld>
            <a:endParaRPr lang="en-US"/>
          </a:p>
        </p:txBody>
      </p:sp>
    </p:spTree>
    <p:extLst>
      <p:ext uri="{BB962C8B-B14F-4D97-AF65-F5344CB8AC3E}">
        <p14:creationId xmlns:p14="http://schemas.microsoft.com/office/powerpoint/2010/main" val="17550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7097E-8F52-411F-8E2F-056577294FA2}"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34469-1FF2-443A-ACE2-6B2FA0AFE199}" type="slidenum">
              <a:rPr lang="en-US" smtClean="0"/>
              <a:t>‹#›</a:t>
            </a:fld>
            <a:endParaRPr lang="en-US"/>
          </a:p>
        </p:txBody>
      </p:sp>
    </p:spTree>
    <p:extLst>
      <p:ext uri="{BB962C8B-B14F-4D97-AF65-F5344CB8AC3E}">
        <p14:creationId xmlns:p14="http://schemas.microsoft.com/office/powerpoint/2010/main" val="383052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7097E-8F52-411F-8E2F-056577294FA2}"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34469-1FF2-443A-ACE2-6B2FA0AFE199}" type="slidenum">
              <a:rPr lang="en-US" smtClean="0"/>
              <a:t>‹#›</a:t>
            </a:fld>
            <a:endParaRPr lang="en-US"/>
          </a:p>
        </p:txBody>
      </p:sp>
    </p:spTree>
    <p:extLst>
      <p:ext uri="{BB962C8B-B14F-4D97-AF65-F5344CB8AC3E}">
        <p14:creationId xmlns:p14="http://schemas.microsoft.com/office/powerpoint/2010/main" val="2638354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7097E-8F52-411F-8E2F-056577294FA2}" type="datetimeFigureOut">
              <a:rPr lang="en-US" smtClean="0"/>
              <a:t>6/10/2021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34469-1FF2-443A-ACE2-6B2FA0AFE199}" type="slidenum">
              <a:rPr lang="en-US" smtClean="0"/>
              <a:t>‹#›</a:t>
            </a:fld>
            <a:endParaRPr lang="en-US"/>
          </a:p>
        </p:txBody>
      </p:sp>
    </p:spTree>
    <p:extLst>
      <p:ext uri="{BB962C8B-B14F-4D97-AF65-F5344CB8AC3E}">
        <p14:creationId xmlns:p14="http://schemas.microsoft.com/office/powerpoint/2010/main" val="242045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a:solidFill>
                  <a:srgbClr val="FF0000"/>
                </a:solidFill>
              </a:rPr>
              <a:t>تطبيق البيانات الجيوكيميائية كأداة للمضاهاة الطباقية</a:t>
            </a:r>
            <a:endParaRPr lang="en-US" dirty="0">
              <a:solidFill>
                <a:srgbClr val="FF0000"/>
              </a:solidFill>
            </a:endParaRPr>
          </a:p>
        </p:txBody>
      </p:sp>
    </p:spTree>
    <p:extLst>
      <p:ext uri="{BB962C8B-B14F-4D97-AF65-F5344CB8AC3E}">
        <p14:creationId xmlns:p14="http://schemas.microsoft.com/office/powerpoint/2010/main" val="406476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3526"/>
            <a:ext cx="10517372" cy="5613437"/>
          </a:xfrm>
        </p:spPr>
        <p:txBody>
          <a:bodyPr/>
          <a:lstStyle/>
          <a:p>
            <a:pPr marL="0" indent="0" algn="r">
              <a:buNone/>
            </a:pPr>
            <a:r>
              <a:rPr lang="ar-IQ" dirty="0"/>
              <a:t>توجد عدة أدوات تستخدم للمقارنة (المضاهاة) بين مجموعتين او اكثر من الصخور مثل استخدام المتحجرات (المتحجرات الدالة ) او صفة صخارية مميزة او طبقة صخارية مميزة او تركيب معدني.</a:t>
            </a:r>
          </a:p>
          <a:p>
            <a:pPr marL="0" indent="0" algn="r">
              <a:buNone/>
            </a:pPr>
            <a:r>
              <a:rPr lang="ar-IQ" dirty="0"/>
              <a:t>وفي حالة تعذر استخدام الأدوات أعلاه فيستخدم التركيب الكيميائي للمضاهاة لاسيما اذا كان هنالك تشابه في الصخارية وحشود المتحجرات وهنا ستستخدم التحاليل الكيميائية لنماذج الصخور بين منطقتين ومقدار التشابه والاختلاف في هذه التحاليل ينعكس على المحتوى المعدني.</a:t>
            </a:r>
          </a:p>
          <a:p>
            <a:pPr marL="0" indent="0" algn="r">
              <a:buNone/>
            </a:pPr>
            <a:r>
              <a:rPr lang="ar-IQ" dirty="0"/>
              <a:t>لكي توصف هذه البيانات الجيوكيميائية بشكل صحيح لغرض المضاهاة يتم الاستعانة بالمعالجات الإحصائية ليتم تحديد التشابه والاختلاف للمجاميع التي يتم اجراء مضاهاة بينها.  </a:t>
            </a:r>
          </a:p>
          <a:p>
            <a:pPr marL="0" indent="0" algn="r">
              <a:buNone/>
            </a:pPr>
            <a:endParaRPr lang="ar-IQ" dirty="0"/>
          </a:p>
          <a:p>
            <a:pPr marL="0" indent="0" algn="r">
              <a:buNone/>
            </a:pPr>
            <a:endParaRPr lang="en-US" dirty="0"/>
          </a:p>
        </p:txBody>
      </p:sp>
    </p:spTree>
    <p:extLst>
      <p:ext uri="{BB962C8B-B14F-4D97-AF65-F5344CB8AC3E}">
        <p14:creationId xmlns:p14="http://schemas.microsoft.com/office/powerpoint/2010/main" val="3824901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4670"/>
            <a:ext cx="10506740" cy="5762293"/>
          </a:xfrm>
        </p:spPr>
        <p:txBody>
          <a:bodyPr>
            <a:normAutofit/>
          </a:bodyPr>
          <a:lstStyle/>
          <a:p>
            <a:pPr marL="0" indent="0" algn="r">
              <a:buNone/>
            </a:pPr>
            <a:r>
              <a:rPr lang="ar-IQ" dirty="0"/>
              <a:t>ومن هذه الأدوات استخدام </a:t>
            </a:r>
          </a:p>
          <a:p>
            <a:pPr marL="0" indent="0" algn="r">
              <a:buNone/>
            </a:pPr>
            <a:r>
              <a:rPr lang="ar-IQ" dirty="0"/>
              <a:t> هو احد الأدوات التي يتم استخدامها ويسمى ايضا اختبار الطلبة </a:t>
            </a:r>
            <a:r>
              <a:rPr lang="en-US" b="1" dirty="0">
                <a:solidFill>
                  <a:srgbClr val="FF0000"/>
                </a:solidFill>
              </a:rPr>
              <a:t>t – test</a:t>
            </a:r>
          </a:p>
          <a:p>
            <a:pPr marL="0" indent="0" algn="r">
              <a:buNone/>
            </a:pPr>
            <a:r>
              <a:rPr lang="ar-IQ" dirty="0"/>
              <a:t> وهو المقارنة بين مجموعتين من النماذج باستخدام متغير واحد والغرض منها هو التمييز بين هاتين المجموعتين ويتم استخدام القانون التالي</a:t>
            </a:r>
          </a:p>
          <a:p>
            <a:pPr marL="0" indent="0" algn="r">
              <a:buNone/>
            </a:pPr>
            <a:r>
              <a:rPr lang="en-US" dirty="0"/>
              <a:t>t = (m1 – m2)/ √SE</a:t>
            </a:r>
            <a:r>
              <a:rPr lang="en-US" baseline="30000" dirty="0"/>
              <a:t>2</a:t>
            </a:r>
            <a:r>
              <a:rPr lang="en-US" baseline="-25000" dirty="0"/>
              <a:t>1</a:t>
            </a:r>
            <a:r>
              <a:rPr lang="en-US" baseline="30000" dirty="0"/>
              <a:t> </a:t>
            </a:r>
            <a:r>
              <a:rPr lang="en-US" dirty="0"/>
              <a:t>+ SE</a:t>
            </a:r>
            <a:r>
              <a:rPr lang="en-US" baseline="30000" dirty="0"/>
              <a:t>2</a:t>
            </a:r>
            <a:r>
              <a:rPr lang="en-US" baseline="-25000" dirty="0"/>
              <a:t>2</a:t>
            </a:r>
          </a:p>
          <a:p>
            <a:pPr marL="0" indent="0" algn="r">
              <a:buNone/>
            </a:pPr>
            <a:r>
              <a:rPr lang="ar-IQ" dirty="0"/>
              <a:t>حيث ان √ تعني الجذر التربيعي </a:t>
            </a:r>
          </a:p>
          <a:p>
            <a:pPr marL="0" indent="0" algn="r">
              <a:buNone/>
            </a:pPr>
            <a:r>
              <a:rPr lang="en-US" dirty="0"/>
              <a:t>m1</a:t>
            </a:r>
            <a:r>
              <a:rPr lang="ar-IQ" dirty="0"/>
              <a:t>تمثل معدل التركيب الكيميائي للمجموعة الأولى </a:t>
            </a:r>
            <a:endParaRPr lang="en-US" dirty="0"/>
          </a:p>
          <a:p>
            <a:pPr marL="0" indent="0" algn="r">
              <a:buNone/>
            </a:pPr>
            <a:r>
              <a:rPr lang="ar-IQ" dirty="0"/>
              <a:t> </a:t>
            </a:r>
            <a:r>
              <a:rPr lang="en-US" dirty="0"/>
              <a:t>m2</a:t>
            </a:r>
            <a:r>
              <a:rPr lang="ar-IQ" dirty="0"/>
              <a:t>تمثل معدل التركيب الكيميائي للمجموعة الثانية </a:t>
            </a:r>
            <a:endParaRPr lang="en-US" dirty="0"/>
          </a:p>
          <a:p>
            <a:pPr marL="0" indent="0" algn="r">
              <a:buNone/>
            </a:pPr>
            <a:endParaRPr lang="en-US" dirty="0"/>
          </a:p>
        </p:txBody>
      </p:sp>
    </p:spTree>
    <p:extLst>
      <p:ext uri="{BB962C8B-B14F-4D97-AF65-F5344CB8AC3E}">
        <p14:creationId xmlns:p14="http://schemas.microsoft.com/office/powerpoint/2010/main" val="2792158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endParaRPr lang="ar-IQ" dirty="0"/>
          </a:p>
          <a:p>
            <a:pPr marL="0" indent="0" algn="r">
              <a:buNone/>
            </a:pPr>
            <a:r>
              <a:rPr lang="en-US" dirty="0"/>
              <a:t>SE</a:t>
            </a:r>
            <a:r>
              <a:rPr lang="en-US" baseline="-25000" dirty="0"/>
              <a:t>1</a:t>
            </a:r>
            <a:r>
              <a:rPr lang="ar-IQ" baseline="-25000" dirty="0"/>
              <a:t> </a:t>
            </a:r>
            <a:r>
              <a:rPr lang="ar-IQ" dirty="0"/>
              <a:t>تمثل الخطأ القياسي للمجموعة الأولى  </a:t>
            </a:r>
            <a:endParaRPr lang="en-US" dirty="0"/>
          </a:p>
          <a:p>
            <a:pPr marL="0" indent="0" algn="r">
              <a:buNone/>
            </a:pPr>
            <a:r>
              <a:rPr lang="en-US" dirty="0"/>
              <a:t>SE</a:t>
            </a:r>
            <a:r>
              <a:rPr lang="en-US" baseline="-25000" dirty="0"/>
              <a:t>2</a:t>
            </a:r>
            <a:r>
              <a:rPr lang="ar-IQ" baseline="-25000" dirty="0"/>
              <a:t> </a:t>
            </a:r>
            <a:r>
              <a:rPr lang="ar-IQ" dirty="0"/>
              <a:t>تمثل الخطأ القياسي للمجموعة الثانية  </a:t>
            </a:r>
            <a:endParaRPr lang="en-US" dirty="0"/>
          </a:p>
          <a:p>
            <a:pPr marL="0" indent="0" algn="r">
              <a:buNone/>
            </a:pPr>
            <a:endParaRPr lang="en-US" dirty="0"/>
          </a:p>
          <a:p>
            <a:pPr marL="0" indent="0" algn="r">
              <a:buNone/>
            </a:pPr>
            <a:r>
              <a:rPr lang="en-US" dirty="0"/>
              <a:t>SE = S.D / √N</a:t>
            </a:r>
          </a:p>
          <a:p>
            <a:pPr marL="0" indent="0" algn="r">
              <a:buNone/>
            </a:pPr>
            <a:endParaRPr lang="en-US" dirty="0"/>
          </a:p>
          <a:p>
            <a:pPr marL="0" indent="0" algn="r">
              <a:buNone/>
            </a:pPr>
            <a:r>
              <a:rPr lang="ar-IQ" dirty="0"/>
              <a:t>هو الانحراف المعياري </a:t>
            </a:r>
            <a:r>
              <a:rPr lang="en-US" dirty="0"/>
              <a:t>S.D</a:t>
            </a:r>
          </a:p>
          <a:p>
            <a:pPr marL="0" indent="0" algn="r">
              <a:buNone/>
            </a:pPr>
            <a:r>
              <a:rPr lang="ar-IQ" dirty="0"/>
              <a:t>هو عدد النماذج </a:t>
            </a:r>
            <a:r>
              <a:rPr lang="en-US" dirty="0"/>
              <a:t>N</a:t>
            </a:r>
          </a:p>
        </p:txBody>
      </p:sp>
    </p:spTree>
    <p:extLst>
      <p:ext uri="{BB962C8B-B14F-4D97-AF65-F5344CB8AC3E}">
        <p14:creationId xmlns:p14="http://schemas.microsoft.com/office/powerpoint/2010/main" val="2508919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0605"/>
            <a:ext cx="10485474" cy="5326358"/>
          </a:xfrm>
        </p:spPr>
        <p:txBody>
          <a:bodyPr/>
          <a:lstStyle/>
          <a:p>
            <a:pPr algn="r" rtl="1"/>
            <a:r>
              <a:rPr lang="ar-IQ" dirty="0"/>
              <a:t>قيمة </a:t>
            </a:r>
            <a:r>
              <a:rPr lang="en-US" dirty="0"/>
              <a:t>t </a:t>
            </a:r>
            <a:r>
              <a:rPr lang="ar-IQ" dirty="0"/>
              <a:t>التي نستخدمها يجب ان تقع عند حد معين والذي عنده نقبل التمييز بين المجموعتين . قبول التمييز او عدمه بين المجموعتين يسمى حدود الثقة وهي تمثل النسبة المئوية للقبول او الرفض </a:t>
            </a:r>
            <a:endParaRPr lang="en-US" dirty="0"/>
          </a:p>
          <a:p>
            <a:pPr algn="r" rtl="1"/>
            <a:r>
              <a:rPr lang="ar-IQ" dirty="0"/>
              <a:t>اذن يجب تحديد حدود الثقة فاذا كانت حدود الثقة تساوي 95% (أي نسبة الرفض 5% ونسبة القبول 95%) فان قيمة</a:t>
            </a:r>
            <a:r>
              <a:rPr lang="en-US" dirty="0"/>
              <a:t>t</a:t>
            </a:r>
            <a:r>
              <a:rPr lang="ar-IQ" dirty="0"/>
              <a:t> تساوي القيمة المطلقة لقيم</a:t>
            </a:r>
            <a:r>
              <a:rPr lang="en-US" dirty="0"/>
              <a:t>t </a:t>
            </a:r>
            <a:r>
              <a:rPr lang="ar-IQ" dirty="0"/>
              <a:t> الأكبر من +2 او اقل من -2 في التفريق بين المجاميع الصخرية او الطبقات الصخرية ......الخ.</a:t>
            </a:r>
            <a:endParaRPr lang="en-US" dirty="0"/>
          </a:p>
          <a:p>
            <a:pPr marL="0" indent="0" algn="r">
              <a:buNone/>
            </a:pPr>
            <a:r>
              <a:rPr lang="ar-IQ" dirty="0"/>
              <a:t>حدود الثقة التي تستخدم يتم استخراجها من جداول موضوعة في الكتب الخاصة بالإحصاء وقد استخرجت بالاعتماد على عدة عوامل منها عدد النماذج المستخدمة والباحث هو الذي يقرر حدود الثقة استنادا الى دقة المعلومات المستخدمة </a:t>
            </a:r>
            <a:endParaRPr lang="en-US" dirty="0"/>
          </a:p>
          <a:p>
            <a:pPr marL="0" indent="0" algn="r">
              <a:buNone/>
            </a:pPr>
            <a:endParaRPr lang="en-US" dirty="0"/>
          </a:p>
        </p:txBody>
      </p:sp>
    </p:spTree>
    <p:extLst>
      <p:ext uri="{BB962C8B-B14F-4D97-AF65-F5344CB8AC3E}">
        <p14:creationId xmlns:p14="http://schemas.microsoft.com/office/powerpoint/2010/main" val="1143789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46890"/>
            <a:ext cx="10515600" cy="4351338"/>
          </a:xfrm>
        </p:spPr>
        <p:txBody>
          <a:bodyPr/>
          <a:lstStyle/>
          <a:p>
            <a:pPr marL="0" indent="0" algn="r">
              <a:buNone/>
            </a:pPr>
            <a:r>
              <a:rPr lang="ar-IQ" dirty="0"/>
              <a:t>مسألة الواجب المطلوب منكم ستتناول المضاهاة بين تكويني الفرات وجريبي المنكشفين في منطقة جبل علان قرب معمل بادوش اذ تعود صخور تكوين الفرات الى عمر المايوسين الأوسط وتتشابه صخور كلا التكوينين من ناحية الصفات الحقلية والصخارية والمعدنية وكالاتي </a:t>
            </a:r>
          </a:p>
          <a:p>
            <a:pPr marL="0" indent="0" algn="r">
              <a:buNone/>
            </a:pPr>
            <a:r>
              <a:rPr lang="ar-IQ" b="1" dirty="0">
                <a:solidFill>
                  <a:srgbClr val="00B050"/>
                </a:solidFill>
              </a:rPr>
              <a:t>1-الصفات الحقلية </a:t>
            </a:r>
            <a:r>
              <a:rPr lang="ar-IQ" dirty="0"/>
              <a:t>تظهر صخور التكوينين في مكاشفهما الصخرية بلون ابيض الى اصفر شاحب وتكون صلدة وسميكة التطبق</a:t>
            </a:r>
          </a:p>
          <a:p>
            <a:pPr marL="0" indent="0" algn="r">
              <a:buNone/>
            </a:pPr>
            <a:r>
              <a:rPr lang="ar-IQ" b="1" dirty="0">
                <a:solidFill>
                  <a:srgbClr val="00B050"/>
                </a:solidFill>
              </a:rPr>
              <a:t>2-الصفات الصخرية </a:t>
            </a:r>
            <a:r>
              <a:rPr lang="ar-IQ" dirty="0"/>
              <a:t>يحتوي كلا التكوينين على نسبة عالية من الدولومايت نتيجة التأثر الكبير بعمليات الدلمتة التي أدت الى حجب وتشويه النسيج الأصلي للصخور لذلك صنفت هذه الصخور كصخور دولومايت  </a:t>
            </a:r>
            <a:endParaRPr lang="ar-IQ" b="1" dirty="0"/>
          </a:p>
        </p:txBody>
      </p:sp>
    </p:spTree>
    <p:extLst>
      <p:ext uri="{BB962C8B-B14F-4D97-AF65-F5344CB8AC3E}">
        <p14:creationId xmlns:p14="http://schemas.microsoft.com/office/powerpoint/2010/main" val="603565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3526"/>
            <a:ext cx="10783186" cy="5613437"/>
          </a:xfrm>
        </p:spPr>
        <p:txBody>
          <a:bodyPr/>
          <a:lstStyle/>
          <a:p>
            <a:pPr marL="0" indent="0" algn="r">
              <a:buNone/>
            </a:pPr>
            <a:r>
              <a:rPr lang="ar-IQ" b="1" dirty="0">
                <a:solidFill>
                  <a:srgbClr val="00B050"/>
                </a:solidFill>
              </a:rPr>
              <a:t>3-الصفات المعدنية </a:t>
            </a:r>
            <a:r>
              <a:rPr lang="ar-IQ" dirty="0"/>
              <a:t>تحتوي صخور كلا التكوينين على معدن الدولومايت بشكل رئيسي اما </a:t>
            </a:r>
            <a:r>
              <a:rPr lang="ar-IQ" dirty="0" err="1"/>
              <a:t>الكالسايت</a:t>
            </a:r>
            <a:r>
              <a:rPr lang="ar-IQ" dirty="0"/>
              <a:t> فيوجد بكميات ثانوية كما تحتوي صخور كلا التكوينين على فضاله غير ذائبة من معدن الكوارتز</a:t>
            </a:r>
            <a:r>
              <a:rPr lang="ar-IQ" b="1" dirty="0"/>
              <a:t> </a:t>
            </a:r>
            <a:r>
              <a:rPr lang="ar-IQ" dirty="0" err="1"/>
              <a:t>والالمنايت</a:t>
            </a:r>
            <a:r>
              <a:rPr lang="ar-IQ" dirty="0"/>
              <a:t> .</a:t>
            </a:r>
          </a:p>
          <a:p>
            <a:pPr marL="0" indent="0" algn="r">
              <a:buNone/>
            </a:pPr>
            <a:r>
              <a:rPr lang="ar-IQ" b="1" dirty="0">
                <a:solidFill>
                  <a:srgbClr val="00B050"/>
                </a:solidFill>
              </a:rPr>
              <a:t>4-المتحجرات</a:t>
            </a:r>
            <a:r>
              <a:rPr lang="ar-IQ" b="1" dirty="0"/>
              <a:t> </a:t>
            </a:r>
            <a:r>
              <a:rPr lang="ar-IQ" dirty="0"/>
              <a:t>على الرغم من وجود تباين في بعض المجاميع المتحجرات الا ان عملية الدلمتة الشديدة أدت الى صعوبة تميزها بشكل واضح. </a:t>
            </a:r>
          </a:p>
          <a:p>
            <a:pPr marL="0" indent="0" algn="r" rtl="1">
              <a:buNone/>
            </a:pPr>
            <a:r>
              <a:rPr lang="ar-IQ" dirty="0"/>
              <a:t>على ضوء المعلومات أعلاه تم استخدام التركيب الكيميائي من خلال تطبيق </a:t>
            </a:r>
            <a:r>
              <a:rPr lang="en-US" dirty="0"/>
              <a:t>t – test</a:t>
            </a:r>
            <a:r>
              <a:rPr lang="ar-IQ" dirty="0"/>
              <a:t> للتمييز بين صخور التكوينين.</a:t>
            </a:r>
          </a:p>
          <a:p>
            <a:pPr marL="0" indent="0" algn="r">
              <a:buNone/>
            </a:pPr>
            <a:endParaRPr lang="en-US" b="1" dirty="0"/>
          </a:p>
        </p:txBody>
      </p:sp>
    </p:spTree>
    <p:extLst>
      <p:ext uri="{BB962C8B-B14F-4D97-AF65-F5344CB8AC3E}">
        <p14:creationId xmlns:p14="http://schemas.microsoft.com/office/powerpoint/2010/main" val="4017860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627321"/>
            <a:ext cx="10751289" cy="5348177"/>
          </a:xfrm>
        </p:spPr>
        <p:txBody>
          <a:bodyPr/>
          <a:lstStyle/>
          <a:p>
            <a:pPr marL="0" indent="0" algn="r" rtl="1">
              <a:buNone/>
            </a:pPr>
            <a:r>
              <a:rPr lang="ar-IQ" sz="2000" dirty="0"/>
              <a:t>تم جمع 30 نموذج من كل من تكوين الفرات وتكوين الجريبي من منطقة جبل علان وتم تحليل هذه النماذج والموضح معدلها في الجدول الاتي: </a:t>
            </a:r>
          </a:p>
          <a:p>
            <a:pPr marL="0" indent="0" algn="r" rtl="1">
              <a:buNone/>
            </a:pPr>
            <a:endParaRPr lang="ar-IQ" dirty="0"/>
          </a:p>
        </p:txBody>
      </p:sp>
      <p:pic>
        <p:nvPicPr>
          <p:cNvPr id="6" name="Picture 5">
            <a:extLst>
              <a:ext uri="{FF2B5EF4-FFF2-40B4-BE49-F238E27FC236}">
                <a16:creationId xmlns:a16="http://schemas.microsoft.com/office/drawing/2014/main" id="{1CDAB39B-6C59-4140-AF2E-A18FA647B0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452770" y="1784939"/>
            <a:ext cx="5348177" cy="4011133"/>
          </a:xfrm>
          <a:prstGeom prst="rect">
            <a:avLst/>
          </a:prstGeom>
        </p:spPr>
      </p:pic>
    </p:spTree>
    <p:extLst>
      <p:ext uri="{BB962C8B-B14F-4D97-AF65-F5344CB8AC3E}">
        <p14:creationId xmlns:p14="http://schemas.microsoft.com/office/powerpoint/2010/main" val="2596622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499</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تطبيق البيانات الجيوكيميائية كأداة للمضاهاة الطباقية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البيانات الجيوكيميائية كأداة للمضاهاة الطباقية</dc:title>
  <dc:creator>lenovo</dc:creator>
  <cp:lastModifiedBy>Ali Khalid</cp:lastModifiedBy>
  <cp:revision>31</cp:revision>
  <dcterms:created xsi:type="dcterms:W3CDTF">2020-04-07T18:28:02Z</dcterms:created>
  <dcterms:modified xsi:type="dcterms:W3CDTF">2021-06-10T21:01:51Z</dcterms:modified>
</cp:coreProperties>
</file>