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lvl="0">
      <a:defRPr lang="ar-IQ"/>
    </a:defPPr>
    <a:lvl1pPr marL="0" lvl="0" algn="r" defTabSz="914400" rtl="1" eaLnBrk="1" latinLnBrk="0" hangingPunct="1">
      <a:defRPr sz="1800" kern="1200">
        <a:solidFill>
          <a:schemeClr val="tx1"/>
        </a:solidFill>
        <a:latin typeface="+mn-lt"/>
        <a:ea typeface="+mn-ea"/>
        <a:cs typeface="+mn-cs"/>
      </a:defRPr>
    </a:lvl1pPr>
    <a:lvl2pPr marL="457200" lvl="1" algn="r" defTabSz="914400" rtl="1" eaLnBrk="1" latinLnBrk="0" hangingPunct="1">
      <a:defRPr sz="1800" kern="1200">
        <a:solidFill>
          <a:schemeClr val="tx1"/>
        </a:solidFill>
        <a:latin typeface="+mn-lt"/>
        <a:ea typeface="+mn-ea"/>
        <a:cs typeface="+mn-cs"/>
      </a:defRPr>
    </a:lvl2pPr>
    <a:lvl3pPr marL="914400" lvl="2" algn="r" defTabSz="914400" rtl="1" eaLnBrk="1" latinLnBrk="0" hangingPunct="1">
      <a:defRPr sz="1800" kern="1200">
        <a:solidFill>
          <a:schemeClr val="tx1"/>
        </a:solidFill>
        <a:latin typeface="+mn-lt"/>
        <a:ea typeface="+mn-ea"/>
        <a:cs typeface="+mn-cs"/>
      </a:defRPr>
    </a:lvl3pPr>
    <a:lvl4pPr marL="1371600" lvl="3" algn="r" defTabSz="914400" rtl="1" eaLnBrk="1" latinLnBrk="0" hangingPunct="1">
      <a:defRPr sz="1800" kern="1200">
        <a:solidFill>
          <a:schemeClr val="tx1"/>
        </a:solidFill>
        <a:latin typeface="+mn-lt"/>
        <a:ea typeface="+mn-ea"/>
        <a:cs typeface="+mn-cs"/>
      </a:defRPr>
    </a:lvl4pPr>
    <a:lvl5pPr marL="1828800" lvl="4" algn="r" defTabSz="914400" rtl="1" eaLnBrk="1" latinLnBrk="0" hangingPunct="1">
      <a:defRPr sz="1800" kern="1200">
        <a:solidFill>
          <a:schemeClr val="tx1"/>
        </a:solidFill>
        <a:latin typeface="+mn-lt"/>
        <a:ea typeface="+mn-ea"/>
        <a:cs typeface="+mn-cs"/>
      </a:defRPr>
    </a:lvl5pPr>
    <a:lvl6pPr marL="2286000" lvl="5" algn="r" defTabSz="914400" rtl="1" eaLnBrk="1" latinLnBrk="0" hangingPunct="1">
      <a:defRPr sz="1800" kern="1200">
        <a:solidFill>
          <a:schemeClr val="tx1"/>
        </a:solidFill>
        <a:latin typeface="+mn-lt"/>
        <a:ea typeface="+mn-ea"/>
        <a:cs typeface="+mn-cs"/>
      </a:defRPr>
    </a:lvl6pPr>
    <a:lvl7pPr marL="2743200" lvl="6" algn="r" defTabSz="914400" rtl="1" eaLnBrk="1" latinLnBrk="0" hangingPunct="1">
      <a:defRPr sz="1800" kern="1200">
        <a:solidFill>
          <a:schemeClr val="tx1"/>
        </a:solidFill>
        <a:latin typeface="+mn-lt"/>
        <a:ea typeface="+mn-ea"/>
        <a:cs typeface="+mn-cs"/>
      </a:defRPr>
    </a:lvl7pPr>
    <a:lvl8pPr marL="3200400" lvl="7" algn="r" defTabSz="914400" rtl="1" eaLnBrk="1" latinLnBrk="0" hangingPunct="1">
      <a:defRPr sz="1800" kern="1200">
        <a:solidFill>
          <a:schemeClr val="tx1"/>
        </a:solidFill>
        <a:latin typeface="+mn-lt"/>
        <a:ea typeface="+mn-ea"/>
        <a:cs typeface="+mn-cs"/>
      </a:defRPr>
    </a:lvl8pPr>
    <a:lvl9pPr marL="3657600" lvl="8"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1396" y="-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7A49DCE-41E8-413F-A7A9-CAE32877E7B4}" type="datetimeFigureOut">
              <a:rPr lang="ar-IQ" smtClean="0"/>
              <a:pPr/>
              <a:t>09/04/1446</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D65F6A90-5044-4E86-B5BA-4E8AE423F952}" type="slidenum">
              <a:rPr lang="ar-IQ" smtClean="0"/>
              <a:pPr/>
              <a:t>‹#›</a:t>
            </a:fld>
            <a:endParaRPr lang="ar-IQ" dirty="0"/>
          </a:p>
        </p:txBody>
      </p:sp>
    </p:spTree>
    <p:extLst>
      <p:ext uri="{BB962C8B-B14F-4D97-AF65-F5344CB8AC3E}">
        <p14:creationId xmlns:p14="http://schemas.microsoft.com/office/powerpoint/2010/main" val="2449689882"/>
      </p:ext>
    </p:extLst>
  </p:cSld>
  <p:clrMapOvr>
    <a:masterClrMapping/>
  </p:clrMapOvr>
  <mc:AlternateContent xmlns:mc="http://schemas.openxmlformats.org/markup-compatibility/2006" xmlns:p14="http://schemas.microsoft.com/office/powerpoint/2010/main">
    <mc:Choice Requires="p14">
      <p:transition spd="slow" p14:dur="5000" advClick="0" advTm="25000">
        <p14:ferris dir="r"/>
      </p:transition>
    </mc:Choice>
    <mc:Fallback xmlns="">
      <p:transition spd="slow" advClick="0" advTm="25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7A49DCE-41E8-413F-A7A9-CAE32877E7B4}" type="datetimeFigureOut">
              <a:rPr lang="ar-IQ" smtClean="0"/>
              <a:pPr/>
              <a:t>09/04/1446</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D65F6A90-5044-4E86-B5BA-4E8AE423F952}" type="slidenum">
              <a:rPr lang="ar-IQ" smtClean="0"/>
              <a:pPr/>
              <a:t>‹#›</a:t>
            </a:fld>
            <a:endParaRPr lang="ar-IQ" dirty="0"/>
          </a:p>
        </p:txBody>
      </p:sp>
    </p:spTree>
    <p:extLst>
      <p:ext uri="{BB962C8B-B14F-4D97-AF65-F5344CB8AC3E}">
        <p14:creationId xmlns:p14="http://schemas.microsoft.com/office/powerpoint/2010/main" val="3480577448"/>
      </p:ext>
    </p:extLst>
  </p:cSld>
  <p:clrMapOvr>
    <a:masterClrMapping/>
  </p:clrMapOvr>
  <mc:AlternateContent xmlns:mc="http://schemas.openxmlformats.org/markup-compatibility/2006" xmlns:p14="http://schemas.microsoft.com/office/powerpoint/2010/main">
    <mc:Choice Requires="p14">
      <p:transition spd="slow" p14:dur="5000" advClick="0" advTm="25000">
        <p14:ferris dir="r"/>
      </p:transition>
    </mc:Choice>
    <mc:Fallback xmlns="">
      <p:transition spd="slow" advClick="0" advTm="25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7A49DCE-41E8-413F-A7A9-CAE32877E7B4}" type="datetimeFigureOut">
              <a:rPr lang="ar-IQ" smtClean="0"/>
              <a:pPr/>
              <a:t>09/04/1446</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D65F6A90-5044-4E86-B5BA-4E8AE423F952}" type="slidenum">
              <a:rPr lang="ar-IQ" smtClean="0"/>
              <a:pPr/>
              <a:t>‹#›</a:t>
            </a:fld>
            <a:endParaRPr lang="ar-IQ" dirty="0"/>
          </a:p>
        </p:txBody>
      </p:sp>
    </p:spTree>
    <p:extLst>
      <p:ext uri="{BB962C8B-B14F-4D97-AF65-F5344CB8AC3E}">
        <p14:creationId xmlns:p14="http://schemas.microsoft.com/office/powerpoint/2010/main" val="3700906028"/>
      </p:ext>
    </p:extLst>
  </p:cSld>
  <p:clrMapOvr>
    <a:masterClrMapping/>
  </p:clrMapOvr>
  <mc:AlternateContent xmlns:mc="http://schemas.openxmlformats.org/markup-compatibility/2006" xmlns:p14="http://schemas.microsoft.com/office/powerpoint/2010/main">
    <mc:Choice Requires="p14">
      <p:transition spd="slow" p14:dur="5000" advClick="0" advTm="25000">
        <p14:ferris dir="r"/>
      </p:transition>
    </mc:Choice>
    <mc:Fallback xmlns="">
      <p:transition spd="slow" advClick="0" advTm="25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7A49DCE-41E8-413F-A7A9-CAE32877E7B4}" type="datetimeFigureOut">
              <a:rPr lang="ar-IQ" smtClean="0"/>
              <a:pPr/>
              <a:t>09/04/1446</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D65F6A90-5044-4E86-B5BA-4E8AE423F952}" type="slidenum">
              <a:rPr lang="ar-IQ" smtClean="0"/>
              <a:pPr/>
              <a:t>‹#›</a:t>
            </a:fld>
            <a:endParaRPr lang="ar-IQ" dirty="0"/>
          </a:p>
        </p:txBody>
      </p:sp>
    </p:spTree>
    <p:extLst>
      <p:ext uri="{BB962C8B-B14F-4D97-AF65-F5344CB8AC3E}">
        <p14:creationId xmlns:p14="http://schemas.microsoft.com/office/powerpoint/2010/main" val="187568189"/>
      </p:ext>
    </p:extLst>
  </p:cSld>
  <p:clrMapOvr>
    <a:masterClrMapping/>
  </p:clrMapOvr>
  <mc:AlternateContent xmlns:mc="http://schemas.openxmlformats.org/markup-compatibility/2006" xmlns:p14="http://schemas.microsoft.com/office/powerpoint/2010/main">
    <mc:Choice Requires="p14">
      <p:transition spd="slow" p14:dur="5000" advClick="0" advTm="25000">
        <p14:ferris dir="r"/>
      </p:transition>
    </mc:Choice>
    <mc:Fallback xmlns="">
      <p:transition spd="slow" advClick="0" advTm="25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7A49DCE-41E8-413F-A7A9-CAE32877E7B4}" type="datetimeFigureOut">
              <a:rPr lang="ar-IQ" smtClean="0"/>
              <a:pPr/>
              <a:t>09/04/1446</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D65F6A90-5044-4E86-B5BA-4E8AE423F952}" type="slidenum">
              <a:rPr lang="ar-IQ" smtClean="0"/>
              <a:pPr/>
              <a:t>‹#›</a:t>
            </a:fld>
            <a:endParaRPr lang="ar-IQ" dirty="0"/>
          </a:p>
        </p:txBody>
      </p:sp>
    </p:spTree>
    <p:extLst>
      <p:ext uri="{BB962C8B-B14F-4D97-AF65-F5344CB8AC3E}">
        <p14:creationId xmlns:p14="http://schemas.microsoft.com/office/powerpoint/2010/main" val="24409253"/>
      </p:ext>
    </p:extLst>
  </p:cSld>
  <p:clrMapOvr>
    <a:masterClrMapping/>
  </p:clrMapOvr>
  <mc:AlternateContent xmlns:mc="http://schemas.openxmlformats.org/markup-compatibility/2006" xmlns:p14="http://schemas.microsoft.com/office/powerpoint/2010/main">
    <mc:Choice Requires="p14">
      <p:transition spd="slow" p14:dur="5000" advClick="0" advTm="25000">
        <p14:ferris dir="r"/>
      </p:transition>
    </mc:Choice>
    <mc:Fallback xmlns="">
      <p:transition spd="slow" advClick="0" advTm="25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7A49DCE-41E8-413F-A7A9-CAE32877E7B4}" type="datetimeFigureOut">
              <a:rPr lang="ar-IQ" smtClean="0"/>
              <a:pPr/>
              <a:t>09/04/1446</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p:txBody>
          <a:bodyPr/>
          <a:lstStyle/>
          <a:p>
            <a:fld id="{D65F6A90-5044-4E86-B5BA-4E8AE423F952}" type="slidenum">
              <a:rPr lang="ar-IQ" smtClean="0"/>
              <a:pPr/>
              <a:t>‹#›</a:t>
            </a:fld>
            <a:endParaRPr lang="ar-IQ" dirty="0"/>
          </a:p>
        </p:txBody>
      </p:sp>
    </p:spTree>
    <p:extLst>
      <p:ext uri="{BB962C8B-B14F-4D97-AF65-F5344CB8AC3E}">
        <p14:creationId xmlns:p14="http://schemas.microsoft.com/office/powerpoint/2010/main" val="1601500697"/>
      </p:ext>
    </p:extLst>
  </p:cSld>
  <p:clrMapOvr>
    <a:masterClrMapping/>
  </p:clrMapOvr>
  <mc:AlternateContent xmlns:mc="http://schemas.openxmlformats.org/markup-compatibility/2006" xmlns:p14="http://schemas.microsoft.com/office/powerpoint/2010/main">
    <mc:Choice Requires="p14">
      <p:transition spd="slow" p14:dur="5000" advClick="0" advTm="25000">
        <p14:ferris dir="r"/>
      </p:transition>
    </mc:Choice>
    <mc:Fallback xmlns="">
      <p:transition spd="slow" advClick="0" advTm="25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7A49DCE-41E8-413F-A7A9-CAE32877E7B4}" type="datetimeFigureOut">
              <a:rPr lang="ar-IQ" smtClean="0"/>
              <a:pPr/>
              <a:t>09/04/1446</a:t>
            </a:fld>
            <a:endParaRPr lang="ar-IQ" dirty="0"/>
          </a:p>
        </p:txBody>
      </p:sp>
      <p:sp>
        <p:nvSpPr>
          <p:cNvPr id="8" name="عنصر نائب للتذييل 7"/>
          <p:cNvSpPr>
            <a:spLocks noGrp="1"/>
          </p:cNvSpPr>
          <p:nvPr>
            <p:ph type="ftr" sz="quarter" idx="11"/>
          </p:nvPr>
        </p:nvSpPr>
        <p:spPr/>
        <p:txBody>
          <a:bodyPr/>
          <a:lstStyle/>
          <a:p>
            <a:endParaRPr lang="ar-IQ" dirty="0"/>
          </a:p>
        </p:txBody>
      </p:sp>
      <p:sp>
        <p:nvSpPr>
          <p:cNvPr id="9" name="عنصر نائب لرقم الشريحة 8"/>
          <p:cNvSpPr>
            <a:spLocks noGrp="1"/>
          </p:cNvSpPr>
          <p:nvPr>
            <p:ph type="sldNum" sz="quarter" idx="12"/>
          </p:nvPr>
        </p:nvSpPr>
        <p:spPr/>
        <p:txBody>
          <a:bodyPr/>
          <a:lstStyle/>
          <a:p>
            <a:fld id="{D65F6A90-5044-4E86-B5BA-4E8AE423F952}" type="slidenum">
              <a:rPr lang="ar-IQ" smtClean="0"/>
              <a:pPr/>
              <a:t>‹#›</a:t>
            </a:fld>
            <a:endParaRPr lang="ar-IQ" dirty="0"/>
          </a:p>
        </p:txBody>
      </p:sp>
    </p:spTree>
    <p:extLst>
      <p:ext uri="{BB962C8B-B14F-4D97-AF65-F5344CB8AC3E}">
        <p14:creationId xmlns:p14="http://schemas.microsoft.com/office/powerpoint/2010/main" val="4129131198"/>
      </p:ext>
    </p:extLst>
  </p:cSld>
  <p:clrMapOvr>
    <a:masterClrMapping/>
  </p:clrMapOvr>
  <mc:AlternateContent xmlns:mc="http://schemas.openxmlformats.org/markup-compatibility/2006" xmlns:p14="http://schemas.microsoft.com/office/powerpoint/2010/main">
    <mc:Choice Requires="p14">
      <p:transition spd="slow" p14:dur="5000" advClick="0" advTm="25000">
        <p14:ferris dir="r"/>
      </p:transition>
    </mc:Choice>
    <mc:Fallback xmlns="">
      <p:transition spd="slow" advClick="0" advTm="25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7A49DCE-41E8-413F-A7A9-CAE32877E7B4}" type="datetimeFigureOut">
              <a:rPr lang="ar-IQ" smtClean="0"/>
              <a:pPr/>
              <a:t>09/04/1446</a:t>
            </a:fld>
            <a:endParaRPr lang="ar-IQ" dirty="0"/>
          </a:p>
        </p:txBody>
      </p:sp>
      <p:sp>
        <p:nvSpPr>
          <p:cNvPr id="4" name="عنصر نائب للتذييل 3"/>
          <p:cNvSpPr>
            <a:spLocks noGrp="1"/>
          </p:cNvSpPr>
          <p:nvPr>
            <p:ph type="ftr" sz="quarter" idx="11"/>
          </p:nvPr>
        </p:nvSpPr>
        <p:spPr/>
        <p:txBody>
          <a:bodyPr/>
          <a:lstStyle/>
          <a:p>
            <a:endParaRPr lang="ar-IQ" dirty="0"/>
          </a:p>
        </p:txBody>
      </p:sp>
      <p:sp>
        <p:nvSpPr>
          <p:cNvPr id="5" name="عنصر نائب لرقم الشريحة 4"/>
          <p:cNvSpPr>
            <a:spLocks noGrp="1"/>
          </p:cNvSpPr>
          <p:nvPr>
            <p:ph type="sldNum" sz="quarter" idx="12"/>
          </p:nvPr>
        </p:nvSpPr>
        <p:spPr/>
        <p:txBody>
          <a:bodyPr/>
          <a:lstStyle/>
          <a:p>
            <a:fld id="{D65F6A90-5044-4E86-B5BA-4E8AE423F952}" type="slidenum">
              <a:rPr lang="ar-IQ" smtClean="0"/>
              <a:pPr/>
              <a:t>‹#›</a:t>
            </a:fld>
            <a:endParaRPr lang="ar-IQ" dirty="0"/>
          </a:p>
        </p:txBody>
      </p:sp>
    </p:spTree>
    <p:extLst>
      <p:ext uri="{BB962C8B-B14F-4D97-AF65-F5344CB8AC3E}">
        <p14:creationId xmlns:p14="http://schemas.microsoft.com/office/powerpoint/2010/main" val="1406965075"/>
      </p:ext>
    </p:extLst>
  </p:cSld>
  <p:clrMapOvr>
    <a:masterClrMapping/>
  </p:clrMapOvr>
  <mc:AlternateContent xmlns:mc="http://schemas.openxmlformats.org/markup-compatibility/2006" xmlns:p14="http://schemas.microsoft.com/office/powerpoint/2010/main">
    <mc:Choice Requires="p14">
      <p:transition spd="slow" p14:dur="5000" advClick="0" advTm="25000">
        <p14:ferris dir="r"/>
      </p:transition>
    </mc:Choice>
    <mc:Fallback xmlns="">
      <p:transition spd="slow" advClick="0" advTm="25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7A49DCE-41E8-413F-A7A9-CAE32877E7B4}" type="datetimeFigureOut">
              <a:rPr lang="ar-IQ" smtClean="0"/>
              <a:pPr/>
              <a:t>09/04/1446</a:t>
            </a:fld>
            <a:endParaRPr lang="ar-IQ" dirty="0"/>
          </a:p>
        </p:txBody>
      </p:sp>
      <p:sp>
        <p:nvSpPr>
          <p:cNvPr id="3" name="عنصر نائب للتذييل 2"/>
          <p:cNvSpPr>
            <a:spLocks noGrp="1"/>
          </p:cNvSpPr>
          <p:nvPr>
            <p:ph type="ftr" sz="quarter" idx="11"/>
          </p:nvPr>
        </p:nvSpPr>
        <p:spPr/>
        <p:txBody>
          <a:bodyPr/>
          <a:lstStyle/>
          <a:p>
            <a:endParaRPr lang="ar-IQ" dirty="0"/>
          </a:p>
        </p:txBody>
      </p:sp>
      <p:sp>
        <p:nvSpPr>
          <p:cNvPr id="4" name="عنصر نائب لرقم الشريحة 3"/>
          <p:cNvSpPr>
            <a:spLocks noGrp="1"/>
          </p:cNvSpPr>
          <p:nvPr>
            <p:ph type="sldNum" sz="quarter" idx="12"/>
          </p:nvPr>
        </p:nvSpPr>
        <p:spPr/>
        <p:txBody>
          <a:bodyPr/>
          <a:lstStyle/>
          <a:p>
            <a:fld id="{D65F6A90-5044-4E86-B5BA-4E8AE423F952}" type="slidenum">
              <a:rPr lang="ar-IQ" smtClean="0"/>
              <a:pPr/>
              <a:t>‹#›</a:t>
            </a:fld>
            <a:endParaRPr lang="ar-IQ" dirty="0"/>
          </a:p>
        </p:txBody>
      </p:sp>
    </p:spTree>
    <p:extLst>
      <p:ext uri="{BB962C8B-B14F-4D97-AF65-F5344CB8AC3E}">
        <p14:creationId xmlns:p14="http://schemas.microsoft.com/office/powerpoint/2010/main" val="3838228472"/>
      </p:ext>
    </p:extLst>
  </p:cSld>
  <p:clrMapOvr>
    <a:masterClrMapping/>
  </p:clrMapOvr>
  <mc:AlternateContent xmlns:mc="http://schemas.openxmlformats.org/markup-compatibility/2006" xmlns:p14="http://schemas.microsoft.com/office/powerpoint/2010/main">
    <mc:Choice Requires="p14">
      <p:transition spd="slow" p14:dur="5000" advClick="0" advTm="25000">
        <p14:ferris dir="r"/>
      </p:transition>
    </mc:Choice>
    <mc:Fallback xmlns="">
      <p:transition spd="slow" advClick="0" advTm="25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7A49DCE-41E8-413F-A7A9-CAE32877E7B4}" type="datetimeFigureOut">
              <a:rPr lang="ar-IQ" smtClean="0"/>
              <a:pPr/>
              <a:t>09/04/1446</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p:txBody>
          <a:bodyPr/>
          <a:lstStyle/>
          <a:p>
            <a:fld id="{D65F6A90-5044-4E86-B5BA-4E8AE423F952}" type="slidenum">
              <a:rPr lang="ar-IQ" smtClean="0"/>
              <a:pPr/>
              <a:t>‹#›</a:t>
            </a:fld>
            <a:endParaRPr lang="ar-IQ" dirty="0"/>
          </a:p>
        </p:txBody>
      </p:sp>
    </p:spTree>
    <p:extLst>
      <p:ext uri="{BB962C8B-B14F-4D97-AF65-F5344CB8AC3E}">
        <p14:creationId xmlns:p14="http://schemas.microsoft.com/office/powerpoint/2010/main" val="256139930"/>
      </p:ext>
    </p:extLst>
  </p:cSld>
  <p:clrMapOvr>
    <a:masterClrMapping/>
  </p:clrMapOvr>
  <mc:AlternateContent xmlns:mc="http://schemas.openxmlformats.org/markup-compatibility/2006" xmlns:p14="http://schemas.microsoft.com/office/powerpoint/2010/main">
    <mc:Choice Requires="p14">
      <p:transition spd="slow" p14:dur="5000" advClick="0" advTm="25000">
        <p14:ferris dir="r"/>
      </p:transition>
    </mc:Choice>
    <mc:Fallback xmlns="">
      <p:transition spd="slow" advClick="0" advTm="25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الرمز لإضافة صورة</a:t>
            </a:r>
            <a:endParaRPr lang="ar-IQ"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7A49DCE-41E8-413F-A7A9-CAE32877E7B4}" type="datetimeFigureOut">
              <a:rPr lang="ar-IQ" smtClean="0"/>
              <a:pPr/>
              <a:t>09/04/1446</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p:txBody>
          <a:bodyPr/>
          <a:lstStyle/>
          <a:p>
            <a:fld id="{D65F6A90-5044-4E86-B5BA-4E8AE423F952}" type="slidenum">
              <a:rPr lang="ar-IQ" smtClean="0"/>
              <a:pPr/>
              <a:t>‹#›</a:t>
            </a:fld>
            <a:endParaRPr lang="ar-IQ" dirty="0"/>
          </a:p>
        </p:txBody>
      </p:sp>
    </p:spTree>
    <p:extLst>
      <p:ext uri="{BB962C8B-B14F-4D97-AF65-F5344CB8AC3E}">
        <p14:creationId xmlns:p14="http://schemas.microsoft.com/office/powerpoint/2010/main" val="1287411799"/>
      </p:ext>
    </p:extLst>
  </p:cSld>
  <p:clrMapOvr>
    <a:masterClrMapping/>
  </p:clrMapOvr>
  <mc:AlternateContent xmlns:mc="http://schemas.openxmlformats.org/markup-compatibility/2006" xmlns:p14="http://schemas.microsoft.com/office/powerpoint/2010/main">
    <mc:Choice Requires="p14">
      <p:transition spd="slow" p14:dur="5000" advClick="0" advTm="25000">
        <p14:ferris dir="r"/>
      </p:transition>
    </mc:Choice>
    <mc:Fallback xmlns="">
      <p:transition spd="slow" advClick="0" advTm="25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0000"/>
            <a:lum/>
          </a:blip>
          <a:srcRect/>
          <a:stretch>
            <a:fillRect/>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7A49DCE-41E8-413F-A7A9-CAE32877E7B4}" type="datetimeFigureOut">
              <a:rPr lang="ar-IQ" smtClean="0"/>
              <a:pPr/>
              <a:t>09/04/1446</a:t>
            </a:fld>
            <a:endParaRPr lang="ar-IQ"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65F6A90-5044-4E86-B5BA-4E8AE423F952}" type="slidenum">
              <a:rPr lang="ar-IQ" smtClean="0"/>
              <a:pPr/>
              <a:t>‹#›</a:t>
            </a:fld>
            <a:endParaRPr lang="ar-IQ" dirty="0"/>
          </a:p>
        </p:txBody>
      </p:sp>
    </p:spTree>
    <p:extLst>
      <p:ext uri="{BB962C8B-B14F-4D97-AF65-F5344CB8AC3E}">
        <p14:creationId xmlns:p14="http://schemas.microsoft.com/office/powerpoint/2010/main" val="1582294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5000" advClick="0" advTm="25000">
        <p14:ferris dir="r"/>
      </p:transition>
    </mc:Choice>
    <mc:Fallback xmlns="">
      <p:transition spd="slow" advClick="0" advTm="25000">
        <p:fade/>
      </p:transition>
    </mc:Fallback>
  </mc:AlternateConten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0000"/>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124744"/>
            <a:ext cx="9144000" cy="1470025"/>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ar-IQ" sz="8800" b="1" dirty="0" smtClean="0">
                <a:effectLst>
                  <a:glow rad="139700">
                    <a:schemeClr val="bg2">
                      <a:lumMod val="50000"/>
                      <a:alpha val="40000"/>
                    </a:schemeClr>
                  </a:glow>
                </a:effectLst>
                <a:cs typeface="DecoType Thuluth" pitchFamily="2" charset="-78"/>
              </a:rPr>
              <a:t>حقوق الانسان </a:t>
            </a:r>
            <a:endParaRPr lang="ar-IQ" sz="8800" b="1" dirty="0">
              <a:effectLst>
                <a:glow rad="139700">
                  <a:schemeClr val="bg2">
                    <a:lumMod val="50000"/>
                    <a:alpha val="40000"/>
                  </a:schemeClr>
                </a:glow>
              </a:effectLst>
              <a:cs typeface="DecoType Thuluth" pitchFamily="2" charset="-78"/>
            </a:endParaRPr>
          </a:p>
        </p:txBody>
      </p:sp>
      <p:sp>
        <p:nvSpPr>
          <p:cNvPr id="3" name="عنوان فرعي 2"/>
          <p:cNvSpPr>
            <a:spLocks noGrp="1"/>
          </p:cNvSpPr>
          <p:nvPr>
            <p:ph type="subTitle" idx="1"/>
          </p:nvPr>
        </p:nvSpPr>
        <p:spPr>
          <a:xfrm>
            <a:off x="0" y="3476600"/>
            <a:ext cx="9144000" cy="1752600"/>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Autofit/>
          </a:bodyPr>
          <a:lstStyle/>
          <a:p>
            <a:endParaRPr lang="ar-IQ" sz="3600" b="1" cap="all" dirty="0" smtClean="0">
              <a:ln w="0"/>
              <a:solidFill>
                <a:srgbClr val="C00000"/>
              </a:solidFill>
              <a:effectLst>
                <a:glow rad="101600">
                  <a:schemeClr val="bg1">
                    <a:lumMod val="50000"/>
                    <a:alpha val="40000"/>
                  </a:schemeClr>
                </a:glow>
              </a:effectLst>
              <a:latin typeface="Andalus" pitchFamily="18" charset="-78"/>
              <a:ea typeface="+mj-ea"/>
              <a:cs typeface="Andalus" pitchFamily="18" charset="-78"/>
            </a:endParaRPr>
          </a:p>
          <a:p>
            <a:r>
              <a:rPr lang="ar-IQ" sz="3600" b="1" cap="all" dirty="0" err="1" smtClean="0">
                <a:ln w="0"/>
                <a:solidFill>
                  <a:srgbClr val="C00000"/>
                </a:solidFill>
                <a:effectLst>
                  <a:glow rad="101600">
                    <a:schemeClr val="bg1">
                      <a:lumMod val="50000"/>
                      <a:alpha val="40000"/>
                    </a:schemeClr>
                  </a:glow>
                </a:effectLst>
                <a:latin typeface="Andalus" pitchFamily="18" charset="-78"/>
                <a:ea typeface="+mj-ea"/>
                <a:cs typeface="Andalus" pitchFamily="18" charset="-78"/>
              </a:rPr>
              <a:t>م.م</a:t>
            </a:r>
            <a:r>
              <a:rPr lang="ar-IQ" sz="3600" b="1" cap="all" dirty="0" smtClean="0">
                <a:ln w="0"/>
                <a:solidFill>
                  <a:srgbClr val="C00000"/>
                </a:solidFill>
                <a:effectLst>
                  <a:glow rad="101600">
                    <a:schemeClr val="bg1">
                      <a:lumMod val="50000"/>
                      <a:alpha val="40000"/>
                    </a:schemeClr>
                  </a:glow>
                </a:effectLst>
                <a:latin typeface="Andalus" pitchFamily="18" charset="-78"/>
                <a:ea typeface="+mj-ea"/>
                <a:cs typeface="Andalus" pitchFamily="18" charset="-78"/>
              </a:rPr>
              <a:t>. </a:t>
            </a:r>
            <a:r>
              <a:rPr lang="ar-IQ" sz="3600" b="1" cap="all" smtClean="0">
                <a:ln w="0"/>
                <a:solidFill>
                  <a:srgbClr val="C00000"/>
                </a:solidFill>
                <a:effectLst>
                  <a:glow rad="101600">
                    <a:schemeClr val="bg1">
                      <a:lumMod val="50000"/>
                      <a:alpha val="40000"/>
                    </a:schemeClr>
                  </a:glow>
                </a:effectLst>
                <a:latin typeface="Andalus" pitchFamily="18" charset="-78"/>
                <a:ea typeface="+mj-ea"/>
                <a:cs typeface="Andalus" pitchFamily="18" charset="-78"/>
              </a:rPr>
              <a:t>فنر عماد خليل</a:t>
            </a:r>
          </a:p>
          <a:p>
            <a:r>
              <a:rPr lang="ar-IQ" sz="3600" b="1" cap="all" dirty="0" smtClean="0">
                <a:ln w="0"/>
                <a:solidFill>
                  <a:srgbClr val="C00000"/>
                </a:solidFill>
                <a:effectLst>
                  <a:glow rad="101600">
                    <a:schemeClr val="bg1">
                      <a:lumMod val="50000"/>
                      <a:alpha val="40000"/>
                    </a:schemeClr>
                  </a:glow>
                </a:effectLst>
                <a:latin typeface="Andalus" pitchFamily="18" charset="-78"/>
                <a:ea typeface="+mj-ea"/>
                <a:cs typeface="Andalus" pitchFamily="18" charset="-78"/>
              </a:rPr>
              <a:t>كلية </a:t>
            </a:r>
            <a:r>
              <a:rPr lang="ar-IQ" sz="3600" b="1" cap="all" dirty="0">
                <a:ln w="0"/>
                <a:solidFill>
                  <a:srgbClr val="C00000"/>
                </a:solidFill>
                <a:effectLst>
                  <a:glow rad="101600">
                    <a:schemeClr val="bg1">
                      <a:lumMod val="50000"/>
                      <a:alpha val="40000"/>
                    </a:schemeClr>
                  </a:glow>
                </a:effectLst>
                <a:latin typeface="Andalus" pitchFamily="18" charset="-78"/>
                <a:ea typeface="+mj-ea"/>
                <a:cs typeface="Andalus" pitchFamily="18" charset="-78"/>
              </a:rPr>
              <a:t>العلوم السياسية في جامعة </a:t>
            </a:r>
            <a:r>
              <a:rPr lang="ar-IQ" sz="3600" b="1" cap="all" dirty="0" smtClean="0">
                <a:ln w="0"/>
                <a:solidFill>
                  <a:srgbClr val="C00000"/>
                </a:solidFill>
                <a:effectLst>
                  <a:glow rad="101600">
                    <a:schemeClr val="bg1">
                      <a:lumMod val="50000"/>
                      <a:alpha val="40000"/>
                    </a:schemeClr>
                  </a:glow>
                </a:effectLst>
                <a:latin typeface="Andalus" pitchFamily="18" charset="-78"/>
                <a:ea typeface="+mj-ea"/>
                <a:cs typeface="Andalus" pitchFamily="18" charset="-78"/>
              </a:rPr>
              <a:t>الموصل</a:t>
            </a:r>
            <a:endParaRPr lang="en-US" sz="3600" b="1" cap="all" dirty="0">
              <a:ln w="0"/>
              <a:solidFill>
                <a:srgbClr val="C00000"/>
              </a:solidFill>
              <a:effectLst>
                <a:glow rad="101600">
                  <a:schemeClr val="bg1">
                    <a:lumMod val="50000"/>
                    <a:alpha val="40000"/>
                  </a:schemeClr>
                </a:glow>
              </a:effectLst>
              <a:latin typeface="Andalus" pitchFamily="18" charset="-78"/>
              <a:ea typeface="+mj-ea"/>
              <a:cs typeface="Andalus" pitchFamily="18" charset="-78"/>
            </a:endParaRPr>
          </a:p>
        </p:txBody>
      </p:sp>
    </p:spTree>
    <p:extLst>
      <p:ext uri="{BB962C8B-B14F-4D97-AF65-F5344CB8AC3E}">
        <p14:creationId xmlns:p14="http://schemas.microsoft.com/office/powerpoint/2010/main" val="386562356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ppt_x"/>
                                          </p:val>
                                        </p:tav>
                                        <p:tav tm="100000">
                                          <p:val>
                                            <p:strVal val="#ppt_x"/>
                                          </p:val>
                                        </p:tav>
                                      </p:tavLst>
                                    </p:anim>
                                    <p:anim calcmode="lin" valueType="num">
                                      <p:cBhvr additive="base">
                                        <p:cTn id="8" dur="3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4000"/>
                            </p:stCondLst>
                            <p:childTnLst>
                              <p:par>
                                <p:cTn id="10" presetID="6" presetClass="entr" presetSubtype="16"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par>
                          <p:cTn id="13" fill="hold">
                            <p:stCondLst>
                              <p:cond delay="6000"/>
                            </p:stCondLst>
                            <p:childTnLst>
                              <p:par>
                                <p:cTn id="14" presetID="6" presetClass="entr" presetSubtype="16" fill="hold"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circle(in)">
                                      <p:cBhvr>
                                        <p:cTn id="16"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251520" y="1556792"/>
            <a:ext cx="8640960" cy="5616624"/>
          </a:xfrm>
        </p:spPr>
        <p:txBody>
          <a:bodyPr>
            <a:noAutofit/>
          </a:bodyPr>
          <a:lstStyle/>
          <a:p>
            <a:pPr marL="0" indent="0" algn="justLow">
              <a:buNone/>
            </a:pPr>
            <a:r>
              <a:rPr lang="ar-IQ" sz="2400" dirty="0"/>
              <a:t>وبعد محاولات متكررة ونتيجة ضغط غربي شديد نتيجة ازدياد وتيرة انتهاكات حقوق الانسان في المنطقة رافقه زيادة الوعي لدى المواطن العربي وازاء هذه التطورات وازدياد الضغوط تمكنت جامعة الدول العربية من اعتماد (الميثاق العربي لحقوق الانسان) في ايلول عام 1997 بعد قيامها بتجميع وتنقيح ومن ثم انتقاء لبعض المبادئ الخاصة بحقوق الانسان المدنية والسياسية والاقتصادية والاجتماعية والثقافية التي وردت في الاعلان العالمي  لحقوق الانسان لعام 1948 .وكذلك </a:t>
            </a:r>
            <a:r>
              <a:rPr lang="ar-IQ" sz="2400" dirty="0" smtClean="0"/>
              <a:t>ما ورد </a:t>
            </a:r>
            <a:r>
              <a:rPr lang="ar-IQ" sz="2400" dirty="0"/>
              <a:t>من مواثيق المجلس الاوربي ومنظمة الدول الامريكية وميثاق منظمة الوحدة الافريقية وقد تم اعتماد الميثاق وتم نشره على الملا وجاء في ديباجة الميثاق ان حكومات الدول العربية الاعضاء في الجامعة العربية وانطلاقاً من ايمان الامة العربية بكرامة الانسان منذ ان اعزها الله بان جعل الوطن العربي مهد الديانات وموطن الحضارات الذي اكد حقه في حياة كريمة على اساس الحرية والعدل والسلام وتحقيقاً </a:t>
            </a:r>
            <a:r>
              <a:rPr lang="ar-IQ" sz="2400" dirty="0" smtClean="0"/>
              <a:t>للمبادئ </a:t>
            </a:r>
            <a:r>
              <a:rPr lang="ar-IQ" sz="2400" dirty="0"/>
              <a:t>الخالدة التي ارستها الشريعة الاسلامية والديانات السماوية الاخرى في الاخوة والمساواة بين البشر </a:t>
            </a:r>
            <a:endParaRPr lang="en-US" sz="2400" dirty="0"/>
          </a:p>
          <a:p>
            <a:pPr marL="0" indent="0" algn="justLow">
              <a:buNone/>
            </a:pPr>
            <a:endParaRPr lang="en-US" sz="2400" b="1" dirty="0">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475656" y="-27384"/>
            <a:ext cx="6408712" cy="1440160"/>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6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الميثاق العربي لحقوق الانسان 1997 </a:t>
            </a:r>
            <a:endParaRPr lang="en-US" sz="36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149426741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251520" y="1772816"/>
            <a:ext cx="8640960" cy="5616624"/>
          </a:xfrm>
        </p:spPr>
        <p:txBody>
          <a:bodyPr>
            <a:noAutofit/>
          </a:bodyPr>
          <a:lstStyle/>
          <a:p>
            <a:r>
              <a:rPr lang="ar-IQ" sz="2400" dirty="0"/>
              <a:t>ومن اهم </a:t>
            </a:r>
            <a:r>
              <a:rPr lang="ar-IQ" sz="2400" dirty="0" smtClean="0"/>
              <a:t>ما جاء </a:t>
            </a:r>
            <a:r>
              <a:rPr lang="ar-IQ" sz="2400" dirty="0"/>
              <a:t>به الميثاق العربي لحقوق الانسان هو تعهد الدول الاطراف بالميثاق بان تكفل لكل انسان موجود على اراضيها الحق في التمتع بكافة الحقوق والحريات الواردة فيه دون اي تمييز بسبب العنصر او اللون او الجنس او الدين ويمكن القول ان هذا الميثاق </a:t>
            </a:r>
            <a:r>
              <a:rPr lang="ar-IQ" sz="2400" dirty="0" smtClean="0"/>
              <a:t>لا يقر </a:t>
            </a:r>
            <a:r>
              <a:rPr lang="ar-IQ" sz="2400" dirty="0"/>
              <a:t>حقوقاً قدر الغائه قيوداً وكانه يقر ويعترف بوجود وضع مترد يعيشه الانسان العربي ومنها :-</a:t>
            </a:r>
            <a:endParaRPr lang="en-US" sz="2400" dirty="0"/>
          </a:p>
          <a:p>
            <a:pPr lvl="0"/>
            <a:r>
              <a:rPr lang="ar-IQ" sz="2400" dirty="0" smtClean="0"/>
              <a:t>لا يجوز </a:t>
            </a:r>
            <a:r>
              <a:rPr lang="ar-IQ" sz="2400" dirty="0"/>
              <a:t>تقييد اي من حقوق الانسان الاساسية المقررة او القائمة في اي دولة طرف في هذا الميثاق كما </a:t>
            </a:r>
            <a:r>
              <a:rPr lang="ar-IQ" sz="2400" dirty="0" smtClean="0"/>
              <a:t>لا يجوز </a:t>
            </a:r>
            <a:r>
              <a:rPr lang="ar-IQ" sz="2400" dirty="0"/>
              <a:t>التحلل منها بحجة عدم اقرار الميثاق لهذه الحقوق او اقرارها بدرجة اقل .</a:t>
            </a:r>
            <a:endParaRPr lang="en-US" sz="2400" dirty="0"/>
          </a:p>
          <a:p>
            <a:pPr lvl="0"/>
            <a:r>
              <a:rPr lang="ar-IQ" sz="2400" dirty="0" smtClean="0"/>
              <a:t>لا جريمة ولا عقوبة </a:t>
            </a:r>
            <a:r>
              <a:rPr lang="ar-IQ" sz="2400" dirty="0"/>
              <a:t>الا بنص قانوني ولا عقوبة على الافعال السابقة لصدور ذلك النص وينتفع المتهم بالقانون اللاحق اذا كان لصالحه .</a:t>
            </a:r>
            <a:endParaRPr lang="en-US" sz="2400" dirty="0"/>
          </a:p>
          <a:p>
            <a:pPr lvl="0"/>
            <a:r>
              <a:rPr lang="ar-IQ" sz="2400" dirty="0"/>
              <a:t>المتهم برئ حتى تثبت ادانته .</a:t>
            </a:r>
            <a:endParaRPr lang="en-US" sz="2400" dirty="0"/>
          </a:p>
          <a:p>
            <a:pPr marL="0" indent="0" algn="justLow">
              <a:buNone/>
            </a:pPr>
            <a:endParaRPr lang="en-US" sz="2400" b="1" dirty="0">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475656" y="116632"/>
            <a:ext cx="6408712" cy="1440160"/>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الميثاق العربي لحقوق الانسان 1997 </a:t>
            </a:r>
            <a:endParaRPr lang="en-US" sz="32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634533036"/>
      </p:ext>
    </p:extLst>
  </p:cSld>
  <p:clrMapOvr>
    <a:masterClrMapping/>
  </p:clrMapOvr>
  <mc:AlternateContent xmlns:mc="http://schemas.openxmlformats.org/markup-compatibility/2006" xmlns:p14="http://schemas.microsoft.com/office/powerpoint/2010/main">
    <mc:Choice Requires="p14">
      <p:transition spd="slow" p14:dur="3900">
        <p14:glitter dir="u"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par>
                          <p:cTn id="17" fill="hold">
                            <p:stCondLst>
                              <p:cond delay="10000"/>
                            </p:stCondLst>
                            <p:childTnLst>
                              <p:par>
                                <p:cTn id="18" presetID="16" presetClass="entr" presetSubtype="26" fill="hold" nodeType="afterEffect">
                                  <p:stCondLst>
                                    <p:cond delay="300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barn(inHorizontal)">
                                      <p:cBhvr>
                                        <p:cTn id="20" dur="5000"/>
                                        <p:tgtEl>
                                          <p:spTgt spid="9">
                                            <p:txEl>
                                              <p:pRg st="1" end="1"/>
                                            </p:txEl>
                                          </p:spTgt>
                                        </p:tgtEl>
                                      </p:cBhvr>
                                    </p:animEffect>
                                  </p:childTnLst>
                                </p:cTn>
                              </p:par>
                            </p:childTnLst>
                          </p:cTn>
                        </p:par>
                        <p:par>
                          <p:cTn id="21" fill="hold">
                            <p:stCondLst>
                              <p:cond delay="18000"/>
                            </p:stCondLst>
                            <p:childTnLst>
                              <p:par>
                                <p:cTn id="22" presetID="16" presetClass="entr" presetSubtype="26" fill="hold" nodeType="afterEffect">
                                  <p:stCondLst>
                                    <p:cond delay="300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barn(inHorizontal)">
                                      <p:cBhvr>
                                        <p:cTn id="24" dur="5000"/>
                                        <p:tgtEl>
                                          <p:spTgt spid="9">
                                            <p:txEl>
                                              <p:pRg st="2" end="2"/>
                                            </p:txEl>
                                          </p:spTgt>
                                        </p:tgtEl>
                                      </p:cBhvr>
                                    </p:animEffect>
                                  </p:childTnLst>
                                </p:cTn>
                              </p:par>
                            </p:childTnLst>
                          </p:cTn>
                        </p:par>
                        <p:par>
                          <p:cTn id="25" fill="hold">
                            <p:stCondLst>
                              <p:cond delay="26000"/>
                            </p:stCondLst>
                            <p:childTnLst>
                              <p:par>
                                <p:cTn id="26" presetID="16" presetClass="entr" presetSubtype="26" fill="hold" nodeType="afterEffect">
                                  <p:stCondLst>
                                    <p:cond delay="300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barn(inHorizontal)">
                                      <p:cBhvr>
                                        <p:cTn id="28" dur="50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251520" y="1772816"/>
            <a:ext cx="8640960" cy="5616624"/>
          </a:xfrm>
        </p:spPr>
        <p:txBody>
          <a:bodyPr>
            <a:noAutofit/>
          </a:bodyPr>
          <a:lstStyle/>
          <a:p>
            <a:pPr lvl="0"/>
            <a:r>
              <a:rPr lang="ar-IQ" dirty="0" smtClean="0"/>
              <a:t>جميع </a:t>
            </a:r>
            <a:r>
              <a:rPr lang="ar-IQ" dirty="0"/>
              <a:t>الناس متساوون امام القضاء وحق التقاضي مكفول لكل شخص .</a:t>
            </a:r>
            <a:endParaRPr lang="en-US" dirty="0"/>
          </a:p>
          <a:p>
            <a:pPr lvl="0"/>
            <a:r>
              <a:rPr lang="ar-IQ" dirty="0"/>
              <a:t>لا يجوز الحكم </a:t>
            </a:r>
            <a:r>
              <a:rPr lang="ar-IQ" dirty="0" smtClean="0"/>
              <a:t>بالإعدام </a:t>
            </a:r>
            <a:r>
              <a:rPr lang="ar-IQ" dirty="0"/>
              <a:t>على جريمة سياسية ولا يجوز تنفيذ حكم الاعدام على من يقل عمره عن (18 ) عام او على امرأة حامل او مرضع الى بعد انقضاء عامين على الولادة </a:t>
            </a:r>
            <a:endParaRPr lang="en-US" dirty="0"/>
          </a:p>
          <a:p>
            <a:r>
              <a:rPr lang="ar-IQ" dirty="0"/>
              <a:t>وما يمكن تأشيره اخيراً هو التزام الميثاق جانب الصمت حول كيفية تنفيذ البنود التي وردت فيه او وضع اليات تكفل التنفيذ واخيراً ما قيمة تسطير الحقوق دون وجود اليات تلزم الاطراف على الاحترام والتنفيذ .</a:t>
            </a:r>
            <a:endParaRPr lang="en-US" dirty="0"/>
          </a:p>
          <a:p>
            <a:pPr marL="0" indent="0" algn="justLow">
              <a:buNone/>
            </a:pPr>
            <a:endParaRPr lang="en-US" b="1" dirty="0">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475656" y="116632"/>
            <a:ext cx="6408712" cy="1440160"/>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6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الميثاق العربي لحقوق الانسان 1997 </a:t>
            </a:r>
            <a:endParaRPr lang="en-US" sz="36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3644321171"/>
      </p:ext>
    </p:extLst>
  </p:cSld>
  <p:clrMapOvr>
    <a:masterClrMapping/>
  </p:clrMapOvr>
  <mc:AlternateContent xmlns:mc="http://schemas.openxmlformats.org/markup-compatibility/2006" xmlns:p14="http://schemas.microsoft.com/office/powerpoint/2010/main">
    <mc:Choice Requires="p14">
      <p:transition spd="slow" p14:dur="3900">
        <p14:glitter dir="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par>
                          <p:cTn id="17" fill="hold">
                            <p:stCondLst>
                              <p:cond delay="10000"/>
                            </p:stCondLst>
                            <p:childTnLst>
                              <p:par>
                                <p:cTn id="18" presetID="16" presetClass="entr" presetSubtype="26" fill="hold" nodeType="afterEffect">
                                  <p:stCondLst>
                                    <p:cond delay="300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barn(inHorizontal)">
                                      <p:cBhvr>
                                        <p:cTn id="20" dur="5000"/>
                                        <p:tgtEl>
                                          <p:spTgt spid="9">
                                            <p:txEl>
                                              <p:pRg st="1" end="1"/>
                                            </p:txEl>
                                          </p:spTgt>
                                        </p:tgtEl>
                                      </p:cBhvr>
                                    </p:animEffect>
                                  </p:childTnLst>
                                </p:cTn>
                              </p:par>
                            </p:childTnLst>
                          </p:cTn>
                        </p:par>
                        <p:par>
                          <p:cTn id="21" fill="hold">
                            <p:stCondLst>
                              <p:cond delay="18000"/>
                            </p:stCondLst>
                            <p:childTnLst>
                              <p:par>
                                <p:cTn id="22" presetID="16" presetClass="entr" presetSubtype="26" fill="hold" nodeType="afterEffect">
                                  <p:stCondLst>
                                    <p:cond delay="300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barn(inHorizontal)">
                                      <p:cBhvr>
                                        <p:cTn id="24" dur="50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251520" y="1772816"/>
            <a:ext cx="8640960" cy="5616624"/>
          </a:xfrm>
        </p:spPr>
        <p:txBody>
          <a:bodyPr>
            <a:noAutofit/>
          </a:bodyPr>
          <a:lstStyle/>
          <a:p>
            <a:r>
              <a:rPr lang="ar-IQ" b="1" dirty="0"/>
              <a:t>المنظمات غير الحكومية :- </a:t>
            </a:r>
            <a:r>
              <a:rPr lang="ar-IQ" dirty="0"/>
              <a:t>هي منظمات او تجمعات او حركات غير حكومية ، اتخذت الانسان هدفاً اسمى لها ، وجعلته محوراً لنشاطاتها وفعالياتها ، للدفاع عن حقوقه وصون كرامته وحفظ انسانيته .</a:t>
            </a:r>
            <a:endParaRPr lang="en-US" dirty="0"/>
          </a:p>
          <a:p>
            <a:r>
              <a:rPr lang="ar-IQ" dirty="0"/>
              <a:t>لقد تم تأسيس هذه المنظمات من افراد ينتمون الى بلدان مختلفة في سبيل اهداف لا تتوخى الربح وانما التعاون في كافة المجالات الاجتماعية والدفاع عن القيم والمبادئ التي يقوم عليها المجتمع الدولي ، اما تمويلها فيأتي اما من اشتراكات اعضائها او المعونات المقدمة من هيئات ومؤسسات يعنيها نشاط المنظمات غير الحكومية . </a:t>
            </a:r>
            <a:endParaRPr lang="en-US" dirty="0"/>
          </a:p>
          <a:p>
            <a:pPr marL="0" indent="0" algn="justLow">
              <a:buNone/>
            </a:pPr>
            <a:endParaRPr lang="en-US" b="1" dirty="0">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475656" y="116632"/>
            <a:ext cx="6408712" cy="1440160"/>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6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المنظمات غير الحكومية وحقوق الانسان ِ</a:t>
            </a:r>
            <a:endParaRPr lang="en-US" sz="36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4228286318"/>
      </p:ext>
    </p:extLst>
  </p:cSld>
  <p:clrMapOvr>
    <a:masterClrMapping/>
  </p:clrMapOvr>
  <mc:AlternateContent xmlns:mc="http://schemas.openxmlformats.org/markup-compatibility/2006" xmlns:p14="http://schemas.microsoft.com/office/powerpoint/2010/main">
    <mc:Choice Requires="p14">
      <p:transition spd="slow" p14:dur="3900">
        <p14:glitter dir="d"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par>
                          <p:cTn id="17" fill="hold">
                            <p:stCondLst>
                              <p:cond delay="10000"/>
                            </p:stCondLst>
                            <p:childTnLst>
                              <p:par>
                                <p:cTn id="18" presetID="16" presetClass="entr" presetSubtype="26" fill="hold" nodeType="afterEffect">
                                  <p:stCondLst>
                                    <p:cond delay="300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barn(inHorizontal)">
                                      <p:cBhvr>
                                        <p:cTn id="20" dur="50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251520" y="1772816"/>
            <a:ext cx="8640960" cy="5616624"/>
          </a:xfrm>
        </p:spPr>
        <p:txBody>
          <a:bodyPr>
            <a:noAutofit/>
          </a:bodyPr>
          <a:lstStyle/>
          <a:p>
            <a:pPr algn="just"/>
            <a:r>
              <a:rPr lang="ar-IQ" dirty="0"/>
              <a:t>اما اكتساب هذه المنظمات للصفة الدولية فهو متأتي بسبب عدم ارتباطها بجنسية معينة فضلاً عن كون نشاطاتها وخدماتها لا تنحصر في اقليم دولة بذاته ،وفيما يتعلق بنشاط هذه المنظمات فانه يتميز بالاتساع وهو يتميز بكونه تطوعي واختياري لان نشاطهم يسعى الى تحقيق اهداف ذات بعد انساني عالمي .</a:t>
            </a:r>
            <a:endParaRPr lang="en-US" dirty="0"/>
          </a:p>
          <a:p>
            <a:pPr algn="just"/>
            <a:r>
              <a:rPr lang="ar-IQ" dirty="0"/>
              <a:t>ولا تتمتع هذه المنظمات بصفة قانونية دولية ، وانما تخضع لقانون الدولة الداخلي القائمة على اراضيها ، ولكنها من الجانب السياسي تتمتع بشخصية دولة وتحمل مسميات ( جمعيات ، اتحادات ، هيئات ، منظمات ، مؤسسات ، وكالات ) .</a:t>
            </a:r>
            <a:endParaRPr lang="en-US" dirty="0"/>
          </a:p>
          <a:p>
            <a:pPr marL="0" indent="0" algn="just">
              <a:buNone/>
            </a:pPr>
            <a:endParaRPr lang="en-US" b="1" dirty="0">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475656" y="116632"/>
            <a:ext cx="6408712" cy="1440160"/>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6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المنظمات غير الحكومية وحقوق الانسان </a:t>
            </a:r>
            <a:endParaRPr lang="en-US" sz="36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1822128045"/>
      </p:ext>
    </p:extLst>
  </p:cSld>
  <p:clrMapOvr>
    <a:masterClrMapping/>
  </p:clrMapOvr>
  <mc:AlternateContent xmlns:mc="http://schemas.openxmlformats.org/markup-compatibility/2006" xmlns:p14="http://schemas.microsoft.com/office/powerpoint/2010/main">
    <mc:Choice Requires="p14">
      <p:transition spd="slow" p14:dur="3900">
        <p14:glitter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par>
                          <p:cTn id="17" fill="hold">
                            <p:stCondLst>
                              <p:cond delay="10000"/>
                            </p:stCondLst>
                            <p:childTnLst>
                              <p:par>
                                <p:cTn id="18" presetID="16" presetClass="entr" presetSubtype="26" fill="hold" nodeType="afterEffect">
                                  <p:stCondLst>
                                    <p:cond delay="300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barn(inHorizontal)">
                                      <p:cBhvr>
                                        <p:cTn id="20" dur="50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251520" y="1772816"/>
            <a:ext cx="8640960" cy="4824536"/>
          </a:xfrm>
        </p:spPr>
        <p:txBody>
          <a:bodyPr>
            <a:noAutofit/>
          </a:bodyPr>
          <a:lstStyle/>
          <a:p>
            <a:pPr algn="just"/>
            <a:r>
              <a:rPr lang="ar-IQ" sz="2800" dirty="0"/>
              <a:t>وبالنظر </a:t>
            </a:r>
            <a:r>
              <a:rPr lang="ar-IQ" sz="2800" dirty="0" smtClean="0"/>
              <a:t>لأهمية </a:t>
            </a:r>
            <a:r>
              <a:rPr lang="ar-IQ" sz="2800" dirty="0"/>
              <a:t>هذه المنظمات ودورها الفعال على الصعيد الدولي فقد بادرت (اتفاقيات جنيف ) بالاعتراف بحق اللجنة الدولية للصليب الاحمر والمنظمات الانسانية الاخرى بممارسة الانشطة الانسانية دون عائق بقصد حماية الجرحى والمرضى والغرقى والاسرى شريطة موافقة الاطراف المعنية بذلك </a:t>
            </a:r>
            <a:r>
              <a:rPr lang="ar-IQ" sz="2800" dirty="0" smtClean="0"/>
              <a:t>. </a:t>
            </a:r>
            <a:endParaRPr lang="en-US" sz="2800" dirty="0"/>
          </a:p>
          <a:p>
            <a:pPr algn="just"/>
            <a:r>
              <a:rPr lang="ar-IQ" sz="2800" dirty="0"/>
              <a:t>وان القانون الدولي يعطي الحق في اسداء المساعدات الانسانية واعمال الاغاثة ذات الطابع الانساني وغير المتحيز كما </a:t>
            </a:r>
            <a:r>
              <a:rPr lang="ar-IQ" sz="2800" dirty="0" smtClean="0"/>
              <a:t>لا يجوز </a:t>
            </a:r>
            <a:r>
              <a:rPr lang="ar-IQ" sz="2800" dirty="0"/>
              <a:t>للدول رفضها على اساس انها تشكل تدخل في السيادة الوطنية ومن المهام الاخرى التي تضطلع بها هذه المنظمات والتي تقع على عاتقها ساعة وقوع انتهاكات للقانون الدولي الانساني او وقوع ابادة جماعية هو قيامها  بدق ناقوس الخطر وتنبيه العالم الى هذه المخاطر واستنفار الطاقات لمواجهتها ووضع حد لها . </a:t>
            </a:r>
            <a:endParaRPr lang="en-US" sz="2800" dirty="0"/>
          </a:p>
          <a:p>
            <a:pPr marL="0" indent="0" algn="justLow">
              <a:buNone/>
            </a:pPr>
            <a:endParaRPr lang="en-US" sz="2800" b="1" dirty="0">
              <a:solidFill>
                <a:schemeClr val="accent4">
                  <a:lumMod val="50000"/>
                </a:schemeClr>
              </a:solidFill>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475656" y="332656"/>
            <a:ext cx="6408712" cy="1440160"/>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المنظمات غير الحكومية وحقوق الانسان </a:t>
            </a:r>
            <a:endParaRPr lang="en-US" sz="32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2727439010"/>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par>
                          <p:cTn id="17" fill="hold">
                            <p:stCondLst>
                              <p:cond delay="10000"/>
                            </p:stCondLst>
                            <p:childTnLst>
                              <p:par>
                                <p:cTn id="18" presetID="16" presetClass="entr" presetSubtype="26" fill="hold" nodeType="afterEffect">
                                  <p:stCondLst>
                                    <p:cond delay="300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barn(inHorizontal)">
                                      <p:cBhvr>
                                        <p:cTn id="20" dur="50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251520" y="1988840"/>
            <a:ext cx="8640960" cy="5616624"/>
          </a:xfrm>
        </p:spPr>
        <p:txBody>
          <a:bodyPr>
            <a:noAutofit/>
          </a:bodyPr>
          <a:lstStyle/>
          <a:p>
            <a:pPr marL="0" indent="0" algn="justLow">
              <a:buNone/>
            </a:pPr>
            <a:r>
              <a:rPr lang="ar-IQ" sz="4000" dirty="0"/>
              <a:t>ومن اهم المنظمات غي الحكومية التي تعمل في المجال الانساني هي اللجنة الدولية للصليب الاحمر ، ومنظمة العفو الدولية ، ومنظمة مراقبة حقوق الانسان ، وعربياً المنظمة العربية لحقوق الانسان .</a:t>
            </a:r>
            <a:endParaRPr lang="en-US" sz="4000" dirty="0"/>
          </a:p>
          <a:p>
            <a:pPr marL="0" indent="0" algn="justLow">
              <a:buNone/>
            </a:pPr>
            <a:endParaRPr lang="en-US" sz="4000" b="1" dirty="0">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475656" y="116632"/>
            <a:ext cx="6408712" cy="1440160"/>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6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المنظمات غير الحكومية وحقوق الانسان </a:t>
            </a:r>
            <a:endParaRPr lang="en-US" sz="36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1670470294"/>
      </p:ext>
    </p:extLst>
  </p:cSld>
  <p:clrMapOvr>
    <a:masterClrMapping/>
  </p:clrMapOvr>
  <mc:AlternateContent xmlns:mc="http://schemas.openxmlformats.org/markup-compatibility/2006" xmlns:p14="http://schemas.microsoft.com/office/powerpoint/2010/main">
    <mc:Choice Requires="p14">
      <p:transition spd="slow" p14:dur="3900">
        <p14:glitter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251520" y="2276872"/>
            <a:ext cx="8640960" cy="5616624"/>
          </a:xfrm>
        </p:spPr>
        <p:txBody>
          <a:bodyPr>
            <a:noAutofit/>
          </a:bodyPr>
          <a:lstStyle/>
          <a:p>
            <a:pPr marL="0" indent="0" algn="justLow">
              <a:buNone/>
            </a:pPr>
            <a:r>
              <a:rPr lang="ar-IQ" sz="4800" b="1" dirty="0"/>
              <a:t>اللجنة الدولية للصليب الاحمر :-</a:t>
            </a:r>
            <a:r>
              <a:rPr lang="ar-IQ" sz="4800" dirty="0"/>
              <a:t>وهي منظمة انسانية ذات شخصية قانونية دولية تقوم بحماية ومساعدة ضحايا النزاعات المسلحة والاضطرابات الداخلية وكذلك الحروب في كافة انحاء العالم .</a:t>
            </a:r>
            <a:endParaRPr lang="en-US" sz="4800" b="1" dirty="0">
              <a:solidFill>
                <a:schemeClr val="accent4">
                  <a:lumMod val="50000"/>
                </a:schemeClr>
              </a:solidFill>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475656" y="332656"/>
            <a:ext cx="6408712" cy="1440160"/>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6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اللجنة الدولية للصليب الاحمر </a:t>
            </a:r>
            <a:endParaRPr lang="en-US" sz="36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274853275"/>
      </p:ext>
    </p:extLst>
  </p:cSld>
  <p:clrMapOvr>
    <a:masterClrMapping/>
  </p:clrMapOvr>
  <mc:AlternateContent xmlns:mc="http://schemas.openxmlformats.org/markup-compatibility/2006" xmlns:p14="http://schemas.microsoft.com/office/powerpoint/2010/main">
    <mc:Choice Requires="p14">
      <p:transition spd="slow" p14:dur="3900">
        <p14:glitter dir="u"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251520" y="1628800"/>
            <a:ext cx="8640960" cy="5616624"/>
          </a:xfrm>
        </p:spPr>
        <p:txBody>
          <a:bodyPr>
            <a:noAutofit/>
          </a:bodyPr>
          <a:lstStyle/>
          <a:p>
            <a:pPr marL="0" indent="0" algn="justLow">
              <a:buNone/>
            </a:pPr>
            <a:r>
              <a:rPr lang="ar-IQ" sz="3600" dirty="0"/>
              <a:t>لقد تأسست اللجنة الدولية للصليب الاحمر منذ اكثر من قرن ، إذ أدت دوراً محورياً في العمل الانساني وعملت على تطوير وتجديد المفاهيم التي تخص هذا العمل ويحتل ترويج القانون الدولي وتطويره موقعاً مركزياً في مهامها وتسترشد المنظمة بمبادئ الاستقلال وعدم التحيز والحياد ، وقد قام بتأسيس اللجنة الدولية للصليب الاحمر (هنري دونان )عام 1863 حينما شهد هذا الشخص المعركة التي نشبت بين الجيش النمساوي والسويسري إذ وجد أن أربعين ألفاً من القتلى والجرحى يموتون كنتيجة </a:t>
            </a:r>
            <a:r>
              <a:rPr lang="ar-IQ" sz="3600" dirty="0" smtClean="0"/>
              <a:t>للإهمال </a:t>
            </a:r>
            <a:r>
              <a:rPr lang="ar-IQ" sz="3600" dirty="0"/>
              <a:t>وعدم الرعاية</a:t>
            </a:r>
            <a:endParaRPr lang="en-US" sz="3600" b="1" dirty="0">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475656" y="-27384"/>
            <a:ext cx="6408712" cy="1440160"/>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40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اللجنة الدولية للصليب الاحمر </a:t>
            </a:r>
            <a:endParaRPr lang="en-US" sz="40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1978716846"/>
      </p:ext>
    </p:extLst>
  </p:cSld>
  <p:clrMapOvr>
    <a:masterClrMapping/>
  </p:clrMapOvr>
  <mc:AlternateContent xmlns:mc="http://schemas.openxmlformats.org/markup-compatibility/2006" xmlns:p14="http://schemas.microsoft.com/office/powerpoint/2010/main">
    <mc:Choice Requires="p14">
      <p:transition spd="slow" p14:dur="3900">
        <p14:glitter dir="u"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251520" y="1628800"/>
            <a:ext cx="8640960" cy="5616624"/>
          </a:xfrm>
        </p:spPr>
        <p:txBody>
          <a:bodyPr>
            <a:noAutofit/>
          </a:bodyPr>
          <a:lstStyle/>
          <a:p>
            <a:pPr algn="just"/>
            <a:r>
              <a:rPr lang="ar-IQ" dirty="0"/>
              <a:t>وبعدها وجه نداء للسكان المحلين للمساعدة ملحاً على مساعدة المرضى والجرحى من الجانبين كليهما وعند عودته من سويسرا نشر كتاباً بعنوان (تذكار </a:t>
            </a:r>
            <a:r>
              <a:rPr lang="ar-IQ" dirty="0" err="1" smtClean="0"/>
              <a:t>سولفرينو</a:t>
            </a:r>
            <a:r>
              <a:rPr lang="ar-IQ" dirty="0" smtClean="0"/>
              <a:t>) </a:t>
            </a:r>
            <a:r>
              <a:rPr lang="ar-IQ" dirty="0"/>
              <a:t>بعدها شكلت جمعية جنيف للمنفعة العامة  في عام 1863 لبحث امكانية تطبيق افكار هنري دونان ليشكلوا بعد ذلك اللجنة الدولية لإغاثة الجرحى التي تحولت فيما بعد الى اللجنة الدولية للصليب الاحمر، ولم يكتف مؤسسها بتأسيسها بل كان وراء صياغة أول معاهدة للقانون الدولي الانساني وقد أثمرت جهوده عن توقيع اتفاقية جنيف لعام 1864 .</a:t>
            </a:r>
            <a:endParaRPr lang="en-US" dirty="0"/>
          </a:p>
          <a:p>
            <a:pPr marL="0" indent="0" algn="just">
              <a:buNone/>
            </a:pPr>
            <a:endParaRPr lang="en-US" dirty="0"/>
          </a:p>
          <a:p>
            <a:pPr marL="0" indent="0" algn="just">
              <a:buNone/>
            </a:pPr>
            <a:endParaRPr lang="en-US" b="1" dirty="0">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475656" y="-27384"/>
            <a:ext cx="6408712" cy="1440160"/>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40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اللجنة الدولية للصليب الاحمر </a:t>
            </a:r>
            <a:endParaRPr lang="en-US" sz="40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2826296671"/>
      </p:ext>
    </p:extLst>
  </p:cSld>
  <p:clrMapOvr>
    <a:masterClrMapping/>
  </p:clrMapOvr>
  <mc:AlternateContent xmlns:mc="http://schemas.openxmlformats.org/markup-compatibility/2006" xmlns:p14="http://schemas.microsoft.com/office/powerpoint/2010/main">
    <mc:Choice Requires="p14">
      <p:transition spd="slow" p14:dur="3900">
        <p14:glitter dir="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251520" y="1916832"/>
            <a:ext cx="8640960" cy="5616624"/>
          </a:xfrm>
        </p:spPr>
        <p:txBody>
          <a:bodyPr>
            <a:noAutofit/>
          </a:bodyPr>
          <a:lstStyle/>
          <a:p>
            <a:r>
              <a:rPr lang="ar-IQ" sz="2800" b="1" dirty="0"/>
              <a:t>اما ابرز الحقوق التي تحميها الاتفاقية فهي :-</a:t>
            </a:r>
            <a:endParaRPr lang="en-US" sz="2800" dirty="0"/>
          </a:p>
          <a:p>
            <a:pPr lvl="0"/>
            <a:r>
              <a:rPr lang="ar-IQ" sz="2800" dirty="0"/>
              <a:t>-الحق بالحياة </a:t>
            </a:r>
            <a:endParaRPr lang="en-US" sz="2800" dirty="0"/>
          </a:p>
          <a:p>
            <a:pPr lvl="0"/>
            <a:r>
              <a:rPr lang="ar-IQ" sz="2800" dirty="0"/>
              <a:t>حق الفرد في الحرية والسلامة الشخصية </a:t>
            </a:r>
            <a:endParaRPr lang="en-US" sz="2800" dirty="0"/>
          </a:p>
          <a:p>
            <a:pPr lvl="0"/>
            <a:r>
              <a:rPr lang="ar-IQ" sz="2800" dirty="0"/>
              <a:t>الحق في محاكمة عادلة </a:t>
            </a:r>
            <a:endParaRPr lang="en-US" sz="2800" dirty="0"/>
          </a:p>
          <a:p>
            <a:pPr lvl="0"/>
            <a:r>
              <a:rPr lang="ar-IQ" sz="2800" dirty="0"/>
              <a:t>حرية الفكر والدين وحرية التعبير واعتناق </a:t>
            </a:r>
            <a:r>
              <a:rPr lang="ar-IQ" sz="2800" dirty="0" smtClean="0"/>
              <a:t>الآراء </a:t>
            </a:r>
            <a:endParaRPr lang="en-US" sz="2800" dirty="0"/>
          </a:p>
          <a:p>
            <a:r>
              <a:rPr lang="ar-IQ" sz="2800" dirty="0"/>
              <a:t>حرية الاجتماع وتشكيل النقابات والانضمام اليها </a:t>
            </a:r>
            <a:endParaRPr lang="ar-IQ" sz="2800" dirty="0" smtClean="0"/>
          </a:p>
          <a:p>
            <a:r>
              <a:rPr lang="ar-IQ" sz="2800" dirty="0"/>
              <a:t>المسالة المهمة التي جاءت بها هذه الاتفاقية هي إنشائها اللجنة الاوربية التي تختص بتلقي الشكاوي المقدمة ضد دولة طرف </a:t>
            </a:r>
            <a:r>
              <a:rPr lang="ar-IQ" sz="2800" dirty="0" smtClean="0"/>
              <a:t>لإخلالها  بأحكام </a:t>
            </a:r>
            <a:r>
              <a:rPr lang="ar-IQ" sz="2800" dirty="0"/>
              <a:t>الاتفاقية والمحكمة الاوربية التي تختص بتفسير الاتفاقية وتطبيقها .</a:t>
            </a:r>
            <a:endParaRPr lang="en-US" sz="2800" dirty="0"/>
          </a:p>
          <a:p>
            <a:r>
              <a:rPr lang="ar-IQ" sz="2800" dirty="0"/>
              <a:t> </a:t>
            </a:r>
            <a:endParaRPr lang="en-US" sz="2800" dirty="0"/>
          </a:p>
          <a:p>
            <a:endParaRPr lang="en-US" sz="2800" b="1" dirty="0">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611560" y="270908"/>
            <a:ext cx="7992888" cy="1285884"/>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buNone/>
            </a:pPr>
            <a:r>
              <a:rPr lang="ar-IQ" sz="48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الاتفاقية الاوربية لحقوق الانسان </a:t>
            </a:r>
            <a:endParaRPr lang="ar-IQ" sz="48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345057791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par>
                          <p:cTn id="17" fill="hold">
                            <p:stCondLst>
                              <p:cond delay="10000"/>
                            </p:stCondLst>
                            <p:childTnLst>
                              <p:par>
                                <p:cTn id="18" presetID="16" presetClass="entr" presetSubtype="26" fill="hold" nodeType="afterEffect">
                                  <p:stCondLst>
                                    <p:cond delay="300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barn(inHorizontal)">
                                      <p:cBhvr>
                                        <p:cTn id="20" dur="5000"/>
                                        <p:tgtEl>
                                          <p:spTgt spid="9">
                                            <p:txEl>
                                              <p:pRg st="1" end="1"/>
                                            </p:txEl>
                                          </p:spTgt>
                                        </p:tgtEl>
                                      </p:cBhvr>
                                    </p:animEffect>
                                  </p:childTnLst>
                                </p:cTn>
                              </p:par>
                            </p:childTnLst>
                          </p:cTn>
                        </p:par>
                        <p:par>
                          <p:cTn id="21" fill="hold">
                            <p:stCondLst>
                              <p:cond delay="18000"/>
                            </p:stCondLst>
                            <p:childTnLst>
                              <p:par>
                                <p:cTn id="22" presetID="16" presetClass="entr" presetSubtype="26" fill="hold" nodeType="afterEffect">
                                  <p:stCondLst>
                                    <p:cond delay="300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barn(inHorizontal)">
                                      <p:cBhvr>
                                        <p:cTn id="24" dur="5000"/>
                                        <p:tgtEl>
                                          <p:spTgt spid="9">
                                            <p:txEl>
                                              <p:pRg st="2" end="2"/>
                                            </p:txEl>
                                          </p:spTgt>
                                        </p:tgtEl>
                                      </p:cBhvr>
                                    </p:animEffect>
                                  </p:childTnLst>
                                </p:cTn>
                              </p:par>
                            </p:childTnLst>
                          </p:cTn>
                        </p:par>
                        <p:par>
                          <p:cTn id="25" fill="hold">
                            <p:stCondLst>
                              <p:cond delay="26000"/>
                            </p:stCondLst>
                            <p:childTnLst>
                              <p:par>
                                <p:cTn id="26" presetID="16" presetClass="entr" presetSubtype="26" fill="hold" nodeType="afterEffect">
                                  <p:stCondLst>
                                    <p:cond delay="300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barn(inHorizontal)">
                                      <p:cBhvr>
                                        <p:cTn id="28" dur="5000"/>
                                        <p:tgtEl>
                                          <p:spTgt spid="9">
                                            <p:txEl>
                                              <p:pRg st="3" end="3"/>
                                            </p:txEl>
                                          </p:spTgt>
                                        </p:tgtEl>
                                      </p:cBhvr>
                                    </p:animEffect>
                                  </p:childTnLst>
                                </p:cTn>
                              </p:par>
                            </p:childTnLst>
                          </p:cTn>
                        </p:par>
                        <p:par>
                          <p:cTn id="29" fill="hold">
                            <p:stCondLst>
                              <p:cond delay="34000"/>
                            </p:stCondLst>
                            <p:childTnLst>
                              <p:par>
                                <p:cTn id="30" presetID="16" presetClass="entr" presetSubtype="26" fill="hold" nodeType="afterEffect">
                                  <p:stCondLst>
                                    <p:cond delay="3000"/>
                                  </p:stCondLst>
                                  <p:childTnLst>
                                    <p:set>
                                      <p:cBhvr>
                                        <p:cTn id="31" dur="1" fill="hold">
                                          <p:stCondLst>
                                            <p:cond delay="0"/>
                                          </p:stCondLst>
                                        </p:cTn>
                                        <p:tgtEl>
                                          <p:spTgt spid="9">
                                            <p:txEl>
                                              <p:pRg st="4" end="4"/>
                                            </p:txEl>
                                          </p:spTgt>
                                        </p:tgtEl>
                                        <p:attrNameLst>
                                          <p:attrName>style.visibility</p:attrName>
                                        </p:attrNameLst>
                                      </p:cBhvr>
                                      <p:to>
                                        <p:strVal val="visible"/>
                                      </p:to>
                                    </p:set>
                                    <p:animEffect transition="in" filter="barn(inHorizontal)">
                                      <p:cBhvr>
                                        <p:cTn id="32" dur="5000"/>
                                        <p:tgtEl>
                                          <p:spTgt spid="9">
                                            <p:txEl>
                                              <p:pRg st="4" end="4"/>
                                            </p:txEl>
                                          </p:spTgt>
                                        </p:tgtEl>
                                      </p:cBhvr>
                                    </p:animEffect>
                                  </p:childTnLst>
                                </p:cTn>
                              </p:par>
                            </p:childTnLst>
                          </p:cTn>
                        </p:par>
                        <p:par>
                          <p:cTn id="33" fill="hold">
                            <p:stCondLst>
                              <p:cond delay="42000"/>
                            </p:stCondLst>
                            <p:childTnLst>
                              <p:par>
                                <p:cTn id="34" presetID="16" presetClass="entr" presetSubtype="26" fill="hold" nodeType="afterEffect">
                                  <p:stCondLst>
                                    <p:cond delay="3000"/>
                                  </p:stCondLst>
                                  <p:childTnLst>
                                    <p:set>
                                      <p:cBhvr>
                                        <p:cTn id="35" dur="1" fill="hold">
                                          <p:stCondLst>
                                            <p:cond delay="0"/>
                                          </p:stCondLst>
                                        </p:cTn>
                                        <p:tgtEl>
                                          <p:spTgt spid="9">
                                            <p:txEl>
                                              <p:pRg st="5" end="5"/>
                                            </p:txEl>
                                          </p:spTgt>
                                        </p:tgtEl>
                                        <p:attrNameLst>
                                          <p:attrName>style.visibility</p:attrName>
                                        </p:attrNameLst>
                                      </p:cBhvr>
                                      <p:to>
                                        <p:strVal val="visible"/>
                                      </p:to>
                                    </p:set>
                                    <p:animEffect transition="in" filter="barn(inHorizontal)">
                                      <p:cBhvr>
                                        <p:cTn id="36" dur="5000"/>
                                        <p:tgtEl>
                                          <p:spTgt spid="9">
                                            <p:txEl>
                                              <p:pRg st="5" end="5"/>
                                            </p:txEl>
                                          </p:spTgt>
                                        </p:tgtEl>
                                      </p:cBhvr>
                                    </p:animEffect>
                                  </p:childTnLst>
                                </p:cTn>
                              </p:par>
                            </p:childTnLst>
                          </p:cTn>
                        </p:par>
                        <p:par>
                          <p:cTn id="37" fill="hold">
                            <p:stCondLst>
                              <p:cond delay="50000"/>
                            </p:stCondLst>
                            <p:childTnLst>
                              <p:par>
                                <p:cTn id="38" presetID="16" presetClass="entr" presetSubtype="26" fill="hold" nodeType="afterEffect">
                                  <p:stCondLst>
                                    <p:cond delay="3000"/>
                                  </p:stCondLst>
                                  <p:childTnLst>
                                    <p:set>
                                      <p:cBhvr>
                                        <p:cTn id="39" dur="1" fill="hold">
                                          <p:stCondLst>
                                            <p:cond delay="0"/>
                                          </p:stCondLst>
                                        </p:cTn>
                                        <p:tgtEl>
                                          <p:spTgt spid="9">
                                            <p:txEl>
                                              <p:pRg st="6" end="6"/>
                                            </p:txEl>
                                          </p:spTgt>
                                        </p:tgtEl>
                                        <p:attrNameLst>
                                          <p:attrName>style.visibility</p:attrName>
                                        </p:attrNameLst>
                                      </p:cBhvr>
                                      <p:to>
                                        <p:strVal val="visible"/>
                                      </p:to>
                                    </p:set>
                                    <p:animEffect transition="in" filter="barn(inHorizontal)">
                                      <p:cBhvr>
                                        <p:cTn id="40" dur="5000"/>
                                        <p:tgtEl>
                                          <p:spTgt spid="9">
                                            <p:txEl>
                                              <p:pRg st="6" end="6"/>
                                            </p:txEl>
                                          </p:spTgt>
                                        </p:tgtEl>
                                      </p:cBhvr>
                                    </p:animEffect>
                                  </p:childTnLst>
                                </p:cTn>
                              </p:par>
                            </p:childTnLst>
                          </p:cTn>
                        </p:par>
                        <p:par>
                          <p:cTn id="41" fill="hold">
                            <p:stCondLst>
                              <p:cond delay="58000"/>
                            </p:stCondLst>
                            <p:childTnLst>
                              <p:par>
                                <p:cTn id="42" presetID="16" presetClass="entr" presetSubtype="26" fill="hold" nodeType="afterEffect">
                                  <p:stCondLst>
                                    <p:cond delay="3000"/>
                                  </p:stCondLst>
                                  <p:childTnLst>
                                    <p:set>
                                      <p:cBhvr>
                                        <p:cTn id="43" dur="1" fill="hold">
                                          <p:stCondLst>
                                            <p:cond delay="0"/>
                                          </p:stCondLst>
                                        </p:cTn>
                                        <p:tgtEl>
                                          <p:spTgt spid="9">
                                            <p:txEl>
                                              <p:pRg st="7" end="7"/>
                                            </p:txEl>
                                          </p:spTgt>
                                        </p:tgtEl>
                                        <p:attrNameLst>
                                          <p:attrName>style.visibility</p:attrName>
                                        </p:attrNameLst>
                                      </p:cBhvr>
                                      <p:to>
                                        <p:strVal val="visible"/>
                                      </p:to>
                                    </p:set>
                                    <p:animEffect transition="in" filter="barn(inHorizontal)">
                                      <p:cBhvr>
                                        <p:cTn id="44" dur="50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251520" y="2060848"/>
            <a:ext cx="8640960" cy="5616624"/>
          </a:xfrm>
        </p:spPr>
        <p:txBody>
          <a:bodyPr>
            <a:noAutofit/>
          </a:bodyPr>
          <a:lstStyle/>
          <a:p>
            <a:pPr algn="just"/>
            <a:r>
              <a:rPr lang="ar-IQ" sz="2400" b="1" dirty="0"/>
              <a:t>ويحتل ترويج القانون الدولي وتطويره موقعاً مركزياً في مهام اللجنة الدولية للصليب الأحمر وتقوم على مبادئ الاستقلال وعدم التحيز والحياد والانسانية والعالمية:-</a:t>
            </a:r>
            <a:endParaRPr lang="en-US" sz="2400" dirty="0"/>
          </a:p>
          <a:p>
            <a:pPr algn="just"/>
            <a:r>
              <a:rPr lang="ar-IQ" sz="2400" b="1" dirty="0"/>
              <a:t>الاستقلال :-</a:t>
            </a:r>
            <a:r>
              <a:rPr lang="ar-IQ" sz="2400" dirty="0"/>
              <a:t> يراد بمبدأ الاستقلال ممارسة العمل الانساني دون الخضوع لاعتبارات ومصالح شخصية او سياسية ، مع صعوبة تطبيق هذا المبدأ مع التدخلات المتزايدة </a:t>
            </a:r>
            <a:r>
              <a:rPr lang="ar-IQ" sz="2400" dirty="0" smtClean="0"/>
              <a:t>للأمم </a:t>
            </a:r>
            <a:r>
              <a:rPr lang="ar-IQ" sz="2400" dirty="0"/>
              <a:t>المتحدة في العمليات الانسانية .</a:t>
            </a:r>
            <a:endParaRPr lang="en-US" sz="2400" dirty="0"/>
          </a:p>
          <a:p>
            <a:pPr algn="just"/>
            <a:r>
              <a:rPr lang="ar-IQ" sz="2400" b="1" dirty="0"/>
              <a:t>العالمية وعدم التحيز:-</a:t>
            </a:r>
            <a:r>
              <a:rPr lang="ar-IQ" sz="2400" dirty="0"/>
              <a:t> يعني توجيه العمل الانساني الى كل ضحايا النزاعات ايا كانت المنطقة التي يتواجدون فيها وعدم الحيز يعني توجيه العمل الانساني الى كافة الضحايا اياً كانت </a:t>
            </a:r>
            <a:r>
              <a:rPr lang="ar-IQ" sz="2400" dirty="0" smtClean="0"/>
              <a:t>انتماءاتهم </a:t>
            </a:r>
            <a:r>
              <a:rPr lang="ar-IQ" sz="2400" dirty="0"/>
              <a:t>او دياناتهم او اصلهم .</a:t>
            </a:r>
            <a:endParaRPr lang="en-US" sz="2400" dirty="0"/>
          </a:p>
          <a:p>
            <a:pPr algn="just"/>
            <a:r>
              <a:rPr lang="ar-IQ" sz="2400" b="1" dirty="0"/>
              <a:t>الحيادية</a:t>
            </a:r>
            <a:r>
              <a:rPr lang="ar-IQ" sz="2400" dirty="0"/>
              <a:t> :- يعني ان العاملين في المجال الانساني لابد لهم ان يكونوا بمنائ عن الرهانات السياسية والمساومات المادية حين </a:t>
            </a:r>
            <a:r>
              <a:rPr lang="ar-IQ" sz="2400" dirty="0" smtClean="0"/>
              <a:t>تأدية </a:t>
            </a:r>
            <a:r>
              <a:rPr lang="ar-IQ" sz="2400" dirty="0"/>
              <a:t>نشاطاتهم .</a:t>
            </a:r>
            <a:endParaRPr lang="en-US" sz="2400" dirty="0"/>
          </a:p>
          <a:p>
            <a:pPr algn="just"/>
            <a:r>
              <a:rPr lang="ar-IQ" sz="2400" dirty="0"/>
              <a:t> </a:t>
            </a:r>
            <a:endParaRPr lang="en-US" sz="2400" dirty="0"/>
          </a:p>
          <a:p>
            <a:pPr marL="0" indent="0" algn="just">
              <a:buNone/>
            </a:pPr>
            <a:endParaRPr lang="en-US" sz="2400" b="1" dirty="0">
              <a:solidFill>
                <a:schemeClr val="accent4">
                  <a:lumMod val="50000"/>
                </a:schemeClr>
              </a:solidFill>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475656" y="332656"/>
            <a:ext cx="6408712" cy="1440160"/>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40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اللجنة الدولية للصليب الاحمر </a:t>
            </a:r>
            <a:endParaRPr lang="en-US" sz="40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2497251523"/>
      </p:ext>
    </p:extLst>
  </p:cSld>
  <p:clrMapOvr>
    <a:masterClrMapping/>
  </p:clrMapOvr>
  <mc:AlternateContent xmlns:mc="http://schemas.openxmlformats.org/markup-compatibility/2006" xmlns:p14="http://schemas.microsoft.com/office/powerpoint/2010/main">
    <mc:Choice Requires="p14">
      <p:transition spd="slow" p14:dur="3900">
        <p14:glitter dir="d"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par>
                          <p:cTn id="17" fill="hold">
                            <p:stCondLst>
                              <p:cond delay="10000"/>
                            </p:stCondLst>
                            <p:childTnLst>
                              <p:par>
                                <p:cTn id="18" presetID="16" presetClass="entr" presetSubtype="26" fill="hold" nodeType="afterEffect">
                                  <p:stCondLst>
                                    <p:cond delay="300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barn(inHorizontal)">
                                      <p:cBhvr>
                                        <p:cTn id="20" dur="5000"/>
                                        <p:tgtEl>
                                          <p:spTgt spid="9">
                                            <p:txEl>
                                              <p:pRg st="1" end="1"/>
                                            </p:txEl>
                                          </p:spTgt>
                                        </p:tgtEl>
                                      </p:cBhvr>
                                    </p:animEffect>
                                  </p:childTnLst>
                                </p:cTn>
                              </p:par>
                            </p:childTnLst>
                          </p:cTn>
                        </p:par>
                        <p:par>
                          <p:cTn id="21" fill="hold">
                            <p:stCondLst>
                              <p:cond delay="18000"/>
                            </p:stCondLst>
                            <p:childTnLst>
                              <p:par>
                                <p:cTn id="22" presetID="16" presetClass="entr" presetSubtype="26" fill="hold" nodeType="afterEffect">
                                  <p:stCondLst>
                                    <p:cond delay="300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barn(inHorizontal)">
                                      <p:cBhvr>
                                        <p:cTn id="24" dur="5000"/>
                                        <p:tgtEl>
                                          <p:spTgt spid="9">
                                            <p:txEl>
                                              <p:pRg st="2" end="2"/>
                                            </p:txEl>
                                          </p:spTgt>
                                        </p:tgtEl>
                                      </p:cBhvr>
                                    </p:animEffect>
                                  </p:childTnLst>
                                </p:cTn>
                              </p:par>
                            </p:childTnLst>
                          </p:cTn>
                        </p:par>
                        <p:par>
                          <p:cTn id="25" fill="hold">
                            <p:stCondLst>
                              <p:cond delay="26000"/>
                            </p:stCondLst>
                            <p:childTnLst>
                              <p:par>
                                <p:cTn id="26" presetID="16" presetClass="entr" presetSubtype="26" fill="hold" nodeType="afterEffect">
                                  <p:stCondLst>
                                    <p:cond delay="300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barn(inHorizontal)">
                                      <p:cBhvr>
                                        <p:cTn id="28" dur="5000"/>
                                        <p:tgtEl>
                                          <p:spTgt spid="9">
                                            <p:txEl>
                                              <p:pRg st="3" end="3"/>
                                            </p:txEl>
                                          </p:spTgt>
                                        </p:tgtEl>
                                      </p:cBhvr>
                                    </p:animEffect>
                                  </p:childTnLst>
                                </p:cTn>
                              </p:par>
                            </p:childTnLst>
                          </p:cTn>
                        </p:par>
                        <p:par>
                          <p:cTn id="29" fill="hold">
                            <p:stCondLst>
                              <p:cond delay="34000"/>
                            </p:stCondLst>
                            <p:childTnLst>
                              <p:par>
                                <p:cTn id="30" presetID="16" presetClass="entr" presetSubtype="26" fill="hold" nodeType="afterEffect">
                                  <p:stCondLst>
                                    <p:cond delay="3000"/>
                                  </p:stCondLst>
                                  <p:childTnLst>
                                    <p:set>
                                      <p:cBhvr>
                                        <p:cTn id="31" dur="1" fill="hold">
                                          <p:stCondLst>
                                            <p:cond delay="0"/>
                                          </p:stCondLst>
                                        </p:cTn>
                                        <p:tgtEl>
                                          <p:spTgt spid="9">
                                            <p:txEl>
                                              <p:pRg st="4" end="4"/>
                                            </p:txEl>
                                          </p:spTgt>
                                        </p:tgtEl>
                                        <p:attrNameLst>
                                          <p:attrName>style.visibility</p:attrName>
                                        </p:attrNameLst>
                                      </p:cBhvr>
                                      <p:to>
                                        <p:strVal val="visible"/>
                                      </p:to>
                                    </p:set>
                                    <p:animEffect transition="in" filter="barn(inHorizontal)">
                                      <p:cBhvr>
                                        <p:cTn id="32" dur="50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251520" y="1772816"/>
            <a:ext cx="8640960" cy="5616624"/>
          </a:xfrm>
        </p:spPr>
        <p:txBody>
          <a:bodyPr>
            <a:noAutofit/>
          </a:bodyPr>
          <a:lstStyle/>
          <a:p>
            <a:pPr marL="0" indent="0" algn="justLow">
              <a:buNone/>
            </a:pPr>
            <a:r>
              <a:rPr lang="ar-IQ" sz="2800" dirty="0" smtClean="0"/>
              <a:t>	تعد </a:t>
            </a:r>
            <a:r>
              <a:rPr lang="ar-IQ" sz="2800" dirty="0"/>
              <a:t>َاللجنة من دون شك المنظمة الانسانية الوحيدة التي تتواجد عملياً في النزاعات المسلحة جميعها وحالات الاضطراب الداخلي في انحاء العالم كافة وتسعى اللجنة الدولية للوصول الى الضحايا عن طريق المفاوضات مع الاطراف جميعها في نزاع او ازمة سياسية وان قدرة اللجنة على الحفاظ على علاقات وثيقة ومنتظمة مع الاطراف المختلفة مهما كانت نظرة مختلف اعضاء المجتمع الدولي اليهم يعد نتاجاً لخبرة اللجنة الطويلة ، ويصل عدد اعضاء اللجنة الدولية للصليب الاحمر الى 12000 شخص يعمل اكثر من 11000 منهم في الميدان وفي عام 1999 بلغ اجمالي نفقاتها 849 مليون فرانك سويسري ،أي ما يقرب من ضعف المبلغ الذي انفقته عام 1990 إذ كان 443 مليوناً في حين بلغت نفقاتها عام 2000 رقماً مرتفعاً يصل الى 871 مليون فرانك سويسري.</a:t>
            </a:r>
            <a:endParaRPr lang="en-US" sz="2800" dirty="0"/>
          </a:p>
          <a:p>
            <a:pPr marL="0" indent="0" algn="justLow">
              <a:buNone/>
            </a:pPr>
            <a:endParaRPr lang="en-US" sz="2800" b="1" dirty="0">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475656" y="116632"/>
            <a:ext cx="6408712" cy="1440160"/>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40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اللجنة الدولية للصليب الاحمر </a:t>
            </a:r>
            <a:endParaRPr lang="en-US" sz="40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3261714498"/>
      </p:ext>
    </p:extLst>
  </p:cSld>
  <p:clrMapOvr>
    <a:masterClrMapping/>
  </p:clrMapOvr>
  <mc:AlternateContent xmlns:mc="http://schemas.openxmlformats.org/markup-compatibility/2006" xmlns:p14="http://schemas.microsoft.com/office/powerpoint/2010/main">
    <mc:Choice Requires="p14">
      <p:transition spd="slow" p14:dur="3900">
        <p14:glitt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251520" y="1772816"/>
            <a:ext cx="8640960" cy="5616624"/>
          </a:xfrm>
        </p:spPr>
        <p:txBody>
          <a:bodyPr>
            <a:noAutofit/>
          </a:bodyPr>
          <a:lstStyle/>
          <a:p>
            <a:r>
              <a:rPr lang="ar-IQ" dirty="0"/>
              <a:t>وفي عام 2010 بلغت ميزانية اللجنة الدولية للصليب الأحمر 1,1 مليار دولار،  وكانت اهم العمليات التي قامت بها وتركزت في باكستان والعراق والصومال والسودان وقامت بتوزيع مواد غذائية </a:t>
            </a:r>
            <a:r>
              <a:rPr lang="ar-IQ" dirty="0" smtClean="0"/>
              <a:t>لأكثر </a:t>
            </a:r>
            <a:r>
              <a:rPr lang="ar-IQ" dirty="0"/>
              <a:t>من 4,9 مليون نسمة واستفادة اكثر من 10 ملايين نسمة من مشاريع للمياه .</a:t>
            </a:r>
            <a:endParaRPr lang="en-US" dirty="0"/>
          </a:p>
          <a:p>
            <a:r>
              <a:rPr lang="ar-IQ" dirty="0"/>
              <a:t>تدل هذه الارقام على حجم التوسع في الانشطة التي تجريها هذه المنظمة وعلى حجم الثقة التي يوليها اعضاء المجتمع الدولي لها هذا التوسع الكبير في نشاطها شهد توسع بشكل أكبر مع موجة الثورات والانتفاضات التي شهدها العالم العربي في خضم ما يعرف بالربيع العربي .</a:t>
            </a:r>
            <a:endParaRPr lang="en-US" dirty="0"/>
          </a:p>
          <a:p>
            <a:pPr marL="0" indent="0" algn="justLow">
              <a:buNone/>
            </a:pPr>
            <a:endParaRPr lang="en-US" b="1" dirty="0">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475656" y="116632"/>
            <a:ext cx="6408712" cy="1440160"/>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6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اللجنة الدولية للصليب الاحمر </a:t>
            </a:r>
            <a:endParaRPr lang="en-US" sz="36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741110554"/>
      </p:ext>
    </p:extLst>
  </p:cSld>
  <p:clrMapOvr>
    <a:masterClrMapping/>
  </p:clrMapOvr>
  <mc:AlternateContent xmlns:mc="http://schemas.openxmlformats.org/markup-compatibility/2006" xmlns:p14="http://schemas.microsoft.com/office/powerpoint/2010/main">
    <mc:Choice Requires="p14">
      <p:transition spd="slow" p14:dur="3900">
        <p14:glitter dir="u"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par>
                          <p:cTn id="17" fill="hold">
                            <p:stCondLst>
                              <p:cond delay="10000"/>
                            </p:stCondLst>
                            <p:childTnLst>
                              <p:par>
                                <p:cTn id="18" presetID="16" presetClass="entr" presetSubtype="26" fill="hold" nodeType="afterEffect">
                                  <p:stCondLst>
                                    <p:cond delay="300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barn(inHorizontal)">
                                      <p:cBhvr>
                                        <p:cTn id="20" dur="50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107504" y="1988840"/>
            <a:ext cx="8856984" cy="5616624"/>
          </a:xfrm>
        </p:spPr>
        <p:txBody>
          <a:bodyPr>
            <a:noAutofit/>
          </a:bodyPr>
          <a:lstStyle/>
          <a:p>
            <a:pPr algn="just"/>
            <a:r>
              <a:rPr lang="ar-IQ" sz="2400" b="1" dirty="0"/>
              <a:t>ويمكن تلخيص أهم انجازات الصليب الأحمر في مساعدته للمهجرين في مختلف بقاع العالم بما يأتي:-</a:t>
            </a:r>
            <a:endParaRPr lang="en-US" sz="2400" dirty="0"/>
          </a:p>
          <a:p>
            <a:pPr lvl="0" algn="just"/>
            <a:r>
              <a:rPr lang="ar-IQ" sz="2400" dirty="0"/>
              <a:t>تقديم المساعدات الطبية العاجلة واعادة التأهيل بإجراء اعمال جراحة وتأهيل ومساعدة الكوادر الطبية .</a:t>
            </a:r>
            <a:endParaRPr lang="en-US" sz="2400" dirty="0"/>
          </a:p>
          <a:p>
            <a:pPr lvl="0" algn="just"/>
            <a:r>
              <a:rPr lang="ar-IQ" sz="2400" dirty="0"/>
              <a:t>تقديم المساعدة في مجال الصحة ولاسيما تدبير المياه الصالحة للشرب .</a:t>
            </a:r>
            <a:endParaRPr lang="en-US" sz="2400" dirty="0"/>
          </a:p>
          <a:p>
            <a:pPr lvl="0" algn="just"/>
            <a:r>
              <a:rPr lang="ar-IQ" sz="2400" dirty="0"/>
              <a:t>توفير المواد الغذائية العاجلة وغيرها من المساعدات التي تشكل الاحتياجات الاساسية .</a:t>
            </a:r>
            <a:endParaRPr lang="en-US" sz="2400" dirty="0"/>
          </a:p>
          <a:p>
            <a:pPr lvl="0" algn="just"/>
            <a:r>
              <a:rPr lang="ar-IQ" sz="2400" dirty="0"/>
              <a:t>مباشرة الأنشطة التي ترمي الى اعادة الاتصالات بين الآسر المشتتة ولم شملهم .</a:t>
            </a:r>
            <a:endParaRPr lang="en-US" sz="2400" dirty="0"/>
          </a:p>
          <a:p>
            <a:pPr lvl="0" algn="just"/>
            <a:r>
              <a:rPr lang="ar-IQ" sz="2400" dirty="0"/>
              <a:t>بإمكان الصليب الاحمر أن يعرض مساعيه الحميدة لتسهيل الاتصال بين الاطراف المتنازعة بنقل رسائل ذات طابع انساني او لإبرام اتفاقيات انسانية .</a:t>
            </a:r>
            <a:endParaRPr lang="en-US" sz="2400" dirty="0"/>
          </a:p>
          <a:p>
            <a:pPr marL="0" indent="0" algn="just">
              <a:buNone/>
            </a:pPr>
            <a:r>
              <a:rPr lang="ar-IQ" sz="2400" b="1" dirty="0"/>
              <a:t/>
            </a:r>
            <a:br>
              <a:rPr lang="ar-IQ" sz="2400" b="1" dirty="0"/>
            </a:br>
            <a:endParaRPr lang="en-US" sz="2400" b="1" dirty="0">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763688" y="270908"/>
            <a:ext cx="5616624" cy="1285884"/>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6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اللجنة الدولية للصليب الاحمر </a:t>
            </a:r>
            <a:endParaRPr lang="ar-IQ" sz="36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1575217375"/>
      </p:ext>
    </p:extLst>
  </p:cSld>
  <p:clrMapOvr>
    <a:masterClrMapping/>
  </p:clrMapOvr>
  <mc:AlternateContent xmlns:mc="http://schemas.openxmlformats.org/markup-compatibility/2006" xmlns:p14="http://schemas.microsoft.com/office/powerpoint/2010/main">
    <mc:Choice Requires="p14">
      <p:transition spd="slow" p14:dur="3900">
        <p14:glitter dir="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par>
                          <p:cTn id="17" fill="hold">
                            <p:stCondLst>
                              <p:cond delay="10000"/>
                            </p:stCondLst>
                            <p:childTnLst>
                              <p:par>
                                <p:cTn id="18" presetID="16" presetClass="entr" presetSubtype="26" fill="hold" nodeType="afterEffect">
                                  <p:stCondLst>
                                    <p:cond delay="300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barn(inHorizontal)">
                                      <p:cBhvr>
                                        <p:cTn id="20" dur="5000"/>
                                        <p:tgtEl>
                                          <p:spTgt spid="9">
                                            <p:txEl>
                                              <p:pRg st="1" end="1"/>
                                            </p:txEl>
                                          </p:spTgt>
                                        </p:tgtEl>
                                      </p:cBhvr>
                                    </p:animEffect>
                                  </p:childTnLst>
                                </p:cTn>
                              </p:par>
                            </p:childTnLst>
                          </p:cTn>
                        </p:par>
                        <p:par>
                          <p:cTn id="21" fill="hold">
                            <p:stCondLst>
                              <p:cond delay="18000"/>
                            </p:stCondLst>
                            <p:childTnLst>
                              <p:par>
                                <p:cTn id="22" presetID="16" presetClass="entr" presetSubtype="26" fill="hold" nodeType="afterEffect">
                                  <p:stCondLst>
                                    <p:cond delay="300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barn(inHorizontal)">
                                      <p:cBhvr>
                                        <p:cTn id="24" dur="5000"/>
                                        <p:tgtEl>
                                          <p:spTgt spid="9">
                                            <p:txEl>
                                              <p:pRg st="2" end="2"/>
                                            </p:txEl>
                                          </p:spTgt>
                                        </p:tgtEl>
                                      </p:cBhvr>
                                    </p:animEffect>
                                  </p:childTnLst>
                                </p:cTn>
                              </p:par>
                            </p:childTnLst>
                          </p:cTn>
                        </p:par>
                        <p:par>
                          <p:cTn id="25" fill="hold">
                            <p:stCondLst>
                              <p:cond delay="26000"/>
                            </p:stCondLst>
                            <p:childTnLst>
                              <p:par>
                                <p:cTn id="26" presetID="16" presetClass="entr" presetSubtype="26" fill="hold" nodeType="afterEffect">
                                  <p:stCondLst>
                                    <p:cond delay="300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barn(inHorizontal)">
                                      <p:cBhvr>
                                        <p:cTn id="28" dur="5000"/>
                                        <p:tgtEl>
                                          <p:spTgt spid="9">
                                            <p:txEl>
                                              <p:pRg st="3" end="3"/>
                                            </p:txEl>
                                          </p:spTgt>
                                        </p:tgtEl>
                                      </p:cBhvr>
                                    </p:animEffect>
                                  </p:childTnLst>
                                </p:cTn>
                              </p:par>
                            </p:childTnLst>
                          </p:cTn>
                        </p:par>
                        <p:par>
                          <p:cTn id="29" fill="hold">
                            <p:stCondLst>
                              <p:cond delay="34000"/>
                            </p:stCondLst>
                            <p:childTnLst>
                              <p:par>
                                <p:cTn id="30" presetID="16" presetClass="entr" presetSubtype="26" fill="hold" nodeType="afterEffect">
                                  <p:stCondLst>
                                    <p:cond delay="3000"/>
                                  </p:stCondLst>
                                  <p:childTnLst>
                                    <p:set>
                                      <p:cBhvr>
                                        <p:cTn id="31" dur="1" fill="hold">
                                          <p:stCondLst>
                                            <p:cond delay="0"/>
                                          </p:stCondLst>
                                        </p:cTn>
                                        <p:tgtEl>
                                          <p:spTgt spid="9">
                                            <p:txEl>
                                              <p:pRg st="4" end="4"/>
                                            </p:txEl>
                                          </p:spTgt>
                                        </p:tgtEl>
                                        <p:attrNameLst>
                                          <p:attrName>style.visibility</p:attrName>
                                        </p:attrNameLst>
                                      </p:cBhvr>
                                      <p:to>
                                        <p:strVal val="visible"/>
                                      </p:to>
                                    </p:set>
                                    <p:animEffect transition="in" filter="barn(inHorizontal)">
                                      <p:cBhvr>
                                        <p:cTn id="32" dur="5000"/>
                                        <p:tgtEl>
                                          <p:spTgt spid="9">
                                            <p:txEl>
                                              <p:pRg st="4" end="4"/>
                                            </p:txEl>
                                          </p:spTgt>
                                        </p:tgtEl>
                                      </p:cBhvr>
                                    </p:animEffect>
                                  </p:childTnLst>
                                </p:cTn>
                              </p:par>
                            </p:childTnLst>
                          </p:cTn>
                        </p:par>
                        <p:par>
                          <p:cTn id="33" fill="hold">
                            <p:stCondLst>
                              <p:cond delay="42000"/>
                            </p:stCondLst>
                            <p:childTnLst>
                              <p:par>
                                <p:cTn id="34" presetID="16" presetClass="entr" presetSubtype="26" fill="hold" nodeType="afterEffect">
                                  <p:stCondLst>
                                    <p:cond delay="3000"/>
                                  </p:stCondLst>
                                  <p:childTnLst>
                                    <p:set>
                                      <p:cBhvr>
                                        <p:cTn id="35" dur="1" fill="hold">
                                          <p:stCondLst>
                                            <p:cond delay="0"/>
                                          </p:stCondLst>
                                        </p:cTn>
                                        <p:tgtEl>
                                          <p:spTgt spid="9">
                                            <p:txEl>
                                              <p:pRg st="5" end="5"/>
                                            </p:txEl>
                                          </p:spTgt>
                                        </p:tgtEl>
                                        <p:attrNameLst>
                                          <p:attrName>style.visibility</p:attrName>
                                        </p:attrNameLst>
                                      </p:cBhvr>
                                      <p:to>
                                        <p:strVal val="visible"/>
                                      </p:to>
                                    </p:set>
                                    <p:animEffect transition="in" filter="barn(inHorizontal)">
                                      <p:cBhvr>
                                        <p:cTn id="36" dur="5000"/>
                                        <p:tgtEl>
                                          <p:spTgt spid="9">
                                            <p:txEl>
                                              <p:pRg st="5" end="5"/>
                                            </p:txEl>
                                          </p:spTgt>
                                        </p:tgtEl>
                                      </p:cBhvr>
                                    </p:animEffect>
                                  </p:childTnLst>
                                </p:cTn>
                              </p:par>
                            </p:childTnLst>
                          </p:cTn>
                        </p:par>
                        <p:par>
                          <p:cTn id="37" fill="hold">
                            <p:stCondLst>
                              <p:cond delay="50000"/>
                            </p:stCondLst>
                            <p:childTnLst>
                              <p:par>
                                <p:cTn id="38" presetID="16" presetClass="entr" presetSubtype="26" fill="hold" nodeType="afterEffect">
                                  <p:stCondLst>
                                    <p:cond delay="3000"/>
                                  </p:stCondLst>
                                  <p:childTnLst>
                                    <p:set>
                                      <p:cBhvr>
                                        <p:cTn id="39" dur="1" fill="hold">
                                          <p:stCondLst>
                                            <p:cond delay="0"/>
                                          </p:stCondLst>
                                        </p:cTn>
                                        <p:tgtEl>
                                          <p:spTgt spid="9">
                                            <p:txEl>
                                              <p:pRg st="6" end="6"/>
                                            </p:txEl>
                                          </p:spTgt>
                                        </p:tgtEl>
                                        <p:attrNameLst>
                                          <p:attrName>style.visibility</p:attrName>
                                        </p:attrNameLst>
                                      </p:cBhvr>
                                      <p:to>
                                        <p:strVal val="visible"/>
                                      </p:to>
                                    </p:set>
                                    <p:animEffect transition="in" filter="barn(inHorizontal)">
                                      <p:cBhvr>
                                        <p:cTn id="40" dur="50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107504" y="1988840"/>
            <a:ext cx="8856984" cy="5616624"/>
          </a:xfrm>
        </p:spPr>
        <p:txBody>
          <a:bodyPr>
            <a:noAutofit/>
          </a:bodyPr>
          <a:lstStyle/>
          <a:p>
            <a:pPr marL="0" indent="0" algn="justLow">
              <a:spcBef>
                <a:spcPct val="0"/>
              </a:spcBef>
              <a:buNone/>
            </a:pPr>
            <a:r>
              <a:rPr lang="ar-IQ" dirty="0"/>
              <a:t>تعدَ منظمة العفو الدولية  حركة عالمية تطوعية تناضل من اجل اعلاء حقوق الانسان وهي مستقلة عن جميع الحكومات والمعتقدات السياسية وهي </a:t>
            </a:r>
            <a:r>
              <a:rPr lang="ar-IQ" dirty="0" smtClean="0"/>
              <a:t>لا تؤيد ولا تعارض </a:t>
            </a:r>
            <a:r>
              <a:rPr lang="ar-IQ" dirty="0"/>
              <a:t>اي حكومة او قطاع سياسي كما انها </a:t>
            </a:r>
            <a:r>
              <a:rPr lang="ar-IQ" dirty="0" smtClean="0"/>
              <a:t>لا تؤيد </a:t>
            </a:r>
            <a:r>
              <a:rPr lang="ar-IQ" dirty="0"/>
              <a:t>او تعارض </a:t>
            </a:r>
            <a:r>
              <a:rPr lang="ar-IQ" dirty="0" smtClean="0"/>
              <a:t>اراء </a:t>
            </a:r>
            <a:r>
              <a:rPr lang="ar-IQ" dirty="0"/>
              <a:t>الضحايا الذين تسعى </a:t>
            </a:r>
            <a:r>
              <a:rPr lang="ar-IQ" dirty="0" smtClean="0"/>
              <a:t>لحماية </a:t>
            </a:r>
            <a:r>
              <a:rPr lang="ar-IQ" dirty="0"/>
              <a:t>حقوقهم فهي منظمة </a:t>
            </a:r>
            <a:r>
              <a:rPr lang="ar-IQ" dirty="0" smtClean="0"/>
              <a:t>لا يعنيها </a:t>
            </a:r>
            <a:r>
              <a:rPr lang="ar-IQ" dirty="0"/>
              <a:t>الا حقوق الانسان وكيفية حمايتها والحفاظ عليها .</a:t>
            </a:r>
            <a:endParaRPr lang="en-US" dirty="0"/>
          </a:p>
          <a:p>
            <a:pPr marL="0" indent="0" algn="justLow">
              <a:spcBef>
                <a:spcPct val="0"/>
              </a:spcBef>
              <a:buNone/>
            </a:pPr>
            <a:endParaRPr lang="en-US" b="1" dirty="0">
              <a:solidFill>
                <a:srgbClr val="002060"/>
              </a:solidFill>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763688" y="270908"/>
            <a:ext cx="5616624" cy="1285884"/>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6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منظمة العفو الدولية وحقوق الانسان </a:t>
            </a:r>
            <a:endParaRPr lang="ar-IQ" sz="36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3900670680"/>
      </p:ext>
    </p:extLst>
  </p:cSld>
  <p:clrMapOvr>
    <a:masterClrMapping/>
  </p:clrMapOvr>
  <mc:AlternateContent xmlns:mc="http://schemas.openxmlformats.org/markup-compatibility/2006" xmlns:p14="http://schemas.microsoft.com/office/powerpoint/2010/main">
    <mc:Choice Requires="p14">
      <p:transition spd="slow" p14:dur="3900">
        <p14:glitt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107504" y="1988840"/>
            <a:ext cx="8856984" cy="5616624"/>
          </a:xfrm>
        </p:spPr>
        <p:txBody>
          <a:bodyPr>
            <a:noAutofit/>
          </a:bodyPr>
          <a:lstStyle/>
          <a:p>
            <a:pPr marL="0" indent="0" algn="justLow">
              <a:buNone/>
            </a:pPr>
            <a:r>
              <a:rPr lang="en-US" sz="3600" dirty="0"/>
              <a:t> </a:t>
            </a:r>
            <a:r>
              <a:rPr lang="ar-IQ" sz="3600" dirty="0"/>
              <a:t>وتحشد منظمة العفو الدولية في اطار عملها نشطاء ومتطوعين للتضامن مع ضحايا انتهاكات حقوق الانسان ولدى المنظمة انصار واعضاء فيما يزيد على (40) دولة تختلف معتقداتهم </a:t>
            </a:r>
            <a:r>
              <a:rPr lang="ar-IQ" sz="3600" dirty="0" smtClean="0"/>
              <a:t>و </a:t>
            </a:r>
            <a:r>
              <a:rPr lang="ar-IQ" sz="3600" dirty="0" err="1" smtClean="0"/>
              <a:t>قومياتهم</a:t>
            </a:r>
            <a:r>
              <a:rPr lang="ar-IQ" sz="3600" dirty="0" smtClean="0"/>
              <a:t> </a:t>
            </a:r>
            <a:r>
              <a:rPr lang="ar-IQ" sz="3600" dirty="0"/>
              <a:t>ويجمعهم هدف واحد هو اعلاء شأن حقوق الانسان ومن مبادئ المنظمة هو الاستقلال والنزاهة والتجرد وتجد هذه المنظمة ان حقوق الانسان كلاً لا يتجزأ وتسهم هذه المنظمة في ترسيخ احترام المبادئ الواردة في الاعلان العالمي لحقوق الانسان</a:t>
            </a:r>
            <a:endParaRPr lang="en-US" sz="3600" b="1" dirty="0">
              <a:solidFill>
                <a:srgbClr val="C00000"/>
              </a:solidFill>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763688" y="270908"/>
            <a:ext cx="5616624" cy="1285884"/>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40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منظمة العفو الدولية وحقوق الانسان </a:t>
            </a:r>
            <a:endParaRPr lang="ar-IQ" sz="40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1191593654"/>
      </p:ext>
    </p:extLst>
  </p:cSld>
  <p:clrMapOvr>
    <a:masterClrMapping/>
  </p:clrMapOvr>
  <mc:AlternateContent xmlns:mc="http://schemas.openxmlformats.org/markup-compatibility/2006" xmlns:p14="http://schemas.microsoft.com/office/powerpoint/2010/main">
    <mc:Choice Requires="p14">
      <p:transition spd="slow" p14:dur="3900">
        <p14:glitter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107504" y="1988840"/>
            <a:ext cx="8856984" cy="5616624"/>
          </a:xfrm>
        </p:spPr>
        <p:txBody>
          <a:bodyPr>
            <a:noAutofit/>
          </a:bodyPr>
          <a:lstStyle/>
          <a:p>
            <a:pPr algn="just"/>
            <a:r>
              <a:rPr lang="ar-IQ" sz="2800" b="1" dirty="0"/>
              <a:t>ويتمثل عملها الاساس فيما يأتي :-</a:t>
            </a:r>
            <a:endParaRPr lang="en-US" sz="2800" dirty="0"/>
          </a:p>
          <a:p>
            <a:pPr lvl="0" algn="just"/>
            <a:r>
              <a:rPr lang="ar-IQ" sz="2800" dirty="0"/>
              <a:t>اطلاق سراح سجناء الراي جميعهم وهم الذين يعتقلون بسبب معتقداتهم السياسية والدينية.</a:t>
            </a:r>
            <a:endParaRPr lang="en-US" sz="2800" dirty="0"/>
          </a:p>
          <a:p>
            <a:pPr lvl="0" algn="just"/>
            <a:r>
              <a:rPr lang="ar-IQ" sz="2800" dirty="0"/>
              <a:t>ضمان اتاحة محاكمة عادلة لجميع السجناء السياسيين على وجه السرعة .</a:t>
            </a:r>
            <a:endParaRPr lang="en-US" sz="2800" dirty="0"/>
          </a:p>
          <a:p>
            <a:pPr lvl="0" algn="just"/>
            <a:r>
              <a:rPr lang="ar-IQ" sz="2800" dirty="0"/>
              <a:t>الغاء عقوبة الاعدام والتعذيب التي يلقاها السجناء .</a:t>
            </a:r>
            <a:endParaRPr lang="en-US" sz="2800" dirty="0"/>
          </a:p>
          <a:p>
            <a:pPr lvl="0" algn="just"/>
            <a:r>
              <a:rPr lang="ar-IQ" sz="2800" dirty="0"/>
              <a:t>الغاء عقوبة الاعدام والتعذيب وغيره من ضروب المعاملة السيئة التي يلقاها السجناء  .</a:t>
            </a:r>
            <a:endParaRPr lang="en-US" sz="2800" dirty="0"/>
          </a:p>
          <a:p>
            <a:pPr lvl="0" algn="just"/>
            <a:r>
              <a:rPr lang="ar-IQ" sz="2800" dirty="0"/>
              <a:t>وضع حد لعمليات الاغتيال لدوافع سياسية وحوادث (الاختفاء ). </a:t>
            </a:r>
            <a:endParaRPr lang="en-US" sz="2800" dirty="0"/>
          </a:p>
          <a:p>
            <a:pPr marL="0" indent="0" algn="just">
              <a:spcBef>
                <a:spcPct val="0"/>
              </a:spcBef>
              <a:buNone/>
            </a:pPr>
            <a:endParaRPr lang="en-US" sz="2800" b="1" dirty="0">
              <a:solidFill>
                <a:srgbClr val="002060"/>
              </a:solidFill>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763688" y="270908"/>
            <a:ext cx="5616624" cy="1285884"/>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6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منظمة العفو الدولية وحقوق الانسان </a:t>
            </a:r>
            <a:endParaRPr lang="ar-IQ" sz="36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2840530022"/>
      </p:ext>
    </p:extLst>
  </p:cSld>
  <p:clrMapOvr>
    <a:masterClrMapping/>
  </p:clrMapOvr>
  <mc:AlternateContent xmlns:mc="http://schemas.openxmlformats.org/markup-compatibility/2006" xmlns:p14="http://schemas.microsoft.com/office/powerpoint/2010/main">
    <mc:Choice Requires="p14">
      <p:transition spd="slow" p14:dur="3900">
        <p14:glitter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par>
                          <p:cTn id="17" fill="hold">
                            <p:stCondLst>
                              <p:cond delay="10000"/>
                            </p:stCondLst>
                            <p:childTnLst>
                              <p:par>
                                <p:cTn id="18" presetID="16" presetClass="entr" presetSubtype="26" fill="hold" nodeType="afterEffect">
                                  <p:stCondLst>
                                    <p:cond delay="300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barn(inHorizontal)">
                                      <p:cBhvr>
                                        <p:cTn id="20" dur="5000"/>
                                        <p:tgtEl>
                                          <p:spTgt spid="9">
                                            <p:txEl>
                                              <p:pRg st="1" end="1"/>
                                            </p:txEl>
                                          </p:spTgt>
                                        </p:tgtEl>
                                      </p:cBhvr>
                                    </p:animEffect>
                                  </p:childTnLst>
                                </p:cTn>
                              </p:par>
                            </p:childTnLst>
                          </p:cTn>
                        </p:par>
                        <p:par>
                          <p:cTn id="21" fill="hold">
                            <p:stCondLst>
                              <p:cond delay="18000"/>
                            </p:stCondLst>
                            <p:childTnLst>
                              <p:par>
                                <p:cTn id="22" presetID="16" presetClass="entr" presetSubtype="26" fill="hold" nodeType="afterEffect">
                                  <p:stCondLst>
                                    <p:cond delay="300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barn(inHorizontal)">
                                      <p:cBhvr>
                                        <p:cTn id="24" dur="5000"/>
                                        <p:tgtEl>
                                          <p:spTgt spid="9">
                                            <p:txEl>
                                              <p:pRg st="2" end="2"/>
                                            </p:txEl>
                                          </p:spTgt>
                                        </p:tgtEl>
                                      </p:cBhvr>
                                    </p:animEffect>
                                  </p:childTnLst>
                                </p:cTn>
                              </p:par>
                            </p:childTnLst>
                          </p:cTn>
                        </p:par>
                        <p:par>
                          <p:cTn id="25" fill="hold">
                            <p:stCondLst>
                              <p:cond delay="26000"/>
                            </p:stCondLst>
                            <p:childTnLst>
                              <p:par>
                                <p:cTn id="26" presetID="16" presetClass="entr" presetSubtype="26" fill="hold" nodeType="afterEffect">
                                  <p:stCondLst>
                                    <p:cond delay="300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barn(inHorizontal)">
                                      <p:cBhvr>
                                        <p:cTn id="28" dur="5000"/>
                                        <p:tgtEl>
                                          <p:spTgt spid="9">
                                            <p:txEl>
                                              <p:pRg st="3" end="3"/>
                                            </p:txEl>
                                          </p:spTgt>
                                        </p:tgtEl>
                                      </p:cBhvr>
                                    </p:animEffect>
                                  </p:childTnLst>
                                </p:cTn>
                              </p:par>
                            </p:childTnLst>
                          </p:cTn>
                        </p:par>
                        <p:par>
                          <p:cTn id="29" fill="hold">
                            <p:stCondLst>
                              <p:cond delay="34000"/>
                            </p:stCondLst>
                            <p:childTnLst>
                              <p:par>
                                <p:cTn id="30" presetID="16" presetClass="entr" presetSubtype="26" fill="hold" nodeType="afterEffect">
                                  <p:stCondLst>
                                    <p:cond delay="3000"/>
                                  </p:stCondLst>
                                  <p:childTnLst>
                                    <p:set>
                                      <p:cBhvr>
                                        <p:cTn id="31" dur="1" fill="hold">
                                          <p:stCondLst>
                                            <p:cond delay="0"/>
                                          </p:stCondLst>
                                        </p:cTn>
                                        <p:tgtEl>
                                          <p:spTgt spid="9">
                                            <p:txEl>
                                              <p:pRg st="4" end="4"/>
                                            </p:txEl>
                                          </p:spTgt>
                                        </p:tgtEl>
                                        <p:attrNameLst>
                                          <p:attrName>style.visibility</p:attrName>
                                        </p:attrNameLst>
                                      </p:cBhvr>
                                      <p:to>
                                        <p:strVal val="visible"/>
                                      </p:to>
                                    </p:set>
                                    <p:animEffect transition="in" filter="barn(inHorizontal)">
                                      <p:cBhvr>
                                        <p:cTn id="32" dur="5000"/>
                                        <p:tgtEl>
                                          <p:spTgt spid="9">
                                            <p:txEl>
                                              <p:pRg st="4" end="4"/>
                                            </p:txEl>
                                          </p:spTgt>
                                        </p:tgtEl>
                                      </p:cBhvr>
                                    </p:animEffect>
                                  </p:childTnLst>
                                </p:cTn>
                              </p:par>
                            </p:childTnLst>
                          </p:cTn>
                        </p:par>
                        <p:par>
                          <p:cTn id="33" fill="hold">
                            <p:stCondLst>
                              <p:cond delay="42000"/>
                            </p:stCondLst>
                            <p:childTnLst>
                              <p:par>
                                <p:cTn id="34" presetID="16" presetClass="entr" presetSubtype="26" fill="hold" nodeType="afterEffect">
                                  <p:stCondLst>
                                    <p:cond delay="3000"/>
                                  </p:stCondLst>
                                  <p:childTnLst>
                                    <p:set>
                                      <p:cBhvr>
                                        <p:cTn id="35" dur="1" fill="hold">
                                          <p:stCondLst>
                                            <p:cond delay="0"/>
                                          </p:stCondLst>
                                        </p:cTn>
                                        <p:tgtEl>
                                          <p:spTgt spid="9">
                                            <p:txEl>
                                              <p:pRg st="5" end="5"/>
                                            </p:txEl>
                                          </p:spTgt>
                                        </p:tgtEl>
                                        <p:attrNameLst>
                                          <p:attrName>style.visibility</p:attrName>
                                        </p:attrNameLst>
                                      </p:cBhvr>
                                      <p:to>
                                        <p:strVal val="visible"/>
                                      </p:to>
                                    </p:set>
                                    <p:animEffect transition="in" filter="barn(inHorizontal)">
                                      <p:cBhvr>
                                        <p:cTn id="36" dur="50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251520" y="1628800"/>
            <a:ext cx="8640960" cy="5616624"/>
          </a:xfrm>
        </p:spPr>
        <p:txBody>
          <a:bodyPr>
            <a:noAutofit/>
          </a:bodyPr>
          <a:lstStyle/>
          <a:p>
            <a:pPr lvl="0" algn="just"/>
            <a:r>
              <a:rPr lang="ar-IQ" dirty="0"/>
              <a:t>مساعدة طالبي اللجوء الذين </a:t>
            </a:r>
            <a:r>
              <a:rPr lang="ar-IQ" dirty="0" err="1"/>
              <a:t>يتهددهم</a:t>
            </a:r>
            <a:r>
              <a:rPr lang="ar-IQ" dirty="0"/>
              <a:t> خطر إعادتهم الى بلد يصبحون فيه عرضه لانتهاك حقوقهم الانسانية الاساسية . </a:t>
            </a:r>
            <a:endParaRPr lang="en-US" dirty="0"/>
          </a:p>
          <a:p>
            <a:pPr lvl="0" algn="just"/>
            <a:r>
              <a:rPr lang="ar-IQ" dirty="0"/>
              <a:t>معارضة الانتهاكات التي ترتكبها جماعة المعارضة المسلحة .</a:t>
            </a:r>
            <a:endParaRPr lang="en-US" dirty="0"/>
          </a:p>
          <a:p>
            <a:pPr lvl="0" algn="just"/>
            <a:r>
              <a:rPr lang="ar-IQ" dirty="0"/>
              <a:t>التعاون مع المنظمات غير الحكومية الاخرى ومع الامم المتحدة من اجل اعلاء شأن حقوق الانسان . </a:t>
            </a:r>
            <a:endParaRPr lang="en-US" dirty="0"/>
          </a:p>
          <a:p>
            <a:pPr lvl="0" algn="just"/>
            <a:r>
              <a:rPr lang="ar-IQ" dirty="0"/>
              <a:t>السعي الى ضمان وضع ضوابط للعلاقات بين الدول في المجالات العسكرية والامنية بما يكفل </a:t>
            </a:r>
            <a:r>
              <a:rPr lang="ar-IQ" dirty="0" smtClean="0"/>
              <a:t>احترام </a:t>
            </a:r>
            <a:r>
              <a:rPr lang="ar-IQ" dirty="0"/>
              <a:t>حقوق الانسان .</a:t>
            </a:r>
            <a:endParaRPr lang="en-US" dirty="0"/>
          </a:p>
          <a:p>
            <a:pPr lvl="0" algn="just"/>
            <a:r>
              <a:rPr lang="ar-IQ" dirty="0"/>
              <a:t>تنظيم برامج لتعليم حقوق الانسان والوعي بها .</a:t>
            </a:r>
            <a:endParaRPr lang="en-US" dirty="0"/>
          </a:p>
          <a:p>
            <a:pPr marL="0" indent="0" algn="just">
              <a:buNone/>
            </a:pPr>
            <a:r>
              <a:rPr lang="ar-IQ" dirty="0"/>
              <a:t> </a:t>
            </a:r>
            <a:endParaRPr lang="en-US" b="1" dirty="0">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475656" y="116632"/>
            <a:ext cx="6408712" cy="1440160"/>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6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منظمة العفو الدولية وحقوق الانسان </a:t>
            </a:r>
            <a:endParaRPr lang="en-US" sz="36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154166530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par>
                          <p:cTn id="17" fill="hold">
                            <p:stCondLst>
                              <p:cond delay="10000"/>
                            </p:stCondLst>
                            <p:childTnLst>
                              <p:par>
                                <p:cTn id="18" presetID="16" presetClass="entr" presetSubtype="26" fill="hold" nodeType="afterEffect">
                                  <p:stCondLst>
                                    <p:cond delay="300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barn(inHorizontal)">
                                      <p:cBhvr>
                                        <p:cTn id="20" dur="5000"/>
                                        <p:tgtEl>
                                          <p:spTgt spid="9">
                                            <p:txEl>
                                              <p:pRg st="1" end="1"/>
                                            </p:txEl>
                                          </p:spTgt>
                                        </p:tgtEl>
                                      </p:cBhvr>
                                    </p:animEffect>
                                  </p:childTnLst>
                                </p:cTn>
                              </p:par>
                            </p:childTnLst>
                          </p:cTn>
                        </p:par>
                        <p:par>
                          <p:cTn id="21" fill="hold">
                            <p:stCondLst>
                              <p:cond delay="18000"/>
                            </p:stCondLst>
                            <p:childTnLst>
                              <p:par>
                                <p:cTn id="22" presetID="16" presetClass="entr" presetSubtype="26" fill="hold" nodeType="afterEffect">
                                  <p:stCondLst>
                                    <p:cond delay="300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barn(inHorizontal)">
                                      <p:cBhvr>
                                        <p:cTn id="24" dur="5000"/>
                                        <p:tgtEl>
                                          <p:spTgt spid="9">
                                            <p:txEl>
                                              <p:pRg st="2" end="2"/>
                                            </p:txEl>
                                          </p:spTgt>
                                        </p:tgtEl>
                                      </p:cBhvr>
                                    </p:animEffect>
                                  </p:childTnLst>
                                </p:cTn>
                              </p:par>
                            </p:childTnLst>
                          </p:cTn>
                        </p:par>
                        <p:par>
                          <p:cTn id="25" fill="hold">
                            <p:stCondLst>
                              <p:cond delay="26000"/>
                            </p:stCondLst>
                            <p:childTnLst>
                              <p:par>
                                <p:cTn id="26" presetID="16" presetClass="entr" presetSubtype="26" fill="hold" nodeType="afterEffect">
                                  <p:stCondLst>
                                    <p:cond delay="300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barn(inHorizontal)">
                                      <p:cBhvr>
                                        <p:cTn id="28" dur="5000"/>
                                        <p:tgtEl>
                                          <p:spTgt spid="9">
                                            <p:txEl>
                                              <p:pRg st="3" end="3"/>
                                            </p:txEl>
                                          </p:spTgt>
                                        </p:tgtEl>
                                      </p:cBhvr>
                                    </p:animEffect>
                                  </p:childTnLst>
                                </p:cTn>
                              </p:par>
                            </p:childTnLst>
                          </p:cTn>
                        </p:par>
                        <p:par>
                          <p:cTn id="29" fill="hold">
                            <p:stCondLst>
                              <p:cond delay="34000"/>
                            </p:stCondLst>
                            <p:childTnLst>
                              <p:par>
                                <p:cTn id="30" presetID="16" presetClass="entr" presetSubtype="26" fill="hold" nodeType="afterEffect">
                                  <p:stCondLst>
                                    <p:cond delay="3000"/>
                                  </p:stCondLst>
                                  <p:childTnLst>
                                    <p:set>
                                      <p:cBhvr>
                                        <p:cTn id="31" dur="1" fill="hold">
                                          <p:stCondLst>
                                            <p:cond delay="0"/>
                                          </p:stCondLst>
                                        </p:cTn>
                                        <p:tgtEl>
                                          <p:spTgt spid="9">
                                            <p:txEl>
                                              <p:pRg st="4" end="4"/>
                                            </p:txEl>
                                          </p:spTgt>
                                        </p:tgtEl>
                                        <p:attrNameLst>
                                          <p:attrName>style.visibility</p:attrName>
                                        </p:attrNameLst>
                                      </p:cBhvr>
                                      <p:to>
                                        <p:strVal val="visible"/>
                                      </p:to>
                                    </p:set>
                                    <p:animEffect transition="in" filter="barn(inHorizontal)">
                                      <p:cBhvr>
                                        <p:cTn id="32" dur="5000"/>
                                        <p:tgtEl>
                                          <p:spTgt spid="9">
                                            <p:txEl>
                                              <p:pRg st="4" end="4"/>
                                            </p:txEl>
                                          </p:spTgt>
                                        </p:tgtEl>
                                      </p:cBhvr>
                                    </p:animEffect>
                                  </p:childTnLst>
                                </p:cTn>
                              </p:par>
                            </p:childTnLst>
                          </p:cTn>
                        </p:par>
                        <p:par>
                          <p:cTn id="33" fill="hold">
                            <p:stCondLst>
                              <p:cond delay="42000"/>
                            </p:stCondLst>
                            <p:childTnLst>
                              <p:par>
                                <p:cTn id="34" presetID="16" presetClass="entr" presetSubtype="26" fill="hold" nodeType="afterEffect">
                                  <p:stCondLst>
                                    <p:cond delay="3000"/>
                                  </p:stCondLst>
                                  <p:childTnLst>
                                    <p:set>
                                      <p:cBhvr>
                                        <p:cTn id="35" dur="1" fill="hold">
                                          <p:stCondLst>
                                            <p:cond delay="0"/>
                                          </p:stCondLst>
                                        </p:cTn>
                                        <p:tgtEl>
                                          <p:spTgt spid="9">
                                            <p:txEl>
                                              <p:pRg st="5" end="5"/>
                                            </p:txEl>
                                          </p:spTgt>
                                        </p:tgtEl>
                                        <p:attrNameLst>
                                          <p:attrName>style.visibility</p:attrName>
                                        </p:attrNameLst>
                                      </p:cBhvr>
                                      <p:to>
                                        <p:strVal val="visible"/>
                                      </p:to>
                                    </p:set>
                                    <p:animEffect transition="in" filter="barn(inHorizontal)">
                                      <p:cBhvr>
                                        <p:cTn id="36" dur="50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251520" y="1916832"/>
            <a:ext cx="8640960" cy="5616624"/>
          </a:xfrm>
        </p:spPr>
        <p:txBody>
          <a:bodyPr>
            <a:noAutofit/>
          </a:bodyPr>
          <a:lstStyle/>
          <a:p>
            <a:pPr marL="0" indent="0" algn="justLow">
              <a:spcBef>
                <a:spcPct val="0"/>
              </a:spcBef>
              <a:buNone/>
            </a:pPr>
            <a:r>
              <a:rPr lang="en-US" sz="3600" dirty="0"/>
              <a:t> </a:t>
            </a:r>
            <a:r>
              <a:rPr lang="ar-IQ" sz="3600" b="1" dirty="0"/>
              <a:t>لقد احتلت دول امريكا اللاتينية وعلى الدوام المراتب الاولى في انتهاكات حقوق الانسان</a:t>
            </a:r>
            <a:r>
              <a:rPr lang="ar-IQ" sz="3600" dirty="0"/>
              <a:t> ؟؟؟ لعل السبب في ذلك يعود الى ان اكثر الحكومات التي شهدتها هذه الدول اتت عن طريق الانقلابات العسكرية فعرفت اكثرها </a:t>
            </a:r>
            <a:r>
              <a:rPr lang="ar-IQ" sz="3600" dirty="0" err="1"/>
              <a:t>ماسمي</a:t>
            </a:r>
            <a:r>
              <a:rPr lang="ar-IQ" sz="3600" dirty="0"/>
              <a:t> ب(حكم الجنرالات ) حيث كان الفقر والتخلف شائعين في هذه الدول وبين شعوبها مما انعكس سلباً على الانسان وحقوقه حيث كانت الانتهاكات الواسعة والخطيرة ظاهرة شائعة وملازمة وحالة اعتيادية في هذه الدول ومنها الارجنتين والبرازيل وهايتي وغيرها .</a:t>
            </a:r>
            <a:endParaRPr lang="en-US" sz="3600" dirty="0"/>
          </a:p>
          <a:p>
            <a:pPr marL="0" indent="0" algn="justLow">
              <a:spcBef>
                <a:spcPct val="0"/>
              </a:spcBef>
              <a:buNone/>
            </a:pPr>
            <a:endParaRPr lang="en-US" sz="3600" b="1" dirty="0">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475656" y="270908"/>
            <a:ext cx="6408712" cy="1285884"/>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buNone/>
            </a:pPr>
            <a:r>
              <a:rPr lang="ar-IQ" sz="40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الاتفاقية الامريكية لحقوق الانسان لعام 1969</a:t>
            </a:r>
            <a:endParaRPr lang="ar-IQ" sz="40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2945720617"/>
      </p:ext>
    </p:extLst>
  </p:cSld>
  <p:clrMapOvr>
    <a:masterClrMapping/>
  </p:clrMapOvr>
  <mc:AlternateContent xmlns:mc="http://schemas.openxmlformats.org/markup-compatibility/2006" xmlns:p14="http://schemas.microsoft.com/office/powerpoint/2010/main">
    <mc:Choice Requires="p14">
      <p:transition spd="slow" p14:dur="3900">
        <p14:glitter dir="u"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251520" y="1556792"/>
            <a:ext cx="8712968" cy="5832648"/>
          </a:xfrm>
        </p:spPr>
        <p:txBody>
          <a:bodyPr>
            <a:noAutofit/>
          </a:bodyPr>
          <a:lstStyle/>
          <a:p>
            <a:r>
              <a:rPr lang="ar-IQ" sz="2400" dirty="0"/>
              <a:t>وعلى ضوء هذه الانتهاكات الواسعة لحقوق الانسان في امريكا اللاتينية فقد بذلك دول امريكا اللاتينية جهوداً كبيرة في مجال حماية حقوق الانسان ومنها </a:t>
            </a:r>
            <a:endParaRPr lang="en-US" sz="2400" dirty="0"/>
          </a:p>
          <a:p>
            <a:r>
              <a:rPr lang="ar-IQ" sz="2400" dirty="0"/>
              <a:t>-ففي المؤتمر الثامن للدول الامريكية المنعقد في بنما سنة 1938 </a:t>
            </a:r>
            <a:endParaRPr lang="en-US" sz="2400" dirty="0"/>
          </a:p>
          <a:p>
            <a:r>
              <a:rPr lang="ar-IQ" sz="2400" dirty="0"/>
              <a:t>*تم اصدار قرار </a:t>
            </a:r>
            <a:r>
              <a:rPr lang="ar-IQ" sz="2400" dirty="0" err="1"/>
              <a:t>بادانة</a:t>
            </a:r>
            <a:r>
              <a:rPr lang="ar-IQ" sz="2400" dirty="0"/>
              <a:t> اضطهاد الافراد لبواعث عنصرية ودينية . </a:t>
            </a:r>
            <a:endParaRPr lang="en-US" sz="2400" dirty="0"/>
          </a:p>
          <a:p>
            <a:r>
              <a:rPr lang="ar-IQ" sz="2400" dirty="0"/>
              <a:t>*كما اصدر المؤتمر قراراً ينكر على اية طائفة عنصرية او دينية الزعم بان لها وضع الاقلية .</a:t>
            </a:r>
            <a:endParaRPr lang="en-US" sz="2400" dirty="0"/>
          </a:p>
          <a:p>
            <a:r>
              <a:rPr lang="ar-IQ" sz="2400" dirty="0"/>
              <a:t>- وفي المؤتمر التاسع عشر للدول الامريكية ادت العناية بحقوق الانسان الى تبني الاعلان الامريكي لحقوق الانسان وواجبات الانسان الذي تضمنت قائمة تفصيلية للغاية عن حقوق الانسان . </a:t>
            </a:r>
            <a:endParaRPr lang="en-US" sz="2400" dirty="0"/>
          </a:p>
          <a:p>
            <a:r>
              <a:rPr lang="ar-IQ" sz="2400" dirty="0"/>
              <a:t>-وفي سنة 1959 تم عقد الاجتماع الخامس لوزراء الشؤون الخارجية في شيلي وعلى اثره تم انشاء اللجنة الامريكية الداخلية لحقوق الانسان وكانت مهمتها تنمية الاحترام لحقوق الانسان التي تضمنها الاعلان الامريكي لحقوق وواجبات الانسان </a:t>
            </a:r>
            <a:r>
              <a:rPr lang="ar-IQ" sz="2400" dirty="0" err="1"/>
              <a:t>بالاضافة</a:t>
            </a:r>
            <a:r>
              <a:rPr lang="ar-IQ" sz="2400" dirty="0"/>
              <a:t> الى الرقابة </a:t>
            </a:r>
            <a:r>
              <a:rPr lang="ar-IQ" sz="2400" dirty="0" err="1"/>
              <a:t>اليقضة</a:t>
            </a:r>
            <a:r>
              <a:rPr lang="ar-IQ" sz="2400" dirty="0"/>
              <a:t> لمراعاة حقوق الانسان خلال الفترة المحددة لكي توضع الاتفاقية موضع التنفيذ </a:t>
            </a:r>
            <a:endParaRPr lang="en-US" sz="2400" dirty="0"/>
          </a:p>
          <a:p>
            <a:pPr marL="0" indent="0" algn="justLow">
              <a:spcBef>
                <a:spcPct val="0"/>
              </a:spcBef>
              <a:buNone/>
            </a:pPr>
            <a:endParaRPr lang="en-US" sz="2400" b="1" dirty="0">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475656" y="270908"/>
            <a:ext cx="6408712" cy="1285884"/>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buNone/>
            </a:pPr>
            <a:r>
              <a:rPr lang="ar-IQ" sz="48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الاتفاقية الامريكية لحقوق الانسان </a:t>
            </a:r>
            <a:endParaRPr lang="ar-IQ" sz="48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2883513144"/>
      </p:ext>
    </p:extLst>
  </p:cSld>
  <p:clrMapOvr>
    <a:masterClrMapping/>
  </p:clrMapOvr>
  <mc:AlternateContent xmlns:mc="http://schemas.openxmlformats.org/markup-compatibility/2006" xmlns:p14="http://schemas.microsoft.com/office/powerpoint/2010/main">
    <mc:Choice Requires="p14">
      <p:transition spd="slow" p14:dur="3900">
        <p14:glitter dir="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par>
                          <p:cTn id="17" fill="hold">
                            <p:stCondLst>
                              <p:cond delay="10000"/>
                            </p:stCondLst>
                            <p:childTnLst>
                              <p:par>
                                <p:cTn id="18" presetID="16" presetClass="entr" presetSubtype="26" fill="hold" nodeType="afterEffect">
                                  <p:stCondLst>
                                    <p:cond delay="300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barn(inHorizontal)">
                                      <p:cBhvr>
                                        <p:cTn id="20" dur="5000"/>
                                        <p:tgtEl>
                                          <p:spTgt spid="9">
                                            <p:txEl>
                                              <p:pRg st="1" end="1"/>
                                            </p:txEl>
                                          </p:spTgt>
                                        </p:tgtEl>
                                      </p:cBhvr>
                                    </p:animEffect>
                                  </p:childTnLst>
                                </p:cTn>
                              </p:par>
                            </p:childTnLst>
                          </p:cTn>
                        </p:par>
                        <p:par>
                          <p:cTn id="21" fill="hold">
                            <p:stCondLst>
                              <p:cond delay="18000"/>
                            </p:stCondLst>
                            <p:childTnLst>
                              <p:par>
                                <p:cTn id="22" presetID="16" presetClass="entr" presetSubtype="26" fill="hold" nodeType="afterEffect">
                                  <p:stCondLst>
                                    <p:cond delay="300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barn(inHorizontal)">
                                      <p:cBhvr>
                                        <p:cTn id="24" dur="5000"/>
                                        <p:tgtEl>
                                          <p:spTgt spid="9">
                                            <p:txEl>
                                              <p:pRg st="2" end="2"/>
                                            </p:txEl>
                                          </p:spTgt>
                                        </p:tgtEl>
                                      </p:cBhvr>
                                    </p:animEffect>
                                  </p:childTnLst>
                                </p:cTn>
                              </p:par>
                            </p:childTnLst>
                          </p:cTn>
                        </p:par>
                        <p:par>
                          <p:cTn id="25" fill="hold">
                            <p:stCondLst>
                              <p:cond delay="26000"/>
                            </p:stCondLst>
                            <p:childTnLst>
                              <p:par>
                                <p:cTn id="26" presetID="16" presetClass="entr" presetSubtype="26" fill="hold" nodeType="afterEffect">
                                  <p:stCondLst>
                                    <p:cond delay="300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barn(inHorizontal)">
                                      <p:cBhvr>
                                        <p:cTn id="28" dur="5000"/>
                                        <p:tgtEl>
                                          <p:spTgt spid="9">
                                            <p:txEl>
                                              <p:pRg st="3" end="3"/>
                                            </p:txEl>
                                          </p:spTgt>
                                        </p:tgtEl>
                                      </p:cBhvr>
                                    </p:animEffect>
                                  </p:childTnLst>
                                </p:cTn>
                              </p:par>
                            </p:childTnLst>
                          </p:cTn>
                        </p:par>
                        <p:par>
                          <p:cTn id="29" fill="hold">
                            <p:stCondLst>
                              <p:cond delay="34000"/>
                            </p:stCondLst>
                            <p:childTnLst>
                              <p:par>
                                <p:cTn id="30" presetID="16" presetClass="entr" presetSubtype="26" fill="hold" nodeType="afterEffect">
                                  <p:stCondLst>
                                    <p:cond delay="3000"/>
                                  </p:stCondLst>
                                  <p:childTnLst>
                                    <p:set>
                                      <p:cBhvr>
                                        <p:cTn id="31" dur="1" fill="hold">
                                          <p:stCondLst>
                                            <p:cond delay="0"/>
                                          </p:stCondLst>
                                        </p:cTn>
                                        <p:tgtEl>
                                          <p:spTgt spid="9">
                                            <p:txEl>
                                              <p:pRg st="4" end="4"/>
                                            </p:txEl>
                                          </p:spTgt>
                                        </p:tgtEl>
                                        <p:attrNameLst>
                                          <p:attrName>style.visibility</p:attrName>
                                        </p:attrNameLst>
                                      </p:cBhvr>
                                      <p:to>
                                        <p:strVal val="visible"/>
                                      </p:to>
                                    </p:set>
                                    <p:animEffect transition="in" filter="barn(inHorizontal)">
                                      <p:cBhvr>
                                        <p:cTn id="32" dur="5000"/>
                                        <p:tgtEl>
                                          <p:spTgt spid="9">
                                            <p:txEl>
                                              <p:pRg st="4" end="4"/>
                                            </p:txEl>
                                          </p:spTgt>
                                        </p:tgtEl>
                                      </p:cBhvr>
                                    </p:animEffect>
                                  </p:childTnLst>
                                </p:cTn>
                              </p:par>
                            </p:childTnLst>
                          </p:cTn>
                        </p:par>
                        <p:par>
                          <p:cTn id="33" fill="hold">
                            <p:stCondLst>
                              <p:cond delay="42000"/>
                            </p:stCondLst>
                            <p:childTnLst>
                              <p:par>
                                <p:cTn id="34" presetID="16" presetClass="entr" presetSubtype="26" fill="hold" nodeType="afterEffect">
                                  <p:stCondLst>
                                    <p:cond delay="3000"/>
                                  </p:stCondLst>
                                  <p:childTnLst>
                                    <p:set>
                                      <p:cBhvr>
                                        <p:cTn id="35" dur="1" fill="hold">
                                          <p:stCondLst>
                                            <p:cond delay="0"/>
                                          </p:stCondLst>
                                        </p:cTn>
                                        <p:tgtEl>
                                          <p:spTgt spid="9">
                                            <p:txEl>
                                              <p:pRg st="5" end="5"/>
                                            </p:txEl>
                                          </p:spTgt>
                                        </p:tgtEl>
                                        <p:attrNameLst>
                                          <p:attrName>style.visibility</p:attrName>
                                        </p:attrNameLst>
                                      </p:cBhvr>
                                      <p:to>
                                        <p:strVal val="visible"/>
                                      </p:to>
                                    </p:set>
                                    <p:animEffect transition="in" filter="barn(inHorizontal)">
                                      <p:cBhvr>
                                        <p:cTn id="36" dur="50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251520" y="2060848"/>
            <a:ext cx="8640960" cy="5616624"/>
          </a:xfrm>
        </p:spPr>
        <p:txBody>
          <a:bodyPr>
            <a:noAutofit/>
          </a:bodyPr>
          <a:lstStyle/>
          <a:p>
            <a:r>
              <a:rPr lang="ar-IQ" sz="2800" dirty="0"/>
              <a:t>وتكللت هذه الجهود في تشرين الثاني عام 1969 </a:t>
            </a:r>
            <a:r>
              <a:rPr lang="ar-IQ" sz="2800" dirty="0" smtClean="0"/>
              <a:t>بإقرار </a:t>
            </a:r>
            <a:r>
              <a:rPr lang="ar-IQ" sz="2800" dirty="0"/>
              <a:t>المنظمة الامريكية لاتفاقية امريكية شاملة لحقوق الانسان وانشاء محكمة امريكية داخلية لحقوق الانسان وقد جاء في ديباجة الاتفاقية ان الدول الامريكية الموقعة على الاتفاقية تؤكد عزمها على ان تعزز في هذه القارة وفي اطار المؤسسات الديمقراطية نظاماً من الحرية الشخصية والعدالة الاجتماعية مبنياً على احترام حقوق الانسان الاساسية .</a:t>
            </a:r>
            <a:endParaRPr lang="en-US" sz="2800" dirty="0"/>
          </a:p>
          <a:p>
            <a:r>
              <a:rPr lang="ar-IQ" sz="2800" dirty="0"/>
              <a:t>خلاصة القول ان الاتفاقية الامريكية لحقوق الانسان جاءت كضرورة ملحة نتيجة الوضع </a:t>
            </a:r>
            <a:r>
              <a:rPr lang="ar-IQ" sz="2800" dirty="0" smtClean="0"/>
              <a:t>المأساوي </a:t>
            </a:r>
            <a:r>
              <a:rPr lang="ar-IQ" sz="2800" dirty="0"/>
              <a:t>الذي كانت تعيشه دول امريكا اللاتينية من تصفيات جسدية وانتهاكات عريضة لحقوق الانسان وحرياته الاساسية </a:t>
            </a:r>
            <a:r>
              <a:rPr lang="ar-IQ" sz="2800" dirty="0" smtClean="0"/>
              <a:t>.</a:t>
            </a:r>
            <a:endParaRPr lang="en-US" sz="2800" dirty="0"/>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475656" y="342916"/>
            <a:ext cx="6408712" cy="1285884"/>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buNone/>
            </a:pPr>
            <a:r>
              <a:rPr lang="ar-IQ" sz="44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الاتفاقية الامريكية لحقوق الانسان </a:t>
            </a:r>
            <a:endParaRPr lang="ar-IQ" sz="44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3683042118"/>
      </p:ext>
    </p:extLst>
  </p:cSld>
  <p:clrMapOvr>
    <a:masterClrMapping/>
  </p:clrMapOvr>
  <mc:AlternateContent xmlns:mc="http://schemas.openxmlformats.org/markup-compatibility/2006" xmlns:p14="http://schemas.microsoft.com/office/powerpoint/2010/main">
    <mc:Choice Requires="p14">
      <p:transition spd="slow" p14:dur="3900">
        <p14:glitter dir="d"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par>
                          <p:cTn id="17" fill="hold">
                            <p:stCondLst>
                              <p:cond delay="10000"/>
                            </p:stCondLst>
                            <p:childTnLst>
                              <p:par>
                                <p:cTn id="18" presetID="16" presetClass="entr" presetSubtype="26" fill="hold" nodeType="afterEffect">
                                  <p:stCondLst>
                                    <p:cond delay="300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barn(inHorizontal)">
                                      <p:cBhvr>
                                        <p:cTn id="20" dur="50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251520" y="1556792"/>
            <a:ext cx="8640960" cy="5112568"/>
          </a:xfrm>
        </p:spPr>
        <p:txBody>
          <a:bodyPr>
            <a:noAutofit/>
          </a:bodyPr>
          <a:lstStyle/>
          <a:p>
            <a:r>
              <a:rPr lang="ar-IQ" sz="2400" b="1" dirty="0"/>
              <a:t>وقد جاءت نصوص الاتفاقية تعبيراً صريحاً عن هذا الوضع ومن ابرز ما تضمنته من حقوق هي :-</a:t>
            </a:r>
            <a:endParaRPr lang="en-US" sz="2400" dirty="0"/>
          </a:p>
          <a:p>
            <a:pPr lvl="0"/>
            <a:r>
              <a:rPr lang="ar-IQ" sz="2400" dirty="0"/>
              <a:t>الحق لكل شخص بان تكون حياته محترمة .</a:t>
            </a:r>
            <a:endParaRPr lang="en-US" sz="2400" dirty="0"/>
          </a:p>
          <a:p>
            <a:pPr lvl="0"/>
            <a:r>
              <a:rPr lang="ar-IQ" sz="2400" dirty="0" smtClean="0"/>
              <a:t>لا يجوز </a:t>
            </a:r>
            <a:r>
              <a:rPr lang="ar-IQ" sz="2400" dirty="0"/>
              <a:t>توقيع عقوبة الاعدام الا على اشد الجرائم خطورة وبموجب حكم قضائي من محكمة مختصة .</a:t>
            </a:r>
            <a:endParaRPr lang="en-US" sz="2400" dirty="0"/>
          </a:p>
          <a:p>
            <a:pPr lvl="0"/>
            <a:r>
              <a:rPr lang="ar-IQ" sz="2400" dirty="0"/>
              <a:t>لا يجوز الحكم </a:t>
            </a:r>
            <a:r>
              <a:rPr lang="ar-IQ" sz="2400" dirty="0" smtClean="0"/>
              <a:t>بالإعدام </a:t>
            </a:r>
            <a:r>
              <a:rPr lang="ar-IQ" sz="2400" dirty="0"/>
              <a:t>على الجرائم السياسية </a:t>
            </a:r>
            <a:endParaRPr lang="en-US" sz="2400" dirty="0"/>
          </a:p>
          <a:p>
            <a:pPr lvl="0"/>
            <a:r>
              <a:rPr lang="ar-IQ" sz="2400" dirty="0"/>
              <a:t>لكل انسان ان تكون سلامته الجسدية والعقلية محترمة </a:t>
            </a:r>
            <a:endParaRPr lang="en-US" sz="2400" dirty="0"/>
          </a:p>
          <a:p>
            <a:pPr lvl="0"/>
            <a:r>
              <a:rPr lang="ar-IQ" sz="2400" dirty="0"/>
              <a:t>لا يجوز اخضاع احد للتعذيب او العقوبة او المعاملة القاسية </a:t>
            </a:r>
            <a:r>
              <a:rPr lang="ar-IQ" sz="2400" dirty="0" smtClean="0"/>
              <a:t>واللاإنسانية </a:t>
            </a:r>
            <a:r>
              <a:rPr lang="ar-IQ" sz="2400" dirty="0"/>
              <a:t>.</a:t>
            </a:r>
            <a:endParaRPr lang="en-US" sz="2400" dirty="0"/>
          </a:p>
          <a:p>
            <a:pPr lvl="0"/>
            <a:r>
              <a:rPr lang="ar-IQ" sz="2400" dirty="0"/>
              <a:t>يعزل المتهمون عن </a:t>
            </a:r>
            <a:r>
              <a:rPr lang="ar-IQ" sz="2400" dirty="0" smtClean="0"/>
              <a:t>المدانين </a:t>
            </a:r>
            <a:r>
              <a:rPr lang="ar-IQ" sz="2400" dirty="0"/>
              <a:t>، وكذلك القاصرون عن البالغين .</a:t>
            </a:r>
            <a:endParaRPr lang="en-US" sz="2400" dirty="0"/>
          </a:p>
          <a:p>
            <a:pPr lvl="0"/>
            <a:r>
              <a:rPr lang="ar-IQ" sz="2400" dirty="0"/>
              <a:t>ان الهدف من العقوبات المقيدة للحرية هو اصلاح المساجين واعادة تكيفهم اجتماعياً .</a:t>
            </a:r>
            <a:endParaRPr lang="en-US" sz="2400" dirty="0"/>
          </a:p>
          <a:p>
            <a:pPr marL="0" indent="0">
              <a:buNone/>
            </a:pPr>
            <a:r>
              <a:rPr lang="ar-IQ" sz="2400" dirty="0" smtClean="0"/>
              <a:t>	وقد </a:t>
            </a:r>
            <a:r>
              <a:rPr lang="ar-IQ" sz="2400" dirty="0"/>
              <a:t>اعترفت الاتفاقية الامريكية باللجنة الامريكية لحقوق الانسان والمحكمة الامريكية لحقوق الانسان التي من اختصاصها تطبيق الالتزامات المترتبة على الاتفاقية التي وضعتها الدول الامريكية .</a:t>
            </a:r>
            <a:endParaRPr lang="en-US" sz="2400" dirty="0"/>
          </a:p>
          <a:p>
            <a:pPr marL="0" indent="0">
              <a:buNone/>
            </a:pPr>
            <a:endParaRPr lang="en-US" sz="2400" b="1" dirty="0">
              <a:solidFill>
                <a:srgbClr val="002060"/>
              </a:solidFill>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475656" y="116632"/>
            <a:ext cx="6408712" cy="1440160"/>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6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الاتفاقية الاوربية لحقوق الانسان </a:t>
            </a:r>
            <a:endParaRPr lang="en-US" sz="36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1432015992"/>
      </p:ext>
    </p:extLst>
  </p:cSld>
  <p:clrMapOvr>
    <a:masterClrMapping/>
  </p:clrMapOvr>
  <mc:AlternateContent xmlns:mc="http://schemas.openxmlformats.org/markup-compatibility/2006" xmlns:p14="http://schemas.microsoft.com/office/powerpoint/2010/main">
    <mc:Choice Requires="p14">
      <p:transition spd="slow" p14:dur="3900">
        <p14:glitt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par>
                          <p:cTn id="17" fill="hold">
                            <p:stCondLst>
                              <p:cond delay="10000"/>
                            </p:stCondLst>
                            <p:childTnLst>
                              <p:par>
                                <p:cTn id="18" presetID="16" presetClass="entr" presetSubtype="26" fill="hold" nodeType="afterEffect">
                                  <p:stCondLst>
                                    <p:cond delay="300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barn(inHorizontal)">
                                      <p:cBhvr>
                                        <p:cTn id="20" dur="5000"/>
                                        <p:tgtEl>
                                          <p:spTgt spid="9">
                                            <p:txEl>
                                              <p:pRg st="1" end="1"/>
                                            </p:txEl>
                                          </p:spTgt>
                                        </p:tgtEl>
                                      </p:cBhvr>
                                    </p:animEffect>
                                  </p:childTnLst>
                                </p:cTn>
                              </p:par>
                            </p:childTnLst>
                          </p:cTn>
                        </p:par>
                        <p:par>
                          <p:cTn id="21" fill="hold">
                            <p:stCondLst>
                              <p:cond delay="18000"/>
                            </p:stCondLst>
                            <p:childTnLst>
                              <p:par>
                                <p:cTn id="22" presetID="16" presetClass="entr" presetSubtype="26" fill="hold" nodeType="afterEffect">
                                  <p:stCondLst>
                                    <p:cond delay="300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barn(inHorizontal)">
                                      <p:cBhvr>
                                        <p:cTn id="24" dur="5000"/>
                                        <p:tgtEl>
                                          <p:spTgt spid="9">
                                            <p:txEl>
                                              <p:pRg st="2" end="2"/>
                                            </p:txEl>
                                          </p:spTgt>
                                        </p:tgtEl>
                                      </p:cBhvr>
                                    </p:animEffect>
                                  </p:childTnLst>
                                </p:cTn>
                              </p:par>
                            </p:childTnLst>
                          </p:cTn>
                        </p:par>
                        <p:par>
                          <p:cTn id="25" fill="hold">
                            <p:stCondLst>
                              <p:cond delay="26000"/>
                            </p:stCondLst>
                            <p:childTnLst>
                              <p:par>
                                <p:cTn id="26" presetID="16" presetClass="entr" presetSubtype="26" fill="hold" nodeType="afterEffect">
                                  <p:stCondLst>
                                    <p:cond delay="300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barn(inHorizontal)">
                                      <p:cBhvr>
                                        <p:cTn id="28" dur="5000"/>
                                        <p:tgtEl>
                                          <p:spTgt spid="9">
                                            <p:txEl>
                                              <p:pRg st="3" end="3"/>
                                            </p:txEl>
                                          </p:spTgt>
                                        </p:tgtEl>
                                      </p:cBhvr>
                                    </p:animEffect>
                                  </p:childTnLst>
                                </p:cTn>
                              </p:par>
                            </p:childTnLst>
                          </p:cTn>
                        </p:par>
                        <p:par>
                          <p:cTn id="29" fill="hold">
                            <p:stCondLst>
                              <p:cond delay="34000"/>
                            </p:stCondLst>
                            <p:childTnLst>
                              <p:par>
                                <p:cTn id="30" presetID="16" presetClass="entr" presetSubtype="26" fill="hold" nodeType="afterEffect">
                                  <p:stCondLst>
                                    <p:cond delay="3000"/>
                                  </p:stCondLst>
                                  <p:childTnLst>
                                    <p:set>
                                      <p:cBhvr>
                                        <p:cTn id="31" dur="1" fill="hold">
                                          <p:stCondLst>
                                            <p:cond delay="0"/>
                                          </p:stCondLst>
                                        </p:cTn>
                                        <p:tgtEl>
                                          <p:spTgt spid="9">
                                            <p:txEl>
                                              <p:pRg st="4" end="4"/>
                                            </p:txEl>
                                          </p:spTgt>
                                        </p:tgtEl>
                                        <p:attrNameLst>
                                          <p:attrName>style.visibility</p:attrName>
                                        </p:attrNameLst>
                                      </p:cBhvr>
                                      <p:to>
                                        <p:strVal val="visible"/>
                                      </p:to>
                                    </p:set>
                                    <p:animEffect transition="in" filter="barn(inHorizontal)">
                                      <p:cBhvr>
                                        <p:cTn id="32" dur="5000"/>
                                        <p:tgtEl>
                                          <p:spTgt spid="9">
                                            <p:txEl>
                                              <p:pRg st="4" end="4"/>
                                            </p:txEl>
                                          </p:spTgt>
                                        </p:tgtEl>
                                      </p:cBhvr>
                                    </p:animEffect>
                                  </p:childTnLst>
                                </p:cTn>
                              </p:par>
                            </p:childTnLst>
                          </p:cTn>
                        </p:par>
                        <p:par>
                          <p:cTn id="33" fill="hold">
                            <p:stCondLst>
                              <p:cond delay="42000"/>
                            </p:stCondLst>
                            <p:childTnLst>
                              <p:par>
                                <p:cTn id="34" presetID="16" presetClass="entr" presetSubtype="26" fill="hold" nodeType="afterEffect">
                                  <p:stCondLst>
                                    <p:cond delay="3000"/>
                                  </p:stCondLst>
                                  <p:childTnLst>
                                    <p:set>
                                      <p:cBhvr>
                                        <p:cTn id="35" dur="1" fill="hold">
                                          <p:stCondLst>
                                            <p:cond delay="0"/>
                                          </p:stCondLst>
                                        </p:cTn>
                                        <p:tgtEl>
                                          <p:spTgt spid="9">
                                            <p:txEl>
                                              <p:pRg st="5" end="5"/>
                                            </p:txEl>
                                          </p:spTgt>
                                        </p:tgtEl>
                                        <p:attrNameLst>
                                          <p:attrName>style.visibility</p:attrName>
                                        </p:attrNameLst>
                                      </p:cBhvr>
                                      <p:to>
                                        <p:strVal val="visible"/>
                                      </p:to>
                                    </p:set>
                                    <p:animEffect transition="in" filter="barn(inHorizontal)">
                                      <p:cBhvr>
                                        <p:cTn id="36" dur="5000"/>
                                        <p:tgtEl>
                                          <p:spTgt spid="9">
                                            <p:txEl>
                                              <p:pRg st="5" end="5"/>
                                            </p:txEl>
                                          </p:spTgt>
                                        </p:tgtEl>
                                      </p:cBhvr>
                                    </p:animEffect>
                                  </p:childTnLst>
                                </p:cTn>
                              </p:par>
                            </p:childTnLst>
                          </p:cTn>
                        </p:par>
                        <p:par>
                          <p:cTn id="37" fill="hold">
                            <p:stCondLst>
                              <p:cond delay="50000"/>
                            </p:stCondLst>
                            <p:childTnLst>
                              <p:par>
                                <p:cTn id="38" presetID="16" presetClass="entr" presetSubtype="26" fill="hold" nodeType="afterEffect">
                                  <p:stCondLst>
                                    <p:cond delay="3000"/>
                                  </p:stCondLst>
                                  <p:childTnLst>
                                    <p:set>
                                      <p:cBhvr>
                                        <p:cTn id="39" dur="1" fill="hold">
                                          <p:stCondLst>
                                            <p:cond delay="0"/>
                                          </p:stCondLst>
                                        </p:cTn>
                                        <p:tgtEl>
                                          <p:spTgt spid="9">
                                            <p:txEl>
                                              <p:pRg st="6" end="6"/>
                                            </p:txEl>
                                          </p:spTgt>
                                        </p:tgtEl>
                                        <p:attrNameLst>
                                          <p:attrName>style.visibility</p:attrName>
                                        </p:attrNameLst>
                                      </p:cBhvr>
                                      <p:to>
                                        <p:strVal val="visible"/>
                                      </p:to>
                                    </p:set>
                                    <p:animEffect transition="in" filter="barn(inHorizontal)">
                                      <p:cBhvr>
                                        <p:cTn id="40" dur="5000"/>
                                        <p:tgtEl>
                                          <p:spTgt spid="9">
                                            <p:txEl>
                                              <p:pRg st="6" end="6"/>
                                            </p:txEl>
                                          </p:spTgt>
                                        </p:tgtEl>
                                      </p:cBhvr>
                                    </p:animEffect>
                                  </p:childTnLst>
                                </p:cTn>
                              </p:par>
                            </p:childTnLst>
                          </p:cTn>
                        </p:par>
                        <p:par>
                          <p:cTn id="41" fill="hold">
                            <p:stCondLst>
                              <p:cond delay="58000"/>
                            </p:stCondLst>
                            <p:childTnLst>
                              <p:par>
                                <p:cTn id="42" presetID="16" presetClass="entr" presetSubtype="26" fill="hold" nodeType="afterEffect">
                                  <p:stCondLst>
                                    <p:cond delay="3000"/>
                                  </p:stCondLst>
                                  <p:childTnLst>
                                    <p:set>
                                      <p:cBhvr>
                                        <p:cTn id="43" dur="1" fill="hold">
                                          <p:stCondLst>
                                            <p:cond delay="0"/>
                                          </p:stCondLst>
                                        </p:cTn>
                                        <p:tgtEl>
                                          <p:spTgt spid="9">
                                            <p:txEl>
                                              <p:pRg st="7" end="7"/>
                                            </p:txEl>
                                          </p:spTgt>
                                        </p:tgtEl>
                                        <p:attrNameLst>
                                          <p:attrName>style.visibility</p:attrName>
                                        </p:attrNameLst>
                                      </p:cBhvr>
                                      <p:to>
                                        <p:strVal val="visible"/>
                                      </p:to>
                                    </p:set>
                                    <p:animEffect transition="in" filter="barn(inHorizontal)">
                                      <p:cBhvr>
                                        <p:cTn id="44" dur="5000"/>
                                        <p:tgtEl>
                                          <p:spTgt spid="9">
                                            <p:txEl>
                                              <p:pRg st="7" end="7"/>
                                            </p:txEl>
                                          </p:spTgt>
                                        </p:tgtEl>
                                      </p:cBhvr>
                                    </p:animEffect>
                                  </p:childTnLst>
                                </p:cTn>
                              </p:par>
                            </p:childTnLst>
                          </p:cTn>
                        </p:par>
                        <p:par>
                          <p:cTn id="45" fill="hold">
                            <p:stCondLst>
                              <p:cond delay="66000"/>
                            </p:stCondLst>
                            <p:childTnLst>
                              <p:par>
                                <p:cTn id="46" presetID="16" presetClass="entr" presetSubtype="26" fill="hold" nodeType="afterEffect">
                                  <p:stCondLst>
                                    <p:cond delay="3000"/>
                                  </p:stCondLst>
                                  <p:childTnLst>
                                    <p:set>
                                      <p:cBhvr>
                                        <p:cTn id="47" dur="1" fill="hold">
                                          <p:stCondLst>
                                            <p:cond delay="0"/>
                                          </p:stCondLst>
                                        </p:cTn>
                                        <p:tgtEl>
                                          <p:spTgt spid="9">
                                            <p:txEl>
                                              <p:pRg st="8" end="8"/>
                                            </p:txEl>
                                          </p:spTgt>
                                        </p:tgtEl>
                                        <p:attrNameLst>
                                          <p:attrName>style.visibility</p:attrName>
                                        </p:attrNameLst>
                                      </p:cBhvr>
                                      <p:to>
                                        <p:strVal val="visible"/>
                                      </p:to>
                                    </p:set>
                                    <p:animEffect transition="in" filter="barn(inHorizontal)">
                                      <p:cBhvr>
                                        <p:cTn id="48" dur="5000"/>
                                        <p:tgtEl>
                                          <p:spTgt spid="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251520" y="1772816"/>
            <a:ext cx="8640960" cy="5616624"/>
          </a:xfrm>
        </p:spPr>
        <p:txBody>
          <a:bodyPr>
            <a:noAutofit/>
          </a:bodyPr>
          <a:lstStyle/>
          <a:p>
            <a:r>
              <a:rPr lang="ar-IQ" sz="3600" b="1" dirty="0"/>
              <a:t>يمكن القول ان الاهتمام العربي بموضوعة حقوق الانسان ليس اهتماماً </a:t>
            </a:r>
            <a:r>
              <a:rPr lang="ar-IQ" sz="3600" b="1" dirty="0" smtClean="0"/>
              <a:t>متأخرا </a:t>
            </a:r>
            <a:r>
              <a:rPr lang="ar-IQ" sz="3600" b="1" dirty="0"/>
              <a:t>فقط بل يمكن القول عنه متخلفاً ايضاً ؟</a:t>
            </a:r>
            <a:endParaRPr lang="en-US" sz="3600" dirty="0"/>
          </a:p>
          <a:p>
            <a:r>
              <a:rPr lang="ar-IQ" sz="3600" dirty="0"/>
              <a:t>-</a:t>
            </a:r>
            <a:r>
              <a:rPr lang="ar-IQ" sz="3600" b="1" dirty="0"/>
              <a:t>على الصعيد الشعبي :-</a:t>
            </a:r>
            <a:r>
              <a:rPr lang="ar-IQ" sz="3600" dirty="0"/>
              <a:t> فان الشعوب العربية القليل القليل منها من تجرأ وطالب حكوماته بحقوقه وحرياته وان هذه الحكومات لم تكن </a:t>
            </a:r>
            <a:r>
              <a:rPr lang="ar-IQ" sz="3600" dirty="0" smtClean="0"/>
              <a:t>مكترثة </a:t>
            </a:r>
            <a:r>
              <a:rPr lang="ar-IQ" sz="3600" dirty="0"/>
              <a:t>بهذه المطالبة فقط بل كانت في سلوكها وقراراتها منتهكة للحقوق قامعة لحريات هذه الشعوب وفي احسن الاحوال كانت متجاهلة لها .</a:t>
            </a:r>
            <a:endParaRPr lang="en-US" sz="3600" dirty="0"/>
          </a:p>
          <a:p>
            <a:pPr marL="0" indent="0" algn="justLow">
              <a:spcBef>
                <a:spcPct val="0"/>
              </a:spcBef>
              <a:buNone/>
            </a:pPr>
            <a:endParaRPr lang="en-US" sz="3400" b="1" dirty="0">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475656" y="116632"/>
            <a:ext cx="6408712" cy="1440160"/>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40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الميثاق العربي لحقوق الانسان </a:t>
            </a:r>
            <a:endParaRPr lang="en-US" sz="40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2786834504"/>
      </p:ext>
    </p:extLst>
  </p:cSld>
  <p:clrMapOvr>
    <a:masterClrMapping/>
  </p:clrMapOvr>
  <mc:AlternateContent xmlns:mc="http://schemas.openxmlformats.org/markup-compatibility/2006" xmlns:p14="http://schemas.microsoft.com/office/powerpoint/2010/main">
    <mc:Choice Requires="p14">
      <p:transition spd="slow" p14:dur="3900">
        <p14:glitter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par>
                          <p:cTn id="17" fill="hold">
                            <p:stCondLst>
                              <p:cond delay="10000"/>
                            </p:stCondLst>
                            <p:childTnLst>
                              <p:par>
                                <p:cTn id="18" presetID="16" presetClass="entr" presetSubtype="26" fill="hold" nodeType="afterEffect">
                                  <p:stCondLst>
                                    <p:cond delay="300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barn(inHorizontal)">
                                      <p:cBhvr>
                                        <p:cTn id="20" dur="50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251520" y="1772816"/>
            <a:ext cx="8640960" cy="5616624"/>
          </a:xfrm>
        </p:spPr>
        <p:txBody>
          <a:bodyPr>
            <a:noAutofit/>
          </a:bodyPr>
          <a:lstStyle/>
          <a:p>
            <a:r>
              <a:rPr lang="ar-IQ" dirty="0"/>
              <a:t>وعلى الرغم من ذلك كانت هنالك بعض الدعوات الخجولة التي لاقت صدى رسمياً وشعبياً ومنها 1-جاءت البداية من (اتحاد </a:t>
            </a:r>
            <a:r>
              <a:rPr lang="ar-IQ" dirty="0" smtClean="0"/>
              <a:t>الحقوقيين </a:t>
            </a:r>
            <a:r>
              <a:rPr lang="ar-IQ" dirty="0"/>
              <a:t>العرب )بطرحه مشروعاً لميثاق عربي لحقوق الانسان.</a:t>
            </a:r>
            <a:endParaRPr lang="en-US" dirty="0"/>
          </a:p>
          <a:p>
            <a:r>
              <a:rPr lang="ar-IQ" dirty="0"/>
              <a:t>2:-اعقب ذلك دعوة اخرى اكثر جدية </a:t>
            </a:r>
            <a:r>
              <a:rPr lang="ar-IQ" dirty="0" smtClean="0"/>
              <a:t>لإقامة </a:t>
            </a:r>
            <a:r>
              <a:rPr lang="ar-IQ" dirty="0"/>
              <a:t>(جمعية عربية لحقوق الانسان ) وجاءت هذه المرة من تونس .</a:t>
            </a:r>
            <a:endParaRPr lang="en-US" dirty="0"/>
          </a:p>
          <a:p>
            <a:r>
              <a:rPr lang="ar-IQ" dirty="0"/>
              <a:t>3:-الا ان الحدث الكبير الذي شهدته الساحة العربية في هذا المجال كان تأسيس (المنظمة العربية لحقوق الانسان عام 1987 .وغيرها من المبادرات التي شكلت خطوة اكثر انفتاحاً وايجابية .</a:t>
            </a:r>
            <a:endParaRPr lang="en-US" dirty="0"/>
          </a:p>
          <a:p>
            <a:pPr marL="0" indent="0" algn="justLow">
              <a:buNone/>
            </a:pPr>
            <a:endParaRPr lang="en-US" b="1" dirty="0">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475656" y="116632"/>
            <a:ext cx="6408712" cy="1440160"/>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الميثاق العربي لحقوق الانسان 1997</a:t>
            </a:r>
            <a:endParaRPr lang="en-US" sz="32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3481056283"/>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par>
                          <p:cTn id="17" fill="hold">
                            <p:stCondLst>
                              <p:cond delay="10000"/>
                            </p:stCondLst>
                            <p:childTnLst>
                              <p:par>
                                <p:cTn id="18" presetID="16" presetClass="entr" presetSubtype="26" fill="hold" nodeType="afterEffect">
                                  <p:stCondLst>
                                    <p:cond delay="300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barn(inHorizontal)">
                                      <p:cBhvr>
                                        <p:cTn id="20" dur="5000"/>
                                        <p:tgtEl>
                                          <p:spTgt spid="9">
                                            <p:txEl>
                                              <p:pRg st="1" end="1"/>
                                            </p:txEl>
                                          </p:spTgt>
                                        </p:tgtEl>
                                      </p:cBhvr>
                                    </p:animEffect>
                                  </p:childTnLst>
                                </p:cTn>
                              </p:par>
                            </p:childTnLst>
                          </p:cTn>
                        </p:par>
                        <p:par>
                          <p:cTn id="21" fill="hold">
                            <p:stCondLst>
                              <p:cond delay="18000"/>
                            </p:stCondLst>
                            <p:childTnLst>
                              <p:par>
                                <p:cTn id="22" presetID="16" presetClass="entr" presetSubtype="26" fill="hold" nodeType="afterEffect">
                                  <p:stCondLst>
                                    <p:cond delay="300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barn(inHorizontal)">
                                      <p:cBhvr>
                                        <p:cTn id="24" dur="50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251520" y="1772816"/>
            <a:ext cx="8640960" cy="5616624"/>
          </a:xfrm>
        </p:spPr>
        <p:txBody>
          <a:bodyPr>
            <a:noAutofit/>
          </a:bodyPr>
          <a:lstStyle/>
          <a:p>
            <a:pPr marL="0" indent="0">
              <a:buNone/>
            </a:pPr>
            <a:r>
              <a:rPr lang="ar-IQ" sz="2400" b="1" dirty="0"/>
              <a:t> </a:t>
            </a:r>
            <a:endParaRPr lang="en-US" sz="2400" dirty="0"/>
          </a:p>
          <a:p>
            <a:pPr lvl="0" algn="just"/>
            <a:r>
              <a:rPr lang="ar-IQ" sz="4000" b="1" dirty="0"/>
              <a:t>الموقف الرسمي الداخلي :-</a:t>
            </a:r>
            <a:r>
              <a:rPr lang="ar-IQ" sz="4000" dirty="0"/>
              <a:t>يمكن القول ان المبادرات الشعبية كانت اكثر انفتاحاً وايجابية واستيعاباً للواقع من المحاولات العربية الرسمية التي اتسمت بالتردد والانكفاء وشهدت نشاطاتها توقفاً وتجميداً في بعض مراحلها ويمكن القول ان اقل </a:t>
            </a:r>
            <a:r>
              <a:rPr lang="ar-IQ" sz="4000" dirty="0" smtClean="0"/>
              <a:t>ما توصف </a:t>
            </a:r>
            <a:r>
              <a:rPr lang="ar-IQ" sz="4000" dirty="0"/>
              <a:t>به انها متخلفة واقل شاناً من مثيلاتها من التجارب الافريقية </a:t>
            </a:r>
            <a:r>
              <a:rPr lang="ar-IQ" sz="4000" dirty="0" smtClean="0"/>
              <a:t>ولأمريكا </a:t>
            </a:r>
            <a:r>
              <a:rPr lang="ar-IQ" sz="4000" dirty="0"/>
              <a:t>اللاتينية </a:t>
            </a:r>
            <a:r>
              <a:rPr lang="en-US" sz="4000" dirty="0"/>
              <a:t> </a:t>
            </a:r>
          </a:p>
          <a:p>
            <a:pPr marL="0" indent="0" algn="justLow">
              <a:buNone/>
            </a:pPr>
            <a:endParaRPr lang="en-US" sz="2400" b="1" dirty="0">
              <a:effectLst>
                <a:glow rad="101600">
                  <a:schemeClr val="bg1">
                    <a:lumMod val="50000"/>
                    <a:alpha val="40000"/>
                  </a:schemeClr>
                </a:glow>
              </a:effectLst>
              <a:latin typeface="Andalus" pitchFamily="18" charset="-78"/>
            </a:endParaRPr>
          </a:p>
        </p:txBody>
      </p:sp>
      <p:sp>
        <p:nvSpPr>
          <p:cNvPr id="2" name="مستطيل 1"/>
          <p:cNvSpPr/>
          <p:nvPr/>
        </p:nvSpPr>
        <p:spPr>
          <a:xfrm>
            <a:off x="611560" y="260648"/>
            <a:ext cx="7992888" cy="1107996"/>
          </a:xfrm>
          <a:prstGeom prst="rect">
            <a:avLst/>
          </a:prstGeom>
        </p:spPr>
        <p:txBody>
          <a:bodyPr wrap="square">
            <a:spAutoFit/>
          </a:bodyPr>
          <a:lstStyle/>
          <a:p>
            <a:endParaRPr lang="ar-IQ" sz="6600" b="1" dirty="0">
              <a:solidFill>
                <a:srgbClr val="C00000"/>
              </a:solidFill>
              <a:effectLst>
                <a:glow rad="101600">
                  <a:schemeClr val="bg1">
                    <a:lumMod val="50000"/>
                    <a:alpha val="40000"/>
                  </a:schemeClr>
                </a:glow>
              </a:effectLst>
              <a:latin typeface="Andalus" pitchFamily="18" charset="-78"/>
              <a:cs typeface="Diwani Letter" pitchFamily="2" charset="-78"/>
            </a:endParaRPr>
          </a:p>
        </p:txBody>
      </p:sp>
      <p:sp>
        <p:nvSpPr>
          <p:cNvPr id="4" name="مخطط انسيابي: معالجة متعاقبة 3"/>
          <p:cNvSpPr/>
          <p:nvPr/>
        </p:nvSpPr>
        <p:spPr>
          <a:xfrm>
            <a:off x="1475656" y="116632"/>
            <a:ext cx="6408712" cy="1440160"/>
          </a:xfrm>
          <a:prstGeom prst="flowChartAlternateProcess">
            <a:avLst/>
          </a:prstGeom>
          <a:solidFill>
            <a:schemeClr val="bg1"/>
          </a:solidFill>
          <a:ln>
            <a:solidFill>
              <a:schemeClr val="tx1"/>
            </a:solidFill>
          </a:ln>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600" spc="50" dirty="0" smtClean="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rPr>
              <a:t>الميثاق العربي لحقوق الانسان 1997</a:t>
            </a:r>
            <a:endParaRPr lang="en-US" sz="3600" spc="50" dirty="0">
              <a:ln w="11430"/>
              <a:solidFill>
                <a:srgbClr val="D22E2E"/>
              </a:solidFill>
              <a:effectLst>
                <a:outerShdw blurRad="76200" dist="50800" dir="5400000" algn="tl" rotWithShape="0">
                  <a:srgbClr val="000000">
                    <a:alpha val="65000"/>
                  </a:srgbClr>
                </a:outerShdw>
                <a:reflection blurRad="6350" stA="55000" endA="300" endPos="45500" dir="5400000" sy="-100000" algn="bl" rotWithShape="0"/>
              </a:effectLst>
              <a:cs typeface="PT Bold Heading" pitchFamily="2" charset="-78"/>
            </a:endParaRPr>
          </a:p>
        </p:txBody>
      </p:sp>
    </p:spTree>
    <p:extLst>
      <p:ext uri="{BB962C8B-B14F-4D97-AF65-F5344CB8AC3E}">
        <p14:creationId xmlns:p14="http://schemas.microsoft.com/office/powerpoint/2010/main" val="2560212657"/>
      </p:ext>
    </p:extLst>
  </p:cSld>
  <p:clrMapOvr>
    <a:masterClrMapping/>
  </p:clrMapOvr>
  <mc:AlternateContent xmlns:mc="http://schemas.openxmlformats.org/markup-compatibility/2006" xmlns:p14="http://schemas.microsoft.com/office/powerpoint/2010/main">
    <mc:Choice Requires="p14">
      <p:transition spd="slow" p14:dur="3900">
        <p14:glitter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16" presetClass="entr" presetSubtype="26" fill="hold" nodeType="afterEffect">
                                  <p:stCondLst>
                                    <p:cond delay="3000"/>
                                  </p:stCondLst>
                                  <p:childTnLst>
                                    <p:set>
                                      <p:cBhvr>
                                        <p:cTn id="15" dur="1" fill="hold">
                                          <p:stCondLst>
                                            <p:cond delay="0"/>
                                          </p:stCondLst>
                                        </p:cTn>
                                        <p:tgtEl>
                                          <p:spTgt spid="9">
                                            <p:txEl>
                                              <p:pRg st="0" end="0"/>
                                            </p:txEl>
                                          </p:spTgt>
                                        </p:tgtEl>
                                        <p:attrNameLst>
                                          <p:attrName>style.visibility</p:attrName>
                                        </p:attrNameLst>
                                      </p:cBhvr>
                                      <p:to>
                                        <p:strVal val="visible"/>
                                      </p:to>
                                    </p:set>
                                    <p:animEffect transition="in" filter="barn(inHorizontal)">
                                      <p:cBhvr>
                                        <p:cTn id="16" dur="5000"/>
                                        <p:tgtEl>
                                          <p:spTgt spid="9">
                                            <p:txEl>
                                              <p:pRg st="0" end="0"/>
                                            </p:txEl>
                                          </p:spTgt>
                                        </p:tgtEl>
                                      </p:cBhvr>
                                    </p:animEffect>
                                  </p:childTnLst>
                                </p:cTn>
                              </p:par>
                            </p:childTnLst>
                          </p:cTn>
                        </p:par>
                        <p:par>
                          <p:cTn id="17" fill="hold">
                            <p:stCondLst>
                              <p:cond delay="10000"/>
                            </p:stCondLst>
                            <p:childTnLst>
                              <p:par>
                                <p:cTn id="18" presetID="16" presetClass="entr" presetSubtype="26" fill="hold" nodeType="afterEffect">
                                  <p:stCondLst>
                                    <p:cond delay="300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barn(inHorizontal)">
                                      <p:cBhvr>
                                        <p:cTn id="20" dur="50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محاضرة دكتور عماد الدورة 39">
  <a:themeElements>
    <a:clrScheme name="مخصص 1">
      <a:dk1>
        <a:sysClr val="windowText" lastClr="000000"/>
      </a:dk1>
      <a:lt1>
        <a:sysClr val="window" lastClr="FFFFFF"/>
      </a:lt1>
      <a:dk2>
        <a:srgbClr val="4F271C"/>
      </a:dk2>
      <a:lt2>
        <a:srgbClr val="E7DEC9"/>
      </a:lt2>
      <a:accent1>
        <a:srgbClr val="BF654C"/>
      </a:accent1>
      <a:accent2>
        <a:srgbClr val="FEB80A"/>
      </a:accent2>
      <a:accent3>
        <a:srgbClr val="C32D2E"/>
      </a:accent3>
      <a:accent4>
        <a:srgbClr val="84AA33"/>
      </a:accent4>
      <a:accent5>
        <a:srgbClr val="964305"/>
      </a:accent5>
      <a:accent6>
        <a:srgbClr val="475A8D"/>
      </a:accent6>
      <a:hlink>
        <a:srgbClr val="8DC765"/>
      </a:hlink>
      <a:folHlink>
        <a:srgbClr val="957C4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2129</Words>
  <Application>Microsoft Office PowerPoint</Application>
  <PresentationFormat>عرض على الشاشة (3:4)‏</PresentationFormat>
  <Paragraphs>110</Paragraphs>
  <Slides>27</Slides>
  <Notes>0</Notes>
  <HiddenSlides>0</HiddenSlides>
  <MMClips>0</MMClips>
  <ScaleCrop>false</ScaleCrop>
  <HeadingPairs>
    <vt:vector size="4" baseType="variant">
      <vt:variant>
        <vt:lpstr>نسق</vt:lpstr>
      </vt:variant>
      <vt:variant>
        <vt:i4>1</vt:i4>
      </vt:variant>
      <vt:variant>
        <vt:lpstr>عناوين الشرائح</vt:lpstr>
      </vt:variant>
      <vt:variant>
        <vt:i4>27</vt:i4>
      </vt:variant>
    </vt:vector>
  </HeadingPairs>
  <TitlesOfParts>
    <vt:vector size="28" baseType="lpstr">
      <vt:lpstr>محاضرة دكتور عماد الدورة 39</vt:lpstr>
      <vt:lpstr>حقوق الانسان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حقوق الانسان</dc:title>
  <dc:creator>FANAR</dc:creator>
  <cp:lastModifiedBy>DR.Ahmed Saker 2o1O</cp:lastModifiedBy>
  <cp:revision>2</cp:revision>
  <dcterms:modified xsi:type="dcterms:W3CDTF">2024-10-12T16:53:51Z</dcterms:modified>
</cp:coreProperties>
</file>