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lvl="0">
      <a:defRPr lang="ar-IQ"/>
    </a:defPPr>
    <a:lvl1pPr marL="0" lvl="0" algn="r" defTabSz="914400" rtl="1" eaLnBrk="1" latinLnBrk="0" hangingPunct="1">
      <a:defRPr sz="1800" kern="1200">
        <a:solidFill>
          <a:schemeClr val="tx1"/>
        </a:solidFill>
        <a:latin typeface="+mn-lt"/>
        <a:ea typeface="+mn-ea"/>
        <a:cs typeface="+mn-cs"/>
      </a:defRPr>
    </a:lvl1pPr>
    <a:lvl2pPr marL="457200" lvl="1" algn="r" defTabSz="914400" rtl="1" eaLnBrk="1" latinLnBrk="0" hangingPunct="1">
      <a:defRPr sz="1800" kern="1200">
        <a:solidFill>
          <a:schemeClr val="tx1"/>
        </a:solidFill>
        <a:latin typeface="+mn-lt"/>
        <a:ea typeface="+mn-ea"/>
        <a:cs typeface="+mn-cs"/>
      </a:defRPr>
    </a:lvl2pPr>
    <a:lvl3pPr marL="914400" lvl="2" algn="r" defTabSz="914400" rtl="1" eaLnBrk="1" latinLnBrk="0" hangingPunct="1">
      <a:defRPr sz="1800" kern="1200">
        <a:solidFill>
          <a:schemeClr val="tx1"/>
        </a:solidFill>
        <a:latin typeface="+mn-lt"/>
        <a:ea typeface="+mn-ea"/>
        <a:cs typeface="+mn-cs"/>
      </a:defRPr>
    </a:lvl3pPr>
    <a:lvl4pPr marL="1371600" lvl="3" algn="r" defTabSz="914400" rtl="1" eaLnBrk="1" latinLnBrk="0" hangingPunct="1">
      <a:defRPr sz="1800" kern="1200">
        <a:solidFill>
          <a:schemeClr val="tx1"/>
        </a:solidFill>
        <a:latin typeface="+mn-lt"/>
        <a:ea typeface="+mn-ea"/>
        <a:cs typeface="+mn-cs"/>
      </a:defRPr>
    </a:lvl4pPr>
    <a:lvl5pPr marL="1828800" lvl="4" algn="r" defTabSz="914400" rtl="1" eaLnBrk="1" latinLnBrk="0" hangingPunct="1">
      <a:defRPr sz="1800" kern="1200">
        <a:solidFill>
          <a:schemeClr val="tx1"/>
        </a:solidFill>
        <a:latin typeface="+mn-lt"/>
        <a:ea typeface="+mn-ea"/>
        <a:cs typeface="+mn-cs"/>
      </a:defRPr>
    </a:lvl5pPr>
    <a:lvl6pPr marL="2286000" lvl="5" algn="r" defTabSz="914400" rtl="1" eaLnBrk="1" latinLnBrk="0" hangingPunct="1">
      <a:defRPr sz="1800" kern="1200">
        <a:solidFill>
          <a:schemeClr val="tx1"/>
        </a:solidFill>
        <a:latin typeface="+mn-lt"/>
        <a:ea typeface="+mn-ea"/>
        <a:cs typeface="+mn-cs"/>
      </a:defRPr>
    </a:lvl6pPr>
    <a:lvl7pPr marL="2743200" lvl="6" algn="r" defTabSz="914400" rtl="1" eaLnBrk="1" latinLnBrk="0" hangingPunct="1">
      <a:defRPr sz="1800" kern="1200">
        <a:solidFill>
          <a:schemeClr val="tx1"/>
        </a:solidFill>
        <a:latin typeface="+mn-lt"/>
        <a:ea typeface="+mn-ea"/>
        <a:cs typeface="+mn-cs"/>
      </a:defRPr>
    </a:lvl7pPr>
    <a:lvl8pPr marL="3200400" lvl="7" algn="r" defTabSz="914400" rtl="1" eaLnBrk="1" latinLnBrk="0" hangingPunct="1">
      <a:defRPr sz="1800" kern="1200">
        <a:solidFill>
          <a:schemeClr val="tx1"/>
        </a:solidFill>
        <a:latin typeface="+mn-lt"/>
        <a:ea typeface="+mn-ea"/>
        <a:cs typeface="+mn-cs"/>
      </a:defRPr>
    </a:lvl8pPr>
    <a:lvl9pPr marL="3657600" lvl="8"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7A49DCE-41E8-413F-A7A9-CAE32877E7B4}" type="datetimeFigureOut">
              <a:rPr lang="ar-IQ" smtClean="0"/>
              <a:pPr/>
              <a:t>21/06/1443</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D65F6A90-5044-4E86-B5BA-4E8AE423F952}" type="slidenum">
              <a:rPr lang="ar-IQ" smtClean="0"/>
              <a:pPr/>
              <a:t>‹#›</a:t>
            </a:fld>
            <a:endParaRPr lang="ar-IQ" dirty="0"/>
          </a:p>
        </p:txBody>
      </p:sp>
    </p:spTree>
    <p:extLst>
      <p:ext uri="{BB962C8B-B14F-4D97-AF65-F5344CB8AC3E}">
        <p14:creationId xmlns:p14="http://schemas.microsoft.com/office/powerpoint/2010/main" val="2449689882"/>
      </p:ext>
    </p:extLst>
  </p:cSld>
  <p:clrMapOvr>
    <a:masterClrMapping/>
  </p:clrMapOvr>
  <mc:AlternateContent xmlns:mc="http://schemas.openxmlformats.org/markup-compatibility/2006" xmlns:p14="http://schemas.microsoft.com/office/powerpoint/2010/main">
    <mc:Choice Requires="p14">
      <p:transition spd="slow" p14:dur="5000" advClick="0" advTm="25000">
        <p14:ferris dir="r"/>
      </p:transition>
    </mc:Choice>
    <mc:Fallback xmlns="">
      <p:transition spd="slow" advClick="0" advTm="25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7A49DCE-41E8-413F-A7A9-CAE32877E7B4}" type="datetimeFigureOut">
              <a:rPr lang="ar-IQ" smtClean="0"/>
              <a:pPr/>
              <a:t>21/06/1443</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D65F6A90-5044-4E86-B5BA-4E8AE423F952}" type="slidenum">
              <a:rPr lang="ar-IQ" smtClean="0"/>
              <a:pPr/>
              <a:t>‹#›</a:t>
            </a:fld>
            <a:endParaRPr lang="ar-IQ" dirty="0"/>
          </a:p>
        </p:txBody>
      </p:sp>
    </p:spTree>
    <p:extLst>
      <p:ext uri="{BB962C8B-B14F-4D97-AF65-F5344CB8AC3E}">
        <p14:creationId xmlns:p14="http://schemas.microsoft.com/office/powerpoint/2010/main" val="3480577448"/>
      </p:ext>
    </p:extLst>
  </p:cSld>
  <p:clrMapOvr>
    <a:masterClrMapping/>
  </p:clrMapOvr>
  <mc:AlternateContent xmlns:mc="http://schemas.openxmlformats.org/markup-compatibility/2006" xmlns:p14="http://schemas.microsoft.com/office/powerpoint/2010/main">
    <mc:Choice Requires="p14">
      <p:transition spd="slow" p14:dur="5000" advClick="0" advTm="25000">
        <p14:ferris dir="r"/>
      </p:transition>
    </mc:Choice>
    <mc:Fallback xmlns="">
      <p:transition spd="slow" advClick="0" advTm="25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7A49DCE-41E8-413F-A7A9-CAE32877E7B4}" type="datetimeFigureOut">
              <a:rPr lang="ar-IQ" smtClean="0"/>
              <a:pPr/>
              <a:t>21/06/1443</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D65F6A90-5044-4E86-B5BA-4E8AE423F952}" type="slidenum">
              <a:rPr lang="ar-IQ" smtClean="0"/>
              <a:pPr/>
              <a:t>‹#›</a:t>
            </a:fld>
            <a:endParaRPr lang="ar-IQ" dirty="0"/>
          </a:p>
        </p:txBody>
      </p:sp>
    </p:spTree>
    <p:extLst>
      <p:ext uri="{BB962C8B-B14F-4D97-AF65-F5344CB8AC3E}">
        <p14:creationId xmlns:p14="http://schemas.microsoft.com/office/powerpoint/2010/main" val="3700906028"/>
      </p:ext>
    </p:extLst>
  </p:cSld>
  <p:clrMapOvr>
    <a:masterClrMapping/>
  </p:clrMapOvr>
  <mc:AlternateContent xmlns:mc="http://schemas.openxmlformats.org/markup-compatibility/2006" xmlns:p14="http://schemas.microsoft.com/office/powerpoint/2010/main">
    <mc:Choice Requires="p14">
      <p:transition spd="slow" p14:dur="5000" advClick="0" advTm="25000">
        <p14:ferris dir="r"/>
      </p:transition>
    </mc:Choice>
    <mc:Fallback xmlns="">
      <p:transition spd="slow" advClick="0" advTm="2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7A49DCE-41E8-413F-A7A9-CAE32877E7B4}" type="datetimeFigureOut">
              <a:rPr lang="ar-IQ" smtClean="0"/>
              <a:pPr/>
              <a:t>21/06/1443</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D65F6A90-5044-4E86-B5BA-4E8AE423F952}" type="slidenum">
              <a:rPr lang="ar-IQ" smtClean="0"/>
              <a:pPr/>
              <a:t>‹#›</a:t>
            </a:fld>
            <a:endParaRPr lang="ar-IQ" dirty="0"/>
          </a:p>
        </p:txBody>
      </p:sp>
    </p:spTree>
    <p:extLst>
      <p:ext uri="{BB962C8B-B14F-4D97-AF65-F5344CB8AC3E}">
        <p14:creationId xmlns:p14="http://schemas.microsoft.com/office/powerpoint/2010/main" val="187568189"/>
      </p:ext>
    </p:extLst>
  </p:cSld>
  <p:clrMapOvr>
    <a:masterClrMapping/>
  </p:clrMapOvr>
  <mc:AlternateContent xmlns:mc="http://schemas.openxmlformats.org/markup-compatibility/2006" xmlns:p14="http://schemas.microsoft.com/office/powerpoint/2010/main">
    <mc:Choice Requires="p14">
      <p:transition spd="slow" p14:dur="5000" advClick="0" advTm="25000">
        <p14:ferris dir="r"/>
      </p:transition>
    </mc:Choice>
    <mc:Fallback xmlns="">
      <p:transition spd="slow" advClick="0" advTm="2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7A49DCE-41E8-413F-A7A9-CAE32877E7B4}" type="datetimeFigureOut">
              <a:rPr lang="ar-IQ" smtClean="0"/>
              <a:pPr/>
              <a:t>21/06/1443</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D65F6A90-5044-4E86-B5BA-4E8AE423F952}" type="slidenum">
              <a:rPr lang="ar-IQ" smtClean="0"/>
              <a:pPr/>
              <a:t>‹#›</a:t>
            </a:fld>
            <a:endParaRPr lang="ar-IQ" dirty="0"/>
          </a:p>
        </p:txBody>
      </p:sp>
    </p:spTree>
    <p:extLst>
      <p:ext uri="{BB962C8B-B14F-4D97-AF65-F5344CB8AC3E}">
        <p14:creationId xmlns:p14="http://schemas.microsoft.com/office/powerpoint/2010/main" val="24409253"/>
      </p:ext>
    </p:extLst>
  </p:cSld>
  <p:clrMapOvr>
    <a:masterClrMapping/>
  </p:clrMapOvr>
  <mc:AlternateContent xmlns:mc="http://schemas.openxmlformats.org/markup-compatibility/2006" xmlns:p14="http://schemas.microsoft.com/office/powerpoint/2010/main">
    <mc:Choice Requires="p14">
      <p:transition spd="slow" p14:dur="5000" advClick="0" advTm="25000">
        <p14:ferris dir="r"/>
      </p:transition>
    </mc:Choice>
    <mc:Fallback xmlns="">
      <p:transition spd="slow" advClick="0" advTm="2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7A49DCE-41E8-413F-A7A9-CAE32877E7B4}" type="datetimeFigureOut">
              <a:rPr lang="ar-IQ" smtClean="0"/>
              <a:pPr/>
              <a:t>21/06/1443</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D65F6A90-5044-4E86-B5BA-4E8AE423F952}" type="slidenum">
              <a:rPr lang="ar-IQ" smtClean="0"/>
              <a:pPr/>
              <a:t>‹#›</a:t>
            </a:fld>
            <a:endParaRPr lang="ar-IQ" dirty="0"/>
          </a:p>
        </p:txBody>
      </p:sp>
    </p:spTree>
    <p:extLst>
      <p:ext uri="{BB962C8B-B14F-4D97-AF65-F5344CB8AC3E}">
        <p14:creationId xmlns:p14="http://schemas.microsoft.com/office/powerpoint/2010/main" val="1601500697"/>
      </p:ext>
    </p:extLst>
  </p:cSld>
  <p:clrMapOvr>
    <a:masterClrMapping/>
  </p:clrMapOvr>
  <mc:AlternateContent xmlns:mc="http://schemas.openxmlformats.org/markup-compatibility/2006" xmlns:p14="http://schemas.microsoft.com/office/powerpoint/2010/main">
    <mc:Choice Requires="p14">
      <p:transition spd="slow" p14:dur="5000" advClick="0" advTm="25000">
        <p14:ferris dir="r"/>
      </p:transition>
    </mc:Choice>
    <mc:Fallback xmlns="">
      <p:transition spd="slow" advClick="0" advTm="2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7A49DCE-41E8-413F-A7A9-CAE32877E7B4}" type="datetimeFigureOut">
              <a:rPr lang="ar-IQ" smtClean="0"/>
              <a:pPr/>
              <a:t>21/06/1443</a:t>
            </a:fld>
            <a:endParaRPr lang="ar-IQ" dirty="0"/>
          </a:p>
        </p:txBody>
      </p:sp>
      <p:sp>
        <p:nvSpPr>
          <p:cNvPr id="8" name="عنصر نائب للتذييل 7"/>
          <p:cNvSpPr>
            <a:spLocks noGrp="1"/>
          </p:cNvSpPr>
          <p:nvPr>
            <p:ph type="ftr" sz="quarter" idx="11"/>
          </p:nvPr>
        </p:nvSpPr>
        <p:spPr/>
        <p:txBody>
          <a:bodyPr/>
          <a:lstStyle/>
          <a:p>
            <a:endParaRPr lang="ar-IQ" dirty="0"/>
          </a:p>
        </p:txBody>
      </p:sp>
      <p:sp>
        <p:nvSpPr>
          <p:cNvPr id="9" name="عنصر نائب لرقم الشريحة 8"/>
          <p:cNvSpPr>
            <a:spLocks noGrp="1"/>
          </p:cNvSpPr>
          <p:nvPr>
            <p:ph type="sldNum" sz="quarter" idx="12"/>
          </p:nvPr>
        </p:nvSpPr>
        <p:spPr/>
        <p:txBody>
          <a:bodyPr/>
          <a:lstStyle/>
          <a:p>
            <a:fld id="{D65F6A90-5044-4E86-B5BA-4E8AE423F952}" type="slidenum">
              <a:rPr lang="ar-IQ" smtClean="0"/>
              <a:pPr/>
              <a:t>‹#›</a:t>
            </a:fld>
            <a:endParaRPr lang="ar-IQ" dirty="0"/>
          </a:p>
        </p:txBody>
      </p:sp>
    </p:spTree>
    <p:extLst>
      <p:ext uri="{BB962C8B-B14F-4D97-AF65-F5344CB8AC3E}">
        <p14:creationId xmlns:p14="http://schemas.microsoft.com/office/powerpoint/2010/main" val="4129131198"/>
      </p:ext>
    </p:extLst>
  </p:cSld>
  <p:clrMapOvr>
    <a:masterClrMapping/>
  </p:clrMapOvr>
  <mc:AlternateContent xmlns:mc="http://schemas.openxmlformats.org/markup-compatibility/2006" xmlns:p14="http://schemas.microsoft.com/office/powerpoint/2010/main">
    <mc:Choice Requires="p14">
      <p:transition spd="slow" p14:dur="5000" advClick="0" advTm="25000">
        <p14:ferris dir="r"/>
      </p:transition>
    </mc:Choice>
    <mc:Fallback xmlns="">
      <p:transition spd="slow" advClick="0" advTm="2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7A49DCE-41E8-413F-A7A9-CAE32877E7B4}" type="datetimeFigureOut">
              <a:rPr lang="ar-IQ" smtClean="0"/>
              <a:pPr/>
              <a:t>21/06/1443</a:t>
            </a:fld>
            <a:endParaRPr lang="ar-IQ" dirty="0"/>
          </a:p>
        </p:txBody>
      </p:sp>
      <p:sp>
        <p:nvSpPr>
          <p:cNvPr id="4" name="عنصر نائب للتذييل 3"/>
          <p:cNvSpPr>
            <a:spLocks noGrp="1"/>
          </p:cNvSpPr>
          <p:nvPr>
            <p:ph type="ftr" sz="quarter" idx="11"/>
          </p:nvPr>
        </p:nvSpPr>
        <p:spPr/>
        <p:txBody>
          <a:bodyPr/>
          <a:lstStyle/>
          <a:p>
            <a:endParaRPr lang="ar-IQ" dirty="0"/>
          </a:p>
        </p:txBody>
      </p:sp>
      <p:sp>
        <p:nvSpPr>
          <p:cNvPr id="5" name="عنصر نائب لرقم الشريحة 4"/>
          <p:cNvSpPr>
            <a:spLocks noGrp="1"/>
          </p:cNvSpPr>
          <p:nvPr>
            <p:ph type="sldNum" sz="quarter" idx="12"/>
          </p:nvPr>
        </p:nvSpPr>
        <p:spPr/>
        <p:txBody>
          <a:bodyPr/>
          <a:lstStyle/>
          <a:p>
            <a:fld id="{D65F6A90-5044-4E86-B5BA-4E8AE423F952}" type="slidenum">
              <a:rPr lang="ar-IQ" smtClean="0"/>
              <a:pPr/>
              <a:t>‹#›</a:t>
            </a:fld>
            <a:endParaRPr lang="ar-IQ" dirty="0"/>
          </a:p>
        </p:txBody>
      </p:sp>
    </p:spTree>
    <p:extLst>
      <p:ext uri="{BB962C8B-B14F-4D97-AF65-F5344CB8AC3E}">
        <p14:creationId xmlns:p14="http://schemas.microsoft.com/office/powerpoint/2010/main" val="1406965075"/>
      </p:ext>
    </p:extLst>
  </p:cSld>
  <p:clrMapOvr>
    <a:masterClrMapping/>
  </p:clrMapOvr>
  <mc:AlternateContent xmlns:mc="http://schemas.openxmlformats.org/markup-compatibility/2006" xmlns:p14="http://schemas.microsoft.com/office/powerpoint/2010/main">
    <mc:Choice Requires="p14">
      <p:transition spd="slow" p14:dur="5000" advClick="0" advTm="25000">
        <p14:ferris dir="r"/>
      </p:transition>
    </mc:Choice>
    <mc:Fallback xmlns="">
      <p:transition spd="slow" advClick="0" advTm="2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7A49DCE-41E8-413F-A7A9-CAE32877E7B4}" type="datetimeFigureOut">
              <a:rPr lang="ar-IQ" smtClean="0"/>
              <a:pPr/>
              <a:t>21/06/1443</a:t>
            </a:fld>
            <a:endParaRPr lang="ar-IQ" dirty="0"/>
          </a:p>
        </p:txBody>
      </p:sp>
      <p:sp>
        <p:nvSpPr>
          <p:cNvPr id="3" name="عنصر نائب للتذييل 2"/>
          <p:cNvSpPr>
            <a:spLocks noGrp="1"/>
          </p:cNvSpPr>
          <p:nvPr>
            <p:ph type="ftr" sz="quarter" idx="11"/>
          </p:nvPr>
        </p:nvSpPr>
        <p:spPr/>
        <p:txBody>
          <a:bodyPr/>
          <a:lstStyle/>
          <a:p>
            <a:endParaRPr lang="ar-IQ" dirty="0"/>
          </a:p>
        </p:txBody>
      </p:sp>
      <p:sp>
        <p:nvSpPr>
          <p:cNvPr id="4" name="عنصر نائب لرقم الشريحة 3"/>
          <p:cNvSpPr>
            <a:spLocks noGrp="1"/>
          </p:cNvSpPr>
          <p:nvPr>
            <p:ph type="sldNum" sz="quarter" idx="12"/>
          </p:nvPr>
        </p:nvSpPr>
        <p:spPr/>
        <p:txBody>
          <a:bodyPr/>
          <a:lstStyle/>
          <a:p>
            <a:fld id="{D65F6A90-5044-4E86-B5BA-4E8AE423F952}" type="slidenum">
              <a:rPr lang="ar-IQ" smtClean="0"/>
              <a:pPr/>
              <a:t>‹#›</a:t>
            </a:fld>
            <a:endParaRPr lang="ar-IQ" dirty="0"/>
          </a:p>
        </p:txBody>
      </p:sp>
    </p:spTree>
    <p:extLst>
      <p:ext uri="{BB962C8B-B14F-4D97-AF65-F5344CB8AC3E}">
        <p14:creationId xmlns:p14="http://schemas.microsoft.com/office/powerpoint/2010/main" val="3838228472"/>
      </p:ext>
    </p:extLst>
  </p:cSld>
  <p:clrMapOvr>
    <a:masterClrMapping/>
  </p:clrMapOvr>
  <mc:AlternateContent xmlns:mc="http://schemas.openxmlformats.org/markup-compatibility/2006" xmlns:p14="http://schemas.microsoft.com/office/powerpoint/2010/main">
    <mc:Choice Requires="p14">
      <p:transition spd="slow" p14:dur="5000" advClick="0" advTm="25000">
        <p14:ferris dir="r"/>
      </p:transition>
    </mc:Choice>
    <mc:Fallback xmlns="">
      <p:transition spd="slow" advClick="0" advTm="2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7A49DCE-41E8-413F-A7A9-CAE32877E7B4}" type="datetimeFigureOut">
              <a:rPr lang="ar-IQ" smtClean="0"/>
              <a:pPr/>
              <a:t>21/06/1443</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D65F6A90-5044-4E86-B5BA-4E8AE423F952}" type="slidenum">
              <a:rPr lang="ar-IQ" smtClean="0"/>
              <a:pPr/>
              <a:t>‹#›</a:t>
            </a:fld>
            <a:endParaRPr lang="ar-IQ" dirty="0"/>
          </a:p>
        </p:txBody>
      </p:sp>
    </p:spTree>
    <p:extLst>
      <p:ext uri="{BB962C8B-B14F-4D97-AF65-F5344CB8AC3E}">
        <p14:creationId xmlns:p14="http://schemas.microsoft.com/office/powerpoint/2010/main" val="256139930"/>
      </p:ext>
    </p:extLst>
  </p:cSld>
  <p:clrMapOvr>
    <a:masterClrMapping/>
  </p:clrMapOvr>
  <mc:AlternateContent xmlns:mc="http://schemas.openxmlformats.org/markup-compatibility/2006" xmlns:p14="http://schemas.microsoft.com/office/powerpoint/2010/main">
    <mc:Choice Requires="p14">
      <p:transition spd="slow" p14:dur="5000" advClick="0" advTm="25000">
        <p14:ferris dir="r"/>
      </p:transition>
    </mc:Choice>
    <mc:Fallback xmlns="">
      <p:transition spd="slow" advClick="0" advTm="25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الرمز لإضافة صورة</a:t>
            </a:r>
            <a:endParaRPr lang="ar-IQ"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7A49DCE-41E8-413F-A7A9-CAE32877E7B4}" type="datetimeFigureOut">
              <a:rPr lang="ar-IQ" smtClean="0"/>
              <a:pPr/>
              <a:t>21/06/1443</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D65F6A90-5044-4E86-B5BA-4E8AE423F952}" type="slidenum">
              <a:rPr lang="ar-IQ" smtClean="0"/>
              <a:pPr/>
              <a:t>‹#›</a:t>
            </a:fld>
            <a:endParaRPr lang="ar-IQ" dirty="0"/>
          </a:p>
        </p:txBody>
      </p:sp>
    </p:spTree>
    <p:extLst>
      <p:ext uri="{BB962C8B-B14F-4D97-AF65-F5344CB8AC3E}">
        <p14:creationId xmlns:p14="http://schemas.microsoft.com/office/powerpoint/2010/main" val="1287411799"/>
      </p:ext>
    </p:extLst>
  </p:cSld>
  <p:clrMapOvr>
    <a:masterClrMapping/>
  </p:clrMapOvr>
  <mc:AlternateContent xmlns:mc="http://schemas.openxmlformats.org/markup-compatibility/2006" xmlns:p14="http://schemas.microsoft.com/office/powerpoint/2010/main">
    <mc:Choice Requires="p14">
      <p:transition spd="slow" p14:dur="5000" advClick="0" advTm="25000">
        <p14:ferris dir="r"/>
      </p:transition>
    </mc:Choice>
    <mc:Fallback xmlns="">
      <p:transition spd="slow" advClick="0" advTm="2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7A49DCE-41E8-413F-A7A9-CAE32877E7B4}" type="datetimeFigureOut">
              <a:rPr lang="ar-IQ" smtClean="0"/>
              <a:pPr/>
              <a:t>21/06/1443</a:t>
            </a:fld>
            <a:endParaRPr lang="ar-IQ"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65F6A90-5044-4E86-B5BA-4E8AE423F952}" type="slidenum">
              <a:rPr lang="ar-IQ" smtClean="0"/>
              <a:pPr/>
              <a:t>‹#›</a:t>
            </a:fld>
            <a:endParaRPr lang="ar-IQ" dirty="0"/>
          </a:p>
        </p:txBody>
      </p:sp>
    </p:spTree>
    <p:extLst>
      <p:ext uri="{BB962C8B-B14F-4D97-AF65-F5344CB8AC3E}">
        <p14:creationId xmlns:p14="http://schemas.microsoft.com/office/powerpoint/2010/main" val="1582294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5000" advClick="0" advTm="25000">
        <p14:ferris dir="r"/>
      </p:transition>
    </mc:Choice>
    <mc:Fallback xmlns="">
      <p:transition spd="slow" advClick="0" advTm="25000">
        <p:fade/>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24744"/>
            <a:ext cx="9144000" cy="1470025"/>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IQ" sz="8000" b="1" dirty="0" smtClean="0">
                <a:effectLst>
                  <a:glow rad="139700">
                    <a:schemeClr val="bg2">
                      <a:lumMod val="50000"/>
                      <a:alpha val="40000"/>
                    </a:schemeClr>
                  </a:glow>
                </a:effectLst>
                <a:cs typeface="DecoType Thuluth" pitchFamily="2" charset="-78"/>
              </a:rPr>
              <a:t>حقوق الانسان </a:t>
            </a:r>
            <a:endParaRPr lang="ar-IQ" sz="8000" b="1" dirty="0">
              <a:effectLst>
                <a:glow rad="139700">
                  <a:schemeClr val="bg2">
                    <a:lumMod val="50000"/>
                    <a:alpha val="40000"/>
                  </a:schemeClr>
                </a:glow>
              </a:effectLst>
              <a:cs typeface="DecoType Thuluth" pitchFamily="2" charset="-78"/>
            </a:endParaRPr>
          </a:p>
        </p:txBody>
      </p:sp>
      <p:sp>
        <p:nvSpPr>
          <p:cNvPr id="3" name="عنوان فرعي 2"/>
          <p:cNvSpPr>
            <a:spLocks noGrp="1"/>
          </p:cNvSpPr>
          <p:nvPr>
            <p:ph type="subTitle" idx="1"/>
          </p:nvPr>
        </p:nvSpPr>
        <p:spPr>
          <a:xfrm>
            <a:off x="0" y="3501008"/>
            <a:ext cx="9144000" cy="1752600"/>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Autofit/>
          </a:bodyPr>
          <a:lstStyle/>
          <a:p>
            <a:endParaRPr lang="ar-IQ" sz="3600" b="1" cap="all" dirty="0" smtClean="0">
              <a:ln w="0"/>
              <a:solidFill>
                <a:srgbClr val="C00000"/>
              </a:solidFill>
              <a:effectLst>
                <a:glow rad="101600">
                  <a:schemeClr val="bg1">
                    <a:lumMod val="50000"/>
                    <a:alpha val="40000"/>
                  </a:schemeClr>
                </a:glow>
              </a:effectLst>
              <a:latin typeface="Andalus" pitchFamily="18" charset="-78"/>
              <a:ea typeface="+mj-ea"/>
              <a:cs typeface="Andalus" pitchFamily="18" charset="-78"/>
            </a:endParaRPr>
          </a:p>
          <a:p>
            <a:r>
              <a:rPr lang="ar-IQ" sz="3600" b="1" cap="all" dirty="0" err="1" smtClean="0">
                <a:ln w="0"/>
                <a:solidFill>
                  <a:srgbClr val="C00000"/>
                </a:solidFill>
                <a:effectLst>
                  <a:glow rad="101600">
                    <a:schemeClr val="bg1">
                      <a:lumMod val="50000"/>
                      <a:alpha val="40000"/>
                    </a:schemeClr>
                  </a:glow>
                </a:effectLst>
                <a:latin typeface="Andalus" pitchFamily="18" charset="-78"/>
                <a:ea typeface="+mj-ea"/>
                <a:cs typeface="Andalus" pitchFamily="18" charset="-78"/>
              </a:rPr>
              <a:t>م.م</a:t>
            </a:r>
            <a:r>
              <a:rPr lang="ar-IQ" sz="3600" b="1" cap="all" dirty="0" smtClean="0">
                <a:ln w="0"/>
                <a:solidFill>
                  <a:srgbClr val="C00000"/>
                </a:solidFill>
                <a:effectLst>
                  <a:glow rad="101600">
                    <a:schemeClr val="bg1">
                      <a:lumMod val="50000"/>
                      <a:alpha val="40000"/>
                    </a:schemeClr>
                  </a:glow>
                </a:effectLst>
                <a:latin typeface="Andalus" pitchFamily="18" charset="-78"/>
                <a:ea typeface="+mj-ea"/>
                <a:cs typeface="Andalus" pitchFamily="18" charset="-78"/>
              </a:rPr>
              <a:t>. فنر عماد خليل</a:t>
            </a:r>
            <a:endParaRPr lang="ar-IQ" sz="3600" b="1" cap="all" dirty="0">
              <a:ln w="0"/>
              <a:solidFill>
                <a:srgbClr val="C00000"/>
              </a:solidFill>
              <a:effectLst>
                <a:glow rad="101600">
                  <a:schemeClr val="bg1">
                    <a:lumMod val="50000"/>
                    <a:alpha val="40000"/>
                  </a:schemeClr>
                </a:glow>
              </a:effectLst>
              <a:latin typeface="Andalus" pitchFamily="18" charset="-78"/>
              <a:ea typeface="+mj-ea"/>
              <a:cs typeface="Andalus" pitchFamily="18" charset="-78"/>
            </a:endParaRPr>
          </a:p>
          <a:p>
            <a:r>
              <a:rPr lang="ar-IQ" sz="3600" b="1" cap="all" dirty="0" smtClean="0">
                <a:ln w="0"/>
                <a:solidFill>
                  <a:srgbClr val="C00000"/>
                </a:solidFill>
                <a:effectLst>
                  <a:glow rad="101600">
                    <a:schemeClr val="bg1">
                      <a:lumMod val="50000"/>
                      <a:alpha val="40000"/>
                    </a:schemeClr>
                  </a:glow>
                </a:effectLst>
                <a:latin typeface="Andalus" pitchFamily="18" charset="-78"/>
                <a:ea typeface="+mj-ea"/>
                <a:cs typeface="Andalus" pitchFamily="18" charset="-78"/>
              </a:rPr>
              <a:t>كلية </a:t>
            </a:r>
            <a:r>
              <a:rPr lang="ar-IQ" sz="3600" b="1" cap="all" dirty="0">
                <a:ln w="0"/>
                <a:solidFill>
                  <a:srgbClr val="C00000"/>
                </a:solidFill>
                <a:effectLst>
                  <a:glow rad="101600">
                    <a:schemeClr val="bg1">
                      <a:lumMod val="50000"/>
                      <a:alpha val="40000"/>
                    </a:schemeClr>
                  </a:glow>
                </a:effectLst>
                <a:latin typeface="Andalus" pitchFamily="18" charset="-78"/>
                <a:ea typeface="+mj-ea"/>
                <a:cs typeface="Andalus" pitchFamily="18" charset="-78"/>
              </a:rPr>
              <a:t>العلوم السياسية في جامعة </a:t>
            </a:r>
            <a:r>
              <a:rPr lang="ar-IQ" sz="3600" b="1" cap="all" dirty="0" smtClean="0">
                <a:ln w="0"/>
                <a:solidFill>
                  <a:srgbClr val="C00000"/>
                </a:solidFill>
                <a:effectLst>
                  <a:glow rad="101600">
                    <a:schemeClr val="bg1">
                      <a:lumMod val="50000"/>
                      <a:alpha val="40000"/>
                    </a:schemeClr>
                  </a:glow>
                </a:effectLst>
                <a:latin typeface="Andalus" pitchFamily="18" charset="-78"/>
                <a:ea typeface="+mj-ea"/>
                <a:cs typeface="Andalus" pitchFamily="18" charset="-78"/>
              </a:rPr>
              <a:t>الموصل</a:t>
            </a:r>
            <a:endParaRPr lang="en-US" sz="3600" b="1" cap="all" dirty="0">
              <a:ln w="0"/>
              <a:solidFill>
                <a:srgbClr val="C00000"/>
              </a:solidFill>
              <a:effectLst>
                <a:glow rad="101600">
                  <a:schemeClr val="bg1">
                    <a:lumMod val="50000"/>
                    <a:alpha val="40000"/>
                  </a:schemeClr>
                </a:glow>
              </a:effectLst>
              <a:latin typeface="Andalus" pitchFamily="18" charset="-78"/>
              <a:ea typeface="+mj-ea"/>
              <a:cs typeface="Andalus" pitchFamily="18" charset="-78"/>
            </a:endParaRPr>
          </a:p>
        </p:txBody>
      </p:sp>
    </p:spTree>
    <p:extLst>
      <p:ext uri="{BB962C8B-B14F-4D97-AF65-F5344CB8AC3E}">
        <p14:creationId xmlns:p14="http://schemas.microsoft.com/office/powerpoint/2010/main" val="386562356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4000"/>
                            </p:stCondLst>
                            <p:childTnLst>
                              <p:par>
                                <p:cTn id="10" presetID="6" presetClass="entr" presetSubtype="16"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par>
                          <p:cTn id="13" fill="hold">
                            <p:stCondLst>
                              <p:cond delay="6000"/>
                            </p:stCondLst>
                            <p:childTnLst>
                              <p:par>
                                <p:cTn id="14" presetID="6" presetClass="entr" presetSubtype="16"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ircle(in)">
                                      <p:cBhvr>
                                        <p:cTn id="16"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556792"/>
            <a:ext cx="8640960" cy="5616624"/>
          </a:xfrm>
        </p:spPr>
        <p:txBody>
          <a:bodyPr>
            <a:noAutofit/>
          </a:bodyPr>
          <a:lstStyle/>
          <a:p>
            <a:pPr marL="0" indent="0" algn="justLow">
              <a:buNone/>
            </a:pPr>
            <a:r>
              <a:rPr lang="ar-IQ" sz="4000" dirty="0"/>
              <a:t>ان سلوك السلطات الرسمية ليس غير متحضر فقط بل مناقض تماماً لما ذهبت اليه الاعلانات العالمية حيث يحق لكل شخص بمفرده او بالاشتراك مع غيره ان يتمتع في ظل القانون الوطني بحماية فعالة لدى مقاومته بوسائل سلمية </a:t>
            </a:r>
            <a:r>
              <a:rPr lang="ar-IQ" sz="4000" dirty="0" smtClean="0"/>
              <a:t>للأنشطة </a:t>
            </a:r>
            <a:r>
              <a:rPr lang="ar-IQ" sz="4000" dirty="0"/>
              <a:t>والافعال المنسوبة الى الدول بما فيها تلك التي تعزى الى الامتناع عن افعال تؤدي الى انتهاكات لحقوق الانسان والحريات الاساسية </a:t>
            </a:r>
            <a:r>
              <a:rPr lang="ar-IQ" sz="4000" dirty="0" smtClean="0"/>
              <a:t>.</a:t>
            </a:r>
            <a:endParaRPr lang="en-US" sz="3600"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27384"/>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الضمانات الدستورية والقانونية لمنظومة حقوق الانسان </a:t>
            </a:r>
            <a:endParaRPr lang="en-US" sz="32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149426741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772816"/>
            <a:ext cx="8640960" cy="5616624"/>
          </a:xfrm>
        </p:spPr>
        <p:txBody>
          <a:bodyPr>
            <a:noAutofit/>
          </a:bodyPr>
          <a:lstStyle/>
          <a:p>
            <a:pPr marL="0" indent="0" algn="justLow">
              <a:buNone/>
            </a:pPr>
            <a:r>
              <a:rPr lang="ar-IQ" sz="2800" dirty="0" smtClean="0"/>
              <a:t>   وعندما </a:t>
            </a:r>
            <a:r>
              <a:rPr lang="ar-IQ" sz="2800" dirty="0"/>
              <a:t>نتحدث عن ضمانات حقوق الانسان على الصعيد الوطني فان هنالك اشتراطات وموجبات اولية اساسية لها الاسبقية في ضمان حقوق الانسان الا وهي الاعلان عن تلك الحقوق والنص عليها في الدستور حيث يعد الدستور ضامناً لتلك الحقوق كي يستطيع اي شخص يدعي ان حقوقه قد انتهكت الحق بنفسه او عن طريق تمثيل معتمد قانوناً في تقديم شكوى الى هيئة قضائية على ان تنظر هذه الهيئة في الشكوى على وجه السرعة وفي جلسة علنية والحصول من تلك الهيئة وفقاً للقانون على قرار الجبر بما في ذلك تعويض مستحق حيثما كان هنالك انتهاك حقوق ذلك الشخص او حرياته وان تلك الحق </a:t>
            </a:r>
            <a:r>
              <a:rPr lang="ar-IQ" sz="2800" dirty="0" smtClean="0"/>
              <a:t>لا يمكن </a:t>
            </a:r>
            <a:r>
              <a:rPr lang="ar-IQ" sz="2800" dirty="0"/>
              <a:t>ادراكها الا من خلال مبدأ سيادة القانون حيث </a:t>
            </a:r>
            <a:r>
              <a:rPr lang="ar-IQ" sz="2800" dirty="0" smtClean="0"/>
              <a:t>لا حكم </a:t>
            </a:r>
            <a:r>
              <a:rPr lang="ar-IQ" sz="2800" dirty="0"/>
              <a:t>الا </a:t>
            </a:r>
            <a:r>
              <a:rPr lang="ar-IQ" sz="2800" dirty="0" smtClean="0"/>
              <a:t>له.</a:t>
            </a:r>
            <a:endParaRPr lang="en-US" sz="2800"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116632"/>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الضمانات الدستورية والقانونية لمنظومة حقوق الانسان </a:t>
            </a:r>
            <a:endParaRPr lang="en-US" sz="32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634533036"/>
      </p:ext>
    </p:extLst>
  </p:cSld>
  <p:clrMapOvr>
    <a:masterClrMapping/>
  </p:clrMapOvr>
  <mc:AlternateContent xmlns:mc="http://schemas.openxmlformats.org/markup-compatibility/2006" xmlns:p14="http://schemas.microsoft.com/office/powerpoint/2010/main">
    <mc:Choice Requires="p14">
      <p:transition spd="slow" p14:dur="3900">
        <p14:glitter dir="u"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772816"/>
            <a:ext cx="8640960" cy="5616624"/>
          </a:xfrm>
        </p:spPr>
        <p:txBody>
          <a:bodyPr>
            <a:noAutofit/>
          </a:bodyPr>
          <a:lstStyle/>
          <a:p>
            <a:pPr marL="0" indent="0" algn="justLow">
              <a:buNone/>
            </a:pPr>
            <a:r>
              <a:rPr lang="ar-IQ" sz="3600" dirty="0"/>
              <a:t>وتعزيزاً لذلك </a:t>
            </a:r>
            <a:r>
              <a:rPr lang="ar-IQ" sz="3600" dirty="0" err="1"/>
              <a:t>تاتي</a:t>
            </a:r>
            <a:r>
              <a:rPr lang="ar-IQ" sz="3600" dirty="0"/>
              <a:t> الرقابة الدستورية رقيباً معترضاً وحامياً لحقوق الانسان على </a:t>
            </a:r>
            <a:r>
              <a:rPr lang="ar-IQ" sz="3600" dirty="0" smtClean="0"/>
              <a:t>القانون </a:t>
            </a:r>
            <a:r>
              <a:rPr lang="ar-IQ" sz="3600" dirty="0"/>
              <a:t>او قرار صادر من سلطة عامة يحمل في طياته انتهاكاً لحقوق الانسان ، كما تأتي الصحافة الحرة والرأي العام </a:t>
            </a:r>
            <a:r>
              <a:rPr lang="ar-IQ" sz="3600" dirty="0" smtClean="0"/>
              <a:t>مثقفاً </a:t>
            </a:r>
            <a:r>
              <a:rPr lang="ar-IQ" sz="3600" dirty="0"/>
              <a:t>وناشراً </a:t>
            </a:r>
            <a:r>
              <a:rPr lang="ar-IQ" sz="3600" dirty="0" err="1"/>
              <a:t>وموعياً</a:t>
            </a:r>
            <a:r>
              <a:rPr lang="ar-IQ" sz="3600" dirty="0"/>
              <a:t> لتلك الحقوق ومدافعاً عنها في حالة انتهاكها او خرقها من قبل السلطة العامة فهما الحارس الامين لتلك الحقوق والمتصدي الاول لمن </a:t>
            </a:r>
            <a:r>
              <a:rPr lang="ar-IQ" sz="3600" dirty="0" smtClean="0"/>
              <a:t>يخرقها </a:t>
            </a:r>
            <a:r>
              <a:rPr lang="ar-IQ" sz="3600" dirty="0"/>
              <a:t>.واستناداً لما تقدم  سنتطرق في خضم هذا المبحث الى الضمانات التي جاء ت بها الدساتير والقوانين والتي يمكن من خلالها ضمان حماية حقوق الانسان . </a:t>
            </a:r>
            <a:endParaRPr lang="en-US" sz="3600" dirty="0"/>
          </a:p>
          <a:p>
            <a:pPr marL="0" indent="0" algn="justLow">
              <a:buNone/>
            </a:pPr>
            <a:endParaRPr lang="en-US" sz="3600"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116632"/>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الضمانات الدستورية والقانونية لمنظومة حقوق الانسان </a:t>
            </a:r>
            <a:endParaRPr lang="en-US" sz="32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3644321171"/>
      </p:ext>
    </p:extLst>
  </p:cSld>
  <p:clrMapOvr>
    <a:masterClrMapping/>
  </p:clrMapOvr>
  <mc:AlternateContent xmlns:mc="http://schemas.openxmlformats.org/markup-compatibility/2006" xmlns:p14="http://schemas.microsoft.com/office/powerpoint/2010/main">
    <mc:Choice Requires="p14">
      <p:transition spd="slow" p14:dur="3900">
        <p14:glitter dir="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772816"/>
            <a:ext cx="8640960" cy="5616624"/>
          </a:xfrm>
        </p:spPr>
        <p:txBody>
          <a:bodyPr>
            <a:noAutofit/>
          </a:bodyPr>
          <a:lstStyle/>
          <a:p>
            <a:pPr algn="just"/>
            <a:r>
              <a:rPr lang="ar-IQ" sz="2800" b="1" dirty="0"/>
              <a:t>ان عملية نشأة الدساتير وصياغتها هي بحد ذاتها ضمانه </a:t>
            </a:r>
            <a:r>
              <a:rPr lang="ar-IQ" sz="2800" b="1" dirty="0" smtClean="0"/>
              <a:t>للإنسان </a:t>
            </a:r>
            <a:r>
              <a:rPr lang="ar-IQ" sz="2800" b="1" dirty="0"/>
              <a:t>وحقوقه</a:t>
            </a:r>
            <a:r>
              <a:rPr lang="ar-IQ" sz="2800" dirty="0"/>
              <a:t> ؟  </a:t>
            </a:r>
            <a:endParaRPr lang="en-US" sz="2800" dirty="0"/>
          </a:p>
          <a:p>
            <a:pPr lvl="0" algn="just"/>
            <a:r>
              <a:rPr lang="ar-IQ" sz="2800" dirty="0"/>
              <a:t>ان نشأة الدساتير تاريخياً ماهي الا عملية صياغة قانونية لفكرة سياسية استطاعت في صراعها مع الافكار الاخرى ان تؤكد انتصارها وان تصعد الى السلطة وتعرض اتجاهاتها وفلسفتها بصيغة قواعد قانونية ملزمة .</a:t>
            </a:r>
            <a:endParaRPr lang="en-US" sz="2800" dirty="0"/>
          </a:p>
          <a:p>
            <a:pPr lvl="0" algn="just"/>
            <a:r>
              <a:rPr lang="ar-IQ" sz="2800" dirty="0"/>
              <a:t>ذلك ان نشأة الدساتير ماهي الا انتقال من نظام السيادة المطلقة الى نظام السيادة المقيدة وكان ذلك بفضل كفاح الشعوب في سبيل تحقيق حقوقها وحرياتها  واصبح الدستور هو المعبر عن ارادتها بفعل الانتقال التدريجي للسيادة اليها (سيادة الامة او سيادة الشعب ) وان الدستور بات من الضمانات الاساسية لحقوقها وحرياتها .</a:t>
            </a:r>
            <a:endParaRPr lang="en-US" sz="2800" dirty="0"/>
          </a:p>
          <a:p>
            <a:pPr marL="0" indent="0" algn="just">
              <a:buNone/>
            </a:pPr>
            <a:endParaRPr lang="en-US" sz="2800"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116632"/>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الضمانات الدستورية لحقوق الانسان </a:t>
            </a:r>
            <a:endParaRPr lang="en-US" sz="32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4228286318"/>
      </p:ext>
    </p:extLst>
  </p:cSld>
  <p:clrMapOvr>
    <a:masterClrMapping/>
  </p:clrMapOvr>
  <mc:AlternateContent xmlns:mc="http://schemas.openxmlformats.org/markup-compatibility/2006" xmlns:p14="http://schemas.microsoft.com/office/powerpoint/2010/main">
    <mc:Choice Requires="p14">
      <p:transition spd="slow" p14:dur="3900">
        <p14:glitter dir="d"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par>
                          <p:cTn id="21" fill="hold">
                            <p:stCondLst>
                              <p:cond delay="18000"/>
                            </p:stCondLst>
                            <p:childTnLst>
                              <p:par>
                                <p:cTn id="22" presetID="16" presetClass="entr" presetSubtype="26" fill="hold" nodeType="afterEffect">
                                  <p:stCondLst>
                                    <p:cond delay="300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barn(inHorizontal)">
                                      <p:cBhvr>
                                        <p:cTn id="24" dur="5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772816"/>
            <a:ext cx="8640960" cy="5616624"/>
          </a:xfrm>
        </p:spPr>
        <p:txBody>
          <a:bodyPr>
            <a:noAutofit/>
          </a:bodyPr>
          <a:lstStyle/>
          <a:p>
            <a:pPr marL="0" lvl="0" indent="0" algn="justLow">
              <a:buNone/>
            </a:pPr>
            <a:r>
              <a:rPr lang="ar-IQ" sz="2800" dirty="0"/>
              <a:t>كذلك فان الدستور هو الضامن لحقوق الانسان لان الدستور يقيم نظاماً في الدولة (فهو الذي يحدد من يكون له حق التصرف باسم الدولة ، ووسائل ممارسة السلطة ، طريقة اختيار الحاكم وحدود سلطاته واختصاصاته ،ويمنحه الصفة الشرعية اذ هو اسمى من الحاكم ، كما ان الدستور يحدد شكل الدولة ونظام الحكم فيها وينظم السلطات العامة من حيث التكوين والاختصاص والعلاقات بين السلطات والواجبات والحقوق الاساسية </a:t>
            </a:r>
            <a:r>
              <a:rPr lang="ar-IQ" sz="2800" dirty="0" err="1"/>
              <a:t>للافراد</a:t>
            </a:r>
            <a:r>
              <a:rPr lang="ar-IQ" sz="2800" dirty="0"/>
              <a:t> والجماعات ).وعلى ذلك تكون السلطة التي مصدرها الدستور مقيدة بالضرورة كون الدستور يحيط الهيئات الحاكمة بسياج قانوني </a:t>
            </a:r>
            <a:r>
              <a:rPr lang="ar-IQ" sz="2800" dirty="0" err="1"/>
              <a:t>لايمكنها</a:t>
            </a:r>
            <a:r>
              <a:rPr lang="ar-IQ" sz="2800" dirty="0"/>
              <a:t> الخروج عليه والا </a:t>
            </a:r>
            <a:r>
              <a:rPr lang="ar-IQ" sz="2800" dirty="0" err="1"/>
              <a:t>فقدتصفتها</a:t>
            </a:r>
            <a:r>
              <a:rPr lang="ar-IQ" sz="2800" dirty="0"/>
              <a:t> القانونية وفقدت </a:t>
            </a:r>
            <a:r>
              <a:rPr lang="ar-IQ" sz="2800" dirty="0" err="1"/>
              <a:t>تصفاتها</a:t>
            </a:r>
            <a:r>
              <a:rPr lang="ar-IQ" sz="2800" dirty="0"/>
              <a:t> الصفة الشرعية . </a:t>
            </a:r>
            <a:endParaRPr lang="en-US" sz="2800" dirty="0"/>
          </a:p>
          <a:p>
            <a:pPr marL="0" indent="0" algn="justLow">
              <a:buNone/>
            </a:pPr>
            <a:endParaRPr lang="en-US" sz="2800"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116632"/>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الضمانات الدستورية لحقوق الانسان </a:t>
            </a:r>
            <a:endParaRPr lang="en-US" sz="36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1822128045"/>
      </p:ext>
    </p:extLst>
  </p:cSld>
  <p:clrMapOvr>
    <a:masterClrMapping/>
  </p:clrMapOvr>
  <mc:AlternateContent xmlns:mc="http://schemas.openxmlformats.org/markup-compatibility/2006" xmlns:p14="http://schemas.microsoft.com/office/powerpoint/2010/main">
    <mc:Choice Requires="p14">
      <p:transition spd="slow" p14:dur="3900">
        <p14:glitter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916832"/>
            <a:ext cx="8640960" cy="5976664"/>
          </a:xfrm>
        </p:spPr>
        <p:txBody>
          <a:bodyPr>
            <a:noAutofit/>
          </a:bodyPr>
          <a:lstStyle/>
          <a:p>
            <a:r>
              <a:rPr lang="ar-IQ" sz="2800" dirty="0"/>
              <a:t>لذلك فان وجود الدستور يعني تقييد جميع السلطات المنشأة في الدولة اي السلطة التشريعية والتنفيذية والقضائية لان الدستور هو من انشأها ونظمها وبين اختصاصاتها ، وبالتالي فان السلطة التي تكون غير مقيدة بالدستور هي سلطة مطلقة تملك القدرة على اهدار حقوق الانسان وحرياته .</a:t>
            </a:r>
            <a:endParaRPr lang="en-US" sz="2800" dirty="0"/>
          </a:p>
          <a:p>
            <a:r>
              <a:rPr lang="ar-IQ" sz="2800" dirty="0"/>
              <a:t>وعلى الرغم من اقرارنا </a:t>
            </a:r>
            <a:r>
              <a:rPr lang="ar-IQ" sz="2800" dirty="0" err="1"/>
              <a:t>باهمية</a:t>
            </a:r>
            <a:r>
              <a:rPr lang="ar-IQ" sz="2800" dirty="0"/>
              <a:t> الدستور وضرورته فان مجرد وجوده مسألة غير كافية لضمان حقوق الانسان مالم يكن مدوناً ومتضمناً لتلك الحقوق وذلك لكونه ضمانة من ضمانات حقوق الانسان ، وذلك بتضمنه احكاماً واضحة ومحددة خاصة بتلك الحقوق سواء اكان ذلك في مقدمة الدستور او بتخصيص فصل محدد يتناول حقوق الانسان .وهكذا فان وجود دستور مدون يعني وجود حقوق مدونة.</a:t>
            </a:r>
            <a:endParaRPr lang="en-US" sz="2800" dirty="0"/>
          </a:p>
          <a:p>
            <a:pPr marL="0" indent="0" algn="justLow">
              <a:buNone/>
            </a:pPr>
            <a:endParaRPr lang="en-US" sz="2800" b="1" dirty="0">
              <a:solidFill>
                <a:schemeClr val="accent4">
                  <a:lumMod val="50000"/>
                </a:schemeClr>
              </a:solidFill>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332656"/>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الضمانات الدستورية لحقوق الانسان </a:t>
            </a:r>
            <a:endParaRPr lang="en-US" sz="36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2727439010"/>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988840"/>
            <a:ext cx="8640960" cy="5616624"/>
          </a:xfrm>
        </p:spPr>
        <p:txBody>
          <a:bodyPr>
            <a:noAutofit/>
          </a:bodyPr>
          <a:lstStyle/>
          <a:p>
            <a:pPr algn="just"/>
            <a:r>
              <a:rPr lang="ar-IQ" sz="3600" dirty="0"/>
              <a:t> ان فكرة تدوين الدستور وتضمينه الحقوق تعود للقرن الثامن عشر عندما بدأت الشعوب بمطالبة حكامها </a:t>
            </a:r>
            <a:r>
              <a:rPr lang="ar-IQ" sz="3600" dirty="0" smtClean="0"/>
              <a:t>بإصدار </a:t>
            </a:r>
            <a:r>
              <a:rPr lang="ar-IQ" sz="3600" dirty="0"/>
              <a:t>وثائق دستورية تصان بها حقوقهم .وتقيد سلطات </a:t>
            </a:r>
            <a:r>
              <a:rPr lang="ar-IQ" sz="3600" dirty="0" smtClean="0"/>
              <a:t>حكامهم وكان </a:t>
            </a:r>
            <a:r>
              <a:rPr lang="ar-IQ" sz="3600" dirty="0"/>
              <a:t>المحفز لذلك </a:t>
            </a:r>
            <a:r>
              <a:rPr lang="ar-IQ" sz="3600" dirty="0" smtClean="0"/>
              <a:t>ما جاء </a:t>
            </a:r>
            <a:r>
              <a:rPr lang="ar-IQ" sz="3600" dirty="0"/>
              <a:t>في اعلان حقوق الانسان والمواطن الفرنسي لعام 1789حيث نص على ان ( كل مجتمع </a:t>
            </a:r>
            <a:r>
              <a:rPr lang="ar-IQ" sz="3600" dirty="0" smtClean="0"/>
              <a:t>لا تكون </a:t>
            </a:r>
            <a:r>
              <a:rPr lang="ar-IQ" sz="3600" dirty="0"/>
              <a:t>فيه الحقوق مصونه </a:t>
            </a:r>
            <a:r>
              <a:rPr lang="ar-IQ" sz="3600" dirty="0" smtClean="0"/>
              <a:t>ولا يؤمن </a:t>
            </a:r>
            <a:r>
              <a:rPr lang="ar-IQ" sz="3600" dirty="0"/>
              <a:t>بفصل السلطات العامة بعضها عن بعض يعتبر مجتمعاً بلا دستور ).</a:t>
            </a:r>
            <a:endParaRPr lang="en-US" sz="3600" dirty="0"/>
          </a:p>
          <a:p>
            <a:pPr marL="0" indent="0" algn="just">
              <a:buNone/>
            </a:pPr>
            <a:r>
              <a:rPr lang="ar-IQ" sz="3600" dirty="0"/>
              <a:t> </a:t>
            </a:r>
            <a:endParaRPr lang="en-US" sz="3600"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116632"/>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الضمانات الدستورية لمنظومة حقوق الانسان </a:t>
            </a:r>
            <a:endParaRPr lang="en-US" sz="32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1670470294"/>
      </p:ext>
    </p:extLst>
  </p:cSld>
  <p:clrMapOvr>
    <a:masterClrMapping/>
  </p:clrMapOvr>
  <mc:AlternateContent xmlns:mc="http://schemas.openxmlformats.org/markup-compatibility/2006" xmlns:p14="http://schemas.microsoft.com/office/powerpoint/2010/main">
    <mc:Choice Requires="p14">
      <p:transition spd="slow" p14:dur="3900">
        <p14:glitter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2276872"/>
            <a:ext cx="8640960" cy="5616624"/>
          </a:xfrm>
        </p:spPr>
        <p:txBody>
          <a:bodyPr>
            <a:noAutofit/>
          </a:bodyPr>
          <a:lstStyle/>
          <a:p>
            <a:pPr marL="0" indent="0" algn="justLow">
              <a:buNone/>
            </a:pPr>
            <a:r>
              <a:rPr lang="ar-IQ" sz="2400" dirty="0"/>
              <a:t>وان التأكيد على اهمية الدساتير المدونة لا تجعلنا نتجاهل دور الدساتير غير المدونة (العرفية )ويأتي النموذج البريطاني مثالا رائعاً على ذلك </a:t>
            </a:r>
            <a:r>
              <a:rPr lang="ar-IQ" sz="2400" dirty="0" err="1"/>
              <a:t>فالبرطانيون</a:t>
            </a:r>
            <a:r>
              <a:rPr lang="ar-IQ" sz="2400" dirty="0"/>
              <a:t> يعتقدون بان نظام للحقوق والحريات </a:t>
            </a:r>
            <a:r>
              <a:rPr lang="ar-IQ" sz="2400" dirty="0" err="1"/>
              <a:t>لايمكن</a:t>
            </a:r>
            <a:r>
              <a:rPr lang="ar-IQ" sz="2400" dirty="0"/>
              <a:t> ان يستمر اذا لم تكن غالبية افراد المجتمع </a:t>
            </a:r>
            <a:r>
              <a:rPr lang="ar-IQ" sz="2400" dirty="0" err="1"/>
              <a:t>حريصه</a:t>
            </a:r>
            <a:r>
              <a:rPr lang="ar-IQ" sz="2400" dirty="0"/>
              <a:t> على الحفاظ عليه وهكذا فان الدفاع عن الحقوق والحريات ونظامها ليس بسبب وجود نصوص دستورية بل عن ترسخ عادات وتقاليد ثابته تمسك بها الشعب البريطاني في سلوكه اليومي وهي تحترم دون ان تكون مصاغه في وثائق قانونية لقد اثبتت التجارب هنا او في اي مكان انا مجرد النص على الحقوق والحريات في دستور الدولة </a:t>
            </a:r>
            <a:r>
              <a:rPr lang="ar-IQ" sz="2400" dirty="0" err="1"/>
              <a:t>لايضمن</a:t>
            </a:r>
            <a:r>
              <a:rPr lang="ar-IQ" sz="2400" dirty="0"/>
              <a:t> دائماً تمتع الا نسان فعلاً بتلك الحقوق كما ان كيفية تطبيق الدستور </a:t>
            </a:r>
            <a:r>
              <a:rPr lang="ar-IQ" sz="2400" dirty="0" err="1"/>
              <a:t>لاتقل</a:t>
            </a:r>
            <a:r>
              <a:rPr lang="ar-IQ" sz="2400" dirty="0"/>
              <a:t> اهمية فالتطبيق الفاسد قد يذهب </a:t>
            </a:r>
            <a:r>
              <a:rPr lang="ar-IQ" sz="2400" dirty="0" err="1"/>
              <a:t>بارقى</a:t>
            </a:r>
            <a:r>
              <a:rPr lang="ar-IQ" sz="2400" dirty="0"/>
              <a:t> الدساتير والتطبيق الجيد قد يغطي على </a:t>
            </a:r>
            <a:r>
              <a:rPr lang="ar-IQ" sz="2400" dirty="0" err="1"/>
              <a:t>ماقد</a:t>
            </a:r>
            <a:r>
              <a:rPr lang="ar-IQ" sz="2400" dirty="0"/>
              <a:t> يكون بالدستور من عيوب وشوائب وعليه فان </a:t>
            </a:r>
            <a:r>
              <a:rPr lang="ar-IQ" sz="2400" dirty="0" err="1"/>
              <a:t>العبره</a:t>
            </a:r>
            <a:r>
              <a:rPr lang="ar-IQ" sz="2400" dirty="0"/>
              <a:t> ليست بوجود الدستور </a:t>
            </a:r>
            <a:r>
              <a:rPr lang="ar-IQ" sz="2400" dirty="0" err="1"/>
              <a:t>ولاحتى</a:t>
            </a:r>
            <a:r>
              <a:rPr lang="ar-IQ" sz="2400" dirty="0"/>
              <a:t> بالنص على الحقوق فيه وحتى في التطبيق وانما العبرة في نتائج التطبيق  .</a:t>
            </a:r>
            <a:endParaRPr lang="en-US" sz="2400" dirty="0"/>
          </a:p>
          <a:p>
            <a:pPr marL="0" indent="0" algn="justLow">
              <a:buNone/>
            </a:pPr>
            <a:endParaRPr lang="en-US" sz="2400" b="1" dirty="0">
              <a:solidFill>
                <a:schemeClr val="accent4">
                  <a:lumMod val="50000"/>
                </a:schemeClr>
              </a:solidFill>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332656"/>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الضمانات الدستورية لمنظومة حقوق الانسان </a:t>
            </a:r>
            <a:endParaRPr lang="en-US" sz="32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274853275"/>
      </p:ext>
    </p:extLst>
  </p:cSld>
  <p:clrMapOvr>
    <a:masterClrMapping/>
  </p:clrMapOvr>
  <mc:AlternateContent xmlns:mc="http://schemas.openxmlformats.org/markup-compatibility/2006" xmlns:p14="http://schemas.microsoft.com/office/powerpoint/2010/main">
    <mc:Choice Requires="p14">
      <p:transition spd="slow" p14:dur="3900">
        <p14:glitter dir="u"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628800"/>
            <a:ext cx="8640960" cy="5616624"/>
          </a:xfrm>
        </p:spPr>
        <p:txBody>
          <a:bodyPr>
            <a:noAutofit/>
          </a:bodyPr>
          <a:lstStyle/>
          <a:p>
            <a:pPr algn="just"/>
            <a:r>
              <a:rPr lang="ar-IQ" sz="3600" dirty="0"/>
              <a:t>عندما نتحدث عن الضمانات في مبدأ سيادة القانون نعني ان الدولة لابد ان تخضع للقانون ويعد هذا الخضوع لقانون بما يؤدي اليه من حماية </a:t>
            </a:r>
            <a:r>
              <a:rPr lang="ar-IQ" sz="3600" dirty="0" smtClean="0"/>
              <a:t>لحقوق الانسان </a:t>
            </a:r>
            <a:r>
              <a:rPr lang="ar-IQ" sz="3600" dirty="0"/>
              <a:t>وحرياته الاساسية من مظاهر الدول المتحضرة .</a:t>
            </a:r>
            <a:endParaRPr lang="en-US" sz="3600" dirty="0"/>
          </a:p>
          <a:p>
            <a:pPr algn="just"/>
            <a:r>
              <a:rPr lang="ar-IQ" sz="3600" dirty="0"/>
              <a:t>يعني مبدأ سيادة القانون ان تخضع الدولة بسلطاتها الثلاث التشريعية والتنفيذية والقضائية للقانون ، مثلما يخضع الافراد له ، حيث لا يمكن ممارسة اي عمل الا وفقاً لحكم القانون ويترتب على ذلك التزام كل فرد في المجتمع بمراعاة حقوق الاخرين .</a:t>
            </a:r>
            <a:endParaRPr lang="en-US" sz="3600" dirty="0"/>
          </a:p>
          <a:p>
            <a:pPr marL="0" indent="0" algn="just">
              <a:buNone/>
            </a:pPr>
            <a:endParaRPr lang="en-US" sz="3600"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27384"/>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ضمانات حقوق الانسان في مبدأ سيادة القانون </a:t>
            </a:r>
            <a:endParaRPr lang="en-US" sz="32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1978716846"/>
      </p:ext>
    </p:extLst>
  </p:cSld>
  <p:clrMapOvr>
    <a:masterClrMapping/>
  </p:clrMapOvr>
  <mc:AlternateContent xmlns:mc="http://schemas.openxmlformats.org/markup-compatibility/2006" xmlns:p14="http://schemas.microsoft.com/office/powerpoint/2010/main">
    <mc:Choice Requires="p14">
      <p:transition spd="slow" p14:dur="3900">
        <p14:glitter dir="u"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628800"/>
            <a:ext cx="8640960" cy="5616624"/>
          </a:xfrm>
        </p:spPr>
        <p:txBody>
          <a:bodyPr>
            <a:noAutofit/>
          </a:bodyPr>
          <a:lstStyle/>
          <a:p>
            <a:pPr algn="just"/>
            <a:r>
              <a:rPr lang="ar-IQ" dirty="0"/>
              <a:t> وان العلاقة بين سيادة القانون وحقوق الانسان تستوجب ان يكون القانون ذاته يهدف الى احترام تلك الحقوق وضمانها بمعنى اخر انه لا قيمة فعلية لمبدأ سيادة القانون اذا كان القانون نفسه لا يحترم حقوق الانسان .</a:t>
            </a:r>
            <a:endParaRPr lang="en-US" dirty="0"/>
          </a:p>
          <a:p>
            <a:pPr algn="just"/>
            <a:r>
              <a:rPr lang="ar-IQ" dirty="0"/>
              <a:t>عليه فان الدولة المعاصرة لم تعد تلك الدولة التي يختلط فيها القانون </a:t>
            </a:r>
            <a:r>
              <a:rPr lang="ar-IQ" dirty="0" err="1"/>
              <a:t>بارادة</a:t>
            </a:r>
            <a:r>
              <a:rPr lang="ar-IQ" dirty="0"/>
              <a:t> الحاكم ومشيئته دون ان تخضع هذه الارادة والمشيئة لقيود محددة معلومة  ان الدولة المعاصرة دولة قانونية تحكمها قاعدة خضوع الحاكم للقانون والالتزام بحكمه في كل </a:t>
            </a:r>
            <a:r>
              <a:rPr lang="ar-IQ" dirty="0" smtClean="0"/>
              <a:t>ما يقوم </a:t>
            </a:r>
            <a:r>
              <a:rPr lang="ar-IQ" dirty="0"/>
              <a:t>بين الدولة والمحكومين من علاقات </a:t>
            </a:r>
            <a:endParaRPr lang="en-US"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27384"/>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ضمانات حقوق الانسان في مبدأ سيادة القانون </a:t>
            </a:r>
            <a:endParaRPr lang="en-US" sz="32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2826296671"/>
      </p:ext>
    </p:extLst>
  </p:cSld>
  <p:clrMapOvr>
    <a:masterClrMapping/>
  </p:clrMapOvr>
  <mc:AlternateContent xmlns:mc="http://schemas.openxmlformats.org/markup-compatibility/2006" xmlns:p14="http://schemas.microsoft.com/office/powerpoint/2010/main">
    <mc:Choice Requires="p14">
      <p:transition spd="slow" p14:dur="3900">
        <p14:glitter dir="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916832"/>
            <a:ext cx="8640960" cy="5616624"/>
          </a:xfrm>
        </p:spPr>
        <p:txBody>
          <a:bodyPr>
            <a:noAutofit/>
          </a:bodyPr>
          <a:lstStyle/>
          <a:p>
            <a:pPr marL="0" indent="0" algn="justLow">
              <a:spcBef>
                <a:spcPct val="0"/>
              </a:spcBef>
              <a:buNone/>
            </a:pPr>
            <a:r>
              <a:rPr lang="ar-IQ" sz="4000" b="1" dirty="0"/>
              <a:t>خامساً :- الحقوق الصحية  </a:t>
            </a:r>
            <a:r>
              <a:rPr lang="ar-IQ" sz="4000" dirty="0"/>
              <a:t>لقد ضمن الدستور العراقي لكل شخص الحق في الرعاية الصحية كما تعنى الدولة بالصحة العامة وتكفل وسائل الوقاية والعلاج </a:t>
            </a:r>
            <a:r>
              <a:rPr lang="ar-IQ" sz="4000" dirty="0" smtClean="0"/>
              <a:t>بإنشاء </a:t>
            </a:r>
            <a:r>
              <a:rPr lang="ar-IQ" sz="4000" dirty="0"/>
              <a:t>مختلف انواع المستشفيات والمؤسسات الصحية ، كما نص الدستور على رعاية الدولة للمعاقين وذوي الاحتياجات الخاصة وتكفل الدولة </a:t>
            </a:r>
            <a:r>
              <a:rPr lang="ar-IQ" sz="4000" dirty="0" err="1"/>
              <a:t>تاهيلهم</a:t>
            </a:r>
            <a:r>
              <a:rPr lang="ar-IQ" sz="4000" dirty="0"/>
              <a:t> بغية دمجهم في المجتمع علما ان هذه الفقرة تم ادراجها </a:t>
            </a:r>
            <a:r>
              <a:rPr lang="ar-IQ" sz="4000" dirty="0" err="1"/>
              <a:t>لاول</a:t>
            </a:r>
            <a:r>
              <a:rPr lang="ar-IQ" sz="4000" dirty="0"/>
              <a:t> مرة في الدستور العراقي .</a:t>
            </a:r>
            <a:endParaRPr lang="en-US" sz="4000" dirty="0"/>
          </a:p>
          <a:p>
            <a:pPr marL="0" indent="0" algn="justLow">
              <a:spcBef>
                <a:spcPct val="0"/>
              </a:spcBef>
              <a:buNone/>
            </a:pPr>
            <a:endParaRPr lang="en-US" sz="4000"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611560" y="270908"/>
            <a:ext cx="7992888" cy="1285884"/>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buNone/>
            </a:pPr>
            <a:r>
              <a:rPr lang="ar-IQ" sz="40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حقوق الانسان في الدستور العراقي 2005</a:t>
            </a:r>
            <a:endParaRPr lang="ar-IQ" sz="40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345057791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2060848"/>
            <a:ext cx="8640960" cy="5616624"/>
          </a:xfrm>
        </p:spPr>
        <p:txBody>
          <a:bodyPr>
            <a:noAutofit/>
          </a:bodyPr>
          <a:lstStyle/>
          <a:p>
            <a:pPr algn="just"/>
            <a:r>
              <a:rPr lang="ar-IQ" sz="2800" dirty="0"/>
              <a:t>وعليه فان مقومات الدولة القانونية هي في :-</a:t>
            </a:r>
            <a:endParaRPr lang="en-US" sz="2800" dirty="0"/>
          </a:p>
          <a:p>
            <a:pPr algn="just"/>
            <a:r>
              <a:rPr lang="ar-IQ" sz="2800" dirty="0"/>
              <a:t>وجود الدستور ، والفصل بين السلطات ،وخضوع الحكام للقانون ، وانفصال الدولة عن شخص حكامها وتدرج القواعد القانونية واقرار الحقوق الفردية وتنظيم الرقابة على السلطة التشريعية والتنفيذية والقضائية اما الحديث عن وجود الدستور </a:t>
            </a:r>
            <a:r>
              <a:rPr lang="ar-IQ" sz="2800" dirty="0" err="1"/>
              <a:t>كاساس</a:t>
            </a:r>
            <a:r>
              <a:rPr lang="ar-IQ" sz="2800" dirty="0"/>
              <a:t> للدولة القانونية وكضامن لحقوق الانسان فان الدستور هو القانون الاعلى للدولة فيعلو على </a:t>
            </a:r>
            <a:r>
              <a:rPr lang="ar-IQ" sz="2800" dirty="0" err="1"/>
              <a:t>ماعداه</a:t>
            </a:r>
            <a:r>
              <a:rPr lang="ar-IQ" sz="2800" dirty="0"/>
              <a:t> من قانين واعمال وهو الضامن الاول لممارسة السلطة ممارسة قانونية ممارسه مقيدة خاضعة لحدود سلطته وهو الكفيل بتطبيق مبدأ المساواة بين الافراد وحماية حقوقهم في مواجهة سلطة الدولة وعلى هذا الاساس يتعذر وجود ضمانات وحتى حقوق بدون وجود دستور</a:t>
            </a:r>
            <a:endParaRPr lang="en-US" sz="2800" b="1" dirty="0">
              <a:solidFill>
                <a:schemeClr val="accent4">
                  <a:lumMod val="50000"/>
                </a:schemeClr>
              </a:solidFill>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332656"/>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ضمانات حقوق الانسان في مبدأ سيادة القانون </a:t>
            </a:r>
            <a:endParaRPr lang="en-US" sz="36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2497251523"/>
      </p:ext>
    </p:extLst>
  </p:cSld>
  <p:clrMapOvr>
    <a:masterClrMapping/>
  </p:clrMapOvr>
  <mc:AlternateContent xmlns:mc="http://schemas.openxmlformats.org/markup-compatibility/2006" xmlns:p14="http://schemas.microsoft.com/office/powerpoint/2010/main">
    <mc:Choice Requires="p14">
      <p:transition spd="slow" p14:dur="3900">
        <p14:glitter dir="d"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772816"/>
            <a:ext cx="8640960" cy="5616624"/>
          </a:xfrm>
        </p:spPr>
        <p:txBody>
          <a:bodyPr>
            <a:noAutofit/>
          </a:bodyPr>
          <a:lstStyle/>
          <a:p>
            <a:pPr marL="0" indent="0" algn="justLow">
              <a:buNone/>
            </a:pPr>
            <a:r>
              <a:rPr lang="ar-IQ" dirty="0"/>
              <a:t>فاذا كان الدستور يتصدر اولى اليات ضمان الحقوق والحريات فان مبدأ سيادة القانون يمثل المرتبة الثانية في هذا المجال فهو يهدف الى حماية وضمان واحترام الافراد من بعض السلطات العامة واعتدائها على حقوقهم فهو يفترض وجود حقوق </a:t>
            </a:r>
            <a:r>
              <a:rPr lang="ar-IQ" dirty="0" err="1"/>
              <a:t>للافراد</a:t>
            </a:r>
            <a:r>
              <a:rPr lang="ar-IQ" dirty="0"/>
              <a:t> في مواجهة الدولة لان المبدأ </a:t>
            </a:r>
            <a:r>
              <a:rPr lang="ar-IQ" dirty="0" smtClean="0"/>
              <a:t>ما وجد </a:t>
            </a:r>
            <a:r>
              <a:rPr lang="ar-IQ" dirty="0"/>
              <a:t>الا لضمان تمتع الافراد بحرياتهم العامة وحقوقهم الفردية ومتى اختفت الحقوق ولحريات الفردية او انعدمت في النظام القائم كنا امام دولة بوليسية ومتى وجدت كان من حق الحاكم ان يعبث بها ويستبد </a:t>
            </a:r>
            <a:r>
              <a:rPr lang="ar-IQ" dirty="0" err="1"/>
              <a:t>بامور</a:t>
            </a:r>
            <a:r>
              <a:rPr lang="ar-IQ" dirty="0"/>
              <a:t> الافراد كنا امام دولة استبدادية وفي الحالتين لاوجود لمبدأ سيادة القانون .</a:t>
            </a:r>
            <a:endParaRPr lang="en-US"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116632"/>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ضمانات حقوق الانسان في مبدأ سيادة القانون </a:t>
            </a:r>
            <a:endParaRPr lang="en-US" sz="32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3261714498"/>
      </p:ext>
    </p:extLst>
  </p:cSld>
  <p:clrMapOvr>
    <a:masterClrMapping/>
  </p:clrMapOvr>
  <mc:AlternateContent xmlns:mc="http://schemas.openxmlformats.org/markup-compatibility/2006" xmlns:p14="http://schemas.microsoft.com/office/powerpoint/2010/main">
    <mc:Choice Requires="p14">
      <p:transition spd="slow" p14:dur="3900">
        <p14:glitt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772816"/>
            <a:ext cx="8640960" cy="5616624"/>
          </a:xfrm>
        </p:spPr>
        <p:txBody>
          <a:bodyPr>
            <a:noAutofit/>
          </a:bodyPr>
          <a:lstStyle/>
          <a:p>
            <a:pPr marL="0" indent="0" algn="justLow">
              <a:buNone/>
            </a:pPr>
            <a:r>
              <a:rPr lang="ar-IQ" sz="3600" dirty="0"/>
              <a:t>وعند الحديث عن الدولة القانونية المتمثلة بمبدأ سيادة القانون لمفضي الى ضمان واحترام الانسان وحقوقه الفردية وحرياته الاساسية يجرنا الحديث الى ضمانات اخرى تتعلق بتنظيم اجهزة الدولة تنظيماً يمنع الاستبداد ويحول دون الطغيان ويصب في حماية حقوق الافراد وتتمثل هذه الضمانات في :-</a:t>
            </a:r>
            <a:endParaRPr lang="en-US" sz="3600" dirty="0"/>
          </a:p>
          <a:p>
            <a:pPr marL="0" indent="0" algn="justLow">
              <a:buNone/>
            </a:pPr>
            <a:endParaRPr lang="en-US" sz="3600"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116632"/>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ضمانات حقوق الانسان في مبدأ سيادة القانون </a:t>
            </a:r>
            <a:endParaRPr lang="en-US" sz="32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741110554"/>
      </p:ext>
    </p:extLst>
  </p:cSld>
  <p:clrMapOvr>
    <a:masterClrMapping/>
  </p:clrMapOvr>
  <mc:AlternateContent xmlns:mc="http://schemas.openxmlformats.org/markup-compatibility/2006" xmlns:p14="http://schemas.microsoft.com/office/powerpoint/2010/main">
    <mc:Choice Requires="p14">
      <p:transition spd="slow" p14:dur="3900">
        <p14:glitter dir="u"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107504" y="1988840"/>
            <a:ext cx="8856984" cy="5616624"/>
          </a:xfrm>
        </p:spPr>
        <p:txBody>
          <a:bodyPr>
            <a:noAutofit/>
          </a:bodyPr>
          <a:lstStyle/>
          <a:p>
            <a:pPr algn="just"/>
            <a:r>
              <a:rPr lang="ar-IQ" b="1" dirty="0"/>
              <a:t>-الفصل بين السلطات</a:t>
            </a:r>
            <a:endParaRPr lang="en-US" dirty="0"/>
          </a:p>
          <a:p>
            <a:pPr marL="0" indent="0" algn="just">
              <a:buNone/>
            </a:pPr>
            <a:r>
              <a:rPr lang="ar-IQ" dirty="0" smtClean="0"/>
              <a:t>فمبدأ </a:t>
            </a:r>
            <a:r>
              <a:rPr lang="ar-IQ" dirty="0"/>
              <a:t>الفصل بين السلطات يشكل ضمانة لخضوع الدولة للقانون بما يؤدي اليه من تخصيص عضو مستقل لكل وظيفه من وظائف الدولة فيكون هناك جهاز خاص للتشريع وجهاز خاص للتنفيذ وجهاز خاص للقضاء ،ومتى تحقق ذلك اصبح لكل عضو اختصاص محدد لا يمكنه الخروج عليه دون الاعتداء على اختصاص الاعضاء الاخرين ولاشك في ان الفصل بين السلطات يمنع ذلك الاعتداء لان كلاً منها سيوقف عدوان الاخرى وذلك حسبما قرره </a:t>
            </a:r>
            <a:r>
              <a:rPr lang="ar-IQ" dirty="0" err="1"/>
              <a:t>مونتسيكيو</a:t>
            </a:r>
            <a:r>
              <a:rPr lang="ar-IQ" dirty="0"/>
              <a:t> من (السلطة تحد السلطة ) .</a:t>
            </a:r>
            <a:endParaRPr lang="en-US" dirty="0"/>
          </a:p>
          <a:p>
            <a:pPr marL="0" indent="0" algn="just">
              <a:spcBef>
                <a:spcPct val="0"/>
              </a:spcBef>
              <a:buNone/>
            </a:pPr>
            <a:endParaRPr lang="en-US"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763688" y="270908"/>
            <a:ext cx="5616624" cy="1285884"/>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4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الفصل بين السلطات </a:t>
            </a:r>
            <a:endParaRPr lang="ar-IQ" sz="44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1575217375"/>
      </p:ext>
    </p:extLst>
  </p:cSld>
  <p:clrMapOvr>
    <a:masterClrMapping/>
  </p:clrMapOvr>
  <mc:AlternateContent xmlns:mc="http://schemas.openxmlformats.org/markup-compatibility/2006" xmlns:p14="http://schemas.microsoft.com/office/powerpoint/2010/main">
    <mc:Choice Requires="p14">
      <p:transition spd="slow" p14:dur="3900">
        <p14:glitter dir="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107504" y="1988840"/>
            <a:ext cx="8856984" cy="5616624"/>
          </a:xfrm>
        </p:spPr>
        <p:txBody>
          <a:bodyPr>
            <a:noAutofit/>
          </a:bodyPr>
          <a:lstStyle/>
          <a:p>
            <a:pPr marL="0" indent="0" algn="justLow">
              <a:spcBef>
                <a:spcPct val="0"/>
              </a:spcBef>
              <a:buNone/>
            </a:pPr>
            <a:r>
              <a:rPr lang="ar-IQ" dirty="0"/>
              <a:t>ان توزيع الاختصاصات بين السلطات الثلاث التشريعية والتنفيذية والقضائية استجابة لمقتضيات ادارة الدولة ومرافقها مع الاخذ بعين الاعتبار ان توزيع الاختصاصات  لابد وان يكون مرن لوجود تداخلات في الاختصاصات المشتركة محدد النطاق منعاً للتعسف والاساءة لاستعمال السلطة ، بحيث تمارس كل سلطة الاختصاص المخول لها في حدوده مع احترام التداخل المشترك مع اي سلطة اخرى . </a:t>
            </a:r>
            <a:endParaRPr lang="en-US" dirty="0"/>
          </a:p>
          <a:p>
            <a:pPr marL="0" indent="0" algn="justLow">
              <a:spcBef>
                <a:spcPct val="0"/>
              </a:spcBef>
              <a:buNone/>
            </a:pPr>
            <a:endParaRPr lang="en-US" b="1" dirty="0">
              <a:solidFill>
                <a:srgbClr val="002060"/>
              </a:solidFill>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763688" y="270908"/>
            <a:ext cx="5616624" cy="1285884"/>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4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الفصل بين السلطات </a:t>
            </a:r>
            <a:endParaRPr lang="ar-IQ" sz="44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3900670680"/>
      </p:ext>
    </p:extLst>
  </p:cSld>
  <p:clrMapOvr>
    <a:masterClrMapping/>
  </p:clrMapOvr>
  <mc:AlternateContent xmlns:mc="http://schemas.openxmlformats.org/markup-compatibility/2006" xmlns:p14="http://schemas.microsoft.com/office/powerpoint/2010/main">
    <mc:Choice Requires="p14">
      <p:transition spd="slow" p14:dur="3900">
        <p14:glitt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107504" y="1988840"/>
            <a:ext cx="8856984" cy="5616624"/>
          </a:xfrm>
        </p:spPr>
        <p:txBody>
          <a:bodyPr>
            <a:noAutofit/>
          </a:bodyPr>
          <a:lstStyle/>
          <a:p>
            <a:pPr marL="0" indent="0" algn="justLow">
              <a:buNone/>
            </a:pPr>
            <a:r>
              <a:rPr lang="ar-IQ" sz="3600" dirty="0"/>
              <a:t>ان مبدأ الفصل بين السلطات يشكل </a:t>
            </a:r>
            <a:r>
              <a:rPr lang="ar-IQ" sz="3600" dirty="0" smtClean="0"/>
              <a:t>ضمانة </a:t>
            </a:r>
            <a:r>
              <a:rPr lang="ar-IQ" sz="3600" dirty="0"/>
              <a:t>مهمة وفعالة لخضوع الدولة للقانون الا ان عدم الاخذ بالمبدأ </a:t>
            </a:r>
            <a:r>
              <a:rPr lang="ar-IQ" sz="3600" dirty="0" smtClean="0"/>
              <a:t>لا يعني </a:t>
            </a:r>
            <a:r>
              <a:rPr lang="ar-IQ" sz="3600" dirty="0"/>
              <a:t>عدم قيام الدولة القانونية او انهيار معناها حيث ان خضوع الدولة للقانون يتم بمجرد احترام الهيئات الحاكمة لقواعد اختصاصاتها وعدم خروجها على حدود سلطاتها الامر الذي يمكن ان يحدث </a:t>
            </a:r>
            <a:r>
              <a:rPr lang="ar-IQ" sz="3600" dirty="0" err="1"/>
              <a:t>ون</a:t>
            </a:r>
            <a:r>
              <a:rPr lang="ar-IQ" sz="3600" dirty="0"/>
              <a:t> الاخذ بمبدأ الفصل بين السلطات وما فصل السلطات الا ضمانه من ضمانات اخرى </a:t>
            </a:r>
            <a:r>
              <a:rPr lang="ar-IQ" sz="3600" dirty="0" smtClean="0"/>
              <a:t>لإجبار </a:t>
            </a:r>
            <a:r>
              <a:rPr lang="ar-IQ" sz="3600" dirty="0"/>
              <a:t>السلطة على احترام قواعد اختصاصها وعدم الخروج عليها .</a:t>
            </a:r>
            <a:endParaRPr lang="en-US" sz="3600" dirty="0"/>
          </a:p>
          <a:p>
            <a:pPr marL="0" indent="0" algn="justLow">
              <a:buNone/>
            </a:pPr>
            <a:endParaRPr lang="en-US" sz="3600" b="1" dirty="0">
              <a:solidFill>
                <a:srgbClr val="C00000"/>
              </a:solidFill>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763688" y="270908"/>
            <a:ext cx="5616624" cy="1285884"/>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54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الفصل بين السلطات </a:t>
            </a:r>
            <a:endParaRPr lang="ar-IQ" sz="54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1191593654"/>
      </p:ext>
    </p:extLst>
  </p:cSld>
  <p:clrMapOvr>
    <a:masterClrMapping/>
  </p:clrMapOvr>
  <mc:AlternateContent xmlns:mc="http://schemas.openxmlformats.org/markup-compatibility/2006" xmlns:p14="http://schemas.microsoft.com/office/powerpoint/2010/main">
    <mc:Choice Requires="p14">
      <p:transition spd="slow" p14:dur="3900">
        <p14:glitter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107504" y="1988840"/>
            <a:ext cx="8856984" cy="5616624"/>
          </a:xfrm>
        </p:spPr>
        <p:txBody>
          <a:bodyPr>
            <a:noAutofit/>
          </a:bodyPr>
          <a:lstStyle/>
          <a:p>
            <a:pPr algn="just"/>
            <a:r>
              <a:rPr lang="ar-IQ" sz="2800" dirty="0"/>
              <a:t>ويتمخض عن تطبيق مبدأ فصل السلطات النتائج التالية :-</a:t>
            </a:r>
            <a:endParaRPr lang="en-US" sz="2800" dirty="0"/>
          </a:p>
          <a:p>
            <a:pPr algn="just"/>
            <a:r>
              <a:rPr lang="ar-IQ" sz="2800" dirty="0"/>
              <a:t>أ:- </a:t>
            </a:r>
            <a:r>
              <a:rPr lang="ar-IQ" sz="2800" dirty="0" smtClean="0"/>
              <a:t>لا يجوز </a:t>
            </a:r>
            <a:r>
              <a:rPr lang="ar-IQ" sz="2800" dirty="0" err="1"/>
              <a:t>لاي</a:t>
            </a:r>
            <a:r>
              <a:rPr lang="ar-IQ" sz="2800" dirty="0"/>
              <a:t> سلطة من سلطات الدولة ان تصدر قراراً فردياً الا في حدود قرار عام سواء اكان قانوناً ام لائحة اي قراراً عاماً صادراً من سلطة تنفيذية ، وبهذا تتحقق المساواة بين افراد الجماعة وبانتفائها لا يمكن القول بان الحقوق والحريات مصانة او قائمة في المجتمع .</a:t>
            </a:r>
            <a:endParaRPr lang="en-US" sz="2800" dirty="0"/>
          </a:p>
          <a:p>
            <a:pPr algn="just"/>
            <a:r>
              <a:rPr lang="ar-IQ" sz="2800" dirty="0"/>
              <a:t>ب:- ان كل قاعدة عامة سواء اكانت تشريعاً او لائحة واجبة الاحترام حتى من السلطة التي اصدرتها فالبرلمان يتعين ان يحترم النص التشريعي والسلطة التنفيذية يتعين ان تحترم اللائحة او القرار العام الصادر عنها مادام قائماً ويتعين الغاء النص العام او تعديله </a:t>
            </a:r>
            <a:r>
              <a:rPr lang="ar-IQ" sz="2800" dirty="0" err="1"/>
              <a:t>بالاجراءات</a:t>
            </a:r>
            <a:r>
              <a:rPr lang="ar-IQ" sz="2800" dirty="0"/>
              <a:t> الواردة في الدستور او القانون لان اي خروج عليه وهو قائم هو خرق لمبدأ المشروعية يمكن الطعن فيه بالطرق القضائية .</a:t>
            </a:r>
            <a:endParaRPr lang="en-US" sz="2800" dirty="0"/>
          </a:p>
          <a:p>
            <a:pPr marL="0" indent="0" algn="just">
              <a:spcBef>
                <a:spcPct val="0"/>
              </a:spcBef>
              <a:buNone/>
            </a:pPr>
            <a:endParaRPr lang="en-US" sz="2800" b="1" dirty="0">
              <a:solidFill>
                <a:srgbClr val="002060"/>
              </a:solidFill>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763688" y="270908"/>
            <a:ext cx="5616624" cy="1285884"/>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4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الفصل بين السلطات </a:t>
            </a:r>
            <a:endParaRPr lang="ar-IQ" sz="44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2840530022"/>
      </p:ext>
    </p:extLst>
  </p:cSld>
  <p:clrMapOvr>
    <a:masterClrMapping/>
  </p:clrMapOvr>
  <mc:AlternateContent xmlns:mc="http://schemas.openxmlformats.org/markup-compatibility/2006" xmlns:p14="http://schemas.microsoft.com/office/powerpoint/2010/main">
    <mc:Choice Requires="p14">
      <p:transition spd="slow" p14:dur="3900">
        <p14:glitter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par>
                          <p:cTn id="21" fill="hold">
                            <p:stCondLst>
                              <p:cond delay="18000"/>
                            </p:stCondLst>
                            <p:childTnLst>
                              <p:par>
                                <p:cTn id="22" presetID="16" presetClass="entr" presetSubtype="26" fill="hold" nodeType="afterEffect">
                                  <p:stCondLst>
                                    <p:cond delay="300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barn(inHorizontal)">
                                      <p:cBhvr>
                                        <p:cTn id="24" dur="5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628800"/>
            <a:ext cx="8640960" cy="5616624"/>
          </a:xfrm>
        </p:spPr>
        <p:txBody>
          <a:bodyPr>
            <a:noAutofit/>
          </a:bodyPr>
          <a:lstStyle/>
          <a:p>
            <a:r>
              <a:rPr lang="ar-IQ" sz="3600" dirty="0"/>
              <a:t>وان كل  قيد يفرض على الحقوق الفردية والحريات العامة يتعين ان يصدر تشريع اي قانون وافق عليه </a:t>
            </a:r>
            <a:r>
              <a:rPr lang="ar-IQ" sz="3600" dirty="0" err="1"/>
              <a:t>ممثلوا</a:t>
            </a:r>
            <a:r>
              <a:rPr lang="ar-IQ" sz="3600" dirty="0"/>
              <a:t> الامة وختاماً هذا يتطلب ممارسة كل سلة لصلاحياتها والوقوف عند دورها خوفاً من السلطات الاخرى وتطبيقاً للدستور بمعزل عن البعد الديني وحماية لحقوق الانسان في هذا المجال تكون استجابة لمقتضى الاختصاص باعتبار السلطة نائبة عن الامة او نائبة عن الله سبحانه وتعالى مما يجعل هذا المبدأ عرضة لمظاهر التغيير .  </a:t>
            </a:r>
            <a:endParaRPr lang="en-US" sz="3600" dirty="0"/>
          </a:p>
          <a:p>
            <a:r>
              <a:rPr lang="ar-IQ" sz="3600" dirty="0"/>
              <a:t> </a:t>
            </a:r>
            <a:endParaRPr lang="en-US" sz="3600" dirty="0"/>
          </a:p>
          <a:p>
            <a:pPr marL="0" indent="0" algn="justLow">
              <a:buNone/>
            </a:pPr>
            <a:endParaRPr lang="en-US" sz="3600"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116632"/>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0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الفصل بين السلطات </a:t>
            </a:r>
            <a:endParaRPr lang="en-US" sz="40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154166530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916832"/>
            <a:ext cx="8640960" cy="5616624"/>
          </a:xfrm>
        </p:spPr>
        <p:txBody>
          <a:bodyPr>
            <a:noAutofit/>
          </a:bodyPr>
          <a:lstStyle/>
          <a:p>
            <a:pPr algn="just"/>
            <a:r>
              <a:rPr lang="ar-IQ" sz="4800" b="1" dirty="0"/>
              <a:t>سادساً :- التعليم  </a:t>
            </a:r>
            <a:r>
              <a:rPr lang="ar-IQ" sz="4800" dirty="0"/>
              <a:t>لقد نص الدستور العراقي على ان التعليم عامل اساس لتقدم المجتمع وهو حق تكفله الدولة وهو الزامي في المرحلة الابتدائية كما تكفل الدولة مكافحة الامية ، كما ان التعليم مجاني لكل </a:t>
            </a:r>
            <a:r>
              <a:rPr lang="ar-IQ" sz="4800" dirty="0" smtClean="0"/>
              <a:t>العراقيين </a:t>
            </a:r>
            <a:r>
              <a:rPr lang="ar-IQ" sz="4800" dirty="0"/>
              <a:t>في مختلف مراحله .</a:t>
            </a:r>
            <a:endParaRPr lang="en-US" sz="4800" dirty="0"/>
          </a:p>
          <a:p>
            <a:pPr algn="just"/>
            <a:endParaRPr lang="en-US" sz="4800"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270908"/>
            <a:ext cx="6408712" cy="1285884"/>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buNone/>
            </a:pPr>
            <a:r>
              <a:rPr lang="ar-IQ" sz="36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حقوق الانسان في الدستور العراقي 2005</a:t>
            </a:r>
            <a:endParaRPr lang="ar-IQ" sz="36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2945720617"/>
      </p:ext>
    </p:extLst>
  </p:cSld>
  <p:clrMapOvr>
    <a:masterClrMapping/>
  </p:clrMapOvr>
  <mc:AlternateContent xmlns:mc="http://schemas.openxmlformats.org/markup-compatibility/2006" xmlns:p14="http://schemas.microsoft.com/office/powerpoint/2010/main">
    <mc:Choice Requires="p14">
      <p:transition spd="slow" p14:dur="3900">
        <p14:glitter dir="u"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772816"/>
            <a:ext cx="8640960" cy="5616624"/>
          </a:xfrm>
        </p:spPr>
        <p:txBody>
          <a:bodyPr>
            <a:noAutofit/>
          </a:bodyPr>
          <a:lstStyle/>
          <a:p>
            <a:pPr algn="just"/>
            <a:r>
              <a:rPr lang="ar-IQ" sz="2800" b="1" dirty="0"/>
              <a:t>اما اهم الحريات التي جاء بها الدستور العراقي لعام 2005 فهي </a:t>
            </a:r>
            <a:r>
              <a:rPr lang="ar-IQ" sz="2800" b="1" dirty="0" err="1"/>
              <a:t>مايأتي</a:t>
            </a:r>
            <a:r>
              <a:rPr lang="ar-IQ" sz="2800" b="1" dirty="0"/>
              <a:t> :- </a:t>
            </a:r>
            <a:endParaRPr lang="en-US" sz="2800" dirty="0"/>
          </a:p>
          <a:p>
            <a:pPr algn="just"/>
            <a:r>
              <a:rPr lang="ar-IQ" sz="2800" dirty="0"/>
              <a:t>لقد جاءت المادة (35) من الدستور العراقي لتوكد على الحرية بشكل يتطابق مع روح ونصوص الاعلانات العالمية لحقوق الانسان ومن اهم الحريات التي كفلها الدستور ما يأتي :-</a:t>
            </a:r>
            <a:endParaRPr lang="en-US" sz="2800" dirty="0"/>
          </a:p>
          <a:p>
            <a:pPr lvl="0" algn="just"/>
            <a:r>
              <a:rPr lang="ar-IQ" sz="2800" dirty="0"/>
              <a:t>حرية الانسان وكرامته مصونه .</a:t>
            </a:r>
            <a:endParaRPr lang="en-US" sz="2800" dirty="0"/>
          </a:p>
          <a:p>
            <a:pPr lvl="0" algn="just"/>
            <a:r>
              <a:rPr lang="ar-IQ" sz="2800" dirty="0" smtClean="0"/>
              <a:t>لا يجوز </a:t>
            </a:r>
            <a:r>
              <a:rPr lang="ar-IQ" sz="2800" dirty="0"/>
              <a:t>توقيف احد او التحقيق معه الا بموجب قرار قضائي .</a:t>
            </a:r>
            <a:endParaRPr lang="en-US" sz="2800" dirty="0"/>
          </a:p>
          <a:p>
            <a:pPr lvl="0" algn="just"/>
            <a:r>
              <a:rPr lang="ar-IQ" sz="2800" dirty="0"/>
              <a:t>يحرم جميع انواع التعذيب النفسي والجسدي والمعاملة غير الانسانية </a:t>
            </a:r>
            <a:r>
              <a:rPr lang="ar-IQ" sz="2800" dirty="0" smtClean="0"/>
              <a:t>ولا عبرة </a:t>
            </a:r>
            <a:r>
              <a:rPr lang="ar-IQ" sz="2800" dirty="0"/>
              <a:t>باي اعتراف انتزع تحت الاكراه والتعذيب وعلى المتضرر المطالبة بالتعويض عن الضرر المادي والمعنوي الذي اصابه .</a:t>
            </a:r>
            <a:endParaRPr lang="en-US" sz="2800" dirty="0"/>
          </a:p>
          <a:p>
            <a:pPr marL="0" indent="0" algn="just">
              <a:spcBef>
                <a:spcPct val="0"/>
              </a:spcBef>
              <a:buNone/>
            </a:pPr>
            <a:endParaRPr lang="en-US" sz="2800"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270908"/>
            <a:ext cx="6408712" cy="1285884"/>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buNone/>
            </a:pPr>
            <a:r>
              <a:rPr lang="ar-IQ" sz="36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حقوق الانسان في الدستور العراقي 2005</a:t>
            </a:r>
            <a:endParaRPr lang="ar-IQ" sz="36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2883513144"/>
      </p:ext>
    </p:extLst>
  </p:cSld>
  <p:clrMapOvr>
    <a:masterClrMapping/>
  </p:clrMapOvr>
  <mc:AlternateContent xmlns:mc="http://schemas.openxmlformats.org/markup-compatibility/2006" xmlns:p14="http://schemas.microsoft.com/office/powerpoint/2010/main">
    <mc:Choice Requires="p14">
      <p:transition spd="slow" p14:dur="3900">
        <p14:glitter dir="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par>
                          <p:cTn id="21" fill="hold">
                            <p:stCondLst>
                              <p:cond delay="18000"/>
                            </p:stCondLst>
                            <p:childTnLst>
                              <p:par>
                                <p:cTn id="22" presetID="16" presetClass="entr" presetSubtype="26" fill="hold" nodeType="afterEffect">
                                  <p:stCondLst>
                                    <p:cond delay="300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barn(inHorizontal)">
                                      <p:cBhvr>
                                        <p:cTn id="24" dur="5000"/>
                                        <p:tgtEl>
                                          <p:spTgt spid="9">
                                            <p:txEl>
                                              <p:pRg st="2" end="2"/>
                                            </p:txEl>
                                          </p:spTgt>
                                        </p:tgtEl>
                                      </p:cBhvr>
                                    </p:animEffect>
                                  </p:childTnLst>
                                </p:cTn>
                              </p:par>
                            </p:childTnLst>
                          </p:cTn>
                        </p:par>
                        <p:par>
                          <p:cTn id="25" fill="hold">
                            <p:stCondLst>
                              <p:cond delay="26000"/>
                            </p:stCondLst>
                            <p:childTnLst>
                              <p:par>
                                <p:cTn id="26" presetID="16" presetClass="entr" presetSubtype="26" fill="hold" nodeType="afterEffect">
                                  <p:stCondLst>
                                    <p:cond delay="300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barn(inHorizontal)">
                                      <p:cBhvr>
                                        <p:cTn id="28" dur="5000"/>
                                        <p:tgtEl>
                                          <p:spTgt spid="9">
                                            <p:txEl>
                                              <p:pRg st="3" end="3"/>
                                            </p:txEl>
                                          </p:spTgt>
                                        </p:tgtEl>
                                      </p:cBhvr>
                                    </p:animEffect>
                                  </p:childTnLst>
                                </p:cTn>
                              </p:par>
                            </p:childTnLst>
                          </p:cTn>
                        </p:par>
                        <p:par>
                          <p:cTn id="29" fill="hold">
                            <p:stCondLst>
                              <p:cond delay="34000"/>
                            </p:stCondLst>
                            <p:childTnLst>
                              <p:par>
                                <p:cTn id="30" presetID="16" presetClass="entr" presetSubtype="26" fill="hold" nodeType="afterEffect">
                                  <p:stCondLst>
                                    <p:cond delay="300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barn(inHorizontal)">
                                      <p:cBhvr>
                                        <p:cTn id="32" dur="5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2060848"/>
            <a:ext cx="8640960" cy="5616624"/>
          </a:xfrm>
        </p:spPr>
        <p:txBody>
          <a:bodyPr>
            <a:noAutofit/>
          </a:bodyPr>
          <a:lstStyle/>
          <a:p>
            <a:pPr lvl="0"/>
            <a:r>
              <a:rPr lang="ar-IQ" dirty="0" smtClean="0"/>
              <a:t>تكفل الدولة حماية الفرد من الاكراه الفكري والسياسي والديني .</a:t>
            </a:r>
            <a:endParaRPr lang="en-US" dirty="0" smtClean="0"/>
          </a:p>
          <a:p>
            <a:pPr lvl="0"/>
            <a:r>
              <a:rPr lang="ar-IQ" dirty="0" smtClean="0"/>
              <a:t>حرية الراي وحرية الصحافة والطباعة والاعلان والاعلام والنشر .</a:t>
            </a:r>
            <a:endParaRPr lang="en-US" dirty="0" smtClean="0"/>
          </a:p>
          <a:p>
            <a:pPr lvl="0"/>
            <a:r>
              <a:rPr lang="ar-IQ" dirty="0" smtClean="0"/>
              <a:t>حرية الاجتماع والتظاهر السلمي وحرية تشكيل الجمعيات والاحزاب السياسية والانضمام اليها .</a:t>
            </a:r>
            <a:endParaRPr lang="en-US" dirty="0" smtClean="0"/>
          </a:p>
          <a:p>
            <a:pPr lvl="0"/>
            <a:r>
              <a:rPr lang="ar-IQ" dirty="0" smtClean="0"/>
              <a:t>حذر الدستور من اي عملية اكراه او اجبار تمارس ضد الافراد للانضواء قسراً الى اي حزب او جمعية او جهة سياسية او اجباره على الاستمرار في العضوية فيها .</a:t>
            </a:r>
            <a:endParaRPr lang="en-US" dirty="0" smtClean="0"/>
          </a:p>
          <a:p>
            <a:pPr marL="0" indent="0">
              <a:buNone/>
            </a:pPr>
            <a:endParaRPr lang="en-US"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342916"/>
            <a:ext cx="6408712" cy="1285884"/>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buNone/>
            </a:pPr>
            <a:r>
              <a:rPr lang="ar-IQ" sz="36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حقوق الانسان في الدستور الراقي 2005</a:t>
            </a:r>
            <a:endParaRPr lang="ar-IQ" sz="36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3683042118"/>
      </p:ext>
    </p:extLst>
  </p:cSld>
  <p:clrMapOvr>
    <a:masterClrMapping/>
  </p:clrMapOvr>
  <mc:AlternateContent xmlns:mc="http://schemas.openxmlformats.org/markup-compatibility/2006" xmlns:p14="http://schemas.microsoft.com/office/powerpoint/2010/main">
    <mc:Choice Requires="p14">
      <p:transition spd="slow" p14:dur="3900">
        <p14:glitter dir="d"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par>
                          <p:cTn id="21" fill="hold">
                            <p:stCondLst>
                              <p:cond delay="18000"/>
                            </p:stCondLst>
                            <p:childTnLst>
                              <p:par>
                                <p:cTn id="22" presetID="16" presetClass="entr" presetSubtype="26" fill="hold" nodeType="afterEffect">
                                  <p:stCondLst>
                                    <p:cond delay="300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barn(inHorizontal)">
                                      <p:cBhvr>
                                        <p:cTn id="24" dur="5000"/>
                                        <p:tgtEl>
                                          <p:spTgt spid="9">
                                            <p:txEl>
                                              <p:pRg st="2" end="2"/>
                                            </p:txEl>
                                          </p:spTgt>
                                        </p:tgtEl>
                                      </p:cBhvr>
                                    </p:animEffect>
                                  </p:childTnLst>
                                </p:cTn>
                              </p:par>
                            </p:childTnLst>
                          </p:cTn>
                        </p:par>
                        <p:par>
                          <p:cTn id="25" fill="hold">
                            <p:stCondLst>
                              <p:cond delay="26000"/>
                            </p:stCondLst>
                            <p:childTnLst>
                              <p:par>
                                <p:cTn id="26" presetID="16" presetClass="entr" presetSubtype="26" fill="hold" nodeType="afterEffect">
                                  <p:stCondLst>
                                    <p:cond delay="300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barn(inHorizontal)">
                                      <p:cBhvr>
                                        <p:cTn id="28" dur="5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772816"/>
            <a:ext cx="8640960" cy="5616624"/>
          </a:xfrm>
        </p:spPr>
        <p:txBody>
          <a:bodyPr>
            <a:noAutofit/>
          </a:bodyPr>
          <a:lstStyle/>
          <a:p>
            <a:pPr marL="0" indent="0" algn="justLow">
              <a:spcBef>
                <a:spcPct val="0"/>
              </a:spcBef>
              <a:buNone/>
            </a:pPr>
            <a:r>
              <a:rPr lang="ar-IQ" sz="4400" dirty="0"/>
              <a:t>ان حقوق الانسان لا تحترم ولا تصان ولا تضمن وطنياً ولا دولياً بمجرد النص عليها في اعلان او دستور او تثبيتها في قانون وانما العبرة في التطبيق واحترام ما تم التعاقد عليه وما تم سنه من قوانين وما تم وضعه من دساتير .</a:t>
            </a:r>
            <a:endParaRPr lang="en-US" sz="4400" dirty="0"/>
          </a:p>
          <a:p>
            <a:pPr marL="0" indent="0" algn="justLow">
              <a:spcBef>
                <a:spcPct val="0"/>
              </a:spcBef>
              <a:buNone/>
            </a:pPr>
            <a:endParaRPr lang="en-US" sz="4400" b="1" dirty="0">
              <a:solidFill>
                <a:srgbClr val="002060"/>
              </a:solidFill>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116632"/>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ضمانات احترام وحماية حقوق الانسان </a:t>
            </a:r>
            <a:endParaRPr lang="en-US" sz="36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1432015992"/>
      </p:ext>
    </p:extLst>
  </p:cSld>
  <p:clrMapOvr>
    <a:masterClrMapping/>
  </p:clrMapOvr>
  <mc:AlternateContent xmlns:mc="http://schemas.openxmlformats.org/markup-compatibility/2006" xmlns:p14="http://schemas.microsoft.com/office/powerpoint/2010/main">
    <mc:Choice Requires="p14">
      <p:transition spd="slow" p14:dur="3900">
        <p14:glitt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772816"/>
            <a:ext cx="8640960" cy="5616624"/>
          </a:xfrm>
        </p:spPr>
        <p:txBody>
          <a:bodyPr>
            <a:noAutofit/>
          </a:bodyPr>
          <a:lstStyle/>
          <a:p>
            <a:pPr marL="0" indent="0" algn="justLow">
              <a:spcBef>
                <a:spcPct val="0"/>
              </a:spcBef>
              <a:buNone/>
            </a:pPr>
            <a:r>
              <a:rPr lang="ar-IQ" sz="2800" dirty="0"/>
              <a:t>ويمكن القول ان العديد من التقارير الدورية الصادرة عن المنظمات الوطنية والدولية المعنية بحقوق الانسان تشير الى ان العديد من الدول التي حفلت دساتيرها بذكر هذه الحقوق والحريات كانت اول الدول </a:t>
            </a:r>
            <a:r>
              <a:rPr lang="ar-IQ" sz="2800" dirty="0" smtClean="0"/>
              <a:t>المدانة </a:t>
            </a:r>
            <a:r>
              <a:rPr lang="ar-IQ" sz="2800" dirty="0"/>
              <a:t>بتعذيب الموقوفين والمعارضين </a:t>
            </a:r>
            <a:r>
              <a:rPr lang="ar-IQ" sz="2800" dirty="0" smtClean="0"/>
              <a:t>السياسيين </a:t>
            </a:r>
            <a:r>
              <a:rPr lang="ar-IQ" sz="2800" dirty="0"/>
              <a:t>وان هذا السلوك لا تختص به دول العالم الثالث بل يصدر ايضاً من الدول الكبرى </a:t>
            </a:r>
            <a:r>
              <a:rPr lang="ar-IQ" sz="2800" dirty="0" smtClean="0"/>
              <a:t>المنعوتة </a:t>
            </a:r>
            <a:r>
              <a:rPr lang="ar-IQ" sz="2800" dirty="0"/>
              <a:t>بالرقي والتقدم لنأخذ واقع المرأة في هذه الدول على سبيل المثال وليس </a:t>
            </a:r>
            <a:r>
              <a:rPr lang="ar-IQ" sz="2800" dirty="0" smtClean="0"/>
              <a:t>الحصر </a:t>
            </a:r>
            <a:r>
              <a:rPr lang="ar-IQ" sz="2800" dirty="0"/>
              <a:t>اذ من المعلوم ان النسوة ظللن محرومات من حق الانتخاب والمشاركة في </a:t>
            </a:r>
            <a:r>
              <a:rPr lang="ar-IQ" sz="2800" dirty="0" smtClean="0"/>
              <a:t>الحياة </a:t>
            </a:r>
            <a:r>
              <a:rPr lang="ar-IQ" sz="2800" dirty="0"/>
              <a:t>السياسية في بعض الدول </a:t>
            </a:r>
            <a:r>
              <a:rPr lang="ar-IQ" sz="2800" dirty="0" smtClean="0"/>
              <a:t>الغربية </a:t>
            </a:r>
            <a:r>
              <a:rPr lang="ar-IQ" sz="2800" dirty="0"/>
              <a:t>الى عهد قريب </a:t>
            </a:r>
            <a:r>
              <a:rPr lang="ar-IQ" sz="2800" dirty="0" smtClean="0"/>
              <a:t>فلم يعترف </a:t>
            </a:r>
            <a:r>
              <a:rPr lang="ar-IQ" sz="2800" dirty="0"/>
              <a:t>لهن بهذا الحق الا في عام 1929 في بريطانيا وفي عام 1945 في فرنسا وفي عام 1971 في سويسرا.</a:t>
            </a:r>
            <a:endParaRPr lang="en-US" sz="2800" dirty="0"/>
          </a:p>
          <a:p>
            <a:pPr marL="0" indent="0" algn="justLow">
              <a:spcBef>
                <a:spcPct val="0"/>
              </a:spcBef>
              <a:buNone/>
            </a:pPr>
            <a:endParaRPr lang="en-US" sz="2800"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116632"/>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ضمانات احترام وحماية حقوق الانسان </a:t>
            </a:r>
            <a:endParaRPr lang="en-US" sz="36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2786834504"/>
      </p:ext>
    </p:extLst>
  </p:cSld>
  <p:clrMapOvr>
    <a:masterClrMapping/>
  </p:clrMapOvr>
  <mc:AlternateContent xmlns:mc="http://schemas.openxmlformats.org/markup-compatibility/2006" xmlns:p14="http://schemas.microsoft.com/office/powerpoint/2010/main">
    <mc:Choice Requires="p14">
      <p:transition spd="slow" p14:dur="3900">
        <p14:glitter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772816"/>
            <a:ext cx="8640960" cy="5616624"/>
          </a:xfrm>
        </p:spPr>
        <p:txBody>
          <a:bodyPr>
            <a:noAutofit/>
          </a:bodyPr>
          <a:lstStyle/>
          <a:p>
            <a:pPr marL="0" indent="0" algn="justLow">
              <a:buNone/>
            </a:pPr>
            <a:r>
              <a:rPr lang="ar-IQ" sz="3600" dirty="0"/>
              <a:t>ورغم ان حقوق الانسان اضحت موضوع اهتمام القانون الدولي الا ان جذورها واساسها القانوني ووسائل حمايتها تبقى موضوعاً ذا صفة وطنية لذلك فقد عملت الاجهزة الدولية المعنية بها الى تعزيز وتشجيع التنفيذ الوطني لها </a:t>
            </a:r>
            <a:r>
              <a:rPr lang="ar-IQ" sz="3600" dirty="0" smtClean="0"/>
              <a:t>وتأسيساً على </a:t>
            </a:r>
            <a:r>
              <a:rPr lang="ar-IQ" sz="3600" dirty="0"/>
              <a:t>ذلك جاء هذا الفصل لمعالجة تلك الضمانات على الصعيد الدستوري والقانوني وطنياً واقليمياً ودولياً وعبر منظمات وطنية حكومية وغير حكومية .  			</a:t>
            </a:r>
            <a:endParaRPr lang="en-US" sz="3600" dirty="0"/>
          </a:p>
          <a:p>
            <a:pPr marL="0" indent="0" algn="justLow">
              <a:buNone/>
            </a:pPr>
            <a:endParaRPr lang="en-US" sz="3400"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116632"/>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ضمانات احترام وحماية حقوق الانسان </a:t>
            </a:r>
            <a:endParaRPr lang="en-US" sz="36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3481056283"/>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772816"/>
            <a:ext cx="8640960" cy="5616624"/>
          </a:xfrm>
        </p:spPr>
        <p:txBody>
          <a:bodyPr>
            <a:noAutofit/>
          </a:bodyPr>
          <a:lstStyle/>
          <a:p>
            <a:pPr marL="0" indent="0" algn="justLow">
              <a:buNone/>
            </a:pPr>
            <a:r>
              <a:rPr lang="ar-IQ" sz="3600" dirty="0"/>
              <a:t>من المفيد القول ونحن نتحدث عن ضمانات احترام وحماية حقوق الانسان والحريات العامة ان هنالك قضايا ووقائع مثيرة للاستغراب وصعبة التبرير على عقل الانسان المتحضر المهتم </a:t>
            </a:r>
            <a:r>
              <a:rPr lang="ar-IQ" sz="3600" dirty="0" err="1"/>
              <a:t>بالانسان</a:t>
            </a:r>
            <a:r>
              <a:rPr lang="ar-IQ" sz="3600" dirty="0"/>
              <a:t> </a:t>
            </a:r>
            <a:r>
              <a:rPr lang="ar-IQ" sz="3600" dirty="0" err="1"/>
              <a:t>وحقوقة</a:t>
            </a:r>
            <a:r>
              <a:rPr lang="ar-IQ" sz="3600" dirty="0"/>
              <a:t> حيث ان هنالك تميزاً واجحافاً بحق العدالة التي هي اساس الحق عندما نجد عتاة المجرمين ممن ارتكبوا اعمالاً اجرامية بحق الاخرين وحتى بحق الانسانية يتمتعون بكافة الضمانات التي تنص عليها القوانين الداخلية وعلى الضد من ذلك </a:t>
            </a:r>
            <a:r>
              <a:rPr lang="ar-IQ" sz="3600" dirty="0" err="1"/>
              <a:t>لايتمتع</a:t>
            </a:r>
            <a:r>
              <a:rPr lang="ar-IQ" sz="3600" dirty="0"/>
              <a:t> المشتبه به السياسي باي من الحقوق التي يتمتع بها المجرمون </a:t>
            </a:r>
            <a:r>
              <a:rPr lang="ar-IQ" sz="3600" dirty="0" smtClean="0"/>
              <a:t>العاديون</a:t>
            </a:r>
            <a:endParaRPr lang="en-US" sz="3400"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116632"/>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الضمانات الدستورية والقانونية لمنظومة حقوق الانسان </a:t>
            </a:r>
            <a:endParaRPr lang="en-US" sz="24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2560212657"/>
      </p:ext>
    </p:extLst>
  </p:cSld>
  <p:clrMapOvr>
    <a:masterClrMapping/>
  </p:clrMapOvr>
  <mc:AlternateContent xmlns:mc="http://schemas.openxmlformats.org/markup-compatibility/2006" xmlns:p14="http://schemas.microsoft.com/office/powerpoint/2010/main">
    <mc:Choice Requires="p14">
      <p:transition spd="slow" p14:dur="3900">
        <p14:glitter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محاضرة دكتور عماد الدورة 39">
  <a:themeElements>
    <a:clrScheme name="مخصص 1">
      <a:dk1>
        <a:sysClr val="windowText" lastClr="000000"/>
      </a:dk1>
      <a:lt1>
        <a:sysClr val="window" lastClr="FFFFFF"/>
      </a:lt1>
      <a:dk2>
        <a:srgbClr val="4F271C"/>
      </a:dk2>
      <a:lt2>
        <a:srgbClr val="E7DEC9"/>
      </a:lt2>
      <a:accent1>
        <a:srgbClr val="BF654C"/>
      </a:accent1>
      <a:accent2>
        <a:srgbClr val="FEB80A"/>
      </a:accent2>
      <a:accent3>
        <a:srgbClr val="C32D2E"/>
      </a:accent3>
      <a:accent4>
        <a:srgbClr val="84AA33"/>
      </a:accent4>
      <a:accent5>
        <a:srgbClr val="964305"/>
      </a:accent5>
      <a:accent6>
        <a:srgbClr val="475A8D"/>
      </a:accent6>
      <a:hlink>
        <a:srgbClr val="8DC765"/>
      </a:hlink>
      <a:folHlink>
        <a:srgbClr val="957C4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2228</Words>
  <Application>Microsoft Office PowerPoint</Application>
  <PresentationFormat>عرض على الشاشة (3:4)‏</PresentationFormat>
  <Paragraphs>74</Paragraphs>
  <Slides>27</Slides>
  <Notes>0</Notes>
  <HiddenSlides>0</HiddenSlides>
  <MMClips>0</MMClips>
  <ScaleCrop>false</ScaleCrop>
  <HeadingPairs>
    <vt:vector size="4" baseType="variant">
      <vt:variant>
        <vt:lpstr>نسق</vt:lpstr>
      </vt:variant>
      <vt:variant>
        <vt:i4>1</vt:i4>
      </vt:variant>
      <vt:variant>
        <vt:lpstr>عناوين الشرائح</vt:lpstr>
      </vt:variant>
      <vt:variant>
        <vt:i4>27</vt:i4>
      </vt:variant>
    </vt:vector>
  </HeadingPairs>
  <TitlesOfParts>
    <vt:vector size="28" baseType="lpstr">
      <vt:lpstr>محاضرة دكتور عماد الدورة 39</vt:lpstr>
      <vt:lpstr>حقوق الانسان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حقوق الانسان </dc:title>
  <dc:creator>FANAR</dc:creator>
  <cp:lastModifiedBy>FANAR</cp:lastModifiedBy>
  <cp:revision>2</cp:revision>
  <dcterms:modified xsi:type="dcterms:W3CDTF">2022-01-24T13:33:29Z</dcterms:modified>
</cp:coreProperties>
</file>