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8"/>
  </p:notesMasterIdLst>
  <p:sldIdLst>
    <p:sldId id="256" r:id="rId3"/>
    <p:sldId id="263" r:id="rId4"/>
    <p:sldId id="282" r:id="rId5"/>
    <p:sldId id="261" r:id="rId6"/>
    <p:sldId id="262" r:id="rId7"/>
    <p:sldId id="266" r:id="rId8"/>
    <p:sldId id="265" r:id="rId9"/>
    <p:sldId id="268" r:id="rId10"/>
    <p:sldId id="259" r:id="rId11"/>
    <p:sldId id="258" r:id="rId12"/>
    <p:sldId id="257" r:id="rId13"/>
    <p:sldId id="260" r:id="rId14"/>
    <p:sldId id="269" r:id="rId15"/>
    <p:sldId id="270" r:id="rId16"/>
    <p:sldId id="271" r:id="rId17"/>
    <p:sldId id="275" r:id="rId18"/>
    <p:sldId id="272" r:id="rId19"/>
    <p:sldId id="273" r:id="rId20"/>
    <p:sldId id="274" r:id="rId21"/>
    <p:sldId id="276" r:id="rId22"/>
    <p:sldId id="277" r:id="rId23"/>
    <p:sldId id="267" r:id="rId24"/>
    <p:sldId id="278" r:id="rId25"/>
    <p:sldId id="279" r:id="rId26"/>
    <p:sldId id="283" r:id="rId2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1" d="100"/>
          <a:sy n="61" d="100"/>
        </p:scale>
        <p:origin x="88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9BB81C9-A38A-43E6-BB2A-FC10C57FEB33}" type="datetimeFigureOut">
              <a:rPr lang="ar-IQ" smtClean="0"/>
              <a:t>13/08/1446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111A957-AE5A-476F-B5E4-DF252E145BB6}" type="slidenum">
              <a:rPr lang="ar-IQ" smtClean="0"/>
              <a:t>‹#›</a:t>
            </a:fld>
            <a:endParaRPr lang="ar-IQ"/>
          </a:p>
        </p:txBody>
      </p:sp>
    </p:spTree>
    <p:extLst>
      <p:ext uri="{BB962C8B-B14F-4D97-AF65-F5344CB8AC3E}">
        <p14:creationId xmlns:p14="http://schemas.microsoft.com/office/powerpoint/2010/main" val="14009813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9FF99-4F11-4EA0-8880-0241E44C63C0}" type="slidenum">
              <a:rPr lang="en-US">
                <a:solidFill>
                  <a:srgbClr val="000000"/>
                </a:solidFill>
              </a:rPr>
              <a:pPr/>
              <a:t>3</a:t>
            </a:fld>
            <a:endParaRPr lang="en-US">
              <a:solidFill>
                <a:srgbClr val="000000"/>
              </a:solidFill>
            </a:endParaRPr>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159350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8070DEC-85D7-449F-90C2-F68AB018B7CF}" type="datetime8">
              <a:rPr lang="ar-IQ" smtClean="0"/>
              <a:t>11 شباط، 25</a:t>
            </a:fld>
            <a:endParaRPr lang="ar-IQ"/>
          </a:p>
        </p:txBody>
      </p:sp>
      <p:sp>
        <p:nvSpPr>
          <p:cNvPr id="5" name="عنصر نائب للتذييل 4"/>
          <p:cNvSpPr>
            <a:spLocks noGrp="1"/>
          </p:cNvSpPr>
          <p:nvPr>
            <p:ph type="ftr" sz="quarter" idx="11"/>
          </p:nvPr>
        </p:nvSpPr>
        <p:spPr/>
        <p:txBody>
          <a:bodyPr/>
          <a:lstStyle/>
          <a:p>
            <a:r>
              <a:rPr lang="ar-IQ"/>
              <a:t>د.ربيع زناد</a:t>
            </a:r>
          </a:p>
        </p:txBody>
      </p:sp>
      <p:sp>
        <p:nvSpPr>
          <p:cNvPr id="6" name="عنصر نائب لرقم الشريحة 5"/>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384673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2129546C-3BCC-44AB-922F-7ADF2F91B915}" type="datetime8">
              <a:rPr lang="ar-IQ" smtClean="0"/>
              <a:t>11 شباط، 25</a:t>
            </a:fld>
            <a:endParaRPr lang="ar-IQ"/>
          </a:p>
        </p:txBody>
      </p:sp>
      <p:sp>
        <p:nvSpPr>
          <p:cNvPr id="5" name="عنصر نائب للتذييل 4"/>
          <p:cNvSpPr>
            <a:spLocks noGrp="1"/>
          </p:cNvSpPr>
          <p:nvPr>
            <p:ph type="ftr" sz="quarter" idx="11"/>
          </p:nvPr>
        </p:nvSpPr>
        <p:spPr/>
        <p:txBody>
          <a:bodyPr/>
          <a:lstStyle/>
          <a:p>
            <a:r>
              <a:rPr lang="ar-IQ"/>
              <a:t>د.ربيع زناد</a:t>
            </a:r>
          </a:p>
        </p:txBody>
      </p:sp>
      <p:sp>
        <p:nvSpPr>
          <p:cNvPr id="6" name="عنصر نائب لرقم الشريحة 5"/>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428621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D1192F8F-1325-4D40-8EA5-CE45E38BDB40}" type="datetime8">
              <a:rPr lang="ar-IQ" smtClean="0"/>
              <a:t>11 شباط، 25</a:t>
            </a:fld>
            <a:endParaRPr lang="ar-IQ"/>
          </a:p>
        </p:txBody>
      </p:sp>
      <p:sp>
        <p:nvSpPr>
          <p:cNvPr id="5" name="عنصر نائب للتذييل 4"/>
          <p:cNvSpPr>
            <a:spLocks noGrp="1"/>
          </p:cNvSpPr>
          <p:nvPr>
            <p:ph type="ftr" sz="quarter" idx="11"/>
          </p:nvPr>
        </p:nvSpPr>
        <p:spPr/>
        <p:txBody>
          <a:bodyPr/>
          <a:lstStyle/>
          <a:p>
            <a:r>
              <a:rPr lang="ar-IQ"/>
              <a:t>د.ربيع زناد</a:t>
            </a:r>
          </a:p>
        </p:txBody>
      </p:sp>
      <p:sp>
        <p:nvSpPr>
          <p:cNvPr id="6" name="عنصر نائب لرقم الشريحة 5"/>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185572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lvl1pPr>
              <a:defRPr/>
            </a:lvl1pPr>
          </a:lstStyle>
          <a:p>
            <a:fld id="{63440DCD-1CEF-4934-A193-84FFF1EAA922}" type="datetime8">
              <a:rPr lang="ar-IQ" smtClean="0">
                <a:solidFill>
                  <a:srgbClr val="000000"/>
                </a:solidFill>
              </a:rPr>
              <a:t>11 شباط، 25</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5C813DB0-7244-4591-951E-BE1F74B153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639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95926DA1-9218-48AC-B338-F5C87D5F209F}" type="datetime8">
              <a:rPr lang="ar-IQ" smtClean="0">
                <a:solidFill>
                  <a:srgbClr val="000000"/>
                </a:solidFill>
              </a:rPr>
              <a:t>11 شباط، 25</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DF00C688-9CBB-4619-9FDF-17C5FFBB2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884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39"/>
            <a:ext cx="10515600" cy="2852737"/>
          </a:xfrm>
        </p:spPr>
        <p:txBody>
          <a:bodyPr anchor="b"/>
          <a:lstStyle>
            <a:lvl1pPr>
              <a:defRPr sz="6000"/>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70BF9F48-345A-4658-8430-4B938EC9F602}" type="datetime8">
              <a:rPr lang="ar-IQ" smtClean="0">
                <a:solidFill>
                  <a:srgbClr val="000000"/>
                </a:solidFill>
              </a:rPr>
              <a:t>11 شباط، 25</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D6002D1F-04CB-428C-883B-DD5CEC1298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078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914400" y="1981200"/>
            <a:ext cx="508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6197600" y="1981200"/>
            <a:ext cx="5080000" cy="41148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2CB28355-74D3-4466-92F0-21D6B93E433E}" type="datetime8">
              <a:rPr lang="ar-IQ" smtClean="0">
                <a:solidFill>
                  <a:srgbClr val="000000"/>
                </a:solidFill>
              </a:rPr>
              <a:t>11 شباط، 25</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9155FBC0-02B1-4770-A8E2-CD97E13565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4610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7" y="365126"/>
            <a:ext cx="10515600" cy="1325563"/>
          </a:xfrm>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40318" y="2505075"/>
            <a:ext cx="5158316"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71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2CB44F6F-2AFC-4CBF-BEFD-794F2C84526E}" type="datetime8">
              <a:rPr lang="ar-IQ" smtClean="0">
                <a:solidFill>
                  <a:srgbClr val="000000"/>
                </a:solidFill>
              </a:rPr>
              <a:t>11 شباط، 25</a:t>
            </a:fld>
            <a:endParaRPr lang="en-US">
              <a:solidFill>
                <a:srgbClr val="000000"/>
              </a:solidFill>
            </a:endParaRPr>
          </a:p>
        </p:txBody>
      </p:sp>
      <p:sp>
        <p:nvSpPr>
          <p:cNvPr id="8" name="عنصر نائب للتذييل 7"/>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lvl1pPr>
              <a:defRPr/>
            </a:lvl1pPr>
          </a:lstStyle>
          <a:p>
            <a:fld id="{06F475F2-1134-4D29-9620-9815F1B60F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703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15ACFBB8-AA7D-46E3-87DC-4AC5ACD32B15}" type="datetime8">
              <a:rPr lang="ar-IQ" smtClean="0">
                <a:solidFill>
                  <a:srgbClr val="000000"/>
                </a:solidFill>
              </a:rPr>
              <a:t>11 شباط، 25</a:t>
            </a:fld>
            <a:endParaRPr lang="en-US">
              <a:solidFill>
                <a:srgbClr val="000000"/>
              </a:solidFill>
            </a:endParaRPr>
          </a:p>
        </p:txBody>
      </p:sp>
      <p:sp>
        <p:nvSpPr>
          <p:cNvPr id="4" name="عنصر نائب للتذييل 3"/>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lvl1pPr>
              <a:defRPr/>
            </a:lvl1pPr>
          </a:lstStyle>
          <a:p>
            <a:fld id="{4AC001FF-F291-4D0F-92FE-8D6BFB3D2D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424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25749007-3588-4161-BF22-56BBDF83ABB2}" type="datetime8">
              <a:rPr lang="ar-IQ" smtClean="0">
                <a:solidFill>
                  <a:srgbClr val="000000"/>
                </a:solidFill>
              </a:rPr>
              <a:t>11 شباط، 25</a:t>
            </a:fld>
            <a:endParaRPr lang="en-US">
              <a:solidFill>
                <a:srgbClr val="000000"/>
              </a:solidFill>
            </a:endParaRPr>
          </a:p>
        </p:txBody>
      </p:sp>
      <p:sp>
        <p:nvSpPr>
          <p:cNvPr id="3" name="عنصر نائب للتذييل 2"/>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lvl1pPr>
              <a:defRPr/>
            </a:lvl1pPr>
          </a:lstStyle>
          <a:p>
            <a:fld id="{2DE0A691-03FC-4773-B933-6FC48B90F4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954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8" y="457200"/>
            <a:ext cx="3932767" cy="1600200"/>
          </a:xfrm>
        </p:spPr>
        <p:txBody>
          <a:bodyPr anchor="b"/>
          <a:lstStyle>
            <a:lvl1pPr>
              <a:defRPr sz="3200"/>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90878BF0-EA7C-4D85-8A27-2DEAF18CCCCD}" type="datetime8">
              <a:rPr lang="ar-IQ" smtClean="0">
                <a:solidFill>
                  <a:srgbClr val="000000"/>
                </a:solidFill>
              </a:rPr>
              <a:t>11 شباط، 25</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EAAB6C9E-58C7-406F-9ADB-CBFC8B8433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466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AB77226-605E-4704-B900-4002CA95FE52}" type="datetime8">
              <a:rPr lang="ar-IQ" smtClean="0"/>
              <a:t>11 شباط، 25</a:t>
            </a:fld>
            <a:endParaRPr lang="ar-IQ"/>
          </a:p>
        </p:txBody>
      </p:sp>
      <p:sp>
        <p:nvSpPr>
          <p:cNvPr id="5" name="عنصر نائب للتذييل 4"/>
          <p:cNvSpPr>
            <a:spLocks noGrp="1"/>
          </p:cNvSpPr>
          <p:nvPr>
            <p:ph type="ftr" sz="quarter" idx="11"/>
          </p:nvPr>
        </p:nvSpPr>
        <p:spPr/>
        <p:txBody>
          <a:bodyPr/>
          <a:lstStyle/>
          <a:p>
            <a:r>
              <a:rPr lang="ar-IQ"/>
              <a:t>د.ربيع زناد</a:t>
            </a:r>
          </a:p>
        </p:txBody>
      </p:sp>
      <p:sp>
        <p:nvSpPr>
          <p:cNvPr id="6" name="عنصر نائب لرقم الشريحة 5"/>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98167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8" y="457200"/>
            <a:ext cx="3932767" cy="1600200"/>
          </a:xfrm>
        </p:spPr>
        <p:txBody>
          <a:bodyPr anchor="b"/>
          <a:lstStyle>
            <a:lvl1pPr>
              <a:defRPr sz="3200"/>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C8A70D33-E209-408E-BEB3-A30FDB598CA1}" type="datetime8">
              <a:rPr lang="ar-IQ" smtClean="0">
                <a:solidFill>
                  <a:srgbClr val="000000"/>
                </a:solidFill>
              </a:rPr>
              <a:t>11 شباط، 25</a:t>
            </a:fld>
            <a:endParaRPr lang="en-US">
              <a:solidFill>
                <a:srgbClr val="000000"/>
              </a:solidFill>
            </a:endParaRPr>
          </a:p>
        </p:txBody>
      </p:sp>
      <p:sp>
        <p:nvSpPr>
          <p:cNvPr id="6" name="عنصر نائب للتذييل 5"/>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lvl1pPr>
              <a:defRPr/>
            </a:lvl1pPr>
          </a:lstStyle>
          <a:p>
            <a:fld id="{19CE3714-5F9F-4BB8-BADF-AD1328C735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509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BFF44EB8-D05B-4D6B-8BCC-C848A8B3A110}" type="datetime8">
              <a:rPr lang="ar-IQ" smtClean="0">
                <a:solidFill>
                  <a:srgbClr val="000000"/>
                </a:solidFill>
              </a:rPr>
              <a:t>11 شباط، 25</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F56C5AF9-4360-4A0B-9320-E6BCF133F5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5741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686800" y="609600"/>
            <a:ext cx="2590800" cy="5486400"/>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914400" y="609600"/>
            <a:ext cx="7569200" cy="548640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6A4F8FDC-79AC-4778-BB77-EB0AF6DE11C4}" type="datetime8">
              <a:rPr lang="ar-IQ" smtClean="0">
                <a:solidFill>
                  <a:srgbClr val="000000"/>
                </a:solidFill>
              </a:rPr>
              <a:t>11 شباط، 25</a:t>
            </a:fld>
            <a:endParaRPr lang="en-US">
              <a:solidFill>
                <a:srgbClr val="000000"/>
              </a:solidFill>
            </a:endParaRPr>
          </a:p>
        </p:txBody>
      </p:sp>
      <p:sp>
        <p:nvSpPr>
          <p:cNvPr id="5" name="عنصر نائب للتذييل 4"/>
          <p:cNvSpPr>
            <a:spLocks noGrp="1"/>
          </p:cNvSpPr>
          <p:nvPr>
            <p:ph type="ftr" sz="quarter" idx="11"/>
          </p:nvPr>
        </p:nvSpPr>
        <p:spPr/>
        <p:txBody>
          <a:bodyPr/>
          <a:lstStyle>
            <a:lvl1pPr>
              <a:defRPr/>
            </a:lvl1pPr>
          </a:lstStyle>
          <a:p>
            <a:r>
              <a:rPr lang="ar-IQ">
                <a:solidFill>
                  <a:srgbClr val="000000"/>
                </a:solidFill>
              </a:rPr>
              <a:t>د.ربيع زناد</a:t>
            </a: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lvl1pPr>
              <a:defRPr/>
            </a:lvl1pPr>
          </a:lstStyle>
          <a:p>
            <a:fld id="{FAAC0164-DB2D-4A42-9E45-E2842DF046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487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15D2FEF-0F89-4FC1-B6C8-743BFD50A208}" type="datetime8">
              <a:rPr lang="ar-IQ" smtClean="0"/>
              <a:t>11 شباط، 25</a:t>
            </a:fld>
            <a:endParaRPr lang="ar-IQ"/>
          </a:p>
        </p:txBody>
      </p:sp>
      <p:sp>
        <p:nvSpPr>
          <p:cNvPr id="5" name="عنصر نائب للتذييل 4"/>
          <p:cNvSpPr>
            <a:spLocks noGrp="1"/>
          </p:cNvSpPr>
          <p:nvPr>
            <p:ph type="ftr" sz="quarter" idx="11"/>
          </p:nvPr>
        </p:nvSpPr>
        <p:spPr/>
        <p:txBody>
          <a:bodyPr/>
          <a:lstStyle/>
          <a:p>
            <a:r>
              <a:rPr lang="ar-IQ"/>
              <a:t>د.ربيع زناد</a:t>
            </a:r>
          </a:p>
        </p:txBody>
      </p:sp>
      <p:sp>
        <p:nvSpPr>
          <p:cNvPr id="6" name="عنصر نائب لرقم الشريحة 5"/>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388314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0078A365-5FE4-454E-AA27-759CC0A2BCAD}" type="datetime8">
              <a:rPr lang="ar-IQ" smtClean="0"/>
              <a:t>11 شباط، 25</a:t>
            </a:fld>
            <a:endParaRPr lang="ar-IQ"/>
          </a:p>
        </p:txBody>
      </p:sp>
      <p:sp>
        <p:nvSpPr>
          <p:cNvPr id="6" name="عنصر نائب للتذييل 5"/>
          <p:cNvSpPr>
            <a:spLocks noGrp="1"/>
          </p:cNvSpPr>
          <p:nvPr>
            <p:ph type="ftr" sz="quarter" idx="11"/>
          </p:nvPr>
        </p:nvSpPr>
        <p:spPr/>
        <p:txBody>
          <a:bodyPr/>
          <a:lstStyle/>
          <a:p>
            <a:r>
              <a:rPr lang="ar-IQ"/>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387066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E5D8233D-5136-420F-BF28-509B95387F10}" type="datetime8">
              <a:rPr lang="ar-IQ" smtClean="0"/>
              <a:t>11 شباط، 25</a:t>
            </a:fld>
            <a:endParaRPr lang="ar-IQ"/>
          </a:p>
        </p:txBody>
      </p:sp>
      <p:sp>
        <p:nvSpPr>
          <p:cNvPr id="8" name="عنصر نائب للتذييل 7"/>
          <p:cNvSpPr>
            <a:spLocks noGrp="1"/>
          </p:cNvSpPr>
          <p:nvPr>
            <p:ph type="ftr" sz="quarter" idx="11"/>
          </p:nvPr>
        </p:nvSpPr>
        <p:spPr/>
        <p:txBody>
          <a:bodyPr/>
          <a:lstStyle/>
          <a:p>
            <a:r>
              <a:rPr lang="ar-IQ"/>
              <a:t>د.ربيع زناد</a:t>
            </a:r>
          </a:p>
        </p:txBody>
      </p:sp>
      <p:sp>
        <p:nvSpPr>
          <p:cNvPr id="9" name="عنصر نائب لرقم الشريحة 8"/>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120516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23DB428-BCB3-4989-885E-1799FE3DADA0}" type="datetime8">
              <a:rPr lang="ar-IQ" smtClean="0"/>
              <a:t>11 شباط، 25</a:t>
            </a:fld>
            <a:endParaRPr lang="ar-IQ"/>
          </a:p>
        </p:txBody>
      </p:sp>
      <p:sp>
        <p:nvSpPr>
          <p:cNvPr id="4" name="عنصر نائب للتذييل 3"/>
          <p:cNvSpPr>
            <a:spLocks noGrp="1"/>
          </p:cNvSpPr>
          <p:nvPr>
            <p:ph type="ftr" sz="quarter" idx="11"/>
          </p:nvPr>
        </p:nvSpPr>
        <p:spPr/>
        <p:txBody>
          <a:bodyPr/>
          <a:lstStyle/>
          <a:p>
            <a:r>
              <a:rPr lang="ar-IQ"/>
              <a:t>د.ربيع زناد</a:t>
            </a:r>
          </a:p>
        </p:txBody>
      </p:sp>
      <p:sp>
        <p:nvSpPr>
          <p:cNvPr id="5" name="عنصر نائب لرقم الشريحة 4"/>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277698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C0D5531-A6A2-4997-BA68-EDA31274C63A}" type="datetime8">
              <a:rPr lang="ar-IQ" smtClean="0"/>
              <a:t>11 شباط، 25</a:t>
            </a:fld>
            <a:endParaRPr lang="ar-IQ"/>
          </a:p>
        </p:txBody>
      </p:sp>
      <p:sp>
        <p:nvSpPr>
          <p:cNvPr id="3" name="عنصر نائب للتذييل 2"/>
          <p:cNvSpPr>
            <a:spLocks noGrp="1"/>
          </p:cNvSpPr>
          <p:nvPr>
            <p:ph type="ftr" sz="quarter" idx="11"/>
          </p:nvPr>
        </p:nvSpPr>
        <p:spPr/>
        <p:txBody>
          <a:bodyPr/>
          <a:lstStyle/>
          <a:p>
            <a:r>
              <a:rPr lang="ar-IQ"/>
              <a:t>د.ربيع زناد</a:t>
            </a:r>
          </a:p>
        </p:txBody>
      </p:sp>
      <p:sp>
        <p:nvSpPr>
          <p:cNvPr id="4" name="عنصر نائب لرقم الشريحة 3"/>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232746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A25C485-5345-43BD-B870-ED854E77AFFB}" type="datetime8">
              <a:rPr lang="ar-IQ" smtClean="0"/>
              <a:t>11 شباط، 25</a:t>
            </a:fld>
            <a:endParaRPr lang="ar-IQ"/>
          </a:p>
        </p:txBody>
      </p:sp>
      <p:sp>
        <p:nvSpPr>
          <p:cNvPr id="6" name="عنصر نائب للتذييل 5"/>
          <p:cNvSpPr>
            <a:spLocks noGrp="1"/>
          </p:cNvSpPr>
          <p:nvPr>
            <p:ph type="ftr" sz="quarter" idx="11"/>
          </p:nvPr>
        </p:nvSpPr>
        <p:spPr/>
        <p:txBody>
          <a:bodyPr/>
          <a:lstStyle/>
          <a:p>
            <a:r>
              <a:rPr lang="ar-IQ"/>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329445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C53AEB5-4A08-42F4-9D7A-C8D8531D504B}" type="datetime8">
              <a:rPr lang="ar-IQ" smtClean="0"/>
              <a:t>11 شباط، 25</a:t>
            </a:fld>
            <a:endParaRPr lang="ar-IQ"/>
          </a:p>
        </p:txBody>
      </p:sp>
      <p:sp>
        <p:nvSpPr>
          <p:cNvPr id="6" name="عنصر نائب للتذييل 5"/>
          <p:cNvSpPr>
            <a:spLocks noGrp="1"/>
          </p:cNvSpPr>
          <p:nvPr>
            <p:ph type="ftr" sz="quarter" idx="11"/>
          </p:nvPr>
        </p:nvSpPr>
        <p:spPr/>
        <p:txBody>
          <a:bodyPr/>
          <a:lstStyle/>
          <a:p>
            <a:r>
              <a:rPr lang="ar-IQ"/>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t>‹#›</a:t>
            </a:fld>
            <a:endParaRPr lang="ar-IQ"/>
          </a:p>
        </p:txBody>
      </p:sp>
    </p:spTree>
    <p:extLst>
      <p:ext uri="{BB962C8B-B14F-4D97-AF65-F5344CB8AC3E}">
        <p14:creationId xmlns:p14="http://schemas.microsoft.com/office/powerpoint/2010/main" val="375041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5F60EF-3898-4B66-849B-C2B51DF5B634}" type="datetime8">
              <a:rPr lang="ar-IQ" smtClean="0"/>
              <a:t>11 شباط، 25</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IQ"/>
              <a:t>د.ربيع زناد</a:t>
            </a:r>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7B6AA9-620B-4C45-AFBE-759345F35E1C}" type="slidenum">
              <a:rPr lang="ar-IQ" smtClean="0"/>
              <a:t>‹#›</a:t>
            </a:fld>
            <a:endParaRPr lang="ar-IQ"/>
          </a:p>
        </p:txBody>
      </p:sp>
    </p:spTree>
    <p:extLst>
      <p:ext uri="{BB962C8B-B14F-4D97-AF65-F5344CB8AC3E}">
        <p14:creationId xmlns:p14="http://schemas.microsoft.com/office/powerpoint/2010/main" val="197214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rtl="0" eaLnBrk="0" fontAlgn="base" hangingPunct="0">
              <a:spcBef>
                <a:spcPct val="0"/>
              </a:spcBef>
              <a:spcAft>
                <a:spcPct val="0"/>
              </a:spcAft>
            </a:pPr>
            <a:fld id="{91B59EEB-388E-4C7F-9F99-4E7FF8BBB671}" type="datetime8">
              <a:rPr lang="ar-IQ" smtClean="0">
                <a:solidFill>
                  <a:srgbClr val="000000"/>
                </a:solidFill>
              </a:rPr>
              <a:t>11 شباط، 25</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rtl="0" eaLnBrk="0" fontAlgn="base" hangingPunct="0">
              <a:spcBef>
                <a:spcPct val="0"/>
              </a:spcBef>
              <a:spcAft>
                <a:spcPct val="0"/>
              </a:spcAft>
            </a:pPr>
            <a:r>
              <a:rPr lang="ar-IQ">
                <a:solidFill>
                  <a:srgbClr val="000000"/>
                </a:solidFill>
              </a:rPr>
              <a:t>د.ربيع زناد</a:t>
            </a: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rtl="0" eaLnBrk="0" fontAlgn="base" hangingPunct="0">
              <a:spcBef>
                <a:spcPct val="0"/>
              </a:spcBef>
              <a:spcAft>
                <a:spcPct val="0"/>
              </a:spcAft>
            </a:pPr>
            <a:fld id="{388568A1-C560-42BA-A925-D66AD42CB188}" type="slidenum">
              <a:rPr lang="en-US" smtClean="0">
                <a:solidFill>
                  <a:srgbClr val="000000"/>
                </a:solidFill>
              </a:rPr>
              <a:pPr rtl="0"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51106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tionary.org/wiki/ductile" TargetMode="External"/><Relationship Id="rId2" Type="http://schemas.openxmlformats.org/officeDocument/2006/relationships/hyperlink" Target="http://en.wiktionary.org/wiki/thrust_fault" TargetMode="Externa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823424" y="306097"/>
            <a:ext cx="10097861" cy="6398722"/>
          </a:xfrm>
          <a:prstGeom prst="rect">
            <a:avLst/>
          </a:prstGeom>
        </p:spPr>
      </p:pic>
      <p:sp>
        <p:nvSpPr>
          <p:cNvPr id="2" name="عنوان 1"/>
          <p:cNvSpPr>
            <a:spLocks noGrp="1"/>
          </p:cNvSpPr>
          <p:nvPr>
            <p:ph type="ctrTitle"/>
          </p:nvPr>
        </p:nvSpPr>
        <p:spPr>
          <a:xfrm>
            <a:off x="727788" y="-295890"/>
            <a:ext cx="10736423" cy="2387600"/>
          </a:xfrm>
        </p:spPr>
        <p:txBody>
          <a:bodyPr/>
          <a:lstStyle/>
          <a:p>
            <a:r>
              <a:rPr lang="en-US" sz="4800" b="1" dirty="0">
                <a:solidFill>
                  <a:srgbClr val="FFFF00"/>
                </a:solidFill>
              </a:rPr>
              <a:t>Faults: </a:t>
            </a:r>
            <a:r>
              <a:rPr lang="en-US" sz="4800" b="1" dirty="0">
                <a:solidFill>
                  <a:srgbClr val="FFFF00"/>
                </a:solidFill>
                <a:latin typeface="Aharoni" panose="02010803020104030203" pitchFamily="2" charset="-79"/>
                <a:cs typeface="Aharoni" panose="02010803020104030203" pitchFamily="2" charset="-79"/>
              </a:rPr>
              <a:t>fractures with slip</a:t>
            </a:r>
            <a:endParaRPr lang="ar-IQ" sz="4800" b="1" dirty="0">
              <a:solidFill>
                <a:srgbClr val="FFFF00"/>
              </a:solidFill>
              <a:latin typeface="Aharoni" panose="02010803020104030203" pitchFamily="2" charset="-79"/>
            </a:endParaRPr>
          </a:p>
        </p:txBody>
      </p:sp>
      <p:pic>
        <p:nvPicPr>
          <p:cNvPr id="4" name="Picture 3" descr="&#10;title1.jpg                                                     00027C9AMissoula                       B55BF5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470" y="153181"/>
            <a:ext cx="4103032" cy="118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guataem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815" y="3970915"/>
            <a:ext cx="3976396" cy="261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11010900" y="306097"/>
            <a:ext cx="1181100" cy="646331"/>
          </a:xfrm>
          <a:prstGeom prst="rect">
            <a:avLst/>
          </a:prstGeom>
          <a:noFill/>
        </p:spPr>
        <p:txBody>
          <a:bodyPr wrap="square" rtlCol="1">
            <a:spAutoFit/>
          </a:bodyPr>
          <a:lstStyle/>
          <a:p>
            <a:r>
              <a:rPr lang="ar-IQ" dirty="0"/>
              <a:t>المحاضرة رقم 4</a:t>
            </a:r>
          </a:p>
        </p:txBody>
      </p:sp>
      <p:sp>
        <p:nvSpPr>
          <p:cNvPr id="7" name="عنصر نائب للتذييل 6"/>
          <p:cNvSpPr>
            <a:spLocks noGrp="1"/>
          </p:cNvSpPr>
          <p:nvPr>
            <p:ph type="ftr" sz="quarter" idx="11"/>
          </p:nvPr>
        </p:nvSpPr>
        <p:spPr/>
        <p:txBody>
          <a:bodyPr/>
          <a:lstStyle/>
          <a:p>
            <a:r>
              <a:rPr lang="ar-IQ"/>
              <a:t>د.ربيع زناد</a:t>
            </a:r>
          </a:p>
        </p:txBody>
      </p:sp>
      <p:sp>
        <p:nvSpPr>
          <p:cNvPr id="8" name="عنصر نائب لرقم الشريحة 7"/>
          <p:cNvSpPr>
            <a:spLocks noGrp="1"/>
          </p:cNvSpPr>
          <p:nvPr>
            <p:ph type="sldNum" sz="quarter" idx="12"/>
          </p:nvPr>
        </p:nvSpPr>
        <p:spPr/>
        <p:txBody>
          <a:bodyPr/>
          <a:lstStyle/>
          <a:p>
            <a:fld id="{BF7B6AA9-620B-4C45-AFBE-759345F35E1C}" type="slidenum">
              <a:rPr lang="ar-IQ" smtClean="0"/>
              <a:t>1</a:t>
            </a:fld>
            <a:endParaRPr lang="ar-IQ"/>
          </a:p>
        </p:txBody>
      </p:sp>
    </p:spTree>
    <p:extLst>
      <p:ext uri="{BB962C8B-B14F-4D97-AF65-F5344CB8AC3E}">
        <p14:creationId xmlns:p14="http://schemas.microsoft.com/office/powerpoint/2010/main" val="379122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1773959" cy="6858000"/>
          </a:xfrm>
          <a:prstGeom prst="rect">
            <a:avLst/>
          </a:prstGeom>
        </p:spPr>
      </p:pic>
      <p:sp>
        <p:nvSpPr>
          <p:cNvPr id="3" name="سهم للأسفل 2"/>
          <p:cNvSpPr/>
          <p:nvPr/>
        </p:nvSpPr>
        <p:spPr>
          <a:xfrm rot="8154450">
            <a:off x="6519128" y="3042960"/>
            <a:ext cx="581801" cy="1002059"/>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0000"/>
              </a:solidFill>
            </a:endParaRPr>
          </a:p>
        </p:txBody>
      </p:sp>
      <p:sp>
        <p:nvSpPr>
          <p:cNvPr id="4" name="سهم للأسفل 3"/>
          <p:cNvSpPr/>
          <p:nvPr/>
        </p:nvSpPr>
        <p:spPr>
          <a:xfrm rot="18644254">
            <a:off x="5851948" y="4156576"/>
            <a:ext cx="581307" cy="978141"/>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ربع نص 4"/>
          <p:cNvSpPr txBox="1"/>
          <p:nvPr/>
        </p:nvSpPr>
        <p:spPr>
          <a:xfrm>
            <a:off x="3265485" y="6081815"/>
            <a:ext cx="4102100" cy="400110"/>
          </a:xfrm>
          <a:prstGeom prst="rect">
            <a:avLst/>
          </a:prstGeom>
          <a:noFill/>
        </p:spPr>
        <p:txBody>
          <a:bodyPr wrap="square" rtlCol="1">
            <a:spAutoFit/>
          </a:bodyPr>
          <a:lstStyle/>
          <a:p>
            <a:r>
              <a:rPr lang="en-US" sz="2000" b="1" dirty="0"/>
              <a:t>Reverse fault</a:t>
            </a:r>
            <a:endParaRPr lang="ar-IQ" sz="2000" b="1" dirty="0"/>
          </a:p>
        </p:txBody>
      </p:sp>
      <p:sp>
        <p:nvSpPr>
          <p:cNvPr id="8" name="مربع نص 7"/>
          <p:cNvSpPr txBox="1"/>
          <p:nvPr/>
        </p:nvSpPr>
        <p:spPr>
          <a:xfrm>
            <a:off x="4522785" y="3906198"/>
            <a:ext cx="4102100" cy="400110"/>
          </a:xfrm>
          <a:prstGeom prst="rect">
            <a:avLst/>
          </a:prstGeom>
          <a:noFill/>
        </p:spPr>
        <p:txBody>
          <a:bodyPr wrap="square" rtlCol="1">
            <a:spAutoFit/>
          </a:bodyPr>
          <a:lstStyle/>
          <a:p>
            <a:r>
              <a:rPr lang="en-US" sz="2000" b="1" dirty="0"/>
              <a:t>Hanging wall</a:t>
            </a:r>
            <a:endParaRPr lang="ar-IQ" sz="2000" b="1" dirty="0"/>
          </a:p>
        </p:txBody>
      </p:sp>
      <p:sp>
        <p:nvSpPr>
          <p:cNvPr id="9" name="مربع نص 8"/>
          <p:cNvSpPr txBox="1"/>
          <p:nvPr/>
        </p:nvSpPr>
        <p:spPr>
          <a:xfrm>
            <a:off x="2150372" y="5089937"/>
            <a:ext cx="4102100" cy="400110"/>
          </a:xfrm>
          <a:prstGeom prst="rect">
            <a:avLst/>
          </a:prstGeom>
          <a:noFill/>
        </p:spPr>
        <p:txBody>
          <a:bodyPr wrap="square" rtlCol="1">
            <a:spAutoFit/>
          </a:bodyPr>
          <a:lstStyle/>
          <a:p>
            <a:r>
              <a:rPr lang="en-US" sz="2000" b="1" dirty="0"/>
              <a:t>Foot wall</a:t>
            </a:r>
            <a:endParaRPr lang="ar-IQ" sz="2000" b="1" dirty="0"/>
          </a:p>
        </p:txBody>
      </p:sp>
      <p:sp>
        <p:nvSpPr>
          <p:cNvPr id="6" name="عنصر نائب للتذييل 5"/>
          <p:cNvSpPr>
            <a:spLocks noGrp="1"/>
          </p:cNvSpPr>
          <p:nvPr>
            <p:ph type="ftr" sz="quarter" idx="11"/>
          </p:nvPr>
        </p:nvSpPr>
        <p:spPr/>
        <p:txBody>
          <a:bodyPr/>
          <a:lstStyle/>
          <a:p>
            <a:r>
              <a:rPr lang="ar-IQ"/>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t>10</a:t>
            </a:fld>
            <a:endParaRPr lang="ar-IQ"/>
          </a:p>
        </p:txBody>
      </p:sp>
    </p:spTree>
    <p:extLst>
      <p:ext uri="{BB962C8B-B14F-4D97-AF65-F5344CB8AC3E}">
        <p14:creationId xmlns:p14="http://schemas.microsoft.com/office/powerpoint/2010/main" val="16819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547808" y="304800"/>
            <a:ext cx="8815392" cy="6318896"/>
          </a:xfrm>
          <a:prstGeom prst="rect">
            <a:avLst/>
          </a:prstGeom>
        </p:spPr>
      </p:pic>
      <p:sp>
        <p:nvSpPr>
          <p:cNvPr id="3" name="سهم للأسفل 2"/>
          <p:cNvSpPr/>
          <p:nvPr/>
        </p:nvSpPr>
        <p:spPr>
          <a:xfrm rot="405688">
            <a:off x="4216400" y="2451100"/>
            <a:ext cx="546100" cy="1358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سهم إلى اليمين 3"/>
          <p:cNvSpPr/>
          <p:nvPr/>
        </p:nvSpPr>
        <p:spPr>
          <a:xfrm rot="16549893">
            <a:off x="4850391" y="2794953"/>
            <a:ext cx="1185015" cy="485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ربع نص 4"/>
          <p:cNvSpPr txBox="1"/>
          <p:nvPr/>
        </p:nvSpPr>
        <p:spPr>
          <a:xfrm>
            <a:off x="970975" y="5989011"/>
            <a:ext cx="5308600" cy="584775"/>
          </a:xfrm>
          <a:prstGeom prst="rect">
            <a:avLst/>
          </a:prstGeom>
          <a:noFill/>
        </p:spPr>
        <p:txBody>
          <a:bodyPr wrap="square" rtlCol="1">
            <a:spAutoFit/>
          </a:bodyPr>
          <a:lstStyle/>
          <a:p>
            <a:r>
              <a:rPr lang="en-US" sz="3200" dirty="0"/>
              <a:t>Normal left lateral slip </a:t>
            </a:r>
            <a:endParaRPr lang="ar-IQ" sz="3200" dirty="0"/>
          </a:p>
        </p:txBody>
      </p:sp>
      <p:sp>
        <p:nvSpPr>
          <p:cNvPr id="6" name="عنصر نائب للتذييل 5"/>
          <p:cNvSpPr>
            <a:spLocks noGrp="1"/>
          </p:cNvSpPr>
          <p:nvPr>
            <p:ph type="ftr" sz="quarter" idx="11"/>
          </p:nvPr>
        </p:nvSpPr>
        <p:spPr/>
        <p:txBody>
          <a:bodyPr/>
          <a:lstStyle/>
          <a:p>
            <a:r>
              <a:rPr lang="ar-IQ"/>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t>11</a:t>
            </a:fld>
            <a:endParaRPr lang="ar-IQ"/>
          </a:p>
        </p:txBody>
      </p:sp>
    </p:spTree>
    <p:extLst>
      <p:ext uri="{BB962C8B-B14F-4D97-AF65-F5344CB8AC3E}">
        <p14:creationId xmlns:p14="http://schemas.microsoft.com/office/powerpoint/2010/main" val="318541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863600" y="56372"/>
            <a:ext cx="9475798" cy="6801628"/>
          </a:xfrm>
          <a:prstGeom prst="rect">
            <a:avLst/>
          </a:prstGeom>
        </p:spPr>
      </p:pic>
      <p:sp>
        <p:nvSpPr>
          <p:cNvPr id="3" name="سهم للأسفل 2"/>
          <p:cNvSpPr/>
          <p:nvPr/>
        </p:nvSpPr>
        <p:spPr>
          <a:xfrm rot="21135855">
            <a:off x="5461000" y="2364986"/>
            <a:ext cx="939800" cy="218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سهم إلى اليمين 3"/>
          <p:cNvSpPr/>
          <p:nvPr/>
        </p:nvSpPr>
        <p:spPr>
          <a:xfrm rot="15657402">
            <a:off x="3403601" y="2260600"/>
            <a:ext cx="2057400" cy="790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ربع نص 4"/>
          <p:cNvSpPr txBox="1"/>
          <p:nvPr/>
        </p:nvSpPr>
        <p:spPr>
          <a:xfrm>
            <a:off x="970975" y="5989011"/>
            <a:ext cx="5308600" cy="584775"/>
          </a:xfrm>
          <a:prstGeom prst="rect">
            <a:avLst/>
          </a:prstGeom>
          <a:noFill/>
        </p:spPr>
        <p:txBody>
          <a:bodyPr wrap="square" rtlCol="1">
            <a:spAutoFit/>
          </a:bodyPr>
          <a:lstStyle/>
          <a:p>
            <a:r>
              <a:rPr lang="en-US" sz="3200" dirty="0"/>
              <a:t>Reverse right lateral slip </a:t>
            </a:r>
            <a:endParaRPr lang="ar-IQ" sz="3200" dirty="0"/>
          </a:p>
        </p:txBody>
      </p:sp>
      <p:sp>
        <p:nvSpPr>
          <p:cNvPr id="6" name="عنصر نائب للتذييل 5"/>
          <p:cNvSpPr>
            <a:spLocks noGrp="1"/>
          </p:cNvSpPr>
          <p:nvPr>
            <p:ph type="ftr" sz="quarter" idx="11"/>
          </p:nvPr>
        </p:nvSpPr>
        <p:spPr/>
        <p:txBody>
          <a:bodyPr/>
          <a:lstStyle/>
          <a:p>
            <a:r>
              <a:rPr lang="ar-IQ"/>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t>12</a:t>
            </a:fld>
            <a:endParaRPr lang="ar-IQ"/>
          </a:p>
        </p:txBody>
      </p:sp>
    </p:spTree>
    <p:extLst>
      <p:ext uri="{BB962C8B-B14F-4D97-AF65-F5344CB8AC3E}">
        <p14:creationId xmlns:p14="http://schemas.microsoft.com/office/powerpoint/2010/main" val="184503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78" y="413871"/>
            <a:ext cx="5443071" cy="707886"/>
          </a:xfrm>
          <a:prstGeom prst="rect">
            <a:avLst/>
          </a:prstGeom>
          <a:noFill/>
        </p:spPr>
        <p:txBody>
          <a:bodyPr wrap="square" rtlCol="1">
            <a:spAutoFit/>
          </a:bodyPr>
          <a:lstStyle/>
          <a:p>
            <a:r>
              <a:rPr lang="en-US" sz="4000" dirty="0">
                <a:latin typeface="Times New Roman" panose="02020603050405020304" pitchFamily="18" charset="0"/>
                <a:cs typeface="Times New Roman" panose="02020603050405020304" pitchFamily="18" charset="0"/>
              </a:rPr>
              <a:t>Classification of faults</a:t>
            </a:r>
            <a:endParaRPr lang="ar-IQ" sz="4000"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685801" y="1121757"/>
            <a:ext cx="4757269" cy="523220"/>
          </a:xfrm>
          <a:prstGeom prst="rect">
            <a:avLst/>
          </a:prstGeom>
          <a:noFill/>
        </p:spPr>
        <p:txBody>
          <a:bodyPr wrap="square" rtlCol="1">
            <a:spAutoFit/>
          </a:bodyPr>
          <a:lstStyle/>
          <a:p>
            <a:pPr algn="l" rtl="0"/>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A--Geometrical classification </a:t>
            </a:r>
            <a:endParaRPr lang="ar-IQ"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0" y="1730358"/>
            <a:ext cx="8096625" cy="461665"/>
          </a:xfrm>
          <a:prstGeom prst="rect">
            <a:avLst/>
          </a:prstGeom>
          <a:noFill/>
        </p:spPr>
        <p:txBody>
          <a:bodyPr wrap="square" rtlCol="1">
            <a:spAutoFit/>
          </a:bodyPr>
          <a:lstStyle/>
          <a:p>
            <a:r>
              <a:rPr lang="en-US" sz="2400" dirty="0">
                <a:latin typeface="Times New Roman" panose="02020603050405020304" pitchFamily="18" charset="0"/>
                <a:cs typeface="Times New Roman" panose="02020603050405020304" pitchFamily="18" charset="0"/>
              </a:rPr>
              <a:t>The are five different geometrical classification on the basis of</a:t>
            </a:r>
            <a:endParaRPr lang="ar-IQ" sz="2400" dirty="0">
              <a:latin typeface="Times New Roman" panose="02020603050405020304" pitchFamily="18" charset="0"/>
              <a:cs typeface="Times New Roman" panose="02020603050405020304" pitchFamily="18" charset="0"/>
            </a:endParaRPr>
          </a:p>
        </p:txBody>
      </p:sp>
      <p:sp>
        <p:nvSpPr>
          <p:cNvPr id="5" name="مربع نص 4"/>
          <p:cNvSpPr txBox="1"/>
          <p:nvPr/>
        </p:nvSpPr>
        <p:spPr>
          <a:xfrm>
            <a:off x="590175" y="2192023"/>
            <a:ext cx="9954922" cy="2246769"/>
          </a:xfrm>
          <a:prstGeom prst="rect">
            <a:avLst/>
          </a:prstGeom>
          <a:noFill/>
        </p:spPr>
        <p:txBody>
          <a:bodyPr wrap="square" rtlCol="1">
            <a:spAutoFit/>
          </a:bodyPr>
          <a:lstStyle/>
          <a:p>
            <a:pPr algn="l"/>
            <a:r>
              <a:rPr lang="en-US" sz="2800" dirty="0">
                <a:latin typeface="Times New Roman" panose="02020603050405020304" pitchFamily="18" charset="0"/>
                <a:cs typeface="Times New Roman" panose="02020603050405020304" pitchFamily="18" charset="0"/>
              </a:rPr>
              <a:t>1-the net slip</a:t>
            </a:r>
          </a:p>
          <a:p>
            <a:pPr algn="l"/>
            <a:r>
              <a:rPr lang="en-US" sz="2800" dirty="0">
                <a:latin typeface="Times New Roman" panose="02020603050405020304" pitchFamily="18" charset="0"/>
                <a:cs typeface="Times New Roman" panose="02020603050405020304" pitchFamily="18" charset="0"/>
              </a:rPr>
              <a:t>2-the attitude of the fault relative to the attitude of adjacent rocks</a:t>
            </a:r>
          </a:p>
          <a:p>
            <a:pPr algn="l"/>
            <a:r>
              <a:rPr lang="en-US" sz="2800" dirty="0">
                <a:latin typeface="Times New Roman" panose="02020603050405020304" pitchFamily="18" charset="0"/>
                <a:cs typeface="Times New Roman" panose="02020603050405020304" pitchFamily="18" charset="0"/>
              </a:rPr>
              <a:t>3-the pattern of faults </a:t>
            </a:r>
          </a:p>
          <a:p>
            <a:pPr algn="l"/>
            <a:r>
              <a:rPr lang="en-US" sz="2800" dirty="0">
                <a:latin typeface="Times New Roman" panose="02020603050405020304" pitchFamily="18" charset="0"/>
                <a:cs typeface="Times New Roman" panose="02020603050405020304" pitchFamily="18" charset="0"/>
              </a:rPr>
              <a:t>4-the angle at which the faults dip</a:t>
            </a:r>
          </a:p>
          <a:p>
            <a:pPr algn="l"/>
            <a:r>
              <a:rPr lang="en-US" sz="2800" dirty="0">
                <a:latin typeface="Times New Roman" panose="02020603050405020304" pitchFamily="18" charset="0"/>
                <a:cs typeface="Times New Roman" panose="02020603050405020304" pitchFamily="18" charset="0"/>
              </a:rPr>
              <a:t>5- the apparent movement on the fault.</a:t>
            </a:r>
            <a:endParaRPr lang="ar-IQ" sz="2800" dirty="0">
              <a:latin typeface="Times New Roman" panose="02020603050405020304" pitchFamily="18" charset="0"/>
              <a:cs typeface="Times New Roman" panose="02020603050405020304" pitchFamily="18" charset="0"/>
            </a:endParaRPr>
          </a:p>
        </p:txBody>
      </p:sp>
      <p:sp>
        <p:nvSpPr>
          <p:cNvPr id="6" name="عنصر نائب للتذييل 5"/>
          <p:cNvSpPr>
            <a:spLocks noGrp="1"/>
          </p:cNvSpPr>
          <p:nvPr>
            <p:ph type="ftr" sz="quarter" idx="11"/>
          </p:nvPr>
        </p:nvSpPr>
        <p:spPr/>
        <p:txBody>
          <a:bodyPr/>
          <a:lstStyle/>
          <a:p>
            <a:r>
              <a:rPr lang="ar-IQ">
                <a:latin typeface="Times New Roman" panose="02020603050405020304" pitchFamily="18" charset="0"/>
                <a:cs typeface="Times New Roman" panose="02020603050405020304" pitchFamily="18" charset="0"/>
              </a:rPr>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latin typeface="Times New Roman" panose="02020603050405020304" pitchFamily="18" charset="0"/>
                <a:cs typeface="Times New Roman" panose="02020603050405020304" pitchFamily="18" charset="0"/>
              </a:rPr>
              <a:t>13</a:t>
            </a:fld>
            <a:endParaRPr lang="ar-IQ">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37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rotWithShape="1">
          <a:blip r:embed="rId2"/>
          <a:srcRect t="50605"/>
          <a:stretch/>
        </p:blipFill>
        <p:spPr>
          <a:xfrm>
            <a:off x="8029972" y="170942"/>
            <a:ext cx="3887387" cy="2057318"/>
          </a:xfrm>
          <a:prstGeom prst="rect">
            <a:avLst/>
          </a:prstGeom>
        </p:spPr>
      </p:pic>
      <p:sp>
        <p:nvSpPr>
          <p:cNvPr id="2" name="مستطيل 1"/>
          <p:cNvSpPr/>
          <p:nvPr/>
        </p:nvSpPr>
        <p:spPr>
          <a:xfrm>
            <a:off x="343492" y="288518"/>
            <a:ext cx="2276585" cy="523220"/>
          </a:xfrm>
          <a:prstGeom prst="rect">
            <a:avLst/>
          </a:prstGeom>
        </p:spPr>
        <p:txBody>
          <a:bodyPr wrap="none">
            <a:spAutoFit/>
          </a:bodyPr>
          <a:lstStyle/>
          <a:p>
            <a:pPr algn="l"/>
            <a:r>
              <a:rPr lang="en-US" sz="2800" dirty="0">
                <a:latin typeface="Times New Roman" panose="02020603050405020304" pitchFamily="18" charset="0"/>
                <a:cs typeface="Times New Roman" panose="02020603050405020304" pitchFamily="18" charset="0"/>
              </a:rPr>
              <a:t>1-The net slip;</a:t>
            </a:r>
          </a:p>
        </p:txBody>
      </p:sp>
      <p:sp>
        <p:nvSpPr>
          <p:cNvPr id="4" name="مربع نص 3"/>
          <p:cNvSpPr txBox="1"/>
          <p:nvPr/>
        </p:nvSpPr>
        <p:spPr>
          <a:xfrm>
            <a:off x="-927847" y="937991"/>
            <a:ext cx="4101353" cy="523220"/>
          </a:xfrm>
          <a:prstGeom prst="rect">
            <a:avLst/>
          </a:prstGeom>
          <a:noFill/>
        </p:spPr>
        <p:txBody>
          <a:bodyPr wrap="square" rtlCol="1">
            <a:spAutoFit/>
          </a:bodyPr>
          <a:lstStyle/>
          <a:p>
            <a:r>
              <a:rPr lang="en-US" sz="2800" dirty="0"/>
              <a:t>Strike- slip fault</a:t>
            </a:r>
            <a:endParaRPr lang="ar-IQ" sz="2800" dirty="0"/>
          </a:p>
        </p:txBody>
      </p:sp>
      <p:sp>
        <p:nvSpPr>
          <p:cNvPr id="5" name="مربع نص 4"/>
          <p:cNvSpPr txBox="1"/>
          <p:nvPr/>
        </p:nvSpPr>
        <p:spPr>
          <a:xfrm>
            <a:off x="-203095" y="3489420"/>
            <a:ext cx="2931459" cy="523220"/>
          </a:xfrm>
          <a:prstGeom prst="rect">
            <a:avLst/>
          </a:prstGeom>
          <a:noFill/>
        </p:spPr>
        <p:txBody>
          <a:bodyPr wrap="square" rtlCol="1">
            <a:spAutoFit/>
          </a:bodyPr>
          <a:lstStyle/>
          <a:p>
            <a:r>
              <a:rPr lang="en-US" sz="2800" dirty="0"/>
              <a:t>Dip- slip fault</a:t>
            </a:r>
            <a:endParaRPr lang="ar-IQ" sz="2800" dirty="0"/>
          </a:p>
        </p:txBody>
      </p:sp>
      <p:sp>
        <p:nvSpPr>
          <p:cNvPr id="6" name="مربع نص 5"/>
          <p:cNvSpPr txBox="1"/>
          <p:nvPr/>
        </p:nvSpPr>
        <p:spPr>
          <a:xfrm>
            <a:off x="759769" y="5664380"/>
            <a:ext cx="2756647" cy="461665"/>
          </a:xfrm>
          <a:prstGeom prst="rect">
            <a:avLst/>
          </a:prstGeom>
          <a:noFill/>
        </p:spPr>
        <p:txBody>
          <a:bodyPr wrap="square" rtlCol="1">
            <a:spAutoFit/>
          </a:bodyPr>
          <a:lstStyle/>
          <a:p>
            <a:r>
              <a:rPr lang="en-US" sz="2400" dirty="0"/>
              <a:t>Diagonal –slip fault</a:t>
            </a:r>
            <a:endParaRPr lang="ar-IQ" sz="2400" dirty="0"/>
          </a:p>
        </p:txBody>
      </p:sp>
      <p:pic>
        <p:nvPicPr>
          <p:cNvPr id="7" name="صورة 6"/>
          <p:cNvPicPr>
            <a:picLocks noChangeAspect="1"/>
          </p:cNvPicPr>
          <p:nvPr/>
        </p:nvPicPr>
        <p:blipFill rotWithShape="1">
          <a:blip r:embed="rId2"/>
          <a:srcRect b="51482"/>
          <a:stretch/>
        </p:blipFill>
        <p:spPr>
          <a:xfrm>
            <a:off x="4142585" y="0"/>
            <a:ext cx="3887387" cy="2020797"/>
          </a:xfrm>
          <a:prstGeom prst="rect">
            <a:avLst/>
          </a:prstGeom>
        </p:spPr>
      </p:pic>
      <p:pic>
        <p:nvPicPr>
          <p:cNvPr id="9" name="صورة 8"/>
          <p:cNvPicPr>
            <a:picLocks noChangeAspect="1"/>
          </p:cNvPicPr>
          <p:nvPr/>
        </p:nvPicPr>
        <p:blipFill rotWithShape="1">
          <a:blip r:embed="rId3"/>
          <a:srcRect b="47631"/>
          <a:stretch/>
        </p:blipFill>
        <p:spPr>
          <a:xfrm>
            <a:off x="3867944" y="2425126"/>
            <a:ext cx="6105721" cy="2128587"/>
          </a:xfrm>
          <a:prstGeom prst="rect">
            <a:avLst/>
          </a:prstGeom>
        </p:spPr>
      </p:pic>
      <p:grpSp>
        <p:nvGrpSpPr>
          <p:cNvPr id="21" name="مجموعة 20"/>
          <p:cNvGrpSpPr/>
          <p:nvPr/>
        </p:nvGrpSpPr>
        <p:grpSpPr>
          <a:xfrm>
            <a:off x="4497150" y="4852870"/>
            <a:ext cx="2678139" cy="1879531"/>
            <a:chOff x="4497150" y="4852870"/>
            <a:chExt cx="2678139" cy="1879531"/>
          </a:xfrm>
        </p:grpSpPr>
        <p:sp>
          <p:nvSpPr>
            <p:cNvPr id="16" name="Freeform 15"/>
            <p:cNvSpPr>
              <a:spLocks/>
            </p:cNvSpPr>
            <p:nvPr/>
          </p:nvSpPr>
          <p:spPr bwMode="auto">
            <a:xfrm>
              <a:off x="4522789" y="5240151"/>
              <a:ext cx="914400" cy="1268413"/>
            </a:xfrm>
            <a:custGeom>
              <a:avLst/>
              <a:gdLst>
                <a:gd name="T0" fmla="*/ 0 w 408"/>
                <a:gd name="T1" fmla="*/ 0 h 559"/>
                <a:gd name="T2" fmla="*/ 0 w 408"/>
                <a:gd name="T3" fmla="*/ 989 h 559"/>
                <a:gd name="T4" fmla="*/ 813 w 408"/>
                <a:gd name="T5" fmla="*/ 1142 h 559"/>
                <a:gd name="T6" fmla="*/ 287 w 408"/>
                <a:gd name="T7" fmla="*/ 59 h 559"/>
                <a:gd name="T8" fmla="*/ 0 w 408"/>
                <a:gd name="T9" fmla="*/ 0 h 559"/>
                <a:gd name="T10" fmla="*/ 0 60000 65536"/>
                <a:gd name="T11" fmla="*/ 0 60000 65536"/>
                <a:gd name="T12" fmla="*/ 0 60000 65536"/>
                <a:gd name="T13" fmla="*/ 0 60000 65536"/>
                <a:gd name="T14" fmla="*/ 0 60000 65536"/>
                <a:gd name="T15" fmla="*/ 0 w 408"/>
                <a:gd name="T16" fmla="*/ 0 h 559"/>
                <a:gd name="T17" fmla="*/ 408 w 408"/>
                <a:gd name="T18" fmla="*/ 559 h 559"/>
              </a:gdLst>
              <a:ahLst/>
              <a:cxnLst>
                <a:cxn ang="T10">
                  <a:pos x="T0" y="T1"/>
                </a:cxn>
                <a:cxn ang="T11">
                  <a:pos x="T2" y="T3"/>
                </a:cxn>
                <a:cxn ang="T12">
                  <a:pos x="T4" y="T5"/>
                </a:cxn>
                <a:cxn ang="T13">
                  <a:pos x="T6" y="T7"/>
                </a:cxn>
                <a:cxn ang="T14">
                  <a:pos x="T8" y="T9"/>
                </a:cxn>
              </a:cxnLst>
              <a:rect l="T15" t="T16" r="T17" b="T18"/>
              <a:pathLst>
                <a:path w="408" h="559">
                  <a:moveTo>
                    <a:pt x="0" y="0"/>
                  </a:moveTo>
                  <a:lnTo>
                    <a:pt x="0" y="484"/>
                  </a:lnTo>
                  <a:lnTo>
                    <a:pt x="408" y="559"/>
                  </a:lnTo>
                  <a:lnTo>
                    <a:pt x="144" y="29"/>
                  </a:lnTo>
                  <a:lnTo>
                    <a:pt x="0" y="0"/>
                  </a:lnTo>
                  <a:close/>
                </a:path>
              </a:pathLst>
            </a:custGeom>
            <a:solidFill>
              <a:srgbClr val="FFFF99"/>
            </a:solidFill>
            <a:ln w="9525">
              <a:solidFill>
                <a:srgbClr val="0066FF"/>
              </a:solidFill>
              <a:round/>
              <a:headEnd/>
              <a:tailEnd/>
            </a:ln>
          </p:spPr>
          <p:txBody>
            <a:bodyPr wrap="none" anchor="ctr"/>
            <a:lstStyle/>
            <a:p>
              <a:endParaRPr lang="ar-IQ"/>
            </a:p>
          </p:txBody>
        </p:sp>
        <p:sp>
          <p:nvSpPr>
            <p:cNvPr id="17" name="Freeform 16"/>
            <p:cNvSpPr>
              <a:spLocks/>
            </p:cNvSpPr>
            <p:nvPr/>
          </p:nvSpPr>
          <p:spPr bwMode="auto">
            <a:xfrm>
              <a:off x="4497150" y="4852870"/>
              <a:ext cx="1330325" cy="434975"/>
            </a:xfrm>
            <a:custGeom>
              <a:avLst/>
              <a:gdLst>
                <a:gd name="T0" fmla="*/ 0 w 838"/>
                <a:gd name="T1" fmla="*/ 235 h 274"/>
                <a:gd name="T2" fmla="*/ 204 w 838"/>
                <a:gd name="T3" fmla="*/ 274 h 274"/>
                <a:gd name="T4" fmla="*/ 838 w 838"/>
                <a:gd name="T5" fmla="*/ 42 h 274"/>
                <a:gd name="T6" fmla="*/ 650 w 838"/>
                <a:gd name="T7" fmla="*/ 0 h 274"/>
                <a:gd name="T8" fmla="*/ 0 w 838"/>
                <a:gd name="T9" fmla="*/ 235 h 274"/>
                <a:gd name="T10" fmla="*/ 0 60000 65536"/>
                <a:gd name="T11" fmla="*/ 0 60000 65536"/>
                <a:gd name="T12" fmla="*/ 0 60000 65536"/>
                <a:gd name="T13" fmla="*/ 0 60000 65536"/>
                <a:gd name="T14" fmla="*/ 0 60000 65536"/>
                <a:gd name="T15" fmla="*/ 0 w 838"/>
                <a:gd name="T16" fmla="*/ 0 h 274"/>
                <a:gd name="T17" fmla="*/ 838 w 838"/>
                <a:gd name="T18" fmla="*/ 274 h 274"/>
              </a:gdLst>
              <a:ahLst/>
              <a:cxnLst>
                <a:cxn ang="T10">
                  <a:pos x="T0" y="T1"/>
                </a:cxn>
                <a:cxn ang="T11">
                  <a:pos x="T2" y="T3"/>
                </a:cxn>
                <a:cxn ang="T12">
                  <a:pos x="T4" y="T5"/>
                </a:cxn>
                <a:cxn ang="T13">
                  <a:pos x="T6" y="T7"/>
                </a:cxn>
                <a:cxn ang="T14">
                  <a:pos x="T8" y="T9"/>
                </a:cxn>
              </a:cxnLst>
              <a:rect l="T15" t="T16" r="T17" b="T18"/>
              <a:pathLst>
                <a:path w="838" h="274">
                  <a:moveTo>
                    <a:pt x="0" y="235"/>
                  </a:moveTo>
                  <a:lnTo>
                    <a:pt x="204" y="274"/>
                  </a:lnTo>
                  <a:lnTo>
                    <a:pt x="838" y="42"/>
                  </a:lnTo>
                  <a:lnTo>
                    <a:pt x="650" y="0"/>
                  </a:lnTo>
                  <a:lnTo>
                    <a:pt x="0" y="235"/>
                  </a:lnTo>
                  <a:close/>
                </a:path>
              </a:pathLst>
            </a:custGeom>
            <a:solidFill>
              <a:srgbClr val="FFFF99"/>
            </a:solidFill>
            <a:ln w="9525">
              <a:solidFill>
                <a:srgbClr val="0066FF"/>
              </a:solidFill>
              <a:round/>
              <a:headEnd/>
              <a:tailEnd/>
            </a:ln>
          </p:spPr>
          <p:txBody>
            <a:bodyPr wrap="none" anchor="ctr"/>
            <a:lstStyle/>
            <a:p>
              <a:endParaRPr lang="ar-IQ"/>
            </a:p>
          </p:txBody>
        </p:sp>
        <p:grpSp>
          <p:nvGrpSpPr>
            <p:cNvPr id="10" name="مجموعة 9"/>
            <p:cNvGrpSpPr/>
            <p:nvPr/>
          </p:nvGrpSpPr>
          <p:grpSpPr>
            <a:xfrm>
              <a:off x="4838705" y="4930588"/>
              <a:ext cx="2336584" cy="1801813"/>
              <a:chOff x="4838705" y="4930588"/>
              <a:chExt cx="2336584" cy="1801813"/>
            </a:xfrm>
          </p:grpSpPr>
          <p:sp>
            <p:nvSpPr>
              <p:cNvPr id="13" name="Freeform 17" descr="50%"/>
              <p:cNvSpPr>
                <a:spLocks/>
              </p:cNvSpPr>
              <p:nvPr/>
            </p:nvSpPr>
            <p:spPr bwMode="auto">
              <a:xfrm>
                <a:off x="4838705" y="4930588"/>
                <a:ext cx="1581151" cy="1577975"/>
              </a:xfrm>
              <a:custGeom>
                <a:avLst/>
                <a:gdLst>
                  <a:gd name="T0" fmla="*/ 0 w 996"/>
                  <a:gd name="T1" fmla="*/ 232 h 994"/>
                  <a:gd name="T2" fmla="*/ 634 w 996"/>
                  <a:gd name="T3" fmla="*/ 0 h 994"/>
                  <a:gd name="T4" fmla="*/ 996 w 996"/>
                  <a:gd name="T5" fmla="*/ 670 h 994"/>
                  <a:gd name="T6" fmla="*/ 372 w 996"/>
                  <a:gd name="T7" fmla="*/ 994 h 994"/>
                  <a:gd name="T8" fmla="*/ 0 w 996"/>
                  <a:gd name="T9" fmla="*/ 232 h 994"/>
                  <a:gd name="T10" fmla="*/ 0 60000 65536"/>
                  <a:gd name="T11" fmla="*/ 0 60000 65536"/>
                  <a:gd name="T12" fmla="*/ 0 60000 65536"/>
                  <a:gd name="T13" fmla="*/ 0 60000 65536"/>
                  <a:gd name="T14" fmla="*/ 0 60000 65536"/>
                  <a:gd name="T15" fmla="*/ 0 w 996"/>
                  <a:gd name="T16" fmla="*/ 0 h 994"/>
                  <a:gd name="T17" fmla="*/ 996 w 996"/>
                  <a:gd name="T18" fmla="*/ 994 h 994"/>
                </a:gdLst>
                <a:ahLst/>
                <a:cxnLst>
                  <a:cxn ang="T10">
                    <a:pos x="T0" y="T1"/>
                  </a:cxn>
                  <a:cxn ang="T11">
                    <a:pos x="T2" y="T3"/>
                  </a:cxn>
                  <a:cxn ang="T12">
                    <a:pos x="T4" y="T5"/>
                  </a:cxn>
                  <a:cxn ang="T13">
                    <a:pos x="T6" y="T7"/>
                  </a:cxn>
                  <a:cxn ang="T14">
                    <a:pos x="T8" y="T9"/>
                  </a:cxn>
                </a:cxnLst>
                <a:rect l="T15" t="T16" r="T17" b="T18"/>
                <a:pathLst>
                  <a:path w="996" h="994">
                    <a:moveTo>
                      <a:pt x="0" y="232"/>
                    </a:moveTo>
                    <a:lnTo>
                      <a:pt x="634" y="0"/>
                    </a:lnTo>
                    <a:lnTo>
                      <a:pt x="996" y="670"/>
                    </a:lnTo>
                    <a:lnTo>
                      <a:pt x="372" y="994"/>
                    </a:lnTo>
                    <a:lnTo>
                      <a:pt x="0" y="232"/>
                    </a:lnTo>
                    <a:close/>
                  </a:path>
                </a:pathLst>
              </a:custGeom>
              <a:pattFill prst="pct50">
                <a:fgClr>
                  <a:srgbClr val="FF3300"/>
                </a:fgClr>
                <a:bgClr>
                  <a:srgbClr val="FFFFFF"/>
                </a:bgClr>
              </a:pattFill>
              <a:ln w="9525">
                <a:solidFill>
                  <a:srgbClr val="FF3300"/>
                </a:solidFill>
                <a:round/>
                <a:headEnd/>
                <a:tailEnd/>
              </a:ln>
            </p:spPr>
            <p:txBody>
              <a:bodyPr/>
              <a:lstStyle/>
              <a:p>
                <a:endParaRPr lang="ar-IQ"/>
              </a:p>
            </p:txBody>
          </p:sp>
          <p:sp>
            <p:nvSpPr>
              <p:cNvPr id="18" name="Freeform 21"/>
              <p:cNvSpPr>
                <a:spLocks/>
              </p:cNvSpPr>
              <p:nvPr/>
            </p:nvSpPr>
            <p:spPr bwMode="auto">
              <a:xfrm>
                <a:off x="6091027" y="5298888"/>
                <a:ext cx="1084262" cy="1433513"/>
              </a:xfrm>
              <a:custGeom>
                <a:avLst/>
                <a:gdLst>
                  <a:gd name="T0" fmla="*/ 0 w 683"/>
                  <a:gd name="T1" fmla="*/ 240 h 903"/>
                  <a:gd name="T2" fmla="*/ 683 w 683"/>
                  <a:gd name="T3" fmla="*/ 0 h 903"/>
                  <a:gd name="T4" fmla="*/ 680 w 683"/>
                  <a:gd name="T5" fmla="*/ 585 h 903"/>
                  <a:gd name="T6" fmla="*/ 59 w 683"/>
                  <a:gd name="T7" fmla="*/ 903 h 903"/>
                  <a:gd name="T8" fmla="*/ 0 w 683"/>
                  <a:gd name="T9" fmla="*/ 240 h 903"/>
                  <a:gd name="T10" fmla="*/ 0 60000 65536"/>
                  <a:gd name="T11" fmla="*/ 0 60000 65536"/>
                  <a:gd name="T12" fmla="*/ 0 60000 65536"/>
                  <a:gd name="T13" fmla="*/ 0 60000 65536"/>
                  <a:gd name="T14" fmla="*/ 0 60000 65536"/>
                  <a:gd name="T15" fmla="*/ 0 w 683"/>
                  <a:gd name="T16" fmla="*/ 0 h 903"/>
                  <a:gd name="T17" fmla="*/ 683 w 683"/>
                  <a:gd name="T18" fmla="*/ 903 h 903"/>
                </a:gdLst>
                <a:ahLst/>
                <a:cxnLst>
                  <a:cxn ang="T10">
                    <a:pos x="T0" y="T1"/>
                  </a:cxn>
                  <a:cxn ang="T11">
                    <a:pos x="T2" y="T3"/>
                  </a:cxn>
                  <a:cxn ang="T12">
                    <a:pos x="T4" y="T5"/>
                  </a:cxn>
                  <a:cxn ang="T13">
                    <a:pos x="T6" y="T7"/>
                  </a:cxn>
                  <a:cxn ang="T14">
                    <a:pos x="T8" y="T9"/>
                  </a:cxn>
                </a:cxnLst>
                <a:rect l="T15" t="T16" r="T17" b="T18"/>
                <a:pathLst>
                  <a:path w="683" h="903">
                    <a:moveTo>
                      <a:pt x="0" y="240"/>
                    </a:moveTo>
                    <a:lnTo>
                      <a:pt x="683" y="0"/>
                    </a:lnTo>
                    <a:lnTo>
                      <a:pt x="680" y="585"/>
                    </a:lnTo>
                    <a:lnTo>
                      <a:pt x="59" y="903"/>
                    </a:lnTo>
                    <a:lnTo>
                      <a:pt x="0" y="240"/>
                    </a:lnTo>
                    <a:close/>
                  </a:path>
                </a:pathLst>
              </a:custGeom>
              <a:solidFill>
                <a:srgbClr val="FFFF99">
                  <a:alpha val="83920"/>
                </a:srgbClr>
              </a:solidFill>
              <a:ln w="9525">
                <a:solidFill>
                  <a:srgbClr val="0066FF"/>
                </a:solidFill>
                <a:round/>
                <a:headEnd/>
                <a:tailEnd/>
              </a:ln>
            </p:spPr>
            <p:txBody>
              <a:bodyPr wrap="none" anchor="ctr"/>
              <a:lstStyle/>
              <a:p>
                <a:endParaRPr lang="ar-IQ"/>
              </a:p>
            </p:txBody>
          </p:sp>
          <p:sp>
            <p:nvSpPr>
              <p:cNvPr id="19" name="Freeform 19"/>
              <p:cNvSpPr>
                <a:spLocks/>
              </p:cNvSpPr>
              <p:nvPr/>
            </p:nvSpPr>
            <p:spPr bwMode="auto">
              <a:xfrm>
                <a:off x="5540660" y="5152191"/>
                <a:ext cx="1595437" cy="528638"/>
              </a:xfrm>
              <a:custGeom>
                <a:avLst/>
                <a:gdLst>
                  <a:gd name="T0" fmla="*/ 0 w 1005"/>
                  <a:gd name="T1" fmla="*/ 237 h 333"/>
                  <a:gd name="T2" fmla="*/ 624 w 1005"/>
                  <a:gd name="T3" fmla="*/ 0 h 333"/>
                  <a:gd name="T4" fmla="*/ 1005 w 1005"/>
                  <a:gd name="T5" fmla="*/ 90 h 333"/>
                  <a:gd name="T6" fmla="*/ 331 w 1005"/>
                  <a:gd name="T7" fmla="*/ 333 h 333"/>
                  <a:gd name="T8" fmla="*/ 0 w 1005"/>
                  <a:gd name="T9" fmla="*/ 237 h 333"/>
                  <a:gd name="T10" fmla="*/ 0 60000 65536"/>
                  <a:gd name="T11" fmla="*/ 0 60000 65536"/>
                  <a:gd name="T12" fmla="*/ 0 60000 65536"/>
                  <a:gd name="T13" fmla="*/ 0 60000 65536"/>
                  <a:gd name="T14" fmla="*/ 0 60000 65536"/>
                  <a:gd name="T15" fmla="*/ 0 w 1005"/>
                  <a:gd name="T16" fmla="*/ 0 h 333"/>
                  <a:gd name="T17" fmla="*/ 1005 w 1005"/>
                  <a:gd name="T18" fmla="*/ 333 h 333"/>
                </a:gdLst>
                <a:ahLst/>
                <a:cxnLst>
                  <a:cxn ang="T10">
                    <a:pos x="T0" y="T1"/>
                  </a:cxn>
                  <a:cxn ang="T11">
                    <a:pos x="T2" y="T3"/>
                  </a:cxn>
                  <a:cxn ang="T12">
                    <a:pos x="T4" y="T5"/>
                  </a:cxn>
                  <a:cxn ang="T13">
                    <a:pos x="T6" y="T7"/>
                  </a:cxn>
                  <a:cxn ang="T14">
                    <a:pos x="T8" y="T9"/>
                  </a:cxn>
                </a:cxnLst>
                <a:rect l="T15" t="T16" r="T17" b="T18"/>
                <a:pathLst>
                  <a:path w="1005" h="333">
                    <a:moveTo>
                      <a:pt x="0" y="237"/>
                    </a:moveTo>
                    <a:lnTo>
                      <a:pt x="624" y="0"/>
                    </a:lnTo>
                    <a:lnTo>
                      <a:pt x="1005" y="90"/>
                    </a:lnTo>
                    <a:lnTo>
                      <a:pt x="331" y="333"/>
                    </a:lnTo>
                    <a:lnTo>
                      <a:pt x="0" y="237"/>
                    </a:lnTo>
                    <a:close/>
                  </a:path>
                </a:pathLst>
              </a:custGeom>
              <a:solidFill>
                <a:srgbClr val="FFFF99">
                  <a:alpha val="85097"/>
                </a:srgbClr>
              </a:solidFill>
              <a:ln w="9525">
                <a:solidFill>
                  <a:srgbClr val="0066FF"/>
                </a:solidFill>
                <a:round/>
                <a:headEnd/>
                <a:tailEnd/>
              </a:ln>
            </p:spPr>
            <p:txBody>
              <a:bodyPr wrap="none" anchor="ctr"/>
              <a:lstStyle/>
              <a:p>
                <a:endParaRPr lang="ar-IQ"/>
              </a:p>
            </p:txBody>
          </p:sp>
          <p:sp>
            <p:nvSpPr>
              <p:cNvPr id="20" name="Freeform 20"/>
              <p:cNvSpPr>
                <a:spLocks/>
              </p:cNvSpPr>
              <p:nvPr/>
            </p:nvSpPr>
            <p:spPr bwMode="auto">
              <a:xfrm>
                <a:off x="5623197" y="5530733"/>
                <a:ext cx="581025" cy="1190625"/>
              </a:xfrm>
              <a:custGeom>
                <a:avLst/>
                <a:gdLst>
                  <a:gd name="T0" fmla="*/ 0 w 366"/>
                  <a:gd name="T1" fmla="*/ 0 h 750"/>
                  <a:gd name="T2" fmla="*/ 313 w 366"/>
                  <a:gd name="T3" fmla="*/ 90 h 750"/>
                  <a:gd name="T4" fmla="*/ 366 w 366"/>
                  <a:gd name="T5" fmla="*/ 750 h 750"/>
                  <a:gd name="T6" fmla="*/ 198 w 366"/>
                  <a:gd name="T7" fmla="*/ 414 h 750"/>
                  <a:gd name="T8" fmla="*/ 0 w 366"/>
                  <a:gd name="T9" fmla="*/ 0 h 750"/>
                  <a:gd name="T10" fmla="*/ 0 60000 65536"/>
                  <a:gd name="T11" fmla="*/ 0 60000 65536"/>
                  <a:gd name="T12" fmla="*/ 0 60000 65536"/>
                  <a:gd name="T13" fmla="*/ 0 60000 65536"/>
                  <a:gd name="T14" fmla="*/ 0 60000 65536"/>
                  <a:gd name="T15" fmla="*/ 0 w 366"/>
                  <a:gd name="T16" fmla="*/ 0 h 750"/>
                  <a:gd name="T17" fmla="*/ 366 w 366"/>
                  <a:gd name="T18" fmla="*/ 750 h 750"/>
                </a:gdLst>
                <a:ahLst/>
                <a:cxnLst>
                  <a:cxn ang="T10">
                    <a:pos x="T0" y="T1"/>
                  </a:cxn>
                  <a:cxn ang="T11">
                    <a:pos x="T2" y="T3"/>
                  </a:cxn>
                  <a:cxn ang="T12">
                    <a:pos x="T4" y="T5"/>
                  </a:cxn>
                  <a:cxn ang="T13">
                    <a:pos x="T6" y="T7"/>
                  </a:cxn>
                  <a:cxn ang="T14">
                    <a:pos x="T8" y="T9"/>
                  </a:cxn>
                </a:cxnLst>
                <a:rect l="T15" t="T16" r="T17" b="T18"/>
                <a:pathLst>
                  <a:path w="366" h="750">
                    <a:moveTo>
                      <a:pt x="0" y="0"/>
                    </a:moveTo>
                    <a:lnTo>
                      <a:pt x="313" y="90"/>
                    </a:lnTo>
                    <a:lnTo>
                      <a:pt x="366" y="750"/>
                    </a:lnTo>
                    <a:lnTo>
                      <a:pt x="198" y="414"/>
                    </a:lnTo>
                    <a:lnTo>
                      <a:pt x="0" y="0"/>
                    </a:lnTo>
                    <a:close/>
                  </a:path>
                </a:pathLst>
              </a:custGeom>
              <a:solidFill>
                <a:srgbClr val="FFFF99">
                  <a:alpha val="85881"/>
                </a:srgbClr>
              </a:solidFill>
              <a:ln w="9525">
                <a:solidFill>
                  <a:srgbClr val="0066FF"/>
                </a:solidFill>
                <a:round/>
                <a:headEnd/>
                <a:tailEnd/>
              </a:ln>
            </p:spPr>
            <p:txBody>
              <a:bodyPr wrap="none" anchor="ctr"/>
              <a:lstStyle/>
              <a:p>
                <a:endParaRPr lang="ar-IQ"/>
              </a:p>
            </p:txBody>
          </p:sp>
          <p:cxnSp>
            <p:nvCxnSpPr>
              <p:cNvPr id="22" name="رابط كسهم مستقيم 21"/>
              <p:cNvCxnSpPr/>
              <p:nvPr/>
            </p:nvCxnSpPr>
            <p:spPr>
              <a:xfrm>
                <a:off x="4979989" y="5298888"/>
                <a:ext cx="457200" cy="23184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grpSp>
      </p:grpSp>
      <p:sp>
        <p:nvSpPr>
          <p:cNvPr id="3" name="عنصر نائب للتذييل 2"/>
          <p:cNvSpPr>
            <a:spLocks noGrp="1"/>
          </p:cNvSpPr>
          <p:nvPr>
            <p:ph type="ftr" sz="quarter" idx="11"/>
          </p:nvPr>
        </p:nvSpPr>
        <p:spPr/>
        <p:txBody>
          <a:bodyPr/>
          <a:lstStyle/>
          <a:p>
            <a:r>
              <a:rPr lang="ar-IQ"/>
              <a:t>د.ربيع زناد</a:t>
            </a:r>
          </a:p>
        </p:txBody>
      </p:sp>
      <p:sp>
        <p:nvSpPr>
          <p:cNvPr id="11" name="عنصر نائب لرقم الشريحة 10"/>
          <p:cNvSpPr>
            <a:spLocks noGrp="1"/>
          </p:cNvSpPr>
          <p:nvPr>
            <p:ph type="sldNum" sz="quarter" idx="12"/>
          </p:nvPr>
        </p:nvSpPr>
        <p:spPr/>
        <p:txBody>
          <a:bodyPr/>
          <a:lstStyle/>
          <a:p>
            <a:fld id="{BF7B6AA9-620B-4C45-AFBE-759345F35E1C}" type="slidenum">
              <a:rPr lang="ar-IQ" smtClean="0"/>
              <a:t>14</a:t>
            </a:fld>
            <a:endParaRPr lang="ar-IQ"/>
          </a:p>
        </p:txBody>
      </p:sp>
    </p:spTree>
    <p:extLst>
      <p:ext uri="{BB962C8B-B14F-4D97-AF65-F5344CB8AC3E}">
        <p14:creationId xmlns:p14="http://schemas.microsoft.com/office/powerpoint/2010/main" val="3556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04932" y="3207664"/>
            <a:ext cx="6096000" cy="461665"/>
          </a:xfrm>
          <a:prstGeom prst="rect">
            <a:avLst/>
          </a:prstGeom>
        </p:spPr>
        <p:txBody>
          <a:bodyPr>
            <a:spAutoFit/>
          </a:bodyPr>
          <a:lstStyle/>
          <a:p>
            <a:pPr marL="82296" algn="l" rtl="0">
              <a:defRPr/>
            </a:pPr>
            <a:r>
              <a:rPr lang="en-US" sz="2400" dirty="0">
                <a:latin typeface="Times New Roman" panose="02020603050405020304" pitchFamily="18" charset="0"/>
                <a:cs typeface="Times New Roman" panose="02020603050405020304" pitchFamily="18" charset="0"/>
              </a:rPr>
              <a:t>F-Transverse fault</a:t>
            </a:r>
            <a:endParaRPr lang="ar-IQ" sz="2400" dirty="0">
              <a:latin typeface="Times New Roman" panose="02020603050405020304" pitchFamily="18" charset="0"/>
              <a:cs typeface="Times New Roman" panose="02020603050405020304" pitchFamily="18" charset="0"/>
            </a:endParaRPr>
          </a:p>
        </p:txBody>
      </p:sp>
      <p:sp>
        <p:nvSpPr>
          <p:cNvPr id="3" name="مستطيل 2"/>
          <p:cNvSpPr/>
          <p:nvPr/>
        </p:nvSpPr>
        <p:spPr>
          <a:xfrm>
            <a:off x="228616" y="41204"/>
            <a:ext cx="10613676" cy="1077218"/>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2-The attitude of the fault relative to attitude of adjacent beds:</a:t>
            </a:r>
          </a:p>
          <a:p>
            <a:endParaRPr lang="ar-IQ" sz="3200" dirty="0">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3054" t="51722" r="55092" b="21192"/>
          <a:stretch/>
        </p:blipFill>
        <p:spPr>
          <a:xfrm>
            <a:off x="5809964" y="1189457"/>
            <a:ext cx="2639963" cy="1642233"/>
          </a:xfrm>
          <a:prstGeom prst="rect">
            <a:avLst/>
          </a:prstGeom>
        </p:spPr>
      </p:pic>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4035" t="5414" r="52984" b="69987"/>
          <a:stretch/>
        </p:blipFill>
        <p:spPr>
          <a:xfrm>
            <a:off x="9061508" y="3118417"/>
            <a:ext cx="2707620" cy="1489587"/>
          </a:xfrm>
          <a:prstGeom prst="rect">
            <a:avLst/>
          </a:prstGeom>
        </p:spPr>
      </p:pic>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l="6313" t="4767" r="48922" b="77009"/>
          <a:stretch/>
        </p:blipFill>
        <p:spPr>
          <a:xfrm>
            <a:off x="8789693" y="1224546"/>
            <a:ext cx="2654711" cy="1577648"/>
          </a:xfrm>
          <a:prstGeom prst="rect">
            <a:avLst/>
          </a:prstGeom>
        </p:spPr>
      </p:pic>
      <p:cxnSp>
        <p:nvCxnSpPr>
          <p:cNvPr id="8" name="رابط مستقيم 7"/>
          <p:cNvCxnSpPr/>
          <p:nvPr/>
        </p:nvCxnSpPr>
        <p:spPr>
          <a:xfrm flipH="1">
            <a:off x="5840361" y="1392787"/>
            <a:ext cx="527022" cy="539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rot="18857637">
            <a:off x="5168739" y="1402073"/>
            <a:ext cx="145963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Strike of beds</a:t>
            </a:r>
            <a:endParaRPr lang="ar-IQ" dirty="0">
              <a:latin typeface="Times New Roman" panose="02020603050405020304" pitchFamily="18" charset="0"/>
              <a:cs typeface="Times New Roman" panose="02020603050405020304" pitchFamily="18" charset="0"/>
            </a:endParaRPr>
          </a:p>
        </p:txBody>
      </p:sp>
      <p:pic>
        <p:nvPicPr>
          <p:cNvPr id="11" name="صورة 10"/>
          <p:cNvPicPr>
            <a:picLocks noChangeAspect="1"/>
          </p:cNvPicPr>
          <p:nvPr/>
        </p:nvPicPr>
        <p:blipFill rotWithShape="1">
          <a:blip r:embed="rId3">
            <a:extLst>
              <a:ext uri="{28A0092B-C50C-407E-A947-70E740481C1C}">
                <a14:useLocalDpi xmlns:a14="http://schemas.microsoft.com/office/drawing/2010/main" val="0"/>
              </a:ext>
            </a:extLst>
          </a:blip>
          <a:srcRect l="3265" t="34232" r="51603" b="46469"/>
          <a:stretch/>
        </p:blipFill>
        <p:spPr>
          <a:xfrm>
            <a:off x="5447910" y="2772605"/>
            <a:ext cx="3048668" cy="1899170"/>
          </a:xfrm>
          <a:prstGeom prst="rect">
            <a:avLst/>
          </a:prstGeom>
        </p:spPr>
      </p:pic>
      <p:pic>
        <p:nvPicPr>
          <p:cNvPr id="13" name="صورة 12"/>
          <p:cNvPicPr>
            <a:picLocks noChangeAspect="1"/>
          </p:cNvPicPr>
          <p:nvPr/>
        </p:nvPicPr>
        <p:blipFill rotWithShape="1">
          <a:blip r:embed="rId4">
            <a:extLst>
              <a:ext uri="{28A0092B-C50C-407E-A947-70E740481C1C}">
                <a14:useLocalDpi xmlns:a14="http://schemas.microsoft.com/office/drawing/2010/main" val="0"/>
              </a:ext>
            </a:extLst>
          </a:blip>
          <a:srcRect l="7620" t="4359" r="51804" b="68002"/>
          <a:stretch/>
        </p:blipFill>
        <p:spPr>
          <a:xfrm>
            <a:off x="9223088" y="4671775"/>
            <a:ext cx="2759500" cy="1747686"/>
          </a:xfrm>
          <a:prstGeom prst="rect">
            <a:avLst/>
          </a:prstGeom>
        </p:spPr>
      </p:pic>
      <p:pic>
        <p:nvPicPr>
          <p:cNvPr id="14" name="صورة 13"/>
          <p:cNvPicPr>
            <a:picLocks noChangeAspect="1"/>
          </p:cNvPicPr>
          <p:nvPr/>
        </p:nvPicPr>
        <p:blipFill rotWithShape="1">
          <a:blip r:embed="rId3">
            <a:extLst>
              <a:ext uri="{28A0092B-C50C-407E-A947-70E740481C1C}">
                <a14:useLocalDpi xmlns:a14="http://schemas.microsoft.com/office/drawing/2010/main" val="0"/>
              </a:ext>
            </a:extLst>
          </a:blip>
          <a:srcRect l="4005" t="66344" r="53823" b="14397"/>
          <a:stretch/>
        </p:blipFill>
        <p:spPr>
          <a:xfrm>
            <a:off x="5755329" y="4828734"/>
            <a:ext cx="2433830" cy="1622554"/>
          </a:xfrm>
          <a:prstGeom prst="rect">
            <a:avLst/>
          </a:prstGeom>
        </p:spPr>
      </p:pic>
      <p:sp>
        <p:nvSpPr>
          <p:cNvPr id="15" name="مستطيل 14"/>
          <p:cNvSpPr/>
          <p:nvPr/>
        </p:nvSpPr>
        <p:spPr>
          <a:xfrm>
            <a:off x="714094" y="1021804"/>
            <a:ext cx="2044149" cy="461665"/>
          </a:xfrm>
          <a:prstGeom prst="rect">
            <a:avLst/>
          </a:prstGeom>
        </p:spPr>
        <p:txBody>
          <a:bodyPr wrap="none">
            <a:spAutoFit/>
          </a:bodyPr>
          <a:lstStyle/>
          <a:p>
            <a:pPr marL="82296" algn="l" rtl="0">
              <a:defRPr/>
            </a:pPr>
            <a:r>
              <a:rPr lang="en-US" sz="2400" dirty="0">
                <a:latin typeface="Times New Roman" panose="02020603050405020304" pitchFamily="18" charset="0"/>
                <a:cs typeface="Times New Roman" panose="02020603050405020304" pitchFamily="18" charset="0"/>
              </a:rPr>
              <a:t>A-Strike fault</a:t>
            </a:r>
            <a:r>
              <a:rPr lang="ar-S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6" name="مستطيل 15"/>
          <p:cNvSpPr/>
          <p:nvPr/>
        </p:nvSpPr>
        <p:spPr>
          <a:xfrm>
            <a:off x="714094" y="1453397"/>
            <a:ext cx="2270558" cy="461665"/>
          </a:xfrm>
          <a:prstGeom prst="rect">
            <a:avLst/>
          </a:prstGeom>
        </p:spPr>
        <p:txBody>
          <a:bodyPr wrap="none">
            <a:spAutoFit/>
          </a:bodyPr>
          <a:lstStyle/>
          <a:p>
            <a:pPr marL="82296" algn="l" rtl="0">
              <a:defRPr/>
            </a:pPr>
            <a:r>
              <a:rPr lang="en-US" sz="2400" dirty="0">
                <a:latin typeface="Times New Roman" panose="02020603050405020304" pitchFamily="18" charset="0"/>
                <a:cs typeface="Times New Roman" panose="02020603050405020304" pitchFamily="18" charset="0"/>
              </a:rPr>
              <a:t>b-Bedding fault</a:t>
            </a:r>
            <a:r>
              <a:rPr lang="ar-S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7" name="مستطيل 16"/>
          <p:cNvSpPr/>
          <p:nvPr/>
        </p:nvSpPr>
        <p:spPr>
          <a:xfrm>
            <a:off x="728843" y="1882860"/>
            <a:ext cx="1754006" cy="461665"/>
          </a:xfrm>
          <a:prstGeom prst="rect">
            <a:avLst/>
          </a:prstGeom>
        </p:spPr>
        <p:txBody>
          <a:bodyPr wrap="none">
            <a:spAutoFit/>
          </a:bodyPr>
          <a:lstStyle/>
          <a:p>
            <a:pPr marL="82296" algn="l" rtl="0">
              <a:defRPr/>
            </a:pPr>
            <a:r>
              <a:rPr lang="en-US" sz="2400" dirty="0">
                <a:latin typeface="Times New Roman" panose="02020603050405020304" pitchFamily="18" charset="0"/>
                <a:cs typeface="Times New Roman" panose="02020603050405020304" pitchFamily="18" charset="0"/>
              </a:rPr>
              <a:t>C-Dip fault</a:t>
            </a:r>
            <a:r>
              <a:rPr lang="ar-S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8" name="مستطيل 17"/>
          <p:cNvSpPr/>
          <p:nvPr/>
        </p:nvSpPr>
        <p:spPr>
          <a:xfrm>
            <a:off x="704932" y="2248675"/>
            <a:ext cx="3768980" cy="461665"/>
          </a:xfrm>
          <a:prstGeom prst="rect">
            <a:avLst/>
          </a:prstGeom>
        </p:spPr>
        <p:txBody>
          <a:bodyPr wrap="none">
            <a:spAutoFit/>
          </a:bodyPr>
          <a:lstStyle/>
          <a:p>
            <a:pPr marL="82296" algn="l" rtl="0">
              <a:defRPr/>
            </a:pPr>
            <a:r>
              <a:rPr lang="en-US" sz="2400" dirty="0">
                <a:latin typeface="Times New Roman" panose="02020603050405020304" pitchFamily="18" charset="0"/>
                <a:cs typeface="Times New Roman" panose="02020603050405020304" pitchFamily="18" charset="0"/>
              </a:rPr>
              <a:t>D-Diagonal or oblique fault</a:t>
            </a:r>
            <a:r>
              <a:rPr lang="ar-S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9" name="مربع نص 18"/>
          <p:cNvSpPr txBox="1"/>
          <p:nvPr/>
        </p:nvSpPr>
        <p:spPr>
          <a:xfrm>
            <a:off x="6103872" y="2448605"/>
            <a:ext cx="527552"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A</a:t>
            </a:r>
            <a:endParaRPr lang="ar-IQ" dirty="0">
              <a:latin typeface="Times New Roman" panose="02020603050405020304" pitchFamily="18" charset="0"/>
              <a:cs typeface="Times New Roman" panose="02020603050405020304" pitchFamily="18" charset="0"/>
            </a:endParaRPr>
          </a:p>
        </p:txBody>
      </p:sp>
      <p:sp>
        <p:nvSpPr>
          <p:cNvPr id="20" name="مربع نص 19"/>
          <p:cNvSpPr txBox="1"/>
          <p:nvPr/>
        </p:nvSpPr>
        <p:spPr>
          <a:xfrm>
            <a:off x="10481136" y="2372538"/>
            <a:ext cx="527552"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A</a:t>
            </a:r>
            <a:endParaRPr lang="ar-IQ" dirty="0">
              <a:latin typeface="Times New Roman" panose="02020603050405020304" pitchFamily="18" charset="0"/>
              <a:cs typeface="Times New Roman" panose="02020603050405020304" pitchFamily="18" charset="0"/>
            </a:endParaRPr>
          </a:p>
        </p:txBody>
      </p:sp>
      <p:sp>
        <p:nvSpPr>
          <p:cNvPr id="21" name="مربع نص 20"/>
          <p:cNvSpPr txBox="1"/>
          <p:nvPr/>
        </p:nvSpPr>
        <p:spPr>
          <a:xfrm>
            <a:off x="6012840" y="4396836"/>
            <a:ext cx="527552"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B</a:t>
            </a:r>
            <a:endParaRPr lang="ar-IQ" dirty="0">
              <a:latin typeface="Times New Roman" panose="02020603050405020304" pitchFamily="18" charset="0"/>
              <a:cs typeface="Times New Roman" panose="02020603050405020304" pitchFamily="18" charset="0"/>
            </a:endParaRPr>
          </a:p>
        </p:txBody>
      </p:sp>
      <p:sp>
        <p:nvSpPr>
          <p:cNvPr id="22" name="مربع نص 21"/>
          <p:cNvSpPr txBox="1"/>
          <p:nvPr/>
        </p:nvSpPr>
        <p:spPr>
          <a:xfrm>
            <a:off x="10415318" y="6180409"/>
            <a:ext cx="949924"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C</a:t>
            </a:r>
            <a:endParaRPr lang="ar-IQ" dirty="0">
              <a:latin typeface="Times New Roman" panose="02020603050405020304" pitchFamily="18" charset="0"/>
              <a:cs typeface="Times New Roman" panose="02020603050405020304" pitchFamily="18" charset="0"/>
            </a:endParaRPr>
          </a:p>
        </p:txBody>
      </p:sp>
      <p:sp>
        <p:nvSpPr>
          <p:cNvPr id="23" name="مربع نص 22"/>
          <p:cNvSpPr txBox="1"/>
          <p:nvPr/>
        </p:nvSpPr>
        <p:spPr>
          <a:xfrm>
            <a:off x="10700322" y="4260014"/>
            <a:ext cx="949924"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C</a:t>
            </a:r>
            <a:endParaRPr lang="ar-IQ" dirty="0">
              <a:latin typeface="Times New Roman" panose="02020603050405020304" pitchFamily="18" charset="0"/>
              <a:cs typeface="Times New Roman" panose="02020603050405020304" pitchFamily="18" charset="0"/>
            </a:endParaRPr>
          </a:p>
        </p:txBody>
      </p:sp>
      <p:sp>
        <p:nvSpPr>
          <p:cNvPr id="24" name="مربع نص 23"/>
          <p:cNvSpPr txBox="1"/>
          <p:nvPr/>
        </p:nvSpPr>
        <p:spPr>
          <a:xfrm>
            <a:off x="6153515" y="6331318"/>
            <a:ext cx="392451"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D</a:t>
            </a:r>
            <a:endParaRPr lang="ar-IQ" dirty="0">
              <a:latin typeface="Times New Roman" panose="02020603050405020304" pitchFamily="18" charset="0"/>
              <a:cs typeface="Times New Roman" panose="02020603050405020304" pitchFamily="18" charset="0"/>
            </a:endParaRPr>
          </a:p>
        </p:txBody>
      </p:sp>
      <p:pic>
        <p:nvPicPr>
          <p:cNvPr id="25" name="صورة 24"/>
          <p:cNvPicPr>
            <a:picLocks noChangeAspect="1"/>
          </p:cNvPicPr>
          <p:nvPr/>
        </p:nvPicPr>
        <p:blipFill rotWithShape="1">
          <a:blip r:embed="rId5">
            <a:extLst>
              <a:ext uri="{28A0092B-C50C-407E-A947-70E740481C1C}">
                <a14:useLocalDpi xmlns:a14="http://schemas.microsoft.com/office/drawing/2010/main" val="0"/>
              </a:ext>
            </a:extLst>
          </a:blip>
          <a:srcRect b="23528"/>
          <a:stretch/>
        </p:blipFill>
        <p:spPr>
          <a:xfrm rot="21403845">
            <a:off x="561482" y="3808614"/>
            <a:ext cx="4585835" cy="2549722"/>
          </a:xfrm>
          <a:prstGeom prst="rect">
            <a:avLst/>
          </a:prstGeom>
        </p:spPr>
      </p:pic>
      <p:sp>
        <p:nvSpPr>
          <p:cNvPr id="26" name="شكل حر 25"/>
          <p:cNvSpPr/>
          <p:nvPr/>
        </p:nvSpPr>
        <p:spPr>
          <a:xfrm>
            <a:off x="678426" y="4409768"/>
            <a:ext cx="4144297" cy="486697"/>
          </a:xfrm>
          <a:custGeom>
            <a:avLst/>
            <a:gdLst>
              <a:gd name="connsiteX0" fmla="*/ 0 w 4144297"/>
              <a:gd name="connsiteY0" fmla="*/ 486697 h 486697"/>
              <a:gd name="connsiteX1" fmla="*/ 840658 w 4144297"/>
              <a:gd name="connsiteY1" fmla="*/ 162232 h 486697"/>
              <a:gd name="connsiteX2" fmla="*/ 1091380 w 4144297"/>
              <a:gd name="connsiteY2" fmla="*/ 368709 h 486697"/>
              <a:gd name="connsiteX3" fmla="*/ 1740309 w 4144297"/>
              <a:gd name="connsiteY3" fmla="*/ 265471 h 486697"/>
              <a:gd name="connsiteX4" fmla="*/ 2403987 w 4144297"/>
              <a:gd name="connsiteY4" fmla="*/ 176980 h 486697"/>
              <a:gd name="connsiteX5" fmla="*/ 3200400 w 4144297"/>
              <a:gd name="connsiteY5" fmla="*/ 44245 h 486697"/>
              <a:gd name="connsiteX6" fmla="*/ 3731342 w 4144297"/>
              <a:gd name="connsiteY6" fmla="*/ 14748 h 486697"/>
              <a:gd name="connsiteX7" fmla="*/ 4144297 w 4144297"/>
              <a:gd name="connsiteY7" fmla="*/ 0 h 48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4297" h="486697">
                <a:moveTo>
                  <a:pt x="0" y="486697"/>
                </a:moveTo>
                <a:cubicBezTo>
                  <a:pt x="329380" y="334297"/>
                  <a:pt x="658761" y="181897"/>
                  <a:pt x="840658" y="162232"/>
                </a:cubicBezTo>
                <a:cubicBezTo>
                  <a:pt x="1022555" y="142567"/>
                  <a:pt x="941438" y="351502"/>
                  <a:pt x="1091380" y="368709"/>
                </a:cubicBezTo>
                <a:cubicBezTo>
                  <a:pt x="1241322" y="385916"/>
                  <a:pt x="1521541" y="297426"/>
                  <a:pt x="1740309" y="265471"/>
                </a:cubicBezTo>
                <a:cubicBezTo>
                  <a:pt x="1959077" y="233516"/>
                  <a:pt x="2160639" y="213851"/>
                  <a:pt x="2403987" y="176980"/>
                </a:cubicBezTo>
                <a:cubicBezTo>
                  <a:pt x="2647335" y="140109"/>
                  <a:pt x="2979174" y="71284"/>
                  <a:pt x="3200400" y="44245"/>
                </a:cubicBezTo>
                <a:cubicBezTo>
                  <a:pt x="3421626" y="17206"/>
                  <a:pt x="3574026" y="22122"/>
                  <a:pt x="3731342" y="14748"/>
                </a:cubicBezTo>
                <a:cubicBezTo>
                  <a:pt x="3888658" y="7374"/>
                  <a:pt x="4016477" y="3687"/>
                  <a:pt x="4144297" y="0"/>
                </a:cubicBezTo>
              </a:path>
            </a:pathLst>
          </a:cu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latin typeface="Times New Roman" panose="02020603050405020304" pitchFamily="18" charset="0"/>
              <a:cs typeface="Times New Roman" panose="02020603050405020304" pitchFamily="18" charset="0"/>
            </a:endParaRPr>
          </a:p>
        </p:txBody>
      </p:sp>
      <p:sp>
        <p:nvSpPr>
          <p:cNvPr id="27" name="مربع نص 26"/>
          <p:cNvSpPr txBox="1"/>
          <p:nvPr/>
        </p:nvSpPr>
        <p:spPr>
          <a:xfrm>
            <a:off x="4056654" y="4062516"/>
            <a:ext cx="453668" cy="369332"/>
          </a:xfrm>
          <a:prstGeom prst="rect">
            <a:avLst/>
          </a:prstGeom>
          <a:noFill/>
        </p:spPr>
        <p:txBody>
          <a:bodyPr wrap="square" rtlCol="1">
            <a:spAutoFit/>
          </a:bodyPr>
          <a:lstStyle/>
          <a:p>
            <a:r>
              <a:rPr lang="en-US" b="1" dirty="0">
                <a:latin typeface="Times New Roman" panose="02020603050405020304" pitchFamily="18" charset="0"/>
                <a:cs typeface="Times New Roman" panose="02020603050405020304" pitchFamily="18" charset="0"/>
              </a:rPr>
              <a:t>E</a:t>
            </a:r>
            <a:endParaRPr lang="ar-IQ" b="1" dirty="0">
              <a:latin typeface="Times New Roman" panose="02020603050405020304" pitchFamily="18" charset="0"/>
              <a:cs typeface="Times New Roman" panose="02020603050405020304" pitchFamily="18" charset="0"/>
            </a:endParaRPr>
          </a:p>
        </p:txBody>
      </p:sp>
      <p:sp>
        <p:nvSpPr>
          <p:cNvPr id="28" name="مربع نص 27"/>
          <p:cNvSpPr txBox="1"/>
          <p:nvPr/>
        </p:nvSpPr>
        <p:spPr>
          <a:xfrm>
            <a:off x="489011" y="4487109"/>
            <a:ext cx="453668" cy="369332"/>
          </a:xfrm>
          <a:prstGeom prst="rect">
            <a:avLst/>
          </a:prstGeom>
          <a:noFill/>
        </p:spPr>
        <p:txBody>
          <a:bodyPr wrap="square" rtlCol="1">
            <a:spAutoFit/>
          </a:bodyPr>
          <a:lstStyle/>
          <a:p>
            <a:r>
              <a:rPr lang="en-US" b="1" dirty="0">
                <a:latin typeface="Times New Roman" panose="02020603050405020304" pitchFamily="18" charset="0"/>
                <a:cs typeface="Times New Roman" panose="02020603050405020304" pitchFamily="18" charset="0"/>
              </a:rPr>
              <a:t>E</a:t>
            </a:r>
            <a:endParaRPr lang="ar-IQ" b="1" dirty="0">
              <a:latin typeface="Times New Roman" panose="02020603050405020304" pitchFamily="18" charset="0"/>
              <a:cs typeface="Times New Roman" panose="02020603050405020304" pitchFamily="18" charset="0"/>
            </a:endParaRPr>
          </a:p>
        </p:txBody>
      </p:sp>
      <p:sp>
        <p:nvSpPr>
          <p:cNvPr id="29" name="مستطيل 28"/>
          <p:cNvSpPr/>
          <p:nvPr/>
        </p:nvSpPr>
        <p:spPr>
          <a:xfrm>
            <a:off x="714094" y="2727114"/>
            <a:ext cx="2260555" cy="461665"/>
          </a:xfrm>
          <a:prstGeom prst="rect">
            <a:avLst/>
          </a:prstGeom>
        </p:spPr>
        <p:txBody>
          <a:bodyPr wrap="none">
            <a:spAutoFit/>
          </a:bodyPr>
          <a:lstStyle/>
          <a:p>
            <a:pPr marL="82296" algn="l" rtl="0">
              <a:defRPr/>
            </a:pPr>
            <a:r>
              <a:rPr lang="en-US" sz="2400" dirty="0">
                <a:latin typeface="Times New Roman" panose="02020603050405020304" pitchFamily="18" charset="0"/>
                <a:cs typeface="Times New Roman" panose="02020603050405020304" pitchFamily="18" charset="0"/>
              </a:rPr>
              <a:t>E-Longitudinal</a:t>
            </a:r>
            <a:r>
              <a:rPr lang="ar-SA"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cxnSp>
        <p:nvCxnSpPr>
          <p:cNvPr id="31" name="رابط مستقيم 30"/>
          <p:cNvCxnSpPr>
            <a:endCxn id="25" idx="2"/>
          </p:cNvCxnSpPr>
          <p:nvPr/>
        </p:nvCxnSpPr>
        <p:spPr>
          <a:xfrm>
            <a:off x="1135626" y="4062516"/>
            <a:ext cx="1791477" cy="2293745"/>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مربع نص 31"/>
          <p:cNvSpPr txBox="1"/>
          <p:nvPr/>
        </p:nvSpPr>
        <p:spPr>
          <a:xfrm>
            <a:off x="1327355" y="4062516"/>
            <a:ext cx="368710"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F</a:t>
            </a:r>
            <a:endParaRPr lang="ar-IQ" dirty="0">
              <a:latin typeface="Times New Roman" panose="02020603050405020304" pitchFamily="18" charset="0"/>
              <a:cs typeface="Times New Roman" panose="02020603050405020304" pitchFamily="18" charset="0"/>
            </a:endParaRPr>
          </a:p>
        </p:txBody>
      </p:sp>
      <p:sp>
        <p:nvSpPr>
          <p:cNvPr id="33" name="مربع نص 32"/>
          <p:cNvSpPr txBox="1"/>
          <p:nvPr/>
        </p:nvSpPr>
        <p:spPr>
          <a:xfrm>
            <a:off x="2786354" y="6000698"/>
            <a:ext cx="368710" cy="369332"/>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F</a:t>
            </a:r>
            <a:endParaRPr lang="ar-IQ" dirty="0">
              <a:latin typeface="Times New Roman" panose="02020603050405020304" pitchFamily="18" charset="0"/>
              <a:cs typeface="Times New Roman" panose="02020603050405020304" pitchFamily="18" charset="0"/>
            </a:endParaRPr>
          </a:p>
        </p:txBody>
      </p:sp>
      <p:sp>
        <p:nvSpPr>
          <p:cNvPr id="7" name="عنصر نائب للتذييل 6"/>
          <p:cNvSpPr>
            <a:spLocks noGrp="1"/>
          </p:cNvSpPr>
          <p:nvPr>
            <p:ph type="ftr" sz="quarter" idx="11"/>
          </p:nvPr>
        </p:nvSpPr>
        <p:spPr/>
        <p:txBody>
          <a:bodyPr/>
          <a:lstStyle/>
          <a:p>
            <a:r>
              <a:rPr lang="ar-IQ">
                <a:latin typeface="Times New Roman" panose="02020603050405020304" pitchFamily="18" charset="0"/>
                <a:cs typeface="Times New Roman" panose="02020603050405020304" pitchFamily="18" charset="0"/>
              </a:rPr>
              <a:t>د.ربيع زناد</a:t>
            </a:r>
          </a:p>
        </p:txBody>
      </p:sp>
      <p:sp>
        <p:nvSpPr>
          <p:cNvPr id="10" name="عنصر نائب لرقم الشريحة 9"/>
          <p:cNvSpPr>
            <a:spLocks noGrp="1"/>
          </p:cNvSpPr>
          <p:nvPr>
            <p:ph type="sldNum" sz="quarter" idx="12"/>
          </p:nvPr>
        </p:nvSpPr>
        <p:spPr/>
        <p:txBody>
          <a:bodyPr/>
          <a:lstStyle/>
          <a:p>
            <a:fld id="{BF7B6AA9-620B-4C45-AFBE-759345F35E1C}" type="slidenum">
              <a:rPr lang="ar-IQ" smtClean="0">
                <a:latin typeface="Times New Roman" panose="02020603050405020304" pitchFamily="18" charset="0"/>
                <a:cs typeface="Times New Roman" panose="02020603050405020304" pitchFamily="18" charset="0"/>
              </a:rPr>
              <a:t>15</a:t>
            </a:fld>
            <a:endParaRPr lang="ar-IQ">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8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down)">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down)">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8">
                                            <p:txEl>
                                              <p:pRg st="0" end="0"/>
                                            </p:txEl>
                                          </p:spTgt>
                                        </p:tgtEl>
                                        <p:attrNameLst>
                                          <p:attrName>style.visibility</p:attrName>
                                        </p:attrNameLst>
                                      </p:cBhvr>
                                      <p:to>
                                        <p:strVal val="visible"/>
                                      </p:to>
                                    </p:set>
                                    <p:animEffect transition="in" filter="wipe(down)">
                                      <p:cBhvr>
                                        <p:cTn id="82" dur="500"/>
                                        <p:tgtEl>
                                          <p:spTgt spid="1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down)">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down)">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500"/>
                                        <p:tgtEl>
                                          <p:spTgt spid="2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down)">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wipe(down)">
                                      <p:cBhvr>
                                        <p:cTn id="120" dur="500"/>
                                        <p:tgtEl>
                                          <p:spTgt spid="2"/>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down)">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wipe(down)">
                                      <p:cBhvr>
                                        <p:cTn id="130" dur="500"/>
                                        <p:tgtEl>
                                          <p:spTgt spid="3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p:bldP spid="19" grpId="0"/>
      <p:bldP spid="20" grpId="0"/>
      <p:bldP spid="21" grpId="0"/>
      <p:bldP spid="22" grpId="0"/>
      <p:bldP spid="23" grpId="0"/>
      <p:bldP spid="24" grpId="0"/>
      <p:bldP spid="26" grpId="0" animBg="1"/>
      <p:bldP spid="27" grpId="0"/>
      <p:bldP spid="28" grpId="0"/>
      <p:bldP spid="29"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_eastbay_faults.jpg                                           00000002ZIP-100                        B5A74B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311" y="490746"/>
            <a:ext cx="10210939" cy="5834062"/>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rot="1510740">
            <a:off x="3791118" y="2863335"/>
            <a:ext cx="2901756" cy="707886"/>
          </a:xfrm>
          <a:prstGeom prst="rect">
            <a:avLst/>
          </a:prstGeom>
        </p:spPr>
        <p:txBody>
          <a:bodyPr wrap="none">
            <a:spAutoFit/>
          </a:bodyPr>
          <a:lstStyle/>
          <a:p>
            <a:r>
              <a:rPr lang="en-US" sz="4000" dirty="0">
                <a:solidFill>
                  <a:srgbClr val="FF0000"/>
                </a:solidFill>
              </a:rPr>
              <a:t>Longitudinal</a:t>
            </a:r>
            <a:r>
              <a:rPr lang="ar-SA" sz="4000" dirty="0"/>
              <a:t> </a:t>
            </a:r>
            <a:endParaRPr lang="ar-IQ" sz="4000" dirty="0"/>
          </a:p>
        </p:txBody>
      </p:sp>
      <p:sp>
        <p:nvSpPr>
          <p:cNvPr id="4" name="عنصر نائب للتذييل 3"/>
          <p:cNvSpPr>
            <a:spLocks noGrp="1"/>
          </p:cNvSpPr>
          <p:nvPr>
            <p:ph type="ftr" sz="quarter" idx="11"/>
          </p:nvPr>
        </p:nvSpPr>
        <p:spPr/>
        <p:txBody>
          <a:bodyPr/>
          <a:lstStyle/>
          <a:p>
            <a:r>
              <a:rPr lang="ar-IQ"/>
              <a:t>د.ربيع زناد</a:t>
            </a:r>
          </a:p>
        </p:txBody>
      </p:sp>
      <p:sp>
        <p:nvSpPr>
          <p:cNvPr id="5" name="عنصر نائب لرقم الشريحة 4"/>
          <p:cNvSpPr>
            <a:spLocks noGrp="1"/>
          </p:cNvSpPr>
          <p:nvPr>
            <p:ph type="sldNum" sz="quarter" idx="12"/>
          </p:nvPr>
        </p:nvSpPr>
        <p:spPr/>
        <p:txBody>
          <a:bodyPr/>
          <a:lstStyle/>
          <a:p>
            <a:fld id="{BF7B6AA9-620B-4C45-AFBE-759345F35E1C}" type="slidenum">
              <a:rPr lang="ar-IQ" smtClean="0"/>
              <a:t>16</a:t>
            </a:fld>
            <a:endParaRPr lang="ar-IQ"/>
          </a:p>
        </p:txBody>
      </p:sp>
    </p:spTree>
    <p:extLst>
      <p:ext uri="{BB962C8B-B14F-4D97-AF65-F5344CB8AC3E}">
        <p14:creationId xmlns:p14="http://schemas.microsoft.com/office/powerpoint/2010/main" val="256548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b="18293"/>
          <a:stretch/>
        </p:blipFill>
        <p:spPr>
          <a:xfrm>
            <a:off x="4077460" y="932821"/>
            <a:ext cx="7943849" cy="4417794"/>
          </a:xfrm>
          <a:prstGeom prst="rect">
            <a:avLst/>
          </a:prstGeom>
        </p:spPr>
      </p:pic>
      <p:sp>
        <p:nvSpPr>
          <p:cNvPr id="2" name="مربع نص 1"/>
          <p:cNvSpPr txBox="1"/>
          <p:nvPr/>
        </p:nvSpPr>
        <p:spPr>
          <a:xfrm>
            <a:off x="-476249" y="5350615"/>
            <a:ext cx="4123404" cy="830997"/>
          </a:xfrm>
          <a:prstGeom prst="rect">
            <a:avLst/>
          </a:prstGeom>
          <a:noFill/>
        </p:spPr>
        <p:txBody>
          <a:bodyPr wrap="square" rtlCol="1">
            <a:spAutoFit/>
          </a:bodyPr>
          <a:lstStyle/>
          <a:p>
            <a:r>
              <a:rPr lang="en-US" sz="2400" dirty="0">
                <a:latin typeface="Times New Roman" panose="02020603050405020304" pitchFamily="18" charset="0"/>
                <a:cs typeface="Times New Roman" panose="02020603050405020304" pitchFamily="18" charset="0"/>
              </a:rPr>
              <a:t>4-Based on value of dip of fault.</a:t>
            </a:r>
            <a:endParaRPr lang="ar-IQ" sz="2400"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88490" y="5864715"/>
            <a:ext cx="7374194" cy="461665"/>
          </a:xfrm>
          <a:prstGeom prst="rect">
            <a:avLst/>
          </a:prstGeom>
          <a:noFill/>
        </p:spPr>
        <p:txBody>
          <a:bodyPr wrap="square" rtlCol="1">
            <a:spAutoFit/>
          </a:bodyPr>
          <a:lstStyle/>
          <a:p>
            <a:r>
              <a:rPr lang="en-US" sz="2400" i="1" dirty="0">
                <a:latin typeface="Times New Roman" panose="02020603050405020304" pitchFamily="18" charset="0"/>
                <a:cs typeface="Times New Roman" panose="02020603050405020304" pitchFamily="18" charset="0"/>
              </a:rPr>
              <a:t>High -angle fault  </a:t>
            </a:r>
            <a:r>
              <a:rPr lang="en-US" sz="2400" dirty="0">
                <a:latin typeface="Times New Roman" panose="02020603050405020304" pitchFamily="18" charset="0"/>
                <a:cs typeface="Times New Roman" panose="02020603050405020304" pitchFamily="18" charset="0"/>
              </a:rPr>
              <a:t>are those that dip greater than 45°</a:t>
            </a:r>
            <a:r>
              <a:rPr lang="en-US" sz="2400" i="1" dirty="0">
                <a:latin typeface="Times New Roman" panose="02020603050405020304" pitchFamily="18" charset="0"/>
                <a:cs typeface="Times New Roman" panose="02020603050405020304" pitchFamily="18" charset="0"/>
              </a:rPr>
              <a:t> </a:t>
            </a:r>
            <a:endParaRPr lang="ar-IQ" sz="2400" i="1"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0" y="6273798"/>
            <a:ext cx="6666271" cy="461665"/>
          </a:xfrm>
          <a:prstGeom prst="rect">
            <a:avLst/>
          </a:prstGeom>
          <a:noFill/>
        </p:spPr>
        <p:txBody>
          <a:bodyPr wrap="square" rtlCol="1">
            <a:spAutoFit/>
          </a:bodyPr>
          <a:lstStyle/>
          <a:p>
            <a:r>
              <a:rPr lang="en-US" sz="2400" i="1" dirty="0">
                <a:latin typeface="Times New Roman" panose="02020603050405020304" pitchFamily="18" charset="0"/>
                <a:cs typeface="Times New Roman" panose="02020603050405020304" pitchFamily="18" charset="0"/>
              </a:rPr>
              <a:t>Low-angle fault  </a:t>
            </a:r>
            <a:r>
              <a:rPr lang="en-US" sz="2400" dirty="0">
                <a:latin typeface="Times New Roman" panose="02020603050405020304" pitchFamily="18" charset="0"/>
                <a:cs typeface="Times New Roman" panose="02020603050405020304" pitchFamily="18" charset="0"/>
              </a:rPr>
              <a:t>are those that dip less than 45°</a:t>
            </a:r>
            <a:endParaRPr lang="ar-IQ" sz="2400" dirty="0">
              <a:latin typeface="Times New Roman" panose="02020603050405020304" pitchFamily="18" charset="0"/>
              <a:cs typeface="Times New Roman" panose="02020603050405020304" pitchFamily="18" charset="0"/>
            </a:endParaRPr>
          </a:p>
        </p:txBody>
      </p:sp>
      <p:sp>
        <p:nvSpPr>
          <p:cNvPr id="6" name="مربع نص 5"/>
          <p:cNvSpPr txBox="1"/>
          <p:nvPr/>
        </p:nvSpPr>
        <p:spPr>
          <a:xfrm>
            <a:off x="176981" y="235974"/>
            <a:ext cx="3849328" cy="523220"/>
          </a:xfrm>
          <a:prstGeom prst="rect">
            <a:avLst/>
          </a:prstGeom>
          <a:noFill/>
        </p:spPr>
        <p:txBody>
          <a:bodyPr wrap="square" rtlCol="1">
            <a:spAutoFit/>
          </a:bodyPr>
          <a:lstStyle/>
          <a:p>
            <a:r>
              <a:rPr lang="en-US" sz="2800" dirty="0">
                <a:latin typeface="Times New Roman" panose="02020603050405020304" pitchFamily="18" charset="0"/>
                <a:cs typeface="Times New Roman" panose="02020603050405020304" pitchFamily="18" charset="0"/>
              </a:rPr>
              <a:t>3- Based on fault pattern</a:t>
            </a:r>
            <a:endParaRPr lang="ar-IQ" sz="2800"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176981" y="759194"/>
            <a:ext cx="7964129" cy="830997"/>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It is depend on the pattern on the map, but it may be based on the pattern on the cross section.</a:t>
            </a:r>
            <a:endParaRPr lang="ar-IQ" sz="2400" dirty="0">
              <a:latin typeface="Times New Roman" panose="02020603050405020304" pitchFamily="18" charset="0"/>
              <a:cs typeface="Times New Roman" panose="02020603050405020304" pitchFamily="18" charset="0"/>
            </a:endParaRPr>
          </a:p>
        </p:txBody>
      </p:sp>
      <p:sp>
        <p:nvSpPr>
          <p:cNvPr id="8" name="مربع نص 7"/>
          <p:cNvSpPr txBox="1"/>
          <p:nvPr/>
        </p:nvSpPr>
        <p:spPr>
          <a:xfrm>
            <a:off x="66369" y="1998768"/>
            <a:ext cx="1651820" cy="400110"/>
          </a:xfrm>
          <a:prstGeom prst="rect">
            <a:avLst/>
          </a:prstGeom>
          <a:noFill/>
        </p:spPr>
        <p:txBody>
          <a:bodyPr wrap="square" rtlCol="1">
            <a:spAutoFit/>
          </a:bodyPr>
          <a:lstStyle/>
          <a:p>
            <a:r>
              <a:rPr lang="en-US" sz="2000" i="1" dirty="0">
                <a:latin typeface="Times New Roman" panose="02020603050405020304" pitchFamily="18" charset="0"/>
                <a:cs typeface="Times New Roman" panose="02020603050405020304" pitchFamily="18" charset="0"/>
              </a:rPr>
              <a:t>Parallel faults</a:t>
            </a:r>
            <a:endParaRPr lang="ar-IQ" sz="2000" i="1" dirty="0">
              <a:latin typeface="Times New Roman" panose="02020603050405020304" pitchFamily="18" charset="0"/>
              <a:cs typeface="Times New Roman" panose="02020603050405020304" pitchFamily="18" charset="0"/>
            </a:endParaRPr>
          </a:p>
        </p:txBody>
      </p:sp>
      <p:sp>
        <p:nvSpPr>
          <p:cNvPr id="9" name="مربع نص 8"/>
          <p:cNvSpPr txBox="1"/>
          <p:nvPr/>
        </p:nvSpPr>
        <p:spPr>
          <a:xfrm>
            <a:off x="8643415" y="2865463"/>
            <a:ext cx="2064774" cy="400110"/>
          </a:xfrm>
          <a:prstGeom prst="rect">
            <a:avLst/>
          </a:prstGeom>
          <a:solidFill>
            <a:schemeClr val="bg1"/>
          </a:solidFill>
        </p:spPr>
        <p:txBody>
          <a:bodyPr wrap="square" rtlCol="1">
            <a:spAutoFit/>
          </a:bodyPr>
          <a:lstStyle/>
          <a:p>
            <a:r>
              <a:rPr lang="en-US" sz="2000" i="1" dirty="0">
                <a:latin typeface="Times New Roman" panose="02020603050405020304" pitchFamily="18" charset="0"/>
                <a:cs typeface="Times New Roman" panose="02020603050405020304" pitchFamily="18" charset="0"/>
              </a:rPr>
              <a:t>En echelon faults</a:t>
            </a:r>
            <a:endParaRPr lang="ar-IQ" sz="2000" i="1" dirty="0">
              <a:latin typeface="Times New Roman" panose="02020603050405020304" pitchFamily="18" charset="0"/>
              <a:cs typeface="Times New Roman" panose="02020603050405020304" pitchFamily="18" charset="0"/>
            </a:endParaRPr>
          </a:p>
        </p:txBody>
      </p:sp>
      <p:sp>
        <p:nvSpPr>
          <p:cNvPr id="10" name="مربع نص 9"/>
          <p:cNvSpPr txBox="1"/>
          <p:nvPr/>
        </p:nvSpPr>
        <p:spPr>
          <a:xfrm>
            <a:off x="4512752" y="4980848"/>
            <a:ext cx="2286000" cy="400110"/>
          </a:xfrm>
          <a:prstGeom prst="rect">
            <a:avLst/>
          </a:prstGeom>
          <a:solidFill>
            <a:schemeClr val="bg1"/>
          </a:solidFill>
        </p:spPr>
        <p:txBody>
          <a:bodyPr wrap="square" rtlCol="1">
            <a:spAutoFit/>
          </a:bodyPr>
          <a:lstStyle/>
          <a:p>
            <a:r>
              <a:rPr lang="en-US" sz="2000" i="1" dirty="0">
                <a:latin typeface="Times New Roman" panose="02020603050405020304" pitchFamily="18" charset="0"/>
                <a:cs typeface="Times New Roman" panose="02020603050405020304" pitchFamily="18" charset="0"/>
              </a:rPr>
              <a:t>Peripheral faults</a:t>
            </a:r>
            <a:endParaRPr lang="ar-IQ" sz="2000" i="1" dirty="0">
              <a:latin typeface="Times New Roman" panose="02020603050405020304" pitchFamily="18" charset="0"/>
              <a:cs typeface="Times New Roman" panose="02020603050405020304" pitchFamily="18" charset="0"/>
            </a:endParaRPr>
          </a:p>
        </p:txBody>
      </p:sp>
      <p:sp>
        <p:nvSpPr>
          <p:cNvPr id="11" name="مربع نص 10"/>
          <p:cNvSpPr txBox="1"/>
          <p:nvPr/>
        </p:nvSpPr>
        <p:spPr>
          <a:xfrm>
            <a:off x="66369" y="3402109"/>
            <a:ext cx="1519084" cy="400110"/>
          </a:xfrm>
          <a:prstGeom prst="rect">
            <a:avLst/>
          </a:prstGeom>
          <a:noFill/>
        </p:spPr>
        <p:txBody>
          <a:bodyPr wrap="square" rtlCol="1">
            <a:spAutoFit/>
          </a:bodyPr>
          <a:lstStyle/>
          <a:p>
            <a:r>
              <a:rPr lang="en-US" sz="2000" i="1" dirty="0">
                <a:latin typeface="Times New Roman" panose="02020603050405020304" pitchFamily="18" charset="0"/>
                <a:cs typeface="Times New Roman" panose="02020603050405020304" pitchFamily="18" charset="0"/>
              </a:rPr>
              <a:t>Radial faults</a:t>
            </a:r>
            <a:endParaRPr lang="ar-IQ" sz="2000" i="1" dirty="0">
              <a:latin typeface="Times New Roman" panose="02020603050405020304" pitchFamily="18" charset="0"/>
              <a:cs typeface="Times New Roman" panose="02020603050405020304" pitchFamily="18" charset="0"/>
            </a:endParaRPr>
          </a:p>
        </p:txBody>
      </p:sp>
      <p:sp>
        <p:nvSpPr>
          <p:cNvPr id="13" name="مربع نص 12"/>
          <p:cNvSpPr txBox="1"/>
          <p:nvPr/>
        </p:nvSpPr>
        <p:spPr>
          <a:xfrm>
            <a:off x="4829842" y="2853092"/>
            <a:ext cx="1651820" cy="400110"/>
          </a:xfrm>
          <a:prstGeom prst="rect">
            <a:avLst/>
          </a:prstGeom>
          <a:solidFill>
            <a:schemeClr val="bg1"/>
          </a:solidFill>
        </p:spPr>
        <p:txBody>
          <a:bodyPr wrap="square" rtlCol="1">
            <a:spAutoFit/>
          </a:bodyPr>
          <a:lstStyle/>
          <a:p>
            <a:r>
              <a:rPr lang="en-US" sz="2000" i="1" dirty="0">
                <a:latin typeface="Times New Roman" panose="02020603050405020304" pitchFamily="18" charset="0"/>
                <a:cs typeface="Times New Roman" panose="02020603050405020304" pitchFamily="18" charset="0"/>
              </a:rPr>
              <a:t>Parallel faults</a:t>
            </a:r>
            <a:endParaRPr lang="ar-IQ" sz="2000" i="1" dirty="0">
              <a:latin typeface="Times New Roman" panose="02020603050405020304" pitchFamily="18" charset="0"/>
              <a:cs typeface="Times New Roman" panose="02020603050405020304" pitchFamily="18" charset="0"/>
            </a:endParaRPr>
          </a:p>
        </p:txBody>
      </p:sp>
      <p:sp>
        <p:nvSpPr>
          <p:cNvPr id="14" name="مربع نص 13"/>
          <p:cNvSpPr txBox="1"/>
          <p:nvPr/>
        </p:nvSpPr>
        <p:spPr>
          <a:xfrm>
            <a:off x="8702667" y="4988450"/>
            <a:ext cx="1519084" cy="400110"/>
          </a:xfrm>
          <a:prstGeom prst="rect">
            <a:avLst/>
          </a:prstGeom>
          <a:solidFill>
            <a:schemeClr val="bg1"/>
          </a:solidFill>
        </p:spPr>
        <p:txBody>
          <a:bodyPr wrap="square" rtlCol="1">
            <a:spAutoFit/>
          </a:bodyPr>
          <a:lstStyle/>
          <a:p>
            <a:r>
              <a:rPr lang="en-US" sz="2000" i="1" dirty="0">
                <a:latin typeface="Times New Roman" panose="02020603050405020304" pitchFamily="18" charset="0"/>
                <a:cs typeface="Times New Roman" panose="02020603050405020304" pitchFamily="18" charset="0"/>
              </a:rPr>
              <a:t>Radial faults</a:t>
            </a:r>
            <a:endParaRPr lang="ar-IQ" sz="2000" i="1" dirty="0">
              <a:latin typeface="Times New Roman" panose="02020603050405020304" pitchFamily="18" charset="0"/>
              <a:cs typeface="Times New Roman" panose="02020603050405020304" pitchFamily="18" charset="0"/>
            </a:endParaRPr>
          </a:p>
        </p:txBody>
      </p:sp>
      <p:sp>
        <p:nvSpPr>
          <p:cNvPr id="17" name="مربع نص 16"/>
          <p:cNvSpPr txBox="1"/>
          <p:nvPr/>
        </p:nvSpPr>
        <p:spPr>
          <a:xfrm>
            <a:off x="-372631" y="3013963"/>
            <a:ext cx="2286000" cy="400110"/>
          </a:xfrm>
          <a:prstGeom prst="rect">
            <a:avLst/>
          </a:prstGeom>
          <a:noFill/>
        </p:spPr>
        <p:txBody>
          <a:bodyPr wrap="square" rtlCol="1">
            <a:spAutoFit/>
          </a:bodyPr>
          <a:lstStyle/>
          <a:p>
            <a:r>
              <a:rPr lang="en-US" sz="2000" i="1" dirty="0">
                <a:latin typeface="Times New Roman" panose="02020603050405020304" pitchFamily="18" charset="0"/>
                <a:cs typeface="Times New Roman" panose="02020603050405020304" pitchFamily="18" charset="0"/>
              </a:rPr>
              <a:t>Peripheral faults</a:t>
            </a:r>
            <a:endParaRPr lang="ar-IQ" sz="2000" i="1" dirty="0">
              <a:latin typeface="Times New Roman" panose="02020603050405020304" pitchFamily="18" charset="0"/>
              <a:cs typeface="Times New Roman" panose="02020603050405020304" pitchFamily="18" charset="0"/>
            </a:endParaRPr>
          </a:p>
        </p:txBody>
      </p:sp>
      <p:sp>
        <p:nvSpPr>
          <p:cNvPr id="18" name="مربع نص 17"/>
          <p:cNvSpPr txBox="1"/>
          <p:nvPr/>
        </p:nvSpPr>
        <p:spPr>
          <a:xfrm>
            <a:off x="-101746" y="2383094"/>
            <a:ext cx="2064774" cy="400110"/>
          </a:xfrm>
          <a:prstGeom prst="rect">
            <a:avLst/>
          </a:prstGeom>
          <a:noFill/>
        </p:spPr>
        <p:txBody>
          <a:bodyPr wrap="square" rtlCol="1">
            <a:spAutoFit/>
          </a:bodyPr>
          <a:lstStyle/>
          <a:p>
            <a:r>
              <a:rPr lang="en-US" sz="2000" i="1" dirty="0">
                <a:latin typeface="Times New Roman" panose="02020603050405020304" pitchFamily="18" charset="0"/>
                <a:cs typeface="Times New Roman" panose="02020603050405020304" pitchFamily="18" charset="0"/>
              </a:rPr>
              <a:t>En echelon faults</a:t>
            </a:r>
            <a:endParaRPr lang="ar-IQ" sz="2000" i="1" dirty="0">
              <a:latin typeface="Times New Roman" panose="02020603050405020304" pitchFamily="18" charset="0"/>
              <a:cs typeface="Times New Roman" panose="02020603050405020304" pitchFamily="18" charset="0"/>
            </a:endParaRPr>
          </a:p>
        </p:txBody>
      </p:sp>
      <p:sp>
        <p:nvSpPr>
          <p:cNvPr id="19" name="مستطيل 18"/>
          <p:cNvSpPr/>
          <p:nvPr/>
        </p:nvSpPr>
        <p:spPr>
          <a:xfrm>
            <a:off x="2449273" y="1644316"/>
            <a:ext cx="1935145" cy="369332"/>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pattern on the map</a:t>
            </a:r>
            <a:endParaRPr lang="ar-IQ" i="1" dirty="0">
              <a:latin typeface="Times New Roman" panose="02020603050405020304" pitchFamily="18" charset="0"/>
              <a:cs typeface="Times New Roman" panose="02020603050405020304" pitchFamily="18" charset="0"/>
            </a:endParaRPr>
          </a:p>
        </p:txBody>
      </p:sp>
      <p:sp>
        <p:nvSpPr>
          <p:cNvPr id="20" name="مستطيل 19"/>
          <p:cNvSpPr/>
          <p:nvPr/>
        </p:nvSpPr>
        <p:spPr>
          <a:xfrm>
            <a:off x="2804158" y="2148928"/>
            <a:ext cx="1588897" cy="646331"/>
          </a:xfrm>
          <a:prstGeom prst="rect">
            <a:avLst/>
          </a:prstGeom>
        </p:spPr>
        <p:txBody>
          <a:bodyPr wrap="none">
            <a:spAutoFit/>
          </a:bodyPr>
          <a:lstStyle/>
          <a:p>
            <a:r>
              <a:rPr lang="en-US" i="1" dirty="0">
                <a:latin typeface="Times New Roman" panose="02020603050405020304" pitchFamily="18" charset="0"/>
                <a:cs typeface="Times New Roman" panose="02020603050405020304" pitchFamily="18" charset="0"/>
              </a:rPr>
              <a:t>Pattern on the </a:t>
            </a:r>
          </a:p>
          <a:p>
            <a:r>
              <a:rPr lang="en-US" i="1" dirty="0">
                <a:latin typeface="Times New Roman" panose="02020603050405020304" pitchFamily="18" charset="0"/>
                <a:cs typeface="Times New Roman" panose="02020603050405020304" pitchFamily="18" charset="0"/>
              </a:rPr>
              <a:t>cross section  </a:t>
            </a:r>
            <a:endParaRPr lang="ar-IQ" i="1" dirty="0">
              <a:latin typeface="Times New Roman" panose="02020603050405020304" pitchFamily="18" charset="0"/>
              <a:cs typeface="Times New Roman" panose="02020603050405020304" pitchFamily="18" charset="0"/>
            </a:endParaRPr>
          </a:p>
        </p:txBody>
      </p:sp>
      <p:sp>
        <p:nvSpPr>
          <p:cNvPr id="5" name="عنصر نائب للتذييل 4"/>
          <p:cNvSpPr>
            <a:spLocks noGrp="1"/>
          </p:cNvSpPr>
          <p:nvPr>
            <p:ph type="ftr" sz="quarter" idx="11"/>
          </p:nvPr>
        </p:nvSpPr>
        <p:spPr/>
        <p:txBody>
          <a:bodyPr/>
          <a:lstStyle/>
          <a:p>
            <a:r>
              <a:rPr lang="ar-IQ">
                <a:latin typeface="Times New Roman" panose="02020603050405020304" pitchFamily="18" charset="0"/>
                <a:cs typeface="Times New Roman" panose="02020603050405020304" pitchFamily="18" charset="0"/>
              </a:rPr>
              <a:t>د.ربيع زناد</a:t>
            </a:r>
          </a:p>
        </p:txBody>
      </p:sp>
      <p:sp>
        <p:nvSpPr>
          <p:cNvPr id="15" name="عنصر نائب لرقم الشريحة 14"/>
          <p:cNvSpPr>
            <a:spLocks noGrp="1"/>
          </p:cNvSpPr>
          <p:nvPr>
            <p:ph type="sldNum" sz="quarter" idx="12"/>
          </p:nvPr>
        </p:nvSpPr>
        <p:spPr/>
        <p:txBody>
          <a:bodyPr/>
          <a:lstStyle/>
          <a:p>
            <a:fld id="{BF7B6AA9-620B-4C45-AFBE-759345F35E1C}" type="slidenum">
              <a:rPr lang="ar-IQ" smtClean="0">
                <a:latin typeface="Times New Roman" panose="02020603050405020304" pitchFamily="18" charset="0"/>
                <a:cs typeface="Times New Roman" panose="02020603050405020304" pitchFamily="18" charset="0"/>
              </a:rPr>
              <a:t>17</a:t>
            </a:fld>
            <a:endParaRPr lang="ar-IQ">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83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down)">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down)">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animBg="1"/>
      <p:bldP spid="10" grpId="0" animBg="1"/>
      <p:bldP spid="11" grpId="0"/>
      <p:bldP spid="13" grpId="0" animBg="1"/>
      <p:bldP spid="14" grpId="0" animBg="1"/>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09550" y="247650"/>
            <a:ext cx="7620000" cy="646331"/>
          </a:xfrm>
          <a:prstGeom prst="rect">
            <a:avLst/>
          </a:prstGeom>
          <a:noFill/>
        </p:spPr>
        <p:txBody>
          <a:bodyPr wrap="square" rtlCol="1">
            <a:spAutoFit/>
          </a:bodyPr>
          <a:lstStyle/>
          <a:p>
            <a:pPr algn="l"/>
            <a:r>
              <a:rPr lang="en-US" sz="3600" dirty="0">
                <a:latin typeface="Times New Roman" panose="02020603050405020304" pitchFamily="18" charset="0"/>
                <a:cs typeface="Times New Roman" panose="02020603050405020304" pitchFamily="18" charset="0"/>
              </a:rPr>
              <a:t>5- The apparent movement on the fault.</a:t>
            </a:r>
            <a:endParaRPr lang="ar-IQ" sz="3600"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0" y="893981"/>
            <a:ext cx="11887200" cy="954107"/>
          </a:xfrm>
          <a:prstGeom prst="rect">
            <a:avLst/>
          </a:prstGeom>
          <a:noFill/>
        </p:spPr>
        <p:txBody>
          <a:bodyPr wrap="square" rtlCol="1">
            <a:spAutoFit/>
          </a:bodyPr>
          <a:lstStyle/>
          <a:p>
            <a:pPr algn="l"/>
            <a:r>
              <a:rPr lang="en-US" sz="2800" dirty="0">
                <a:latin typeface="Times New Roman" panose="02020603050405020304" pitchFamily="18" charset="0"/>
                <a:cs typeface="Times New Roman" panose="02020603050405020304" pitchFamily="18" charset="0"/>
              </a:rPr>
              <a:t>It is based upon the apparent movement in vertical cross section at right angles to the fault.</a:t>
            </a:r>
            <a:endParaRPr lang="ar-IQ" sz="2800" dirty="0">
              <a:latin typeface="Times New Roman" panose="02020603050405020304" pitchFamily="18" charset="0"/>
              <a:cs typeface="Times New Roman" panose="02020603050405020304" pitchFamily="18" charset="0"/>
            </a:endParaRPr>
          </a:p>
        </p:txBody>
      </p:sp>
      <p:sp>
        <p:nvSpPr>
          <p:cNvPr id="5" name="مربع نص 4"/>
          <p:cNvSpPr txBox="1"/>
          <p:nvPr/>
        </p:nvSpPr>
        <p:spPr>
          <a:xfrm>
            <a:off x="209550" y="1833226"/>
            <a:ext cx="3028950" cy="461665"/>
          </a:xfrm>
          <a:prstGeom prst="rect">
            <a:avLst/>
          </a:prstGeom>
          <a:noFill/>
        </p:spPr>
        <p:txBody>
          <a:bodyPr wrap="square" rtlCol="1">
            <a:spAutoFit/>
          </a:bodyPr>
          <a:lstStyle/>
          <a:p>
            <a:r>
              <a:rPr lang="en-US" sz="2400" dirty="0">
                <a:latin typeface="Times New Roman" panose="02020603050405020304" pitchFamily="18" charset="0"/>
                <a:cs typeface="Times New Roman" panose="02020603050405020304" pitchFamily="18" charset="0"/>
              </a:rPr>
              <a:t>Apparent normal fault</a:t>
            </a:r>
            <a:r>
              <a:rPr lang="en-US" sz="2000" dirty="0">
                <a:latin typeface="Times New Roman" panose="02020603050405020304" pitchFamily="18" charset="0"/>
                <a:cs typeface="Times New Roman" panose="02020603050405020304" pitchFamily="18" charset="0"/>
              </a:rPr>
              <a:t>.</a:t>
            </a:r>
            <a:endParaRPr lang="ar-IQ" sz="2000" dirty="0">
              <a:latin typeface="Times New Roman" panose="02020603050405020304" pitchFamily="18" charset="0"/>
              <a:cs typeface="Times New Roman" panose="02020603050405020304" pitchFamily="18" charset="0"/>
            </a:endParaRPr>
          </a:p>
        </p:txBody>
      </p:sp>
      <p:sp>
        <p:nvSpPr>
          <p:cNvPr id="6" name="مربع نص 5"/>
          <p:cNvSpPr txBox="1"/>
          <p:nvPr/>
        </p:nvSpPr>
        <p:spPr>
          <a:xfrm>
            <a:off x="-57150" y="2438746"/>
            <a:ext cx="3295650" cy="461665"/>
          </a:xfrm>
          <a:prstGeom prst="rect">
            <a:avLst/>
          </a:prstGeom>
          <a:noFill/>
        </p:spPr>
        <p:txBody>
          <a:bodyPr wrap="square" rtlCol="1">
            <a:spAutoFit/>
          </a:bodyPr>
          <a:lstStyle/>
          <a:p>
            <a:r>
              <a:rPr lang="en-US" sz="2400" dirty="0">
                <a:latin typeface="Times New Roman" panose="02020603050405020304" pitchFamily="18" charset="0"/>
                <a:cs typeface="Times New Roman" panose="02020603050405020304" pitchFamily="18" charset="0"/>
              </a:rPr>
              <a:t>Apparent reverse fault.</a:t>
            </a:r>
            <a:endParaRPr lang="ar-IQ" sz="2400"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116354" y="3044266"/>
            <a:ext cx="2857500" cy="461665"/>
          </a:xfrm>
          <a:prstGeom prst="rect">
            <a:avLst/>
          </a:prstGeom>
          <a:noFill/>
        </p:spPr>
        <p:txBody>
          <a:bodyPr wrap="square" rtlCol="1">
            <a:spAutoFit/>
          </a:bodyPr>
          <a:lstStyle/>
          <a:p>
            <a:r>
              <a:rPr lang="en-US" sz="2400" dirty="0">
                <a:latin typeface="Times New Roman" panose="02020603050405020304" pitchFamily="18" charset="0"/>
                <a:cs typeface="Times New Roman" panose="02020603050405020304" pitchFamily="18" charset="0"/>
              </a:rPr>
              <a:t>Apparent thrust fault</a:t>
            </a:r>
            <a:r>
              <a:rPr lang="en-US" sz="2000" dirty="0">
                <a:latin typeface="Times New Roman" panose="02020603050405020304" pitchFamily="18" charset="0"/>
                <a:cs typeface="Times New Roman" panose="02020603050405020304" pitchFamily="18" charset="0"/>
              </a:rPr>
              <a:t>.</a:t>
            </a:r>
            <a:endParaRPr lang="ar-IQ" sz="2000" dirty="0">
              <a:latin typeface="Times New Roman" panose="02020603050405020304" pitchFamily="18" charset="0"/>
              <a:cs typeface="Times New Roman" panose="02020603050405020304" pitchFamily="18" charset="0"/>
            </a:endParaRPr>
          </a:p>
        </p:txBody>
      </p:sp>
      <p:sp>
        <p:nvSpPr>
          <p:cNvPr id="8" name="مربع نص 7"/>
          <p:cNvSpPr txBox="1"/>
          <p:nvPr/>
        </p:nvSpPr>
        <p:spPr>
          <a:xfrm>
            <a:off x="2880162" y="1756809"/>
            <a:ext cx="8279999" cy="523220"/>
          </a:xfrm>
          <a:prstGeom prst="rect">
            <a:avLst/>
          </a:prstGeom>
          <a:noFill/>
        </p:spPr>
        <p:txBody>
          <a:bodyPr wrap="square" rtlCol="1">
            <a:spAutoFit/>
          </a:bodyPr>
          <a:lstStyle/>
          <a:p>
            <a:r>
              <a:rPr lang="en-US" sz="2800" dirty="0">
                <a:latin typeface="Times New Roman" panose="02020603050405020304" pitchFamily="18" charset="0"/>
                <a:cs typeface="Times New Roman" panose="02020603050405020304" pitchFamily="18" charset="0"/>
              </a:rPr>
              <a:t>Hanging wall have goes down relative to the footwall.</a:t>
            </a:r>
            <a:endParaRPr lang="ar-IQ" sz="2800" dirty="0">
              <a:latin typeface="Times New Roman" panose="02020603050405020304" pitchFamily="18" charset="0"/>
              <a:cs typeface="Times New Roman" panose="02020603050405020304" pitchFamily="18" charset="0"/>
            </a:endParaRPr>
          </a:p>
        </p:txBody>
      </p:sp>
      <p:sp>
        <p:nvSpPr>
          <p:cNvPr id="9" name="مربع نص 8"/>
          <p:cNvSpPr txBox="1"/>
          <p:nvPr/>
        </p:nvSpPr>
        <p:spPr>
          <a:xfrm>
            <a:off x="2880162" y="2455133"/>
            <a:ext cx="7947815" cy="523220"/>
          </a:xfrm>
          <a:prstGeom prst="rect">
            <a:avLst/>
          </a:prstGeom>
          <a:noFill/>
        </p:spPr>
        <p:txBody>
          <a:bodyPr wrap="square" rtlCol="1">
            <a:spAutoFit/>
          </a:bodyPr>
          <a:lstStyle/>
          <a:p>
            <a:r>
              <a:rPr lang="en-US" sz="2800" dirty="0">
                <a:latin typeface="Times New Roman" panose="02020603050405020304" pitchFamily="18" charset="0"/>
                <a:cs typeface="Times New Roman" panose="02020603050405020304" pitchFamily="18" charset="0"/>
              </a:rPr>
              <a:t>Hanging wall have goes up relative to the footwall</a:t>
            </a:r>
            <a:r>
              <a:rPr lang="en-US" sz="2400" dirty="0">
                <a:latin typeface="Times New Roman" panose="02020603050405020304" pitchFamily="18" charset="0"/>
                <a:cs typeface="Times New Roman" panose="02020603050405020304" pitchFamily="18" charset="0"/>
              </a:rPr>
              <a:t>.</a:t>
            </a:r>
            <a:endParaRPr lang="ar-IQ" sz="2400" dirty="0">
              <a:latin typeface="Times New Roman" panose="02020603050405020304" pitchFamily="18" charset="0"/>
              <a:cs typeface="Times New Roman" panose="02020603050405020304" pitchFamily="18" charset="0"/>
            </a:endParaRPr>
          </a:p>
        </p:txBody>
      </p:sp>
      <p:sp>
        <p:nvSpPr>
          <p:cNvPr id="10" name="مربع نص 9"/>
          <p:cNvSpPr txBox="1"/>
          <p:nvPr/>
        </p:nvSpPr>
        <p:spPr>
          <a:xfrm>
            <a:off x="3067546" y="2967849"/>
            <a:ext cx="7455706" cy="523220"/>
          </a:xfrm>
          <a:prstGeom prst="rect">
            <a:avLst/>
          </a:prstGeom>
          <a:noFill/>
        </p:spPr>
        <p:txBody>
          <a:bodyPr wrap="square" rtlCol="1">
            <a:spAutoFit/>
          </a:bodyPr>
          <a:lstStyle/>
          <a:p>
            <a:r>
              <a:rPr lang="en-US" sz="2800" dirty="0">
                <a:latin typeface="Times New Roman" panose="02020603050405020304" pitchFamily="18" charset="0"/>
                <a:cs typeface="Times New Roman" panose="02020603050405020304" pitchFamily="18" charset="0"/>
              </a:rPr>
              <a:t>Hanging wall have goes up relative to the footwall.</a:t>
            </a:r>
            <a:endParaRPr lang="ar-IQ" sz="2800" dirty="0">
              <a:latin typeface="Times New Roman" panose="02020603050405020304" pitchFamily="18" charset="0"/>
              <a:cs typeface="Times New Roman" panose="02020603050405020304" pitchFamily="18" charset="0"/>
            </a:endParaRPr>
          </a:p>
        </p:txBody>
      </p:sp>
      <p:pic>
        <p:nvPicPr>
          <p:cNvPr id="11" name="Picture 2" descr="ft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85" y="4208595"/>
            <a:ext cx="75755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مستطيل 11"/>
          <p:cNvSpPr/>
          <p:nvPr/>
        </p:nvSpPr>
        <p:spPr>
          <a:xfrm>
            <a:off x="6569376" y="3437823"/>
            <a:ext cx="275267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 at Low angle (&lt;30°)</a:t>
            </a:r>
            <a:endParaRPr lang="ar-IQ" sz="2400" dirty="0">
              <a:latin typeface="Times New Roman" panose="02020603050405020304" pitchFamily="18" charset="0"/>
              <a:cs typeface="Times New Roman" panose="02020603050405020304" pitchFamily="18" charset="0"/>
            </a:endParaRPr>
          </a:p>
        </p:txBody>
      </p:sp>
      <p:grpSp>
        <p:nvGrpSpPr>
          <p:cNvPr id="64" name="مجموعة 63"/>
          <p:cNvGrpSpPr/>
          <p:nvPr/>
        </p:nvGrpSpPr>
        <p:grpSpPr>
          <a:xfrm>
            <a:off x="8115300" y="4467385"/>
            <a:ext cx="3924300" cy="1076165"/>
            <a:chOff x="8115300" y="4467385"/>
            <a:chExt cx="2893626" cy="742337"/>
          </a:xfrm>
        </p:grpSpPr>
        <p:cxnSp>
          <p:nvCxnSpPr>
            <p:cNvPr id="16" name="رابط مستقيم 15"/>
            <p:cNvCxnSpPr/>
            <p:nvPr/>
          </p:nvCxnSpPr>
          <p:spPr>
            <a:xfrm flipV="1">
              <a:off x="8115300" y="4475026"/>
              <a:ext cx="2638423" cy="3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flipH="1">
              <a:off x="10753723" y="4467385"/>
              <a:ext cx="1" cy="505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flipV="1">
              <a:off x="8134350" y="4495800"/>
              <a:ext cx="2874576" cy="6477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flipH="1">
              <a:off x="8468926" y="5188180"/>
              <a:ext cx="2540000" cy="215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V="1">
              <a:off x="10370686" y="4964278"/>
              <a:ext cx="383037" cy="84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flipH="1">
              <a:off x="8468926" y="4678620"/>
              <a:ext cx="1" cy="5053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رابط مستقيم 54"/>
            <p:cNvCxnSpPr/>
            <p:nvPr/>
          </p:nvCxnSpPr>
          <p:spPr>
            <a:xfrm>
              <a:off x="8468926" y="4678620"/>
              <a:ext cx="5361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رابط كسهم مستقيم 67"/>
          <p:cNvCxnSpPr/>
          <p:nvPr/>
        </p:nvCxnSpPr>
        <p:spPr>
          <a:xfrm flipH="1" flipV="1">
            <a:off x="9353550" y="4705350"/>
            <a:ext cx="933451" cy="228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مستطيل 69"/>
          <p:cNvSpPr/>
          <p:nvPr/>
        </p:nvSpPr>
        <p:spPr>
          <a:xfrm>
            <a:off x="799521" y="5809866"/>
            <a:ext cx="171912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normal fault</a:t>
            </a:r>
            <a:endParaRPr lang="ar-IQ" sz="2400" dirty="0">
              <a:latin typeface="Times New Roman" panose="02020603050405020304" pitchFamily="18" charset="0"/>
              <a:cs typeface="Times New Roman" panose="02020603050405020304" pitchFamily="18" charset="0"/>
            </a:endParaRPr>
          </a:p>
        </p:txBody>
      </p:sp>
      <p:sp>
        <p:nvSpPr>
          <p:cNvPr id="72" name="مستطيل 71"/>
          <p:cNvSpPr/>
          <p:nvPr/>
        </p:nvSpPr>
        <p:spPr>
          <a:xfrm>
            <a:off x="4874587" y="5809866"/>
            <a:ext cx="174701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reverse fault</a:t>
            </a:r>
            <a:endParaRPr lang="ar-IQ" sz="2400" dirty="0">
              <a:latin typeface="Times New Roman" panose="02020603050405020304" pitchFamily="18" charset="0"/>
              <a:cs typeface="Times New Roman" panose="02020603050405020304" pitchFamily="18" charset="0"/>
            </a:endParaRPr>
          </a:p>
        </p:txBody>
      </p:sp>
      <p:sp>
        <p:nvSpPr>
          <p:cNvPr id="73" name="مستطيل 72"/>
          <p:cNvSpPr/>
          <p:nvPr/>
        </p:nvSpPr>
        <p:spPr>
          <a:xfrm>
            <a:off x="9021531" y="5657100"/>
            <a:ext cx="157780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thrust fault</a:t>
            </a:r>
            <a:endParaRPr lang="ar-IQ" sz="2400" dirty="0">
              <a:latin typeface="Times New Roman" panose="02020603050405020304" pitchFamily="18" charset="0"/>
              <a:cs typeface="Times New Roman" panose="02020603050405020304" pitchFamily="18" charset="0"/>
            </a:endParaRPr>
          </a:p>
        </p:txBody>
      </p:sp>
      <p:cxnSp>
        <p:nvCxnSpPr>
          <p:cNvPr id="76" name="رابط كسهم مستقيم 75"/>
          <p:cNvCxnSpPr/>
          <p:nvPr/>
        </p:nvCxnSpPr>
        <p:spPr>
          <a:xfrm>
            <a:off x="9206334" y="4914584"/>
            <a:ext cx="900892" cy="2091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عنصر نائب للتذييل 1"/>
          <p:cNvSpPr>
            <a:spLocks noGrp="1"/>
          </p:cNvSpPr>
          <p:nvPr>
            <p:ph type="ftr" sz="quarter" idx="11"/>
          </p:nvPr>
        </p:nvSpPr>
        <p:spPr/>
        <p:txBody>
          <a:bodyPr/>
          <a:lstStyle/>
          <a:p>
            <a:r>
              <a:rPr lang="ar-IQ">
                <a:latin typeface="Times New Roman" panose="02020603050405020304" pitchFamily="18" charset="0"/>
                <a:cs typeface="Times New Roman" panose="02020603050405020304" pitchFamily="18" charset="0"/>
              </a:rPr>
              <a:t>د.ربيع زناد</a:t>
            </a:r>
          </a:p>
        </p:txBody>
      </p:sp>
      <p:sp>
        <p:nvSpPr>
          <p:cNvPr id="13" name="عنصر نائب لرقم الشريحة 12"/>
          <p:cNvSpPr>
            <a:spLocks noGrp="1"/>
          </p:cNvSpPr>
          <p:nvPr>
            <p:ph type="sldNum" sz="quarter" idx="12"/>
          </p:nvPr>
        </p:nvSpPr>
        <p:spPr/>
        <p:txBody>
          <a:bodyPr/>
          <a:lstStyle/>
          <a:p>
            <a:fld id="{BF7B6AA9-620B-4C45-AFBE-759345F35E1C}" type="slidenum">
              <a:rPr lang="ar-IQ" smtClean="0">
                <a:latin typeface="Times New Roman" panose="02020603050405020304" pitchFamily="18" charset="0"/>
                <a:cs typeface="Times New Roman" panose="02020603050405020304" pitchFamily="18" charset="0"/>
              </a:rPr>
              <a:t>18</a:t>
            </a:fld>
            <a:endParaRPr lang="ar-IQ">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65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08120" y="2194416"/>
            <a:ext cx="8064500" cy="3293209"/>
          </a:xfrm>
          <a:prstGeom prst="rect">
            <a:avLst/>
          </a:prstGeom>
          <a:noFill/>
        </p:spPr>
        <p:txBody>
          <a:bodyPr wrap="square" rtlCol="1">
            <a:spAutoFit/>
          </a:bodyPr>
          <a:lstStyle/>
          <a:p>
            <a:pPr algn="l"/>
            <a:r>
              <a:rPr lang="en-US" sz="2400" dirty="0">
                <a:latin typeface="Times New Roman" panose="02020603050405020304" pitchFamily="18" charset="0"/>
                <a:cs typeface="Times New Roman" panose="02020603050405020304" pitchFamily="18" charset="0"/>
              </a:rPr>
              <a:t>it is obviously hopeless to attempt to establish a single set of terms that will take into consideration all the factors enumerated above. As far better system is to describe faults by using several terms from the various classification given above.</a:t>
            </a:r>
          </a:p>
          <a:p>
            <a:pPr algn="l"/>
            <a:r>
              <a:rPr lang="en-US" sz="2400" dirty="0">
                <a:latin typeface="Times New Roman" panose="02020603050405020304" pitchFamily="18" charset="0"/>
                <a:cs typeface="Times New Roman" panose="02020603050405020304" pitchFamily="18" charset="0"/>
              </a:rPr>
              <a:t>thus  the faults in one locality may described as  </a:t>
            </a:r>
          </a:p>
          <a:p>
            <a:pPr algn="l"/>
            <a:r>
              <a:rPr lang="en-US" sz="2800" b="1" i="1" dirty="0">
                <a:latin typeface="Times New Roman" panose="02020603050405020304" pitchFamily="18" charset="0"/>
                <a:cs typeface="Times New Roman" panose="02020603050405020304" pitchFamily="18" charset="0"/>
              </a:rPr>
              <a:t>high </a:t>
            </a:r>
            <a:r>
              <a:rPr lang="en-US" sz="2800" b="1" i="1" dirty="0" err="1">
                <a:latin typeface="Times New Roman" panose="02020603050405020304" pitchFamily="18" charset="0"/>
                <a:cs typeface="Times New Roman" panose="02020603050405020304" pitchFamily="18" charset="0"/>
              </a:rPr>
              <a:t>angle,en</a:t>
            </a:r>
            <a:r>
              <a:rPr lang="en-US" sz="2800" b="1" i="1" dirty="0">
                <a:latin typeface="Times New Roman" panose="02020603050405020304" pitchFamily="18" charset="0"/>
                <a:cs typeface="Times New Roman" panose="02020603050405020304" pitchFamily="18" charset="0"/>
              </a:rPr>
              <a:t> echelon faults.</a:t>
            </a:r>
          </a:p>
          <a:p>
            <a:pPr algn="l"/>
            <a:r>
              <a:rPr lang="en-US" sz="2800" dirty="0">
                <a:latin typeface="Times New Roman" panose="02020603050405020304" pitchFamily="18" charset="0"/>
                <a:cs typeface="Times New Roman" panose="02020603050405020304" pitchFamily="18" charset="0"/>
              </a:rPr>
              <a:t>In another locality may be  </a:t>
            </a:r>
          </a:p>
          <a:p>
            <a:pPr algn="l"/>
            <a:r>
              <a:rPr lang="en-US" sz="2800" b="1" i="1" dirty="0">
                <a:latin typeface="Times New Roman" panose="02020603050405020304" pitchFamily="18" charset="0"/>
                <a:cs typeface="Times New Roman" panose="02020603050405020304" pitchFamily="18" charset="0"/>
              </a:rPr>
              <a:t>low angle, parallel ,longitudinal faults </a:t>
            </a:r>
            <a:endParaRPr lang="ar-IQ" sz="2400" b="1" i="1" dirty="0">
              <a:latin typeface="Times New Roman" panose="02020603050405020304" pitchFamily="18" charset="0"/>
              <a:cs typeface="Times New Roman" panose="02020603050405020304" pitchFamily="18" charset="0"/>
            </a:endParaRPr>
          </a:p>
        </p:txBody>
      </p:sp>
      <p:sp>
        <p:nvSpPr>
          <p:cNvPr id="3" name="مستطيل 2"/>
          <p:cNvSpPr/>
          <p:nvPr/>
        </p:nvSpPr>
        <p:spPr>
          <a:xfrm>
            <a:off x="3805693" y="971748"/>
            <a:ext cx="2290307"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Summery</a:t>
            </a:r>
            <a:r>
              <a:rPr lang="en-US" dirty="0">
                <a:latin typeface="Times New Roman" panose="02020603050405020304" pitchFamily="18" charset="0"/>
                <a:cs typeface="Times New Roman" panose="02020603050405020304" pitchFamily="18" charset="0"/>
              </a:rPr>
              <a:t>, </a:t>
            </a:r>
            <a:endParaRPr lang="ar-IQ" dirty="0">
              <a:latin typeface="Times New Roman" panose="02020603050405020304" pitchFamily="18" charset="0"/>
              <a:cs typeface="Times New Roman" panose="02020603050405020304" pitchFamily="18" charset="0"/>
            </a:endParaRPr>
          </a:p>
        </p:txBody>
      </p:sp>
      <p:sp>
        <p:nvSpPr>
          <p:cNvPr id="4" name="عنصر نائب للتذييل 3"/>
          <p:cNvSpPr>
            <a:spLocks noGrp="1"/>
          </p:cNvSpPr>
          <p:nvPr>
            <p:ph type="ftr" sz="quarter" idx="11"/>
          </p:nvPr>
        </p:nvSpPr>
        <p:spPr/>
        <p:txBody>
          <a:bodyPr/>
          <a:lstStyle/>
          <a:p>
            <a:r>
              <a:rPr lang="ar-IQ"/>
              <a:t>د.ربيع زناد</a:t>
            </a:r>
          </a:p>
        </p:txBody>
      </p:sp>
      <p:sp>
        <p:nvSpPr>
          <p:cNvPr id="5" name="عنصر نائب لرقم الشريحة 4"/>
          <p:cNvSpPr>
            <a:spLocks noGrp="1"/>
          </p:cNvSpPr>
          <p:nvPr>
            <p:ph type="sldNum" sz="quarter" idx="12"/>
          </p:nvPr>
        </p:nvSpPr>
        <p:spPr/>
        <p:txBody>
          <a:bodyPr/>
          <a:lstStyle/>
          <a:p>
            <a:fld id="{BF7B6AA9-620B-4C45-AFBE-759345F35E1C}" type="slidenum">
              <a:rPr lang="ar-IQ" smtClean="0"/>
              <a:t>19</a:t>
            </a:fld>
            <a:endParaRPr lang="ar-IQ"/>
          </a:p>
        </p:txBody>
      </p:sp>
    </p:spTree>
    <p:extLst>
      <p:ext uri="{BB962C8B-B14F-4D97-AF65-F5344CB8AC3E}">
        <p14:creationId xmlns:p14="http://schemas.microsoft.com/office/powerpoint/2010/main" val="127928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11269" y="304960"/>
            <a:ext cx="5791200" cy="523220"/>
          </a:xfrm>
          <a:prstGeom prst="rect">
            <a:avLst/>
          </a:prstGeom>
          <a:noFill/>
        </p:spPr>
        <p:txBody>
          <a:bodyPr wrap="square" rtlCol="1">
            <a:spAutoFit/>
          </a:bodyPr>
          <a:lstStyle/>
          <a:p>
            <a:pPr algn="l" rtl="0"/>
            <a:r>
              <a:rPr lang="en-US" sz="2800" u="sng" dirty="0"/>
              <a:t>General characteristic:- </a:t>
            </a:r>
            <a:endParaRPr lang="ar-IQ" sz="2800" u="sng" dirty="0"/>
          </a:p>
        </p:txBody>
      </p:sp>
      <p:sp>
        <p:nvSpPr>
          <p:cNvPr id="3" name="مربع نص 2"/>
          <p:cNvSpPr txBox="1"/>
          <p:nvPr/>
        </p:nvSpPr>
        <p:spPr>
          <a:xfrm>
            <a:off x="193675" y="1017132"/>
            <a:ext cx="10115566" cy="461665"/>
          </a:xfrm>
          <a:prstGeom prst="rect">
            <a:avLst/>
          </a:prstGeom>
          <a:noFill/>
        </p:spPr>
        <p:txBody>
          <a:bodyPr wrap="square" rtlCol="1">
            <a:spAutoFit/>
          </a:bodyPr>
          <a:lstStyle/>
          <a:p>
            <a:pPr algn="l" rtl="0"/>
            <a:r>
              <a:rPr lang="en-US" sz="2400" u="sng" dirty="0"/>
              <a:t>Faults:</a:t>
            </a:r>
            <a:r>
              <a:rPr lang="en-US" sz="2400" dirty="0"/>
              <a:t> are ruptures along which opposite walls have moved past each other.</a:t>
            </a:r>
            <a:endParaRPr lang="ar-IQ" sz="2400" dirty="0"/>
          </a:p>
        </p:txBody>
      </p:sp>
      <p:sp>
        <p:nvSpPr>
          <p:cNvPr id="4" name="مستطيل 3"/>
          <p:cNvSpPr/>
          <p:nvPr/>
        </p:nvSpPr>
        <p:spPr>
          <a:xfrm>
            <a:off x="193675" y="1556274"/>
            <a:ext cx="11805492" cy="830997"/>
          </a:xfrm>
          <a:prstGeom prst="rect">
            <a:avLst/>
          </a:prstGeom>
        </p:spPr>
        <p:txBody>
          <a:bodyPr wrap="square">
            <a:spAutoFit/>
          </a:bodyPr>
          <a:lstStyle/>
          <a:p>
            <a:pPr algn="l"/>
            <a:r>
              <a:rPr lang="en-US" sz="2400" u="sng" dirty="0">
                <a:latin typeface="Times New Roman" panose="02020603050405020304" pitchFamily="18" charset="0"/>
                <a:cs typeface="Times New Roman" panose="02020603050405020304" pitchFamily="18" charset="0"/>
              </a:rPr>
              <a:t>Brittle to semi-brittle faults </a:t>
            </a:r>
            <a:r>
              <a:rPr lang="en-US" sz="2400" dirty="0">
                <a:latin typeface="Times New Roman" panose="02020603050405020304" pitchFamily="18" charset="0"/>
                <a:cs typeface="Times New Roman" panose="02020603050405020304" pitchFamily="18" charset="0"/>
              </a:rPr>
              <a:t>are planar discontinuities along which significant displacement has</a:t>
            </a:r>
          </a:p>
          <a:p>
            <a:pPr algn="l"/>
            <a:r>
              <a:rPr lang="en-US" sz="2400" dirty="0">
                <a:latin typeface="Times New Roman" panose="02020603050405020304" pitchFamily="18" charset="0"/>
                <a:cs typeface="Times New Roman" panose="02020603050405020304" pitchFamily="18" charset="0"/>
              </a:rPr>
              <a:t> occurred.</a:t>
            </a:r>
            <a:endParaRPr lang="ar-IQ" sz="2400" dirty="0"/>
          </a:p>
        </p:txBody>
      </p:sp>
      <p:sp>
        <p:nvSpPr>
          <p:cNvPr id="5" name="مربع نص 4"/>
          <p:cNvSpPr txBox="1"/>
          <p:nvPr/>
        </p:nvSpPr>
        <p:spPr>
          <a:xfrm>
            <a:off x="-201742" y="2528420"/>
            <a:ext cx="11081236" cy="461665"/>
          </a:xfrm>
          <a:prstGeom prst="rect">
            <a:avLst/>
          </a:prstGeom>
          <a:noFill/>
        </p:spPr>
        <p:txBody>
          <a:bodyPr wrap="square" rtlCol="1">
            <a:spAutoFit/>
          </a:bodyPr>
          <a:lstStyle/>
          <a:p>
            <a:r>
              <a:rPr lang="en-US" sz="2400" dirty="0"/>
              <a:t>-The essential feature is differential movement parallel to the surface of the fractures.</a:t>
            </a:r>
            <a:endParaRPr lang="ar-IQ" sz="2400" dirty="0"/>
          </a:p>
        </p:txBody>
      </p:sp>
      <p:sp>
        <p:nvSpPr>
          <p:cNvPr id="6" name="مربع نص 5"/>
          <p:cNvSpPr txBox="1"/>
          <p:nvPr/>
        </p:nvSpPr>
        <p:spPr>
          <a:xfrm>
            <a:off x="193675" y="3004395"/>
            <a:ext cx="12596327" cy="830997"/>
          </a:xfrm>
          <a:prstGeom prst="rect">
            <a:avLst/>
          </a:prstGeom>
          <a:noFill/>
        </p:spPr>
        <p:txBody>
          <a:bodyPr wrap="square" rtlCol="1">
            <a:spAutoFit/>
          </a:bodyPr>
          <a:lstStyle/>
          <a:p>
            <a:pPr algn="l" rtl="0"/>
            <a:r>
              <a:rPr lang="en-US" sz="2000" dirty="0"/>
              <a:t>-</a:t>
            </a:r>
            <a:r>
              <a:rPr lang="en-US" sz="2400" dirty="0"/>
              <a:t>Fault displacement ranging from a few centimeters to tens of meters and sometimes tens of kilometers.</a:t>
            </a:r>
            <a:endParaRPr lang="ar-IQ" sz="2400" dirty="0"/>
          </a:p>
        </p:txBody>
      </p:sp>
      <p:sp>
        <p:nvSpPr>
          <p:cNvPr id="7" name="مربع نص 6"/>
          <p:cNvSpPr txBox="1"/>
          <p:nvPr/>
        </p:nvSpPr>
        <p:spPr>
          <a:xfrm>
            <a:off x="-381399" y="705056"/>
            <a:ext cx="8969256" cy="461665"/>
          </a:xfrm>
          <a:prstGeom prst="rect">
            <a:avLst/>
          </a:prstGeom>
          <a:noFill/>
        </p:spPr>
        <p:txBody>
          <a:bodyPr wrap="square" rtlCol="1">
            <a:spAutoFit/>
          </a:bodyPr>
          <a:lstStyle/>
          <a:p>
            <a:r>
              <a:rPr lang="en-US" sz="2400" u="sng" dirty="0"/>
              <a:t>Fault</a:t>
            </a:r>
            <a:r>
              <a:rPr lang="en-US" sz="2400" dirty="0"/>
              <a:t>: a break in the rocks along which movement has taken place.</a:t>
            </a:r>
            <a:endParaRPr lang="ar-IQ" sz="2400" dirty="0"/>
          </a:p>
        </p:txBody>
      </p:sp>
      <p:sp>
        <p:nvSpPr>
          <p:cNvPr id="8" name="مستطيل 7"/>
          <p:cNvSpPr/>
          <p:nvPr/>
        </p:nvSpPr>
        <p:spPr>
          <a:xfrm>
            <a:off x="193675" y="2149416"/>
            <a:ext cx="7923958" cy="461665"/>
          </a:xfrm>
          <a:prstGeom prst="rect">
            <a:avLst/>
          </a:prstGeom>
        </p:spPr>
        <p:txBody>
          <a:bodyPr wrap="square">
            <a:spAutoFit/>
          </a:bodyPr>
          <a:lstStyle/>
          <a:p>
            <a:pPr algn="l"/>
            <a:r>
              <a:rPr lang="en-US"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They generally form in the upper 10-15 km of the crust.</a:t>
            </a:r>
            <a:endParaRPr lang="ar-IQ" sz="2400" dirty="0"/>
          </a:p>
        </p:txBody>
      </p:sp>
      <p:sp>
        <p:nvSpPr>
          <p:cNvPr id="9" name="مربع نص 8"/>
          <p:cNvSpPr txBox="1"/>
          <p:nvPr/>
        </p:nvSpPr>
        <p:spPr>
          <a:xfrm>
            <a:off x="193675" y="3972780"/>
            <a:ext cx="7022475" cy="1200329"/>
          </a:xfrm>
          <a:prstGeom prst="rect">
            <a:avLst/>
          </a:prstGeom>
          <a:noFill/>
        </p:spPr>
        <p:txBody>
          <a:bodyPr wrap="square" rtlCol="1">
            <a:spAutoFit/>
          </a:bodyPr>
          <a:lstStyle/>
          <a:p>
            <a:pPr algn="l" rtl="0"/>
            <a:r>
              <a:rPr lang="en-US" sz="2400" u="sng" dirty="0"/>
              <a:t>Attitude of faults; </a:t>
            </a:r>
            <a:r>
              <a:rPr lang="en-US" sz="2400" dirty="0"/>
              <a:t> since  faults are planar structures, the strike and dip are measured in the same way as they are for bedding or jointing.  </a:t>
            </a:r>
            <a:endParaRPr lang="ar-IQ" sz="2400" u="sng" dirty="0"/>
          </a:p>
        </p:txBody>
      </p:sp>
      <p:pic>
        <p:nvPicPr>
          <p:cNvPr id="10" name="صورة 9"/>
          <p:cNvPicPr>
            <a:picLocks noChangeAspect="1"/>
          </p:cNvPicPr>
          <p:nvPr/>
        </p:nvPicPr>
        <p:blipFill rotWithShape="1">
          <a:blip r:embed="rId2"/>
          <a:srcRect l="35576" t="44845" r="41905" b="24839"/>
          <a:stretch/>
        </p:blipFill>
        <p:spPr>
          <a:xfrm rot="5400000">
            <a:off x="7914039" y="3248733"/>
            <a:ext cx="3430306" cy="3769568"/>
          </a:xfrm>
          <a:prstGeom prst="rect">
            <a:avLst/>
          </a:prstGeom>
        </p:spPr>
      </p:pic>
      <p:sp>
        <p:nvSpPr>
          <p:cNvPr id="11" name="عنصر نائب للتذييل 10"/>
          <p:cNvSpPr>
            <a:spLocks noGrp="1"/>
          </p:cNvSpPr>
          <p:nvPr>
            <p:ph type="ftr" sz="quarter" idx="11"/>
          </p:nvPr>
        </p:nvSpPr>
        <p:spPr/>
        <p:txBody>
          <a:bodyPr/>
          <a:lstStyle/>
          <a:p>
            <a:r>
              <a:rPr lang="ar-IQ"/>
              <a:t>د.ربيع زناد</a:t>
            </a:r>
          </a:p>
        </p:txBody>
      </p:sp>
      <p:sp>
        <p:nvSpPr>
          <p:cNvPr id="12" name="عنصر نائب لرقم الشريحة 11"/>
          <p:cNvSpPr>
            <a:spLocks noGrp="1"/>
          </p:cNvSpPr>
          <p:nvPr>
            <p:ph type="sldNum" sz="quarter" idx="12"/>
          </p:nvPr>
        </p:nvSpPr>
        <p:spPr/>
        <p:txBody>
          <a:bodyPr/>
          <a:lstStyle/>
          <a:p>
            <a:fld id="{BF7B6AA9-620B-4C45-AFBE-759345F35E1C}" type="slidenum">
              <a:rPr lang="ar-IQ" smtClean="0"/>
              <a:t>2</a:t>
            </a:fld>
            <a:endParaRPr lang="ar-IQ"/>
          </a:p>
        </p:txBody>
      </p:sp>
    </p:spTree>
    <p:extLst>
      <p:ext uri="{BB962C8B-B14F-4D97-AF65-F5344CB8AC3E}">
        <p14:creationId xmlns:p14="http://schemas.microsoft.com/office/powerpoint/2010/main" val="2643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2276" y="296214"/>
            <a:ext cx="8641723" cy="523220"/>
          </a:xfrm>
          <a:prstGeom prst="rect">
            <a:avLst/>
          </a:prstGeom>
          <a:noFill/>
        </p:spPr>
        <p:txBody>
          <a:bodyPr wrap="square" rtlCol="1">
            <a:spAutoFit/>
          </a:bodyPr>
          <a:lstStyle/>
          <a:p>
            <a:pPr algn="l"/>
            <a:r>
              <a:rPr lang="en-US" sz="2800" u="sng" dirty="0">
                <a:latin typeface="Times New Roman" panose="02020603050405020304" pitchFamily="18" charset="0"/>
                <a:cs typeface="Times New Roman" panose="02020603050405020304" pitchFamily="18" charset="0"/>
              </a:rPr>
              <a:t>Genetic classification</a:t>
            </a:r>
            <a:endParaRPr lang="ar-IQ" sz="2800" u="sng"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502276" y="927279"/>
            <a:ext cx="8899301" cy="830997"/>
          </a:xfrm>
          <a:prstGeom prst="rect">
            <a:avLst/>
          </a:prstGeom>
          <a:noFill/>
        </p:spPr>
        <p:txBody>
          <a:bodyPr wrap="square" rtlCol="1">
            <a:spAutoFit/>
          </a:bodyPr>
          <a:lstStyle/>
          <a:p>
            <a:pPr algn="l" rtl="0"/>
            <a:r>
              <a:rPr lang="en-US" sz="2400" dirty="0">
                <a:latin typeface="Times New Roman" panose="02020603050405020304" pitchFamily="18" charset="0"/>
                <a:cs typeface="Times New Roman" panose="02020603050405020304" pitchFamily="18" charset="0"/>
              </a:rPr>
              <a:t>The most satisfactory genetic classification is based on the nature of the relative movement along the fault.  Therefore they divided into:-</a:t>
            </a:r>
            <a:endParaRPr lang="ar-IQ"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02275" y="1869054"/>
            <a:ext cx="9754907" cy="400110"/>
          </a:xfrm>
          <a:prstGeom prst="rect">
            <a:avLst/>
          </a:prstGeom>
          <a:noFill/>
        </p:spPr>
        <p:txBody>
          <a:bodyPr wrap="square" rtlCol="1">
            <a:spAutoFit/>
          </a:bodyPr>
          <a:lstStyle/>
          <a:p>
            <a:r>
              <a:rPr lang="en-US" sz="2000" i="1" u="sng" dirty="0"/>
              <a:t>Thrust fault</a:t>
            </a:r>
            <a:r>
              <a:rPr lang="en-US" sz="2000" dirty="0"/>
              <a:t>: which indicate shortening of rocks involved.(caused by compressive stress)</a:t>
            </a:r>
            <a:endParaRPr lang="ar-IQ" sz="2000" dirty="0"/>
          </a:p>
        </p:txBody>
      </p:sp>
      <p:sp>
        <p:nvSpPr>
          <p:cNvPr id="5" name="مربع نص 4"/>
          <p:cNvSpPr txBox="1"/>
          <p:nvPr/>
        </p:nvSpPr>
        <p:spPr>
          <a:xfrm>
            <a:off x="1404728" y="2216736"/>
            <a:ext cx="4755105" cy="369332"/>
          </a:xfrm>
          <a:prstGeom prst="rect">
            <a:avLst/>
          </a:prstGeom>
          <a:noFill/>
        </p:spPr>
        <p:txBody>
          <a:bodyPr wrap="square" rtlCol="1">
            <a:spAutoFit/>
          </a:bodyPr>
          <a:lstStyle/>
          <a:p>
            <a:r>
              <a:rPr lang="en-US" i="1" dirty="0"/>
              <a:t>(Hanging wall moved up relative to the footwall</a:t>
            </a:r>
            <a:r>
              <a:rPr lang="en-US" dirty="0"/>
              <a:t>.)</a:t>
            </a:r>
            <a:endParaRPr lang="ar-IQ" dirty="0"/>
          </a:p>
        </p:txBody>
      </p:sp>
      <p:sp>
        <p:nvSpPr>
          <p:cNvPr id="6" name="مربع نص 5"/>
          <p:cNvSpPr txBox="1"/>
          <p:nvPr/>
        </p:nvSpPr>
        <p:spPr>
          <a:xfrm>
            <a:off x="502275" y="2558238"/>
            <a:ext cx="9754907" cy="400110"/>
          </a:xfrm>
          <a:prstGeom prst="rect">
            <a:avLst/>
          </a:prstGeom>
          <a:noFill/>
        </p:spPr>
        <p:txBody>
          <a:bodyPr wrap="square" rtlCol="1">
            <a:spAutoFit/>
          </a:bodyPr>
          <a:lstStyle/>
          <a:p>
            <a:r>
              <a:rPr lang="en-US" sz="2000" dirty="0"/>
              <a:t>Three categories are usually recognized;-  </a:t>
            </a:r>
            <a:r>
              <a:rPr lang="en-US" sz="2000" u="sng" dirty="0"/>
              <a:t>reverse fault- </a:t>
            </a:r>
            <a:r>
              <a:rPr lang="en-US" sz="2000" dirty="0"/>
              <a:t>is thrust that dip more than 45°         </a:t>
            </a:r>
            <a:endParaRPr lang="ar-IQ" dirty="0"/>
          </a:p>
        </p:txBody>
      </p:sp>
      <p:sp>
        <p:nvSpPr>
          <p:cNvPr id="7" name="مربع نص 6"/>
          <p:cNvSpPr txBox="1"/>
          <p:nvPr/>
        </p:nvSpPr>
        <p:spPr>
          <a:xfrm>
            <a:off x="4332364" y="2857321"/>
            <a:ext cx="4932002" cy="400110"/>
          </a:xfrm>
          <a:prstGeom prst="rect">
            <a:avLst/>
          </a:prstGeom>
          <a:noFill/>
        </p:spPr>
        <p:txBody>
          <a:bodyPr wrap="square" rtlCol="1">
            <a:spAutoFit/>
          </a:bodyPr>
          <a:lstStyle/>
          <a:p>
            <a:r>
              <a:rPr lang="en-US" sz="2000" i="1" u="sng" dirty="0"/>
              <a:t>thrust fault- </a:t>
            </a:r>
            <a:r>
              <a:rPr lang="en-US" sz="2000" dirty="0"/>
              <a:t>is one that dips less than 45°</a:t>
            </a:r>
            <a:endParaRPr lang="ar-IQ" sz="2000" dirty="0"/>
          </a:p>
        </p:txBody>
      </p:sp>
      <p:sp>
        <p:nvSpPr>
          <p:cNvPr id="8" name="مربع نص 7"/>
          <p:cNvSpPr txBox="1"/>
          <p:nvPr/>
        </p:nvSpPr>
        <p:spPr>
          <a:xfrm>
            <a:off x="4578394" y="3185365"/>
            <a:ext cx="5235263" cy="400110"/>
          </a:xfrm>
          <a:prstGeom prst="rect">
            <a:avLst/>
          </a:prstGeom>
          <a:noFill/>
        </p:spPr>
        <p:txBody>
          <a:bodyPr wrap="square" rtlCol="1">
            <a:spAutoFit/>
          </a:bodyPr>
          <a:lstStyle/>
          <a:p>
            <a:r>
              <a:rPr lang="en-US" sz="2000" i="1" u="sng" dirty="0" err="1"/>
              <a:t>overthrust</a:t>
            </a:r>
            <a:r>
              <a:rPr lang="en-US" sz="2000" dirty="0"/>
              <a:t>- is one that dips less than about 10°</a:t>
            </a:r>
            <a:endParaRPr lang="ar-IQ" sz="2000" dirty="0"/>
          </a:p>
        </p:txBody>
      </p:sp>
      <p:sp>
        <p:nvSpPr>
          <p:cNvPr id="9" name="مربع نص 8"/>
          <p:cNvSpPr txBox="1"/>
          <p:nvPr/>
        </p:nvSpPr>
        <p:spPr>
          <a:xfrm>
            <a:off x="-433963" y="4074604"/>
            <a:ext cx="9577961" cy="400110"/>
          </a:xfrm>
          <a:prstGeom prst="rect">
            <a:avLst/>
          </a:prstGeom>
          <a:noFill/>
        </p:spPr>
        <p:txBody>
          <a:bodyPr wrap="square" rtlCol="1">
            <a:spAutoFit/>
          </a:bodyPr>
          <a:lstStyle/>
          <a:p>
            <a:r>
              <a:rPr lang="en-US" sz="2000" i="1" u="sng" dirty="0"/>
              <a:t>Normal fault</a:t>
            </a:r>
            <a:r>
              <a:rPr lang="en-US" sz="2000" dirty="0"/>
              <a:t>: which indicate extension of rocks involved.(caused by tension stress)</a:t>
            </a:r>
            <a:endParaRPr lang="ar-IQ" sz="2000" dirty="0"/>
          </a:p>
        </p:txBody>
      </p:sp>
      <p:sp>
        <p:nvSpPr>
          <p:cNvPr id="10" name="مربع نص 9"/>
          <p:cNvSpPr txBox="1"/>
          <p:nvPr/>
        </p:nvSpPr>
        <p:spPr>
          <a:xfrm>
            <a:off x="1523998" y="4443936"/>
            <a:ext cx="5274367" cy="369332"/>
          </a:xfrm>
          <a:prstGeom prst="rect">
            <a:avLst/>
          </a:prstGeom>
          <a:noFill/>
        </p:spPr>
        <p:txBody>
          <a:bodyPr wrap="square" rtlCol="1">
            <a:spAutoFit/>
          </a:bodyPr>
          <a:lstStyle/>
          <a:p>
            <a:r>
              <a:rPr lang="en-US" i="1" dirty="0"/>
              <a:t>(Hanging wall moved down relative to the footwall</a:t>
            </a:r>
            <a:r>
              <a:rPr lang="en-US" dirty="0"/>
              <a:t>.)</a:t>
            </a:r>
            <a:endParaRPr lang="ar-IQ" dirty="0"/>
          </a:p>
        </p:txBody>
      </p:sp>
      <p:sp>
        <p:nvSpPr>
          <p:cNvPr id="11" name="مربع نص 10"/>
          <p:cNvSpPr txBox="1"/>
          <p:nvPr/>
        </p:nvSpPr>
        <p:spPr>
          <a:xfrm>
            <a:off x="768627" y="4793727"/>
            <a:ext cx="7619534" cy="400110"/>
          </a:xfrm>
          <a:prstGeom prst="rect">
            <a:avLst/>
          </a:prstGeom>
          <a:noFill/>
        </p:spPr>
        <p:txBody>
          <a:bodyPr wrap="square" rtlCol="1">
            <a:spAutoFit/>
          </a:bodyPr>
          <a:lstStyle/>
          <a:p>
            <a:r>
              <a:rPr lang="en-US" sz="2000" i="1" u="sng" dirty="0"/>
              <a:t>detachment fault</a:t>
            </a:r>
            <a:r>
              <a:rPr lang="en-US" sz="2000" dirty="0"/>
              <a:t>;- is a special category of low angle normal fault.</a:t>
            </a:r>
            <a:endParaRPr lang="ar-IQ" dirty="0"/>
          </a:p>
        </p:txBody>
      </p:sp>
      <p:sp>
        <p:nvSpPr>
          <p:cNvPr id="12" name="مربع نص 11"/>
          <p:cNvSpPr txBox="1"/>
          <p:nvPr/>
        </p:nvSpPr>
        <p:spPr>
          <a:xfrm>
            <a:off x="-86371" y="5806185"/>
            <a:ext cx="4664765" cy="400110"/>
          </a:xfrm>
          <a:prstGeom prst="rect">
            <a:avLst/>
          </a:prstGeom>
          <a:noFill/>
        </p:spPr>
        <p:txBody>
          <a:bodyPr wrap="square" rtlCol="1">
            <a:spAutoFit/>
          </a:bodyPr>
          <a:lstStyle/>
          <a:p>
            <a:r>
              <a:rPr lang="en-US" sz="2000" i="1" u="sng" dirty="0"/>
              <a:t>Strike –slip faults: also called wrench fault:</a:t>
            </a:r>
            <a:endParaRPr lang="ar-IQ" sz="2000" i="1" u="sng" dirty="0"/>
          </a:p>
        </p:txBody>
      </p:sp>
      <p:sp>
        <p:nvSpPr>
          <p:cNvPr id="13" name="مربع نص 12"/>
          <p:cNvSpPr txBox="1"/>
          <p:nvPr/>
        </p:nvSpPr>
        <p:spPr>
          <a:xfrm>
            <a:off x="4431638" y="5859575"/>
            <a:ext cx="7594152" cy="707886"/>
          </a:xfrm>
          <a:prstGeom prst="rect">
            <a:avLst/>
          </a:prstGeom>
          <a:noFill/>
        </p:spPr>
        <p:txBody>
          <a:bodyPr wrap="square" rtlCol="1">
            <a:spAutoFit/>
          </a:bodyPr>
          <a:lstStyle/>
          <a:p>
            <a:r>
              <a:rPr lang="en-US" sz="2000" dirty="0"/>
              <a:t>Displacement essentially parallel to the strike of the fault. Dip slip is nil.</a:t>
            </a:r>
          </a:p>
          <a:p>
            <a:r>
              <a:rPr lang="en-US" sz="2000" dirty="0"/>
              <a:t>Fault plane is vertical.                                                                        </a:t>
            </a:r>
            <a:endParaRPr lang="ar-IQ" sz="2000" dirty="0"/>
          </a:p>
        </p:txBody>
      </p:sp>
      <p:sp>
        <p:nvSpPr>
          <p:cNvPr id="14" name="عنصر نائب للتذييل 13"/>
          <p:cNvSpPr>
            <a:spLocks noGrp="1"/>
          </p:cNvSpPr>
          <p:nvPr>
            <p:ph type="ftr" sz="quarter" idx="11"/>
          </p:nvPr>
        </p:nvSpPr>
        <p:spPr/>
        <p:txBody>
          <a:bodyPr/>
          <a:lstStyle/>
          <a:p>
            <a:r>
              <a:rPr lang="ar-IQ"/>
              <a:t>د.ربيع زناد</a:t>
            </a:r>
          </a:p>
        </p:txBody>
      </p:sp>
      <p:sp>
        <p:nvSpPr>
          <p:cNvPr id="15" name="عنصر نائب لرقم الشريحة 14"/>
          <p:cNvSpPr>
            <a:spLocks noGrp="1"/>
          </p:cNvSpPr>
          <p:nvPr>
            <p:ph type="sldNum" sz="quarter" idx="12"/>
          </p:nvPr>
        </p:nvSpPr>
        <p:spPr/>
        <p:txBody>
          <a:bodyPr/>
          <a:lstStyle/>
          <a:p>
            <a:fld id="{BF7B6AA9-620B-4C45-AFBE-759345F35E1C}" type="slidenum">
              <a:rPr lang="ar-IQ" smtClean="0"/>
              <a:t>20</a:t>
            </a:fld>
            <a:endParaRPr lang="ar-IQ"/>
          </a:p>
        </p:txBody>
      </p:sp>
    </p:spTree>
    <p:extLst>
      <p:ext uri="{BB962C8B-B14F-4D97-AF65-F5344CB8AC3E}">
        <p14:creationId xmlns:p14="http://schemas.microsoft.com/office/powerpoint/2010/main" val="29126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52119"/>
          <a:stretch/>
        </p:blipFill>
        <p:spPr>
          <a:xfrm>
            <a:off x="7366289" y="744279"/>
            <a:ext cx="4669893" cy="2395710"/>
          </a:xfrm>
          <a:prstGeom prst="rect">
            <a:avLst/>
          </a:prstGeom>
        </p:spPr>
      </p:pic>
      <p:sp>
        <p:nvSpPr>
          <p:cNvPr id="3" name="مكعب 2"/>
          <p:cNvSpPr/>
          <p:nvPr/>
        </p:nvSpPr>
        <p:spPr>
          <a:xfrm>
            <a:off x="2901121" y="1556316"/>
            <a:ext cx="3067879" cy="1136953"/>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كعب 3"/>
          <p:cNvSpPr/>
          <p:nvPr/>
        </p:nvSpPr>
        <p:spPr>
          <a:xfrm>
            <a:off x="1854489" y="1868032"/>
            <a:ext cx="4114511" cy="105296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ربع نص 4"/>
          <p:cNvSpPr txBox="1"/>
          <p:nvPr/>
        </p:nvSpPr>
        <p:spPr>
          <a:xfrm>
            <a:off x="1908454" y="4142376"/>
            <a:ext cx="4114511" cy="369332"/>
          </a:xfrm>
          <a:prstGeom prst="rect">
            <a:avLst/>
          </a:prstGeom>
          <a:noFill/>
        </p:spPr>
        <p:txBody>
          <a:bodyPr wrap="square" rtlCol="1">
            <a:spAutoFit/>
          </a:bodyPr>
          <a:lstStyle/>
          <a:p>
            <a:r>
              <a:rPr lang="en-US" dirty="0"/>
              <a:t> </a:t>
            </a:r>
            <a:endParaRPr lang="ar-IQ" dirty="0"/>
          </a:p>
        </p:txBody>
      </p:sp>
      <p:sp>
        <p:nvSpPr>
          <p:cNvPr id="6" name="مستطيل 5"/>
          <p:cNvSpPr/>
          <p:nvPr/>
        </p:nvSpPr>
        <p:spPr>
          <a:xfrm>
            <a:off x="1854489" y="3042347"/>
            <a:ext cx="3779881" cy="523220"/>
          </a:xfrm>
          <a:prstGeom prst="rect">
            <a:avLst/>
          </a:prstGeom>
        </p:spPr>
        <p:txBody>
          <a:bodyPr wrap="none">
            <a:spAutoFit/>
          </a:bodyPr>
          <a:lstStyle/>
          <a:p>
            <a:r>
              <a:rPr lang="en-US" sz="2800" dirty="0" err="1">
                <a:solidFill>
                  <a:srgbClr val="7030A0"/>
                </a:solidFill>
              </a:rPr>
              <a:t>Sinistral</a:t>
            </a:r>
            <a:r>
              <a:rPr lang="en-US" sz="2800" dirty="0">
                <a:solidFill>
                  <a:srgbClr val="7030A0"/>
                </a:solidFill>
              </a:rPr>
              <a:t> strike-slip faults </a:t>
            </a:r>
            <a:endParaRPr lang="ar-IQ" sz="2800" dirty="0"/>
          </a:p>
        </p:txBody>
      </p:sp>
      <p:sp>
        <p:nvSpPr>
          <p:cNvPr id="8" name="مكعب 7"/>
          <p:cNvSpPr/>
          <p:nvPr/>
        </p:nvSpPr>
        <p:spPr>
          <a:xfrm>
            <a:off x="1515093" y="4398721"/>
            <a:ext cx="3165060" cy="91440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مكعب 8"/>
          <p:cNvSpPr/>
          <p:nvPr/>
        </p:nvSpPr>
        <p:spPr>
          <a:xfrm>
            <a:off x="1286493" y="4643154"/>
            <a:ext cx="3165060" cy="914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 name="صورة 9"/>
          <p:cNvPicPr>
            <a:picLocks noChangeAspect="1"/>
          </p:cNvPicPr>
          <p:nvPr/>
        </p:nvPicPr>
        <p:blipFill rotWithShape="1">
          <a:blip r:embed="rId2"/>
          <a:srcRect t="49570"/>
          <a:stretch/>
        </p:blipFill>
        <p:spPr>
          <a:xfrm>
            <a:off x="6731000" y="3810000"/>
            <a:ext cx="5356857" cy="2894428"/>
          </a:xfrm>
          <a:prstGeom prst="rect">
            <a:avLst/>
          </a:prstGeom>
        </p:spPr>
      </p:pic>
      <p:sp>
        <p:nvSpPr>
          <p:cNvPr id="11" name="مستطيل 10"/>
          <p:cNvSpPr/>
          <p:nvPr/>
        </p:nvSpPr>
        <p:spPr>
          <a:xfrm>
            <a:off x="990600" y="5785629"/>
            <a:ext cx="4447884" cy="584775"/>
          </a:xfrm>
          <a:prstGeom prst="rect">
            <a:avLst/>
          </a:prstGeom>
        </p:spPr>
        <p:txBody>
          <a:bodyPr wrap="none">
            <a:spAutoFit/>
          </a:bodyPr>
          <a:lstStyle/>
          <a:p>
            <a:pPr marL="82296">
              <a:defRPr/>
            </a:pPr>
            <a:r>
              <a:rPr lang="en-US" sz="3200" dirty="0">
                <a:solidFill>
                  <a:srgbClr val="7030A0"/>
                </a:solidFill>
              </a:rPr>
              <a:t>Dextral strike-slip faults   </a:t>
            </a:r>
          </a:p>
        </p:txBody>
      </p:sp>
      <p:cxnSp>
        <p:nvCxnSpPr>
          <p:cNvPr id="14" name="رابط كسهم مستقيم 13"/>
          <p:cNvCxnSpPr/>
          <p:nvPr/>
        </p:nvCxnSpPr>
        <p:spPr>
          <a:xfrm flipH="1">
            <a:off x="1854489" y="1168400"/>
            <a:ext cx="1360053" cy="0"/>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V="1">
            <a:off x="3695700" y="4142376"/>
            <a:ext cx="1305027" cy="1"/>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7" name="عنصر نائب للتذييل 6"/>
          <p:cNvSpPr>
            <a:spLocks noGrp="1"/>
          </p:cNvSpPr>
          <p:nvPr>
            <p:ph type="ftr" sz="quarter" idx="11"/>
          </p:nvPr>
        </p:nvSpPr>
        <p:spPr/>
        <p:txBody>
          <a:bodyPr/>
          <a:lstStyle/>
          <a:p>
            <a:r>
              <a:rPr lang="ar-IQ"/>
              <a:t>د.ربيع زناد</a:t>
            </a:r>
          </a:p>
        </p:txBody>
      </p:sp>
      <p:sp>
        <p:nvSpPr>
          <p:cNvPr id="12" name="عنصر نائب لرقم الشريحة 11"/>
          <p:cNvSpPr>
            <a:spLocks noGrp="1"/>
          </p:cNvSpPr>
          <p:nvPr>
            <p:ph type="sldNum" sz="quarter" idx="12"/>
          </p:nvPr>
        </p:nvSpPr>
        <p:spPr/>
        <p:txBody>
          <a:bodyPr/>
          <a:lstStyle/>
          <a:p>
            <a:fld id="{BF7B6AA9-620B-4C45-AFBE-759345F35E1C}" type="slidenum">
              <a:rPr lang="ar-IQ" smtClean="0"/>
              <a:t>21</a:t>
            </a:fld>
            <a:endParaRPr lang="ar-IQ"/>
          </a:p>
        </p:txBody>
      </p:sp>
    </p:spTree>
    <p:extLst>
      <p:ext uri="{BB962C8B-B14F-4D97-AF65-F5344CB8AC3E}">
        <p14:creationId xmlns:p14="http://schemas.microsoft.com/office/powerpoint/2010/main" val="13335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0 0 L -0.25 0 E" pathEditMode="relative" ptsTypes="">
                                      <p:cBhvr>
                                        <p:cTn id="11" dur="2000" fill="hold"/>
                                        <p:tgtEl>
                                          <p:spTgt spid="3"/>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3.54167E-6 -1.85185E-6 L 0.12981 0.00741 " pathEditMode="relative" rAng="0" ptsTypes="AA">
                                      <p:cBhvr>
                                        <p:cTn id="20" dur="2000" fill="hold"/>
                                        <p:tgtEl>
                                          <p:spTgt spid="8"/>
                                        </p:tgtEl>
                                        <p:attrNameLst>
                                          <p:attrName>ppt_x</p:attrName>
                                          <p:attrName>ppt_y</p:attrName>
                                        </p:attrNameLst>
                                      </p:cBhvr>
                                      <p:rCtr x="6484"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217846"/>
            <a:ext cx="3452326" cy="3698921"/>
          </a:xfrm>
          <a:prstGeom prst="rect">
            <a:avLst/>
          </a:prstGeom>
        </p:spPr>
      </p:pic>
      <p:pic>
        <p:nvPicPr>
          <p:cNvPr id="3" name="صورة 2"/>
          <p:cNvPicPr>
            <a:picLocks noChangeAspect="1"/>
          </p:cNvPicPr>
          <p:nvPr/>
        </p:nvPicPr>
        <p:blipFill>
          <a:blip r:embed="rId3"/>
          <a:stretch>
            <a:fillRect/>
          </a:stretch>
        </p:blipFill>
        <p:spPr>
          <a:xfrm>
            <a:off x="3223323" y="217846"/>
            <a:ext cx="4998907" cy="3327787"/>
          </a:xfrm>
          <a:prstGeom prst="rect">
            <a:avLst/>
          </a:prstGeom>
        </p:spPr>
      </p:pic>
      <p:pic>
        <p:nvPicPr>
          <p:cNvPr id="4" name="Picture 2" descr=" f6.43.jpg                                                      00027911Missoula                       ABA78158:"/>
          <p:cNvPicPr>
            <a:picLocks noChangeAspect="1" noChangeArrowheads="1"/>
          </p:cNvPicPr>
          <p:nvPr/>
        </p:nvPicPr>
        <p:blipFill rotWithShape="1">
          <a:blip r:embed="rId4">
            <a:extLst>
              <a:ext uri="{28A0092B-C50C-407E-A947-70E740481C1C}">
                <a14:useLocalDpi xmlns:a14="http://schemas.microsoft.com/office/drawing/2010/main" val="0"/>
              </a:ext>
            </a:extLst>
          </a:blip>
          <a:srcRect l="52300" t="38478" b="17269"/>
          <a:stretch/>
        </p:blipFill>
        <p:spPr bwMode="auto">
          <a:xfrm>
            <a:off x="7993226" y="0"/>
            <a:ext cx="4198774" cy="49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p:cNvPicPr>
            <a:picLocks noChangeAspect="1"/>
          </p:cNvPicPr>
          <p:nvPr/>
        </p:nvPicPr>
        <p:blipFill>
          <a:blip r:embed="rId5"/>
          <a:stretch>
            <a:fillRect/>
          </a:stretch>
        </p:blipFill>
        <p:spPr>
          <a:xfrm>
            <a:off x="429209" y="4134614"/>
            <a:ext cx="4618138" cy="2598952"/>
          </a:xfrm>
          <a:prstGeom prst="rect">
            <a:avLst/>
          </a:prstGeom>
        </p:spPr>
      </p:pic>
      <p:sp>
        <p:nvSpPr>
          <p:cNvPr id="6" name="مربع نص 5"/>
          <p:cNvSpPr txBox="1"/>
          <p:nvPr/>
        </p:nvSpPr>
        <p:spPr>
          <a:xfrm>
            <a:off x="6344816" y="5747657"/>
            <a:ext cx="4086808" cy="584775"/>
          </a:xfrm>
          <a:prstGeom prst="rect">
            <a:avLst/>
          </a:prstGeom>
          <a:noFill/>
        </p:spPr>
        <p:txBody>
          <a:bodyPr wrap="square" rtlCol="1">
            <a:spAutoFit/>
          </a:bodyPr>
          <a:lstStyle/>
          <a:p>
            <a:r>
              <a:rPr lang="en-US" sz="3200" b="1" dirty="0"/>
              <a:t>Faults  types  </a:t>
            </a:r>
            <a:endParaRPr lang="ar-IQ" sz="3200" b="1" dirty="0"/>
          </a:p>
        </p:txBody>
      </p:sp>
      <p:sp>
        <p:nvSpPr>
          <p:cNvPr id="7" name="عنصر نائب للتذييل 6"/>
          <p:cNvSpPr>
            <a:spLocks noGrp="1"/>
          </p:cNvSpPr>
          <p:nvPr>
            <p:ph type="ftr" sz="quarter" idx="11"/>
          </p:nvPr>
        </p:nvSpPr>
        <p:spPr/>
        <p:txBody>
          <a:bodyPr/>
          <a:lstStyle/>
          <a:p>
            <a:r>
              <a:rPr lang="ar-IQ"/>
              <a:t>د.ربيع زناد</a:t>
            </a:r>
          </a:p>
        </p:txBody>
      </p:sp>
      <p:sp>
        <p:nvSpPr>
          <p:cNvPr id="8" name="عنصر نائب لرقم الشريحة 7"/>
          <p:cNvSpPr>
            <a:spLocks noGrp="1"/>
          </p:cNvSpPr>
          <p:nvPr>
            <p:ph type="sldNum" sz="quarter" idx="12"/>
          </p:nvPr>
        </p:nvSpPr>
        <p:spPr/>
        <p:txBody>
          <a:bodyPr/>
          <a:lstStyle/>
          <a:p>
            <a:fld id="{BF7B6AA9-620B-4C45-AFBE-759345F35E1C}" type="slidenum">
              <a:rPr lang="ar-IQ" smtClean="0"/>
              <a:t>22</a:t>
            </a:fld>
            <a:endParaRPr lang="ar-IQ"/>
          </a:p>
        </p:txBody>
      </p:sp>
    </p:spTree>
    <p:extLst>
      <p:ext uri="{BB962C8B-B14F-4D97-AF65-F5344CB8AC3E}">
        <p14:creationId xmlns:p14="http://schemas.microsoft.com/office/powerpoint/2010/main" val="323345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f.ydcdn.net/1.0.1.11/images/scienc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192" y="1496676"/>
            <a:ext cx="8201025" cy="223837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7124989" y="4185408"/>
            <a:ext cx="3779881" cy="523220"/>
          </a:xfrm>
          <a:prstGeom prst="rect">
            <a:avLst/>
          </a:prstGeom>
        </p:spPr>
        <p:txBody>
          <a:bodyPr wrap="none">
            <a:spAutoFit/>
          </a:bodyPr>
          <a:lstStyle/>
          <a:p>
            <a:r>
              <a:rPr lang="en-US" sz="2800" dirty="0" err="1">
                <a:solidFill>
                  <a:srgbClr val="7030A0"/>
                </a:solidFill>
              </a:rPr>
              <a:t>Sinistral</a:t>
            </a:r>
            <a:r>
              <a:rPr lang="en-US" sz="2800" dirty="0">
                <a:solidFill>
                  <a:srgbClr val="7030A0"/>
                </a:solidFill>
              </a:rPr>
              <a:t> strike-slip faults </a:t>
            </a:r>
            <a:endParaRPr lang="ar-IQ" sz="2800" dirty="0"/>
          </a:p>
        </p:txBody>
      </p:sp>
      <p:sp>
        <p:nvSpPr>
          <p:cNvPr id="5" name="مستطيل 4"/>
          <p:cNvSpPr/>
          <p:nvPr/>
        </p:nvSpPr>
        <p:spPr>
          <a:xfrm>
            <a:off x="7124989" y="4642629"/>
            <a:ext cx="4447884" cy="584775"/>
          </a:xfrm>
          <a:prstGeom prst="rect">
            <a:avLst/>
          </a:prstGeom>
        </p:spPr>
        <p:txBody>
          <a:bodyPr wrap="none">
            <a:spAutoFit/>
          </a:bodyPr>
          <a:lstStyle/>
          <a:p>
            <a:pPr marL="82296">
              <a:defRPr/>
            </a:pPr>
            <a:r>
              <a:rPr lang="en-US" sz="3200" dirty="0">
                <a:solidFill>
                  <a:srgbClr val="7030A0"/>
                </a:solidFill>
              </a:rPr>
              <a:t>Dextral strike-slip faults   </a:t>
            </a:r>
          </a:p>
        </p:txBody>
      </p:sp>
      <p:sp>
        <p:nvSpPr>
          <p:cNvPr id="6" name="مربع نص 5"/>
          <p:cNvSpPr txBox="1"/>
          <p:nvPr/>
        </p:nvSpPr>
        <p:spPr>
          <a:xfrm>
            <a:off x="8125096" y="573346"/>
            <a:ext cx="2134069" cy="369332"/>
          </a:xfrm>
          <a:prstGeom prst="rect">
            <a:avLst/>
          </a:prstGeom>
          <a:noFill/>
        </p:spPr>
        <p:txBody>
          <a:bodyPr wrap="square" rtlCol="1">
            <a:spAutoFit/>
          </a:bodyPr>
          <a:lstStyle/>
          <a:p>
            <a:r>
              <a:rPr lang="en-US" dirty="0"/>
              <a:t>Define sense of slip</a:t>
            </a:r>
            <a:endParaRPr lang="ar-IQ" dirty="0"/>
          </a:p>
        </p:txBody>
      </p:sp>
      <p:sp>
        <p:nvSpPr>
          <p:cNvPr id="3" name="وجه ضاحك 2"/>
          <p:cNvSpPr/>
          <p:nvPr/>
        </p:nvSpPr>
        <p:spPr>
          <a:xfrm rot="21402122">
            <a:off x="6163488" y="4117793"/>
            <a:ext cx="586996" cy="650046"/>
          </a:xfrm>
          <a:prstGeom prst="smileyFace">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p:cNvSpPr txBox="1"/>
          <p:nvPr/>
        </p:nvSpPr>
        <p:spPr>
          <a:xfrm>
            <a:off x="1015999" y="758012"/>
            <a:ext cx="3002845" cy="369332"/>
          </a:xfrm>
          <a:prstGeom prst="rect">
            <a:avLst/>
          </a:prstGeom>
          <a:noFill/>
        </p:spPr>
        <p:txBody>
          <a:bodyPr wrap="square" rtlCol="0">
            <a:spAutoFit/>
          </a:bodyPr>
          <a:lstStyle/>
          <a:p>
            <a:r>
              <a:rPr lang="en-US" dirty="0"/>
              <a:t>Caused by--------  stress</a:t>
            </a:r>
          </a:p>
        </p:txBody>
      </p:sp>
      <p:sp>
        <p:nvSpPr>
          <p:cNvPr id="8" name="مربع نص 7"/>
          <p:cNvSpPr txBox="1"/>
          <p:nvPr/>
        </p:nvSpPr>
        <p:spPr>
          <a:xfrm>
            <a:off x="4619502" y="676988"/>
            <a:ext cx="2505487" cy="369332"/>
          </a:xfrm>
          <a:prstGeom prst="rect">
            <a:avLst/>
          </a:prstGeom>
          <a:noFill/>
        </p:spPr>
        <p:txBody>
          <a:bodyPr wrap="square" rtlCol="0">
            <a:spAutoFit/>
          </a:bodyPr>
          <a:lstStyle/>
          <a:p>
            <a:r>
              <a:rPr lang="en-US" dirty="0"/>
              <a:t>Caused by ----------stress</a:t>
            </a:r>
          </a:p>
        </p:txBody>
      </p:sp>
      <p:sp>
        <p:nvSpPr>
          <p:cNvPr id="9" name="عنصر نائب للتذييل 8"/>
          <p:cNvSpPr>
            <a:spLocks noGrp="1"/>
          </p:cNvSpPr>
          <p:nvPr>
            <p:ph type="ftr" sz="quarter" idx="11"/>
          </p:nvPr>
        </p:nvSpPr>
        <p:spPr/>
        <p:txBody>
          <a:bodyPr/>
          <a:lstStyle/>
          <a:p>
            <a:r>
              <a:rPr lang="ar-IQ"/>
              <a:t>د.ربيع زناد</a:t>
            </a:r>
          </a:p>
        </p:txBody>
      </p:sp>
      <p:sp>
        <p:nvSpPr>
          <p:cNvPr id="10" name="عنصر نائب لرقم الشريحة 9"/>
          <p:cNvSpPr>
            <a:spLocks noGrp="1"/>
          </p:cNvSpPr>
          <p:nvPr>
            <p:ph type="sldNum" sz="quarter" idx="12"/>
          </p:nvPr>
        </p:nvSpPr>
        <p:spPr/>
        <p:txBody>
          <a:bodyPr/>
          <a:lstStyle/>
          <a:p>
            <a:fld id="{BF7B6AA9-620B-4C45-AFBE-759345F35E1C}" type="slidenum">
              <a:rPr lang="ar-IQ" smtClean="0"/>
              <a:t>23</a:t>
            </a:fld>
            <a:endParaRPr lang="ar-IQ"/>
          </a:p>
        </p:txBody>
      </p:sp>
    </p:spTree>
    <p:extLst>
      <p:ext uri="{BB962C8B-B14F-4D97-AF65-F5344CB8AC3E}">
        <p14:creationId xmlns:p14="http://schemas.microsoft.com/office/powerpoint/2010/main" val="5714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geocaching.com/cache/b0e052ea-b62f-448a-a3e6-a63831db3b9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46" y="1515291"/>
            <a:ext cx="6992872" cy="3200399"/>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815737" y="1658983"/>
            <a:ext cx="2168434"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مستطيل 2"/>
          <p:cNvSpPr/>
          <p:nvPr/>
        </p:nvSpPr>
        <p:spPr>
          <a:xfrm>
            <a:off x="5773783" y="1658983"/>
            <a:ext cx="2390503"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ستطيل 3"/>
          <p:cNvSpPr/>
          <p:nvPr/>
        </p:nvSpPr>
        <p:spPr>
          <a:xfrm>
            <a:off x="1724297" y="4336869"/>
            <a:ext cx="6792686"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مربع نص 5"/>
          <p:cNvSpPr txBox="1"/>
          <p:nvPr/>
        </p:nvSpPr>
        <p:spPr>
          <a:xfrm>
            <a:off x="3788227" y="586043"/>
            <a:ext cx="2134069" cy="646331"/>
          </a:xfrm>
          <a:prstGeom prst="rect">
            <a:avLst/>
          </a:prstGeom>
          <a:noFill/>
        </p:spPr>
        <p:txBody>
          <a:bodyPr wrap="square" rtlCol="1">
            <a:spAutoFit/>
          </a:bodyPr>
          <a:lstStyle/>
          <a:p>
            <a:r>
              <a:rPr lang="en-US" dirty="0"/>
              <a:t>Define sense of slip of strike slip fault</a:t>
            </a:r>
            <a:endParaRPr lang="ar-IQ" dirty="0"/>
          </a:p>
        </p:txBody>
      </p:sp>
      <p:sp>
        <p:nvSpPr>
          <p:cNvPr id="5" name="شكل بيضاوي 4"/>
          <p:cNvSpPr/>
          <p:nvPr/>
        </p:nvSpPr>
        <p:spPr>
          <a:xfrm>
            <a:off x="2194560" y="770709"/>
            <a:ext cx="705394" cy="6270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rPr>
              <a:t>1</a:t>
            </a:r>
            <a:endParaRPr lang="ar-IQ" sz="2800" dirty="0">
              <a:solidFill>
                <a:schemeClr val="tx1"/>
              </a:solidFill>
            </a:endParaRPr>
          </a:p>
        </p:txBody>
      </p:sp>
      <p:sp>
        <p:nvSpPr>
          <p:cNvPr id="9" name="شكل بيضاوي 8"/>
          <p:cNvSpPr/>
          <p:nvPr/>
        </p:nvSpPr>
        <p:spPr>
          <a:xfrm>
            <a:off x="6714308" y="770709"/>
            <a:ext cx="705394" cy="6270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chemeClr val="tx1"/>
                </a:solidFill>
              </a:rPr>
              <a:t>2</a:t>
            </a:r>
            <a:endParaRPr lang="ar-IQ" sz="2800" dirty="0">
              <a:solidFill>
                <a:schemeClr val="tx1"/>
              </a:solidFill>
            </a:endParaRPr>
          </a:p>
        </p:txBody>
      </p:sp>
      <p:sp>
        <p:nvSpPr>
          <p:cNvPr id="7" name="عنصر نائب للتذييل 6"/>
          <p:cNvSpPr>
            <a:spLocks noGrp="1"/>
          </p:cNvSpPr>
          <p:nvPr>
            <p:ph type="ftr" sz="quarter" idx="11"/>
          </p:nvPr>
        </p:nvSpPr>
        <p:spPr/>
        <p:txBody>
          <a:bodyPr/>
          <a:lstStyle/>
          <a:p>
            <a:r>
              <a:rPr lang="ar-IQ"/>
              <a:t>د.ربيع زناد</a:t>
            </a:r>
          </a:p>
        </p:txBody>
      </p:sp>
      <p:sp>
        <p:nvSpPr>
          <p:cNvPr id="8" name="عنصر نائب لرقم الشريحة 7"/>
          <p:cNvSpPr>
            <a:spLocks noGrp="1"/>
          </p:cNvSpPr>
          <p:nvPr>
            <p:ph type="sldNum" sz="quarter" idx="12"/>
          </p:nvPr>
        </p:nvSpPr>
        <p:spPr/>
        <p:txBody>
          <a:bodyPr/>
          <a:lstStyle/>
          <a:p>
            <a:fld id="{BF7B6AA9-620B-4C45-AFBE-759345F35E1C}" type="slidenum">
              <a:rPr lang="ar-IQ" smtClean="0"/>
              <a:t>24</a:t>
            </a:fld>
            <a:endParaRPr lang="ar-IQ"/>
          </a:p>
        </p:txBody>
      </p:sp>
    </p:spTree>
    <p:extLst>
      <p:ext uri="{BB962C8B-B14F-4D97-AF65-F5344CB8AC3E}">
        <p14:creationId xmlns:p14="http://schemas.microsoft.com/office/powerpoint/2010/main" val="333461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2775" y="4526183"/>
            <a:ext cx="5833181" cy="923330"/>
          </a:xfrm>
          <a:prstGeom prst="rect">
            <a:avLst/>
          </a:prstGeom>
        </p:spPr>
        <p:txBody>
          <a:bodyPr wrap="square">
            <a:spAutoFit/>
          </a:bodyPr>
          <a:lstStyle/>
          <a:p>
            <a:pPr algn="l"/>
            <a:r>
              <a:rPr lang="en-US" dirty="0">
                <a:solidFill>
                  <a:srgbClr val="000000"/>
                </a:solidFill>
                <a:latin typeface="Arial" panose="020B0604020202020204" pitchFamily="34" charset="0"/>
              </a:rPr>
              <a:t>A type of </a:t>
            </a:r>
            <a:r>
              <a:rPr lang="en-US" dirty="0">
                <a:solidFill>
                  <a:srgbClr val="0B0080"/>
                </a:solidFill>
                <a:latin typeface="Arial" panose="020B0604020202020204" pitchFamily="34" charset="0"/>
                <a:hlinkClick r:id="rId2" tooltip="thrust fault"/>
              </a:rPr>
              <a:t>thrust fault</a:t>
            </a:r>
            <a:r>
              <a:rPr lang="en-US" dirty="0">
                <a:solidFill>
                  <a:srgbClr val="000000"/>
                </a:solidFill>
                <a:latin typeface="Arial" panose="020B0604020202020204" pitchFamily="34" charset="0"/>
              </a:rPr>
              <a:t>, which does not appear on the surface, being completely hidden underneath </a:t>
            </a:r>
            <a:r>
              <a:rPr lang="en-US" dirty="0">
                <a:solidFill>
                  <a:srgbClr val="0B0080"/>
                </a:solidFill>
                <a:latin typeface="Arial" panose="020B0604020202020204" pitchFamily="34" charset="0"/>
                <a:hlinkClick r:id="rId3" tooltip="ductile"/>
              </a:rPr>
              <a:t>ductile</a:t>
            </a:r>
            <a:r>
              <a:rPr lang="en-US" dirty="0">
                <a:solidFill>
                  <a:srgbClr val="000000"/>
                </a:solidFill>
                <a:latin typeface="Arial" panose="020B0604020202020204" pitchFamily="34" charset="0"/>
              </a:rPr>
              <a:t> surface rock layers</a:t>
            </a:r>
            <a:endParaRPr lang="en-US" dirty="0"/>
          </a:p>
        </p:txBody>
      </p:sp>
      <p:sp>
        <p:nvSpPr>
          <p:cNvPr id="3" name="AutoShape 2" descr="data:image/jpeg;base64,/9j/4AAQSkZJRgABAQAAAQABAAD/2wCEAAkGBhQSERUTExQVFRIVFBcVFxQXFBgWGBgYFxcXGBcaFRoaHCYeFxkkGRUYHy8gIycpLCwtGB8xODAqNSYrLioBCQoKBQUFDQUFDSkYEhgpKSkpKSkpKSkpKSkpKSkpKSkpKSkpKSkpKSkpKSkpKSkpKSkpKSkpKSkpKSkpKSkpKf/AABEIAKUBMQMBIgACEQEDEQH/xAAcAAEAAQUBAQAAAAAAAAAAAAAABQIDBAYHAQj/xABSEAACAQIDAwYJCQQHBQcFAAABAgMAEQQSIQUTMQYUIkFRYRUjMlNUcZKT0RYzQlKBkZTS0wckYoIXNENyoaKxJWOys8EIGERzdMLUNVVkhLT/xAAUAQEAAAAAAAAAAAAAAAAAAAAA/8QAFBEBAAAAAAAAAAAAAAAAAAAAAP/aAAwDAQACEQMRAD8A7jSlKBSlKBSlKBSlKBSlKBSlKBUZtnbq4cBQDJO993CvlPbiSeCIL9JzoO8kA2NscoMjbiACTEkXsSckSng8xGoHYo6TW0sLsIqLZLKGYStzhyDJiGRWZrfRCkZUQX0UaDvJJIVZMY3SbFhCdSiQRlF7lL9JgO08eNhwHu4xfprfh4fhVHMJ/Sj7iH8tOYT+lH3EP5aCvcYv01vw8PwpuMX6a34eH4VRzCf0o+4h/LTmE/pR9xD+Wgr3GL9Nb8PD8KbjF+mt+Hh+FUcwn9KPuIfy05hP6UfcQ/loKxBiuvGvbuggB+wlGH+FG2UW+cnxMg6wZSgPrEQQWqgbIc+VisQT/CY4/wDBIxWLisFhEF55BJbqnmMn3Rk5Sf5SaDD5T7Kw0eFlKxQrIyiON7KHDysI1Kv5WYF83H6NYkeBxOG+ZnxEkQ4LvryIOwCXNFKO5gp7zVe2OaNh5UigRMRIu5jQ4cQy55Qd2wBUMEGUvm7I2vqCKzMDtAsxjlAScC5UeS6/XiJ4r2jivA9RIYOzeVs7mTNjxEElKKJMEM5CqpJfVQDmLC1hwqZwmIxcq5o9oRut7XGDXj72qeTspWTFR3Okqyj+7NGv/vjkH2VN3oI3dY705fwSfq03WO9OX8En6tSVYeLjnLeLkiVbcHgeQ39azoLd1vtoLO6x3py/gk/Vpusd6cv4JP1abjFeew/4WX/5VNxivPYf8LL/APKoG6x3py/gk/Vpusd6cv4JP1akFvYXte2thYX67C5sPtNVUFXJPaUksTiYhpYZ5YXYLkDZWujBbm142Q2v1mputY5OHJjcXH1SLBiBrxJVoXsO7cL99bPQKUpQKUpQKUpQKUpQKUpQKUpQKUpQKUrwmg9rXdqbeeR2gwpGZTllxBGZIj1qg4STd3krxbqU42M2u+MukDMmF4NiFNml7Vw5+inUZev6H1hkYaBI0VEAVFFlVRYAd1BRgcAkK5UB1JZmJLM7HizsdWY9p/0AFZNU5hTMKCqlU5hXoagonVipCEK3UxXMB6xcX++sHmeJ9JT7MOv/AFc1JUoI3mOI9K+7Dxf9a88HT9eLf7IYR/7azsRIVUlULkcEUqCfUXZV+8isHnGJfRYo4v4pJN4fsSPQ/a/30FL7GzaTYiV060LLEp7m3aqzD+G9j1g1mYbZcUZG7ijQjgVjVSPUQL1ipsCNiWntiJDpmkUFVHZGnkoPvJ6yap+TyeSJJxF5kSkJ6r/OBf4A+XuoIXbMjtjGkj6YwiIm6Fjm3oZpsvZIFEdvUV+kazJoI8TGrA3Bs8cimzKbaMh6j3HvBHEVa2VhUjkxSooVRiAAFFgP3bDnq7yT9tW3YYaTMbDDyt0idBFKx8o9kbnj1BtfpGwWdlbSaPGyCZWOXDojyxRvIjHeFoiyoGaNsplutjxBGhFbJhtuQSaJNGT1rnAYetT0h9orD5LLeFpSLHESvMO3I1livfgd2qG3VepTEYdJBaREcdjqrj/MDQXEkB4EH1EGqqjX2BhTxgh+yNR/oBWetgABoALAdwoK6VTmFeg0HtKUoI8tu9oYV9PGJPhye8hZ0/5D+1W21pvKN8kcc3DcYiCUnsTeBJD7uR63KgUpSgUpSgUpSgUpVMsgVSx0ABJPcNTQVUqN2dyigmQuj2A4hwY2HQ3gzK4BF06feNeFXZNtQK6xmVM7ybpVzAnPlZ8pA4HKpOvZQZtKwdn7bhm0jcFvqnRtACeidbdIa1en2jEhs8iKRbRnUHpXy8T12Nu2xoMilYWI2zCjiNpFDlsuW4uDu3k6X1Rkjc3NhpXuL2vDE4SSRUJUuMxyiwKqekdOLDSgvYvFpEjSSMqIouzMbAAdZJrV8VK+OPTDR4PqhIyvP/FOOKRdkXE/St5NZ2PwCSyb6bEIYk6UUdwI1KkAyOS3jHDEAE2CXFhm6RymjjDBTMgZrWXMLnNfLYX1vY27bGgxXiBUqQCpFipAII4WIOhFuqsH5N4T0XDfhofyVI4rEQxyiJ5lWQoZLHSyKwUsx4KMzAC5FzwvVvEY/DosjNOoWPyjbj4sS9D65yEHo3oML5N4T0XDfhofyU+TeE9Fw34aH8lSTrYkdhI+6qaCAng2ajFWiwasDYg4eK4PsVVhsZs+Js0fNY2tbMkSI1jxF1QG3dU9el6CL+UkB8lmf+5FK3+iVV4bHVDij/8ArSL/AMYWpIt31YxU+RcwR5DcDKgXMb/3mUAd5NBh+FZD5OFm/naBB9vjWb/LXjY3EgEmCEAaknFHQd53NhQtiZOATDr2k76T7ALRqe8lvUaqTYERIaTNOw1zTNvAD2qh6CnvCg0Ec3Kdzogw8jebillxDH7YoiB9tevynkCAHCypiHJWNH+bYgXLF9CqKOkQQCbWW/GthVQBYCw7BpWvY+Xe41Qvk4aN856t5MEyqO8RgsezOvabBgHDvhbzF2lViWxN+OY8Zo1HkhQACg+gotqvSv8AKQg4LEdYMEgHXfMpC+u5IqTrXsJg5WlMUcYlwmHlBsZAhLgB0hOYHMkbEN3+LX6LXDZk5N4Ww/dcNw9Hi/LXvycwvouG/DxflrzwnN14WT+WWFv9WFPDLdeGxI/lhb/hmJ/woPfk5hfRcN+Hi/LT5OYX0XDfh4vy1l4XEZ1zZXXjo6lW07jV6gjvk5hfRcN+Hi/LV/CbKhiJMUMUZIsSkSISONiVAJFxwrKpQKUpQYu1MFvoJYj/AGkbp7Slb/43qW5O7QM+EglPlSRIzdXSKjN/mvWGDVHIxrQyw6+IxM0Yv9Vm30du7dzJQbBSlKBSlKBSlKBVueEOrKeDKVPqItVylBq0vICJoN00sxY6GW6Ziu4kw4W2XKFEUrjQcSTxrJw/I2NJVkDtdJjMgyx6Zt9mUnJmYHfvqSSLL2VsFKDVNi/s6gws6TI8hZAujEEXWEQA2AFugPvrM2nyOjmlabOyyOuQkLGwylVUizoR9EG/Ea9RIM/ULtrlBu23MKiTEkXy3skanQSTMPJXQ2A6TEWA4kBr23uSuFiMYZ5mfeM0EEeQyFyhVmzFcxRcwYl2yCwB0IFSu3dkR4p0dpJoyislkYKGDMjEMRrxQWses8at4DZu7LO7GSd7byZhYtbgqjgkY6kGg4m5JJtHaE/ojnv32H/UoMPDcioFieEvJk8QIiD0kECKLngMzvmZgNDpWS/JLDFoWvIDDuctsmogvlBJBNjfUXqrwjP6I/vsP+pTwjP6I/vsP+pQZu19lw4iRJSXWSMWUhUYDW+oYENxIse2/EAiIxXJHCiNs0siKQyMx3VrSiNWAzLlQlkQgra3AWGlSmDxDvfPE0VrWu8b39hjb7atbSik0aPK6gEPA4GWRT2MR0X7L3U3sbeUAz5GuSe0k/frVjFYRZFytmte/RkeM6fxIyt9l6gY8AXS+CneDKbNh2VWRW45CjqzQH+50dQQDxKKdwwSbETwSE2GZcOY3PZHKIsrHsU5W/hoJH5PQ/778Xiv1qfJ6H/ffi8V+tXvguX0qb2IP0qeC5fSpvYg/SoPPk9D/vvxeK/WrLw+HSJCASFF2JeR3t23aRiQPttWL4Lk9Km9iD9Kg2BGSDIZJrG4E0hdb9u7Fo79+WgpHKXDcRKCO1Vdl9pVK2+2nylgOiOZG6kjRnY+oW09ZIA6yKlM3f8A40Ld/wDjQa/tjbWJihaQYdE1VRvJrkF3VFJSNSGsWBIzjhxqPwhOEOSVs8buW5wQATI5uwnA0Uljow6PBdLC8nyplDLHhxrJJJG9vqxwypI7t2DohR2swHba7IgYEEAggggi4IPEEdYoPJZQqlmICqCWJ4AAXJPcAK95MYdhE0rAqcRI0+Q8VVlRUB/iyIpPexrXsRgZFniwwG9wrK8m5aTI53RTxWcgh4xnD5WK3ClS1hY7N4YfrwuIv/djP+IksaCTryo3ww3o2J9mP9SnhhvRsT7Mf6lBfxePKNYQyyaXzIEt6uk4N/s66s+F29GxHsxfqV54Yb0bE+zH+pTww3o2J9mP9Sg98Lt6NiPZi/Up4Xb0bEezF+pWTg8WZL3jkjtbywov6rMayaDFweML3vFJHb64UX9WVjWVSlArG2EcmOxCdUsUMw1+kueJ/wDKsVZNYLvkxuFk06e+w5/nQTL/AJsOR/PQbXSlKBSlKBSlKBSlKBSlKDWdr8qczth8M8YkU5ZZ2KlIe0AE+Mm7F4LxbqVrGASGFSqupLHM7tIrO7Hi0jXuzGw+wACwAFc3n2dE0kxMUZJxOJ1Mak/1mXrIqnwVD5mL3afCg6nz2Pzie2vxpz2Pzie2vxrlngqHzMXu0+FPBUPmYvdp8KDqnO0+uvtD4052n119ofGuV+C4fNRe7T4U8Fw+ai92nwoOqc7T66+0PjTnafXX2h8a5X4Lh81F7tPhTwXD5qL3afCg6DtSSDMJBiIYZ1FhIZYxccckilhvE7jqL3BB1rCi5b4Nw0U8sAfgyZ1ljcdqEAh1PYRcdY6zp0eCjXyURfUij/QVVPhlcWI67gjQgjgVI1B7xQbE/KXDQf1bE3XzDRzSR+qNgheL7My/w0P7TY9BzfEbwjRWCRqT2K7sC3s37hwrVRimjOWU3XgJeA7hIOCn+Lge46Vcx2DMqFAxUHQ2VWv9jKRQbBB+0aSVA8WHQA/XnJsRoQQsYsQdCL1an5WYxr2aCMfwxM5+93t/lNahsrZSYIsDiOi5uUkKjpfWGoN/s1+ypvDB5fmYZpdbXjhcr7ZAQfa1BkSbTxLccXP/AC7qP/gjFWziZvScT+Ik/NWfHyVxzGwwjL3vNAo+3I7n/Cr/AMh9oeag/Et+lQRGCx0sMzSgmbOgVxLKc3RN0KuVYgDM3R4a348ZjDcsUvaeNoex771D62Vbr/MoHfWLi+TGNiF3wpZQLkwyLLb+Q5XPqVTUZDOG1U8DYjUEEcQwOqnuOtBtezdoRTYxGjkR1jw8hLK6kAzSRBBoeNoZNPVWy84X6y+0K5NjNlo5zZU3g4MyK32OCOkvd91jWds/BQSoG5vCDcqy7pOiymzDyddRx7LUHS+cL9ZfaFOcL9ZfaFc88DweYh90n5aeB4PMQ+6T8tB0PnC/WX2hTnC/WX2hXPPA8HmIfdJ+WngeDzEPuk/LQdD5wv1l9oU5wv1l9oVzzwPB5iH3Sflp4Hg8xD7pPy0HQ+cL9ZfaFOcL9ZfaFc88DweYh90n5aeB4PMQ+6T8tB0PnC/WX2hUZyhxKrDvMy3hlim4jhHIpb/JmrT/AAPB5iH3SflrE2vsmEYeYiGIEQykERICCI24aUHbxSqYvJHqFVUClKUClKUClKUClKUHP9kcgIsQjytNiFZsRiSVR0Cj95m4AoT/AI1m/wBF0HpGK95H+nUDs7lRFEJY32g0LricYohtEFXx8rIWZ4S1vokAtq3dWQ/LaAIGG1JCxVGKlYQF1XOoHN87OVzlRbioBtcXCW/oug9IxXvI/wBOn9F0HpGK95H+nUZLyxgsAu1n8vIzlIL5Sps6KuHPCQqCGsMoY9l/Dy1w+Y/7VkCZVZTlgLEh2zq37vlXMmTLrcZmuBloJT+i6D0jFe8j/Tp/RdB6RiveR/p1Fry0gzG+1JCM+UKow/kkIc7M0AF16dwt76WudKt/LeIR38KOZLXKhYcoKvZgv7vncstyunUL2zCgmP6LoPSMV7yP9On9F0HpGK95H+nUU/LWDo5dqyWLDMWjgzKrq1gqjD6sjbvNmsMpbW4tXp5bQXX/AGpIqWa5KQMxKspUgLAVVXQP5RDAldONglP6LoPSMV7yP9OvR+y6Dz+KPdvEH+kYNRcfLaDMwbakgAZctkgOZWWxDMYMudXzE5SRlC8S1Wxy2iy//U2MhDgdGFY0Zc+UsWgDsrHKOiCRx4a0E2n7LsJ9I4hxwIbESAH15SK0Pl9seDZ4Jgwc0oDxsokjmliTIyllEhLIYmRSpRtRmuD1VsT8uoAFYbTlZcylhuoc4VgeiijD3Lq2S+awsW1JW1VNyzgDKPCz5LMGfdwliy5CCFXD2CECVTexvksCDeg2zk1hcG8Ec+FghSOVA4yRIh16mygag6HvBqarnycoVJ6GKxjx2VgkWGTM18wcFxh1RdSrdF76N262jLvFObDTSOGYpvZS0dg94y/OJCy3QAMEj+k2W1gaDdcTyjw0ZytPHm+oGDP9iLdj91Y55XwWvaexOUHmeKsTe1gd1qb6WHXXP5+WZjbcQmES5yww2EifFSAkG4LdAKAWJF8uXQaAWrP2RsPa8988q4KJgouRHLibBs+hQKqZiTfMzm5N73Nw6FgNoRzxiSNsyG+tiNQbEEEAgg9RF61b9onJ2NoJMYgC4iBDIWGm8jQXdJPrdEHKeINrGxIM5yb5PJg4jGskshZy7SSvmZmIVewACygAAWFq0zlnyyXFK2Gw9zCSVmn4K6jyo4et1YizP5NrgE30DWzTZBtJMvV4t/5mVlP+EaH7a8cnU8T2dpq1szaKRxgMJd43SkO6c9MgX4C1hYKLdQFBN0qO8Ox9kvuX+FPDsfZL7l/hQSNKjvDsfZL7l/hTw7H2S+5f4UEjSo7w7H2S+5f4U8Ox9kvuX+FBI0qO8Ox9kvuX+FPDsfZL7l/hQSNYe2f6tP8A+RL/AMtqteHY+yX3L/CsXa224zh5haTWGUaxOBqjcTbSg7jF5I9QqqqYuA9QqqgUpSgUpSgUpSgUpSg0HZbHI+p/rGK6/wD8uesvMe0/fWNsfk+0qs4xE6ZsTjbIqxFTbEzWs5iO71+te/VUh8k3zW5ziT0UOXLALXYhjvNxlawHkgX018oWCxmPafvpmPafvrIi5JMbfvWJPTcE5YI7KC1rBoCW1Ci+gN8w00q0vJV91m53ifm1YPuotWIObxO5zi2hy3vrbiNQozHtP30zHtP31kNySbMAcViQCxHkwPmAW97iACPXtve1uJqgclHv/WcRfKpyWgsCWIPjNxlOn0bX076C1mPafvpmPafvrIXkk2YjnWJID28iBMq7sNoTARJ0ja62HStxU3tHks+6Dc7xN90WL7qLRrAjxG53mtycl8wtbiaCjMe0/fTMe0/fWRLySYf+KxIGcAHJA+ZSBfRYBk1uLm4Fr9davtbbOGgbdjG4meex/dsMkE8ma+l3WHIgtbRrHXroNgzHtP31jY/akcC55pVjT6zvlH2XOp7hWuYZdp4hFDmLBrbpMAJZ27wPm47/AGkd3CmyOTMUc+JltzrGRRjcLiCJ5HOTMZMhHkCWWJbpky2OoFyQyMDyplxrMmzsO0+UgNPKdzAt+89N/UFvU1h/2ayT67Qxbyr14aC8EHqYg7yQethUtsXbmFhTdZ5Wl+clLYecSM8lyXkXd3W5U2HABQBotZSctsIys4kYouYMwhmIXISGzHJYWIIN+FqDP2TsODCpkw8McSdiKFv3m3E95rOqEbllhQoYu4UlQGMM1iXICgHJxJIA7b15Jy1wisiNIweTNkUwzBnyi7ZAUu1hqbcKDI5UYCSfBzxRG0kkTqpvl1I4E9QPC/fXLDsjEp0Tg8QttLLGHUW0sCjEEequmjlfhixTO+cAEruJrgNcKSMl7HK1u2x7K8XljhTmIdzlJDWgmOUjUhuhoRcce2g5e2FmHHDYr8NL/wBFrzm8vo2K/DTflrp68tsIUEgkbdtls+5mynOQFs2SxuSAO29VvywwylQXcFjlW8EwzEAtZehqcqsbdgNBy3m8vo2K/DTflpzeb0bFfhZvy11I8r8NmCZ3zkFgu4muQCASBkuRdhr3ikfK/DMSFdyVOVgIJiQbA2PQ0NiDbvFBy3m83o2K/Czflpzeb0bFfhZvy11D5a4TIZN427ALF9zNlAFySWyWsLH7jVT8sMMMt3cZjlW8EwzGxay9DU5VJt2A0HLubTejYr8LL+WnNZvRsV+Gl/LXUTywwwYLnfMQWC7ia5ClQSBkuQCyi/8AEO2i8r8MWKh3LLbMu4muL3tcZLi9j91By7ms3o2K/DS/lr3mk3ouK/DS/lrpw5aYUoXEjZACS+5mygLfMSclgBY39VVPyxwqgMXcKSoBMEwBLEKoByaklgB2kjtoOX80n9FxX4aX8tYO3MNMMNOThsSBuZLk4eUAdA6klbAd9dePLDDBgpd8xBYLuJrkKVDEDJqAWUE/xDtqI5X8qsO+Bxkas+fmst13MoIzRuFJumgOU6nTQ9lBt8fAeqqqpj4D1CqqBSlKBSlKBVvESZUZhxCk/cK+NflXjPS8T7+T81Dyqxh/8ViPfyfmoPpHkB+17C7RtGxEGKt80x0c/wC6b6X93yvXa9b7Xw6rEG4NiOuuxfsw/bRiRJHhMSkmKVjlR0BedfWP7VR2nUC5ueFB1jk0PEMOo4nH3GXQ/vM3lJxm/l41LSLoBYWCwWBjLKPGdUQ6SHQdI6LYH6BrTdmtOFfJiCi85xeUbmJil8VMDlLLfv1vWWZcV6W17AZtxDmIU3sejw4/ebWoNqAuUvqRNJYsu8I0lHRZdItNLnqJTi1WY/IZtc24i6VgHPl8Z/IfidAOjcng4rXBNiha2LYak2EEIBJve/R7TfS2o9d6Q+JtbnRy5QuTm8OUAX4DL327NBw1uG1xi0mml5WvZd3fxY8rN86eHSXsH1TUbtLakGGgzzyRRQqkerx5Y75yQFgJzhtNPVfqNaTtPl/uXyc9aeYNpFFh4ZGVjZQtwAqXJt0jfWkeI2pio1WcwYcKb7xoo5sS1mJQkW3MTBTa4B1JIAoK+VXLPnULLFEI8K8mmNxjvh4xaLjhglprkX10vmK65wK1PYOCsoeBcVjHyHNicVLJhsLGTY3jBbNKoK6ggg6G4tY7hgORuHjkMrhp8QTcz4hjLISABcZtF0AGg4ADqrP2nsSHEgCeMSKOCsWt9wNqDR8VtZ8Y7xtNJjnJu8GD/dcGDZQN9NxlsFAuSdANNKnuT3JqaJlZ3jhRTcYXCxhY9QR4126cp17tRepLZnJXC4d95DAkb2K5lBvY8Rx7hUrQKx8TgsxDq7xSgFVljIDgHiNQVZb2OVgRcA8ayKUEc8GLACri0yDKLNhUa4U5gCFZU48SFB14ihXHkg88iuCW1wYIzFchYAynKbX8mw6TdpvI0oIswY69+eIegEF8LcqvWEffbwE2Uls1yUU3uKuIuOBJ53FctnJ5mAS3eVmBIACrY36KgG9SFKCKOGx2TJzxALBTbBqLi4LBhvcjZje5y65m4Xq4y4+4PPIrhiw/cwQDlyggGUhbLp0bd97m8jSgjGhxpP8AW4/JK/1XUBmzMEbfZ0ubeSwtkW1sor1Ex4ZmONQlmDXOEAIym6qCsoOQHN0ST5bXuDapKlBFiHHZcnPI7ZSt+ZqD0vLJAlyszE3JIOutVsuOItzuK2ZWtzMEdDyeiZSABYcAPJB41I0oI4LjwQeeR3AI1wYbRmzPbNKSASBoDawAAFhXiR44G/PI79DU4UlrJ5Az77OQDmNmJuXe9wxFSVKCNMWOs375GCxYlhhADd7gnSWzWFgMwNsq8SL0MeOItzuKwy2HMxlAQ3Vcu9y2B6wL8NdBUlSgjiuP6P75EcpYi+DDdJgQW6UpsbFhpYAMRwrxY8cL/vkfSCqScL0sqghQH32fQktcsTck31qSpQR8fPwSeeR3LFieZgEk6a2mGYBbKA19EXrANRm3sNjOZTo2LQpzeQEDCBcyqhYg2lygsQbtlv0jWx1gcoP6pif/AE83/Kag6DEeiPUK0jl7+1nC7NBjuJsVbSFD5J6t630B3ce7rrnv7Tf2z4lXfB4WOTC5ei8rqUmb+4P7NT1NxIsRauMu5JJJJJNyTqSTxJ7TQfbGzcUZIY5CLF40cgcAWUE2++smvjBOVOLAAGKxAAFgBNIAAOAHSqocq8Z6XiPfyfmoPs2lavzhvrN95r2g1T/u67O85iveR/p1bxH/AGednqjMJMVcKT84nUP/AC66tXhF9DwoPlHkJ+yzFbTYMo3WGv0p3Bse0Rj+0Pq0HWa+jORvIHC7NjywJ4wizzNrI/rPUv8ACLD7da2CKIKoVQFVQAFAAAA0AAGgHdVdBoGzPJf/ANRiv/65692jtSLDrnmkSNe12C39XWT3CozA7Fx+IMgWWLCwHE4vIUXe4iUDETFsua0cWpsCddL6VO7K/Z/hYJc5jaeYLE28mbeYgMZGuSzNu1QADooB5L8bgUGrYzlhKyB8LhZXiYheczI8UAuL5tFMjLa5LWAFuNY6bKXEjNjNoLMp/sIZVhg9TZWzv/MfhXVcKpsNAfHS6xDIo6UvzgLXY62Nr3c5rAcI84BDBmMcBbm8fTMQOHuFPkR5s6qNNPqlBc2Ng5tys2VA+DXCYVoIhJNGDkeNQqrd2ZrHXyevrIqU5LbTIw6CbERSdFSshkVXIt5Mqk+Wp0zDyuOhrfX2XHvF8VEAZG8uNWJG7/sSD0BfjcdTaa3qG2RspEmnhMK2GSZFKpvws0jMwL5spQSCTQHhp2Cgw/CkPnYvep8aeFIfOxe9T41skey4943ioiBMPm41XKNwvz9z09eFh1x6dEmsdtmR83U7rD35sTnEI5tmypxjvnKcSBrZQwuCdQg/CkPnYvep8aeFIfOxe9T41suI2XHf5qIXmT5yNWBFl+aAPQPZe2oY21ubXgqO5G5T5lujkTf3zG1pM2UDs10NtRQa/wCFIfOxe9T408KQ+di96nxrZI9lxl28VEbSDyI1UqNyPn7np6/V7U00JrFn2bHuZDusPcJiuluRuBZzlE0d8zm3lEcbS6rmAIQvhSHzsXvU+NPCkPnYvep8anxsyPIh3UH9h0jEpiOuu5S+ZG7CeF142NPBUdwNyo+f6LojTHXTcuGyovYCdAVHRtQQHhSHzsXvU+NPCkPnYvep8anY9mRmaUbqE2GHsqRKsw1a++cnK6acB1Bx0rgVXBsqMsh3KHxk92iREiHTa2+Vmu7dVwD0gx6INBr/AIUh87F71PjTwpD52L3qfGpefZsfN1O7w18mG6bQg4YkuL7uMNmU9l+F49TlNsyTZcedfFRi7Po8as56Gm5INkHr79BQa54Uh87F71PjTwpD52L3qfGp+HZUeg3K6RQ9AqnOAc5vvZMxVl7QCb2fVriqdn7MjLSXiga2Jf5mIJlG7FucZj4x78SvWU00JAQXhSHzsXvU+NPCkPnYvep8anDsyPm6ndYe/N759yObXypxjvny9YHUtxftyZ9lx3HioheYfORq1xl/srHoHsv1htNb0GteFIfOxe9T408KQ+di96nxrYBsqO7Dcp8yehkTnF7twkzZfVrodb1cj2XEZG8VEQJR5EarlG4X5+56evCw649OiTQa34Uh87F71PjTwpD52L3qfGpyXZke6kO6w9wuJs25G4FpDlEyXzO1vKI42k1XMAcnFbLjzDxUQ8ZHrJGrKdTcRgG6v3kWvbjQa14Uh87F71PjTwpD52L3qfGthk2VHdRuU8ibolEMxN1tu3zZV+09aaixqpdlxkyeKiNpI7BI1VwLR33rE2brJtxTSxPENc8KQ+di96nxrB29tKI4XEASxknDzaCRPNt31uOE2XGdTFEdZ9UjVYx43QOpN2ktxYC1xIdMwBhOVGzkGzZ23cIPNB0hEBEeg19wt80bfVJ4XTjY0Elyq5DYXaUITER3YL0JV0kT+63Z/Cbjur525e/snxWzSXtvsLfSdB5PYJV+ge/ge3qr6ph8keoV7JGGBVgCpBBBFwQeII6xQcl2X/2f9nyQxSGTE3eNHNpEtdlBNvF8Lmsr/u67O85iveR/p11BECgAAAAWAAsABwAHUKqoI/wIna33j4UqQpQKUpQKUpQaj8jsSpcRY9o4nlmk3XNYWHjnZ2DFtX1c6mqm5K40ix2kSoy2U4LD5RkN1IFtCDb2R2VtlKDVDyXxxsTtIsVYspbB4clSQw6JtpozL6jaqRyVx2ttpsGKhC/M8PnIW9rtbWxZj62PbW214aDVV5MY4G42ky3YsbYPDjMSLXbTU2A+4VE7S5LYqKSF+f8ARZhhyOZwZVVjnjOW1id6qAdme4rPg5XTGWxylTiMTCF5vMgAhadVInLGN2IhHRsL3NuFUYvlbFLhis28zGMSsYo77rdw4XEM9yxuEOIRr/ZYkahlHkxjiQTtIkhsy3weHOU5cnR06PRJ9pu2qTyVx2n+02zBSgfmeHzgG17NbrKgnvA7Kkk5Rh8YmHQErabM5U2zRboFUN9bGQg6dXcaj9rbbxML4s5oWTD4XnKruXzNm5zlQnedW4W5A1udBQPkvjrkjaTKSwZsuDw4zEADpaa6AD1AVR8k8ZlK+ETkKlSnMsPkIbjdbW1ufvrOm5awpnzJMGjWd3Xd6ouHWN3La9azRkduYcDVzaHK+GFyjCQsJdzZVv0t1HNpci/QlXQdIm4ANqCPPJfHEgnaRNjmW+Dw5ynLlumnR0J+89teNyVxp18Jtms6h+aYfOA5BYK1rgXC+yvG1SuH26XixL7socPJNGAxFn3S3DacFN6xtj7dkbD7+XNJcR2RMLJC12AJtvHOZekOloBY60GIOS2OBuNptm6ILczw+ZgnAMbajU/eeF6pXkjjACo2jZSXLIMFhwrFzdiwtYkkkntub3qUw/K2B1VlzWbcW6PpDskd/wCZTfsq1yP5SNjIizx5CqwXYeSxlw0M5y9YsZbWPVbt0DBPJTGnjtJiOhZTg8OVUobqVFtCCAb9oHZXh5JYwsrnaOZ0LFGbBYcsufygpIuotpp1ACtupQaieSmO/wDubhiFUuMJhw5CElbtbXUt7TdtVDktjdbbSIuSWAweHAYkWJbTWtspQagvJHGBQg2jaNQoWPmWHyLkN1yrawsQLdmUdlVDkrjb3O02Yhy4LYPDnKSCvQ06Iykj1Me2ttpQakeSuO0/2m2YKUD8zw+cA2v0rdZUE94qocmMcCSNpMpLZjlweHGY2A6WmugA+wVtdKDUfkljMpTwid2VKmPmWHyWN79G1tbkVWeS+OJBO0iSGzLfB4c5Tly3XTo6E+0e2trpQak3JXHHXwm2azAPzPD5gHILBWtoLhdP4V7KqPJjHXLDaTBiRcjB4cE5eAY2uRqfvra6UGpfJPG5cvhEhLMCnMsPkIbjmW1j1/ea9bktjTodpEi6sFODw5AK2K5RbSxUN3HWtspQaoOS+OuG8JMWAYBjg8OWAYgkA2uBdV0/hXsrHxnInFyxvG+0nIkj3bkYSAM6WIszAXOjN7Rta9bnSg8VbC1e0pQKUpQKUpQKUpQKUpQKUpQKUpQQsPJeMMSXlZd5LKIy4yK8rOzsoCg8ZXtcm1+4VbXkbhwrrZ7PC8LdP6EkWHha3fkw0evbftpSgyoOT8SYjfrnzeMsuY5AZchkIXtJjU/f2mrmN2HHLvs2bx8Igext0F3trdh8c+vq7KUoLE/JeB3ldgxMySo4zEArMkCSAW1F1w8fDhr21jTcjYXieN3mYSvnkYyXLkxpEQ2lrZY14AEHUEGlKCSj2QirMozZZmZmF+BdQrZewG1/WTVGO2HHLAsLXyLktY69C2W9wQ3DgQRSlBgQci4EMWUyhYhEAu8OVty7PEXH0iC7eu+tyARnbF2DHhVKxZspWIWZrjxUSxKR3lI0B7co768pQSdKUoFKUoFKUoFKUoFKUoFKUoFKUoFKUoFKUoFKUoFKUoP/2Q=="/>
          <p:cNvSpPr>
            <a:spLocks noChangeAspect="1" noChangeArrowheads="1"/>
          </p:cNvSpPr>
          <p:nvPr/>
        </p:nvSpPr>
        <p:spPr bwMode="auto">
          <a:xfrm>
            <a:off x="1710055" y="1912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TExQVFRIVFBcVFxQXFBgWGBgYFxcXGBcaFRoaHCYeFxkkGRUYHy8gIycpLCwtGB8xODAqNSYrLioBCQoKBQUFDQUFDSkYEhgpKSkpKSkpKSkpKSkpKSkpKSkpKSkpKSkpKSkpKSkpKSkpKSkpKSkpKSkpKSkpKSkpKf/AABEIAKUBMQMBIgACEQEDEQH/xAAcAAEAAQUBAQAAAAAAAAAAAAAABQIDBAYHAQj/xABSEAACAQIDAwYJCQQHBQcFAAABAgMAEQQSIQUTMQYUIkFRYRUjMlNUcZKT0RYzQlKBkZTS0wckYoIXNENyoaKxJWOys8EIGERzdMLUNVVkhLT/xAAUAQEAAAAAAAAAAAAAAAAAAAAA/8QAFBEBAAAAAAAAAAAAAAAAAAAAAP/aAAwDAQACEQMRAD8A7jSlKBSlKBSlKBSlKBSlKBSlKBUZtnbq4cBQDJO993CvlPbiSeCIL9JzoO8kA2NscoMjbiACTEkXsSckSng8xGoHYo6TW0sLsIqLZLKGYStzhyDJiGRWZrfRCkZUQX0UaDvJJIVZMY3SbFhCdSiQRlF7lL9JgO08eNhwHu4xfprfh4fhVHMJ/Sj7iH8tOYT+lH3EP5aCvcYv01vw8PwpuMX6a34eH4VRzCf0o+4h/LTmE/pR9xD+Wgr3GL9Nb8PD8KbjF+mt+Hh+FUcwn9KPuIfy05hP6UfcQ/loKxBiuvGvbuggB+wlGH+FG2UW+cnxMg6wZSgPrEQQWqgbIc+VisQT/CY4/wDBIxWLisFhEF55BJbqnmMn3Rk5Sf5SaDD5T7Kw0eFlKxQrIyiON7KHDysI1Kv5WYF83H6NYkeBxOG+ZnxEkQ4LvryIOwCXNFKO5gp7zVe2OaNh5UigRMRIu5jQ4cQy55Qd2wBUMEGUvm7I2vqCKzMDtAsxjlAScC5UeS6/XiJ4r2jivA9RIYOzeVs7mTNjxEElKKJMEM5CqpJfVQDmLC1hwqZwmIxcq5o9oRut7XGDXj72qeTspWTFR3Okqyj+7NGv/vjkH2VN3oI3dY705fwSfq03WO9OX8En6tSVYeLjnLeLkiVbcHgeQ39azoLd1vtoLO6x3py/gk/Vpusd6cv4JP1abjFeew/4WX/5VNxivPYf8LL/APKoG6x3py/gk/Vpusd6cv4JP1akFvYXte2thYX67C5sPtNVUFXJPaUksTiYhpYZ5YXYLkDZWujBbm142Q2v1mputY5OHJjcXH1SLBiBrxJVoXsO7cL99bPQKUpQKUpQKUpQKUpQKUpQKUpQKUpQKUrwmg9rXdqbeeR2gwpGZTllxBGZIj1qg4STd3krxbqU42M2u+MukDMmF4NiFNml7Vw5+inUZev6H1hkYaBI0VEAVFFlVRYAd1BRgcAkK5UB1JZmJLM7HizsdWY9p/0AFZNU5hTMKCqlU5hXoagonVipCEK3UxXMB6xcX++sHmeJ9JT7MOv/AFc1JUoI3mOI9K+7Dxf9a88HT9eLf7IYR/7azsRIVUlULkcEUqCfUXZV+8isHnGJfRYo4v4pJN4fsSPQ/a/30FL7GzaTYiV060LLEp7m3aqzD+G9j1g1mYbZcUZG7ijQjgVjVSPUQL1ipsCNiWntiJDpmkUFVHZGnkoPvJ6yap+TyeSJJxF5kSkJ6r/OBf4A+XuoIXbMjtjGkj6YwiIm6Fjm3oZpsvZIFEdvUV+kazJoI8TGrA3Bs8cimzKbaMh6j3HvBHEVa2VhUjkxSooVRiAAFFgP3bDnq7yT9tW3YYaTMbDDyt0idBFKx8o9kbnj1BtfpGwWdlbSaPGyCZWOXDojyxRvIjHeFoiyoGaNsplutjxBGhFbJhtuQSaJNGT1rnAYetT0h9orD5LLeFpSLHESvMO3I1livfgd2qG3VepTEYdJBaREcdjqrj/MDQXEkB4EH1EGqqjX2BhTxgh+yNR/oBWetgABoALAdwoK6VTmFeg0HtKUoI8tu9oYV9PGJPhye8hZ0/5D+1W21pvKN8kcc3DcYiCUnsTeBJD7uR63KgUpSgUpSgUpSgUpVMsgVSx0ABJPcNTQVUqN2dyigmQuj2A4hwY2HQ3gzK4BF06feNeFXZNtQK6xmVM7ybpVzAnPlZ8pA4HKpOvZQZtKwdn7bhm0jcFvqnRtACeidbdIa1en2jEhs8iKRbRnUHpXy8T12Nu2xoMilYWI2zCjiNpFDlsuW4uDu3k6X1Rkjc3NhpXuL2vDE4SSRUJUuMxyiwKqekdOLDSgvYvFpEjSSMqIouzMbAAdZJrV8VK+OPTDR4PqhIyvP/FOOKRdkXE/St5NZ2PwCSyb6bEIYk6UUdwI1KkAyOS3jHDEAE2CXFhm6RymjjDBTMgZrWXMLnNfLYX1vY27bGgxXiBUqQCpFipAII4WIOhFuqsH5N4T0XDfhofyVI4rEQxyiJ5lWQoZLHSyKwUsx4KMzAC5FzwvVvEY/DosjNOoWPyjbj4sS9D65yEHo3oML5N4T0XDfhofyU+TeE9Fw34aH8lSTrYkdhI+6qaCAng2ajFWiwasDYg4eK4PsVVhsZs+Js0fNY2tbMkSI1jxF1QG3dU9el6CL+UkB8lmf+5FK3+iVV4bHVDij/8ArSL/AMYWpIt31YxU+RcwR5DcDKgXMb/3mUAd5NBh+FZD5OFm/naBB9vjWb/LXjY3EgEmCEAaknFHQd53NhQtiZOATDr2k76T7ALRqe8lvUaqTYERIaTNOw1zTNvAD2qh6CnvCg0Ec3Kdzogw8jebillxDH7YoiB9tevynkCAHCypiHJWNH+bYgXLF9CqKOkQQCbWW/GthVQBYCw7BpWvY+Xe41Qvk4aN856t5MEyqO8RgsezOvabBgHDvhbzF2lViWxN+OY8Zo1HkhQACg+gotqvSv8AKQg4LEdYMEgHXfMpC+u5IqTrXsJg5WlMUcYlwmHlBsZAhLgB0hOYHMkbEN3+LX6LXDZk5N4Ww/dcNw9Hi/LXvycwvouG/DxflrzwnN14WT+WWFv9WFPDLdeGxI/lhb/hmJ/woPfk5hfRcN+Hi/LT5OYX0XDfh4vy1l4XEZ1zZXXjo6lW07jV6gjvk5hfRcN+Hi/LV/CbKhiJMUMUZIsSkSISONiVAJFxwrKpQKUpQYu1MFvoJYj/AGkbp7Slb/43qW5O7QM+EglPlSRIzdXSKjN/mvWGDVHIxrQyw6+IxM0Yv9Vm30du7dzJQbBSlKBSlKBSlKBVueEOrKeDKVPqItVylBq0vICJoN00sxY6GW6Ziu4kw4W2XKFEUrjQcSTxrJw/I2NJVkDtdJjMgyx6Zt9mUnJmYHfvqSSLL2VsFKDVNi/s6gws6TI8hZAujEEXWEQA2AFugPvrM2nyOjmlabOyyOuQkLGwylVUizoR9EG/Ea9RIM/ULtrlBu23MKiTEkXy3skanQSTMPJXQ2A6TEWA4kBr23uSuFiMYZ5mfeM0EEeQyFyhVmzFcxRcwYl2yCwB0IFSu3dkR4p0dpJoyislkYKGDMjEMRrxQWses8at4DZu7LO7GSd7byZhYtbgqjgkY6kGg4m5JJtHaE/ojnv32H/UoMPDcioFieEvJk8QIiD0kECKLngMzvmZgNDpWS/JLDFoWvIDDuctsmogvlBJBNjfUXqrwjP6I/vsP+pTwjP6I/vsP+pQZu19lw4iRJSXWSMWUhUYDW+oYENxIse2/EAiIxXJHCiNs0siKQyMx3VrSiNWAzLlQlkQgra3AWGlSmDxDvfPE0VrWu8b39hjb7atbSik0aPK6gEPA4GWRT2MR0X7L3U3sbeUAz5GuSe0k/frVjFYRZFytmte/RkeM6fxIyt9l6gY8AXS+CneDKbNh2VWRW45CjqzQH+50dQQDxKKdwwSbETwSE2GZcOY3PZHKIsrHsU5W/hoJH5PQ/778Xiv1qfJ6H/ffi8V+tXvguX0qb2IP0qeC5fSpvYg/SoPPk9D/vvxeK/WrLw+HSJCASFF2JeR3t23aRiQPttWL4Lk9Km9iD9Kg2BGSDIZJrG4E0hdb9u7Fo79+WgpHKXDcRKCO1Vdl9pVK2+2nylgOiOZG6kjRnY+oW09ZIA6yKlM3f8A40Ld/wDjQa/tjbWJihaQYdE1VRvJrkF3VFJSNSGsWBIzjhxqPwhOEOSVs8buW5wQATI5uwnA0Uljow6PBdLC8nyplDLHhxrJJJG9vqxwypI7t2DohR2swHba7IgYEEAggggi4IPEEdYoPJZQqlmICqCWJ4AAXJPcAK95MYdhE0rAqcRI0+Q8VVlRUB/iyIpPexrXsRgZFniwwG9wrK8m5aTI53RTxWcgh4xnD5WK3ClS1hY7N4YfrwuIv/djP+IksaCTryo3ww3o2J9mP9SnhhvRsT7Mf6lBfxePKNYQyyaXzIEt6uk4N/s66s+F29GxHsxfqV54Yb0bE+zH+pTww3o2J9mP9Sg98Lt6NiPZi/Up4Xb0bEezF+pWTg8WZL3jkjtbywov6rMayaDFweML3vFJHb64UX9WVjWVSlArG2EcmOxCdUsUMw1+kueJ/wDKsVZNYLvkxuFk06e+w5/nQTL/AJsOR/PQbXSlKBSlKBSlKBSlKBSlKDWdr8qczth8M8YkU5ZZ2KlIe0AE+Mm7F4LxbqVrGASGFSqupLHM7tIrO7Hi0jXuzGw+wACwAFc3n2dE0kxMUZJxOJ1Mak/1mXrIqnwVD5mL3afCg6nz2Pzie2vxpz2Pzie2vxrlngqHzMXu0+FPBUPmYvdp8KDqnO0+uvtD4052n119ofGuV+C4fNRe7T4U8Fw+ai92nwoOqc7T66+0PjTnafXX2h8a5X4Lh81F7tPhTwXD5qL3afCg6DtSSDMJBiIYZ1FhIZYxccckilhvE7jqL3BB1rCi5b4Nw0U8sAfgyZ1ljcdqEAh1PYRcdY6zp0eCjXyURfUij/QVVPhlcWI67gjQgjgVI1B7xQbE/KXDQf1bE3XzDRzSR+qNgheL7My/w0P7TY9BzfEbwjRWCRqT2K7sC3s37hwrVRimjOWU3XgJeA7hIOCn+Lge46Vcx2DMqFAxUHQ2VWv9jKRQbBB+0aSVA8WHQA/XnJsRoQQsYsQdCL1an5WYxr2aCMfwxM5+93t/lNahsrZSYIsDiOi5uUkKjpfWGoN/s1+ypvDB5fmYZpdbXjhcr7ZAQfa1BkSbTxLccXP/AC7qP/gjFWziZvScT+Ik/NWfHyVxzGwwjL3vNAo+3I7n/Cr/AMh9oeag/Et+lQRGCx0sMzSgmbOgVxLKc3RN0KuVYgDM3R4a348ZjDcsUvaeNoex771D62Vbr/MoHfWLi+TGNiF3wpZQLkwyLLb+Q5XPqVTUZDOG1U8DYjUEEcQwOqnuOtBtezdoRTYxGjkR1jw8hLK6kAzSRBBoeNoZNPVWy84X6y+0K5NjNlo5zZU3g4MyK32OCOkvd91jWds/BQSoG5vCDcqy7pOiymzDyddRx7LUHS+cL9ZfaFOcL9ZfaFc88DweYh90n5aeB4PMQ+6T8tB0PnC/WX2hTnC/WX2hXPPA8HmIfdJ+WngeDzEPuk/LQdD5wv1l9oU5wv1l9oVzzwPB5iH3Sflp4Hg8xD7pPy0HQ+cL9ZfaFOcL9ZfaFc88DweYh90n5aeB4PMQ+6T8tB0PnC/WX2hUZyhxKrDvMy3hlim4jhHIpb/JmrT/AAPB5iH3SflrE2vsmEYeYiGIEQykERICCI24aUHbxSqYvJHqFVUClKUClKUClKUClKUHP9kcgIsQjytNiFZsRiSVR0Cj95m4AoT/AI1m/wBF0HpGK95H+nUDs7lRFEJY32g0LricYohtEFXx8rIWZ4S1vokAtq3dWQ/LaAIGG1JCxVGKlYQF1XOoHN87OVzlRbioBtcXCW/oug9IxXvI/wBOn9F0HpGK95H+nUZLyxgsAu1n8vIzlIL5Sps6KuHPCQqCGsMoY9l/Dy1w+Y/7VkCZVZTlgLEh2zq37vlXMmTLrcZmuBloJT+i6D0jFe8j/Tp/RdB6RiveR/p1Fry0gzG+1JCM+UKow/kkIc7M0AF16dwt76WudKt/LeIR38KOZLXKhYcoKvZgv7vncstyunUL2zCgmP6LoPSMV7yP9On9F0HpGK95H+nUU/LWDo5dqyWLDMWjgzKrq1gqjD6sjbvNmsMpbW4tXp5bQXX/AGpIqWa5KQMxKspUgLAVVXQP5RDAldONglP6LoPSMV7yP9OvR+y6Dz+KPdvEH+kYNRcfLaDMwbakgAZctkgOZWWxDMYMudXzE5SRlC8S1Wxy2iy//U2MhDgdGFY0Zc+UsWgDsrHKOiCRx4a0E2n7LsJ9I4hxwIbESAH15SK0Pl9seDZ4Jgwc0oDxsokjmliTIyllEhLIYmRSpRtRmuD1VsT8uoAFYbTlZcylhuoc4VgeiijD3Lq2S+awsW1JW1VNyzgDKPCz5LMGfdwliy5CCFXD2CECVTexvksCDeg2zk1hcG8Ec+FghSOVA4yRIh16mygag6HvBqarnycoVJ6GKxjx2VgkWGTM18wcFxh1RdSrdF76N262jLvFObDTSOGYpvZS0dg94y/OJCy3QAMEj+k2W1gaDdcTyjw0ZytPHm+oGDP9iLdj91Y55XwWvaexOUHmeKsTe1gd1qb6WHXXP5+WZjbcQmES5yww2EifFSAkG4LdAKAWJF8uXQaAWrP2RsPa8988q4KJgouRHLibBs+hQKqZiTfMzm5N73Nw6FgNoRzxiSNsyG+tiNQbEEEAgg9RF61b9onJ2NoJMYgC4iBDIWGm8jQXdJPrdEHKeINrGxIM5yb5PJg4jGskshZy7SSvmZmIVewACygAAWFq0zlnyyXFK2Gw9zCSVmn4K6jyo4et1YizP5NrgE30DWzTZBtJMvV4t/5mVlP+EaH7a8cnU8T2dpq1szaKRxgMJd43SkO6c9MgX4C1hYKLdQFBN0qO8Ox9kvuX+FPDsfZL7l/hQSNKjvDsfZL7l/hTw7H2S+5f4UEjSo7w7H2S+5f4U8Ox9kvuX+FBI0qO8Ox9kvuX+FPDsfZL7l/hQSNYe2f6tP8A+RL/AMtqteHY+yX3L/CsXa224zh5haTWGUaxOBqjcTbSg7jF5I9QqqqYuA9QqqgUpSgUpSgUpSgUpSg0HZbHI+p/rGK6/wD8uesvMe0/fWNsfk+0qs4xE6ZsTjbIqxFTbEzWs5iO71+te/VUh8k3zW5ziT0UOXLALXYhjvNxlawHkgX018oWCxmPafvpmPafvrIi5JMbfvWJPTcE5YI7KC1rBoCW1Ci+gN8w00q0vJV91m53ifm1YPuotWIObxO5zi2hy3vrbiNQozHtP30zHtP31kNySbMAcViQCxHkwPmAW97iACPXtve1uJqgclHv/WcRfKpyWgsCWIPjNxlOn0bX076C1mPafvpmPafvrIXkk2YjnWJID28iBMq7sNoTARJ0ja62HStxU3tHks+6Dc7xN90WL7qLRrAjxG53mtycl8wtbiaCjMe0/fTMe0/fWRLySYf+KxIGcAHJA+ZSBfRYBk1uLm4Fr9davtbbOGgbdjG4meex/dsMkE8ma+l3WHIgtbRrHXroNgzHtP31jY/akcC55pVjT6zvlH2XOp7hWuYZdp4hFDmLBrbpMAJZ27wPm47/AGkd3CmyOTMUc+JltzrGRRjcLiCJ5HOTMZMhHkCWWJbpky2OoFyQyMDyplxrMmzsO0+UgNPKdzAt+89N/UFvU1h/2ayT67Qxbyr14aC8EHqYg7yQethUtsXbmFhTdZ5Wl+clLYecSM8lyXkXd3W5U2HABQBotZSctsIys4kYouYMwhmIXISGzHJYWIIN+FqDP2TsODCpkw8McSdiKFv3m3E95rOqEbllhQoYu4UlQGMM1iXICgHJxJIA7b15Jy1wisiNIweTNkUwzBnyi7ZAUu1hqbcKDI5UYCSfBzxRG0kkTqpvl1I4E9QPC/fXLDsjEp0Tg8QttLLGHUW0sCjEEequmjlfhixTO+cAEruJrgNcKSMl7HK1u2x7K8XljhTmIdzlJDWgmOUjUhuhoRcce2g5e2FmHHDYr8NL/wBFrzm8vo2K/DTflrp68tsIUEgkbdtls+5mynOQFs2SxuSAO29VvywwylQXcFjlW8EwzEAtZehqcqsbdgNBy3m8vo2K/DTflpzeb0bFfhZvy11I8r8NmCZ3zkFgu4muQCASBkuRdhr3ikfK/DMSFdyVOVgIJiQbA2PQ0NiDbvFBy3m83o2K/Czflpzeb0bFfhZvy11D5a4TIZN427ALF9zNlAFySWyWsLH7jVT8sMMMt3cZjlW8EwzGxay9DU5VJt2A0HLubTejYr8LL+WnNZvRsV+Gl/LXUTywwwYLnfMQWC7ia5ClQSBkuQCyi/8AEO2i8r8MWKh3LLbMu4muL3tcZLi9j91By7ms3o2K/DS/lr3mk3ouK/DS/lrpw5aYUoXEjZACS+5mygLfMSclgBY39VVPyxwqgMXcKSoBMEwBLEKoByaklgB2kjtoOX80n9FxX4aX8tYO3MNMMNOThsSBuZLk4eUAdA6klbAd9dePLDDBgpd8xBYLuJrkKVDEDJqAWUE/xDtqI5X8qsO+Bxkas+fmst13MoIzRuFJumgOU6nTQ9lBt8fAeqqqpj4D1CqqBSlKBSlKBVvESZUZhxCk/cK+NflXjPS8T7+T81Dyqxh/8ViPfyfmoPpHkB+17C7RtGxEGKt80x0c/wC6b6X93yvXa9b7Xw6rEG4NiOuuxfsw/bRiRJHhMSkmKVjlR0BedfWP7VR2nUC5ueFB1jk0PEMOo4nH3GXQ/vM3lJxm/l41LSLoBYWCwWBjLKPGdUQ6SHQdI6LYH6BrTdmtOFfJiCi85xeUbmJil8VMDlLLfv1vWWZcV6W17AZtxDmIU3sejw4/ebWoNqAuUvqRNJYsu8I0lHRZdItNLnqJTi1WY/IZtc24i6VgHPl8Z/IfidAOjcng4rXBNiha2LYak2EEIBJve/R7TfS2o9d6Q+JtbnRy5QuTm8OUAX4DL327NBw1uG1xi0mml5WvZd3fxY8rN86eHSXsH1TUbtLakGGgzzyRRQqkerx5Y75yQFgJzhtNPVfqNaTtPl/uXyc9aeYNpFFh4ZGVjZQtwAqXJt0jfWkeI2pio1WcwYcKb7xoo5sS1mJQkW3MTBTa4B1JIAoK+VXLPnULLFEI8K8mmNxjvh4xaLjhglprkX10vmK65wK1PYOCsoeBcVjHyHNicVLJhsLGTY3jBbNKoK6ggg6G4tY7hgORuHjkMrhp8QTcz4hjLISABcZtF0AGg4ADqrP2nsSHEgCeMSKOCsWt9wNqDR8VtZ8Y7xtNJjnJu8GD/dcGDZQN9NxlsFAuSdANNKnuT3JqaJlZ3jhRTcYXCxhY9QR4126cp17tRepLZnJXC4d95DAkb2K5lBvY8Rx7hUrQKx8TgsxDq7xSgFVljIDgHiNQVZb2OVgRcA8ayKUEc8GLACri0yDKLNhUa4U5gCFZU48SFB14ihXHkg88iuCW1wYIzFchYAynKbX8mw6TdpvI0oIswY69+eIegEF8LcqvWEffbwE2Uls1yUU3uKuIuOBJ53FctnJ5mAS3eVmBIACrY36KgG9SFKCKOGx2TJzxALBTbBqLi4LBhvcjZje5y65m4Xq4y4+4PPIrhiw/cwQDlyggGUhbLp0bd97m8jSgjGhxpP8AW4/JK/1XUBmzMEbfZ0ubeSwtkW1sor1Ex4ZmONQlmDXOEAIym6qCsoOQHN0ST5bXuDapKlBFiHHZcnPI7ZSt+ZqD0vLJAlyszE3JIOutVsuOItzuK2ZWtzMEdDyeiZSABYcAPJB41I0oI4LjwQeeR3AI1wYbRmzPbNKSASBoDawAAFhXiR44G/PI79DU4UlrJ5Az77OQDmNmJuXe9wxFSVKCNMWOs375GCxYlhhADd7gnSWzWFgMwNsq8SL0MeOItzuKwy2HMxlAQ3Vcu9y2B6wL8NdBUlSgjiuP6P75EcpYi+DDdJgQW6UpsbFhpYAMRwrxY8cL/vkfSCqScL0sqghQH32fQktcsTck31qSpQR8fPwSeeR3LFieZgEk6a2mGYBbKA19EXrANRm3sNjOZTo2LQpzeQEDCBcyqhYg2lygsQbtlv0jWx1gcoP6pif/AE83/Kag6DEeiPUK0jl7+1nC7NBjuJsVbSFD5J6t630B3ce7rrnv7Tf2z4lXfB4WOTC5ei8rqUmb+4P7NT1NxIsRauMu5JJJJJNyTqSTxJ7TQfbGzcUZIY5CLF40cgcAWUE2++smvjBOVOLAAGKxAAFgBNIAAOAHSqocq8Z6XiPfyfmoPs2lavzhvrN95r2g1T/u67O85iveR/p1bxH/AGednqjMJMVcKT84nUP/AC66tXhF9DwoPlHkJ+yzFbTYMo3WGv0p3Bse0Rj+0Pq0HWa+jORvIHC7NjywJ4wizzNrI/rPUv8ACLD7da2CKIKoVQFVQAFAAAA0AAGgHdVdBoGzPJf/ANRiv/65692jtSLDrnmkSNe12C39XWT3CozA7Fx+IMgWWLCwHE4vIUXe4iUDETFsua0cWpsCddL6VO7K/Z/hYJc5jaeYLE28mbeYgMZGuSzNu1QADooB5L8bgUGrYzlhKyB8LhZXiYheczI8UAuL5tFMjLa5LWAFuNY6bKXEjNjNoLMp/sIZVhg9TZWzv/MfhXVcKpsNAfHS6xDIo6UvzgLXY62Nr3c5rAcI84BDBmMcBbm8fTMQOHuFPkR5s6qNNPqlBc2Ng5tys2VA+DXCYVoIhJNGDkeNQqrd2ZrHXyevrIqU5LbTIw6CbERSdFSshkVXIt5Mqk+Wp0zDyuOhrfX2XHvF8VEAZG8uNWJG7/sSD0BfjcdTaa3qG2RspEmnhMK2GSZFKpvws0jMwL5spQSCTQHhp2Cgw/CkPnYvep8aeFIfOxe9T41skey4943ioiBMPm41XKNwvz9z09eFh1x6dEmsdtmR83U7rD35sTnEI5tmypxjvnKcSBrZQwuCdQg/CkPnYvep8aeFIfOxe9T41suI2XHf5qIXmT5yNWBFl+aAPQPZe2oY21ubXgqO5G5T5lujkTf3zG1pM2UDs10NtRQa/wCFIfOxe9T408KQ+di96nxrZI9lxl28VEbSDyI1UqNyPn7np6/V7U00JrFn2bHuZDusPcJiuluRuBZzlE0d8zm3lEcbS6rmAIQvhSHzsXvU+NPCkPnYvep8anxsyPIh3UH9h0jEpiOuu5S+ZG7CeF142NPBUdwNyo+f6LojTHXTcuGyovYCdAVHRtQQHhSHzsXvU+NPCkPnYvep8anY9mRmaUbqE2GHsqRKsw1a++cnK6acB1Bx0rgVXBsqMsh3KHxk92iREiHTa2+Vmu7dVwD0gx6INBr/AIUh87F71PjTwpD52L3qfGpefZsfN1O7w18mG6bQg4YkuL7uMNmU9l+F49TlNsyTZcedfFRi7Po8as56Gm5INkHr79BQa54Uh87F71PjTwpD52L3qfGp+HZUeg3K6RQ9AqnOAc5vvZMxVl7QCb2fVriqdn7MjLSXiga2Jf5mIJlG7FucZj4x78SvWU00JAQXhSHzsXvU+NPCkPnYvep8anDsyPm6ndYe/N759yObXypxjvny9YHUtxftyZ9lx3HioheYfORq1xl/srHoHsv1htNb0GteFIfOxe9T408KQ+di96nxrYBsqO7Dcp8yehkTnF7twkzZfVrodb1cj2XEZG8VEQJR5EarlG4X5+56evCw649OiTQa34Uh87F71PjTwpD52L3qfGpyXZke6kO6w9wuJs25G4FpDlEyXzO1vKI42k1XMAcnFbLjzDxUQ8ZHrJGrKdTcRgG6v3kWvbjQa14Uh87F71PjTwpD52L3qfGthk2VHdRuU8ibolEMxN1tu3zZV+09aaixqpdlxkyeKiNpI7BI1VwLR33rE2brJtxTSxPENc8KQ+di96nxrB29tKI4XEASxknDzaCRPNt31uOE2XGdTFEdZ9UjVYx43QOpN2ktxYC1xIdMwBhOVGzkGzZ23cIPNB0hEBEeg19wt80bfVJ4XTjY0Elyq5DYXaUITER3YL0JV0kT+63Z/Cbjur525e/snxWzSXtvsLfSdB5PYJV+ge/ge3qr6ph8keoV7JGGBVgCpBBBFwQeII6xQcl2X/2f9nyQxSGTE3eNHNpEtdlBNvF8Lmsr/u67O85iveR/p11BECgAAAAWAAsABwAHUKqoI/wIna33j4UqQpQKUpQKUpQaj8jsSpcRY9o4nlmk3XNYWHjnZ2DFtX1c6mqm5K40ix2kSoy2U4LD5RkN1IFtCDb2R2VtlKDVDyXxxsTtIsVYspbB4clSQw6JtpozL6jaqRyVx2ttpsGKhC/M8PnIW9rtbWxZj62PbW214aDVV5MY4G42ky3YsbYPDjMSLXbTU2A+4VE7S5LYqKSF+f8ARZhhyOZwZVVjnjOW1id6qAdme4rPg5XTGWxylTiMTCF5vMgAhadVInLGN2IhHRsL3NuFUYvlbFLhis28zGMSsYo77rdw4XEM9yxuEOIRr/ZYkahlHkxjiQTtIkhsy3weHOU5cnR06PRJ9pu2qTyVx2n+02zBSgfmeHzgG17NbrKgnvA7Kkk5Rh8YmHQErabM5U2zRboFUN9bGQg6dXcaj9rbbxML4s5oWTD4XnKruXzNm5zlQnedW4W5A1udBQPkvjrkjaTKSwZsuDw4zEADpaa6AD1AVR8k8ZlK+ETkKlSnMsPkIbjdbW1ufvrOm5awpnzJMGjWd3Xd6ouHWN3La9azRkduYcDVzaHK+GFyjCQsJdzZVv0t1HNpci/QlXQdIm4ANqCPPJfHEgnaRNjmW+Dw5ynLlumnR0J+89teNyVxp18Jtms6h+aYfOA5BYK1rgXC+yvG1SuH26XixL7socPJNGAxFn3S3DacFN6xtj7dkbD7+XNJcR2RMLJC12AJtvHOZekOloBY60GIOS2OBuNptm6ILczw+ZgnAMbajU/eeF6pXkjjACo2jZSXLIMFhwrFzdiwtYkkkntub3qUw/K2B1VlzWbcW6PpDskd/wCZTfsq1yP5SNjIizx5CqwXYeSxlw0M5y9YsZbWPVbt0DBPJTGnjtJiOhZTg8OVUobqVFtCCAb9oHZXh5JYwsrnaOZ0LFGbBYcsufygpIuotpp1ACtupQaieSmO/wDubhiFUuMJhw5CElbtbXUt7TdtVDktjdbbSIuSWAweHAYkWJbTWtspQagvJHGBQg2jaNQoWPmWHyLkN1yrawsQLdmUdlVDkrjb3O02Yhy4LYPDnKSCvQ06Iykj1Me2ttpQakeSuO0/2m2YKUD8zw+cA2v0rdZUE94qocmMcCSNpMpLZjlweHGY2A6WmugA+wVtdKDUfkljMpTwid2VKmPmWHyWN79G1tbkVWeS+OJBO0iSGzLfB4c5Tly3XTo6E+0e2trpQak3JXHHXwm2azAPzPD5gHILBWtoLhdP4V7KqPJjHXLDaTBiRcjB4cE5eAY2uRqfvra6UGpfJPG5cvhEhLMCnMsPkIbjmW1j1/ea9bktjTodpEi6sFODw5AK2K5RbSxUN3HWtspQaoOS+OuG8JMWAYBjg8OWAYgkA2uBdV0/hXsrHxnInFyxvG+0nIkj3bkYSAM6WIszAXOjN7Rta9bnSg8VbC1e0pQKUpQKUpQKUpQKUpQKUpQKUpQQsPJeMMSXlZd5LKIy4yK8rOzsoCg8ZXtcm1+4VbXkbhwrrZ7PC8LdP6EkWHha3fkw0evbftpSgyoOT8SYjfrnzeMsuY5AZchkIXtJjU/f2mrmN2HHLvs2bx8Igext0F3trdh8c+vq7KUoLE/JeB3ldgxMySo4zEArMkCSAW1F1w8fDhr21jTcjYXieN3mYSvnkYyXLkxpEQ2lrZY14AEHUEGlKCSj2QirMozZZmZmF+BdQrZewG1/WTVGO2HHLAsLXyLktY69C2W9wQ3DgQRSlBgQci4EMWUyhYhEAu8OVty7PEXH0iC7eu+tyARnbF2DHhVKxZspWIWZrjxUSxKR3lI0B7co768pQSdKUoFKUoFKUoFKUoFKUoFKUoFKUoFKUoFKUoFKUoFKU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hQSERUTExQVFRIVFBcVFxQXFBgWGBgYFxcXGBcaFRoaHCYeFxkkGRUYHy8gIycpLCwtGB8xODAqNSYrLioBCQoKBQUFDQUFDSkYEhgpKSkpKSkpKSkpKSkpKSkpKSkpKSkpKSkpKSkpKSkpKSkpKSkpKSkpKSkpKSkpKSkpKf/AABEIAKUBMQMBIgACEQEDEQH/xAAcAAEAAQUBAQAAAAAAAAAAAAAABQIDBAYHAQj/xABSEAACAQIDAwYJCQQHBQcFAAABAgMAEQQSIQUTMQYUIkFRYRUjMlNUcZKT0RYzQlKBkZTS0wckYoIXNENyoaKxJWOys8EIGERzdMLUNVVkhLT/xAAUAQEAAAAAAAAAAAAAAAAAAAAA/8QAFBEBAAAAAAAAAAAAAAAAAAAAAP/aAAwDAQACEQMRAD8A7jSlKBSlKBSlKBSlKBSlKBSlKBUZtnbq4cBQDJO993CvlPbiSeCIL9JzoO8kA2NscoMjbiACTEkXsSckSng8xGoHYo6TW0sLsIqLZLKGYStzhyDJiGRWZrfRCkZUQX0UaDvJJIVZMY3SbFhCdSiQRlF7lL9JgO08eNhwHu4xfprfh4fhVHMJ/Sj7iH8tOYT+lH3EP5aCvcYv01vw8PwpuMX6a34eH4VRzCf0o+4h/LTmE/pR9xD+Wgr3GL9Nb8PD8KbjF+mt+Hh+FUcwn9KPuIfy05hP6UfcQ/loKxBiuvGvbuggB+wlGH+FG2UW+cnxMg6wZSgPrEQQWqgbIc+VisQT/CY4/wDBIxWLisFhEF55BJbqnmMn3Rk5Sf5SaDD5T7Kw0eFlKxQrIyiON7KHDysI1Kv5WYF83H6NYkeBxOG+ZnxEkQ4LvryIOwCXNFKO5gp7zVe2OaNh5UigRMRIu5jQ4cQy55Qd2wBUMEGUvm7I2vqCKzMDtAsxjlAScC5UeS6/XiJ4r2jivA9RIYOzeVs7mTNjxEElKKJMEM5CqpJfVQDmLC1hwqZwmIxcq5o9oRut7XGDXj72qeTspWTFR3Okqyj+7NGv/vjkH2VN3oI3dY705fwSfq03WO9OX8En6tSVYeLjnLeLkiVbcHgeQ39azoLd1vtoLO6x3py/gk/Vpusd6cv4JP1abjFeew/4WX/5VNxivPYf8LL/APKoG6x3py/gk/Vpusd6cv4JP1akFvYXte2thYX67C5sPtNVUFXJPaUksTiYhpYZ5YXYLkDZWujBbm142Q2v1mputY5OHJjcXH1SLBiBrxJVoXsO7cL99bPQKUpQKUpQKUpQKUpQKUpQKUpQKUpQKUrwmg9rXdqbeeR2gwpGZTllxBGZIj1qg4STd3krxbqU42M2u+MukDMmF4NiFNml7Vw5+inUZev6H1hkYaBI0VEAVFFlVRYAd1BRgcAkK5UB1JZmJLM7HizsdWY9p/0AFZNU5hTMKCqlU5hXoagonVipCEK3UxXMB6xcX++sHmeJ9JT7MOv/AFc1JUoI3mOI9K+7Dxf9a88HT9eLf7IYR/7azsRIVUlULkcEUqCfUXZV+8isHnGJfRYo4v4pJN4fsSPQ/a/30FL7GzaTYiV060LLEp7m3aqzD+G9j1g1mYbZcUZG7ijQjgVjVSPUQL1ipsCNiWntiJDpmkUFVHZGnkoPvJ6yap+TyeSJJxF5kSkJ6r/OBf4A+XuoIXbMjtjGkj6YwiIm6Fjm3oZpsvZIFEdvUV+kazJoI8TGrA3Bs8cimzKbaMh6j3HvBHEVa2VhUjkxSooVRiAAFFgP3bDnq7yT9tW3YYaTMbDDyt0idBFKx8o9kbnj1BtfpGwWdlbSaPGyCZWOXDojyxRvIjHeFoiyoGaNsplutjxBGhFbJhtuQSaJNGT1rnAYetT0h9orD5LLeFpSLHESvMO3I1livfgd2qG3VepTEYdJBaREcdjqrj/MDQXEkB4EH1EGqqjX2BhTxgh+yNR/oBWetgABoALAdwoK6VTmFeg0HtKUoI8tu9oYV9PGJPhye8hZ0/5D+1W21pvKN8kcc3DcYiCUnsTeBJD7uR63KgUpSgUpSgUpSgUpVMsgVSx0ABJPcNTQVUqN2dyigmQuj2A4hwY2HQ3gzK4BF06feNeFXZNtQK6xmVM7ybpVzAnPlZ8pA4HKpOvZQZtKwdn7bhm0jcFvqnRtACeidbdIa1en2jEhs8iKRbRnUHpXy8T12Nu2xoMilYWI2zCjiNpFDlsuW4uDu3k6X1Rkjc3NhpXuL2vDE4SSRUJUuMxyiwKqekdOLDSgvYvFpEjSSMqIouzMbAAdZJrV8VK+OPTDR4PqhIyvP/FOOKRdkXE/St5NZ2PwCSyb6bEIYk6UUdwI1KkAyOS3jHDEAE2CXFhm6RymjjDBTMgZrWXMLnNfLYX1vY27bGgxXiBUqQCpFipAII4WIOhFuqsH5N4T0XDfhofyVI4rEQxyiJ5lWQoZLHSyKwUsx4KMzAC5FzwvVvEY/DosjNOoWPyjbj4sS9D65yEHo3oML5N4T0XDfhofyU+TeE9Fw34aH8lSTrYkdhI+6qaCAng2ajFWiwasDYg4eK4PsVVhsZs+Js0fNY2tbMkSI1jxF1QG3dU9el6CL+UkB8lmf+5FK3+iVV4bHVDij/8ArSL/AMYWpIt31YxU+RcwR5DcDKgXMb/3mUAd5NBh+FZD5OFm/naBB9vjWb/LXjY3EgEmCEAaknFHQd53NhQtiZOATDr2k76T7ALRqe8lvUaqTYERIaTNOw1zTNvAD2qh6CnvCg0Ec3Kdzogw8jebillxDH7YoiB9tevynkCAHCypiHJWNH+bYgXLF9CqKOkQQCbWW/GthVQBYCw7BpWvY+Xe41Qvk4aN856t5MEyqO8RgsezOvabBgHDvhbzF2lViWxN+OY8Zo1HkhQACg+gotqvSv8AKQg4LEdYMEgHXfMpC+u5IqTrXsJg5WlMUcYlwmHlBsZAhLgB0hOYHMkbEN3+LX6LXDZk5N4Ww/dcNw9Hi/LXvycwvouG/DxflrzwnN14WT+WWFv9WFPDLdeGxI/lhb/hmJ/woPfk5hfRcN+Hi/LT5OYX0XDfh4vy1l4XEZ1zZXXjo6lW07jV6gjvk5hfRcN+Hi/LV/CbKhiJMUMUZIsSkSISONiVAJFxwrKpQKUpQYu1MFvoJYj/AGkbp7Slb/43qW5O7QM+EglPlSRIzdXSKjN/mvWGDVHIxrQyw6+IxM0Yv9Vm30du7dzJQbBSlKBSlKBSlKBVueEOrKeDKVPqItVylBq0vICJoN00sxY6GW6Ziu4kw4W2XKFEUrjQcSTxrJw/I2NJVkDtdJjMgyx6Zt9mUnJmYHfvqSSLL2VsFKDVNi/s6gws6TI8hZAujEEXWEQA2AFugPvrM2nyOjmlabOyyOuQkLGwylVUizoR9EG/Ea9RIM/ULtrlBu23MKiTEkXy3skanQSTMPJXQ2A6TEWA4kBr23uSuFiMYZ5mfeM0EEeQyFyhVmzFcxRcwYl2yCwB0IFSu3dkR4p0dpJoyislkYKGDMjEMRrxQWses8at4DZu7LO7GSd7byZhYtbgqjgkY6kGg4m5JJtHaE/ojnv32H/UoMPDcioFieEvJk8QIiD0kECKLngMzvmZgNDpWS/JLDFoWvIDDuctsmogvlBJBNjfUXqrwjP6I/vsP+pTwjP6I/vsP+pQZu19lw4iRJSXWSMWUhUYDW+oYENxIse2/EAiIxXJHCiNs0siKQyMx3VrSiNWAzLlQlkQgra3AWGlSmDxDvfPE0VrWu8b39hjb7atbSik0aPK6gEPA4GWRT2MR0X7L3U3sbeUAz5GuSe0k/frVjFYRZFytmte/RkeM6fxIyt9l6gY8AXS+CneDKbNh2VWRW45CjqzQH+50dQQDxKKdwwSbETwSE2GZcOY3PZHKIsrHsU5W/hoJH5PQ/778Xiv1qfJ6H/ffi8V+tXvguX0qb2IP0qeC5fSpvYg/SoPPk9D/vvxeK/WrLw+HSJCASFF2JeR3t23aRiQPttWL4Lk9Km9iD9Kg2BGSDIZJrG4E0hdb9u7Fo79+WgpHKXDcRKCO1Vdl9pVK2+2nylgOiOZG6kjRnY+oW09ZIA6yKlM3f8A40Ld/wDjQa/tjbWJihaQYdE1VRvJrkF3VFJSNSGsWBIzjhxqPwhOEOSVs8buW5wQATI5uwnA0Uljow6PBdLC8nyplDLHhxrJJJG9vqxwypI7t2DohR2swHba7IgYEEAggggi4IPEEdYoPJZQqlmICqCWJ4AAXJPcAK95MYdhE0rAqcRI0+Q8VVlRUB/iyIpPexrXsRgZFniwwG9wrK8m5aTI53RTxWcgh4xnD5WK3ClS1hY7N4YfrwuIv/djP+IksaCTryo3ww3o2J9mP9SnhhvRsT7Mf6lBfxePKNYQyyaXzIEt6uk4N/s66s+F29GxHsxfqV54Yb0bE+zH+pTww3o2J9mP9Sg98Lt6NiPZi/Up4Xb0bEezF+pWTg8WZL3jkjtbywov6rMayaDFweML3vFJHb64UX9WVjWVSlArG2EcmOxCdUsUMw1+kueJ/wDKsVZNYLvkxuFk06e+w5/nQTL/AJsOR/PQbXSlKBSlKBSlKBSlKBSlKDWdr8qczth8M8YkU5ZZ2KlIe0AE+Mm7F4LxbqVrGASGFSqupLHM7tIrO7Hi0jXuzGw+wACwAFc3n2dE0kxMUZJxOJ1Mak/1mXrIqnwVD5mL3afCg6nz2Pzie2vxpz2Pzie2vxrlngqHzMXu0+FPBUPmYvdp8KDqnO0+uvtD4052n119ofGuV+C4fNRe7T4U8Fw+ai92nwoOqc7T66+0PjTnafXX2h8a5X4Lh81F7tPhTwXD5qL3afCg6DtSSDMJBiIYZ1FhIZYxccckilhvE7jqL3BB1rCi5b4Nw0U8sAfgyZ1ljcdqEAh1PYRcdY6zp0eCjXyURfUij/QVVPhlcWI67gjQgjgVI1B7xQbE/KXDQf1bE3XzDRzSR+qNgheL7My/w0P7TY9BzfEbwjRWCRqT2K7sC3s37hwrVRimjOWU3XgJeA7hIOCn+Lge46Vcx2DMqFAxUHQ2VWv9jKRQbBB+0aSVA8WHQA/XnJsRoQQsYsQdCL1an5WYxr2aCMfwxM5+93t/lNahsrZSYIsDiOi5uUkKjpfWGoN/s1+ypvDB5fmYZpdbXjhcr7ZAQfa1BkSbTxLccXP/AC7qP/gjFWziZvScT+Ik/NWfHyVxzGwwjL3vNAo+3I7n/Cr/AMh9oeag/Et+lQRGCx0sMzSgmbOgVxLKc3RN0KuVYgDM3R4a348ZjDcsUvaeNoex771D62Vbr/MoHfWLi+TGNiF3wpZQLkwyLLb+Q5XPqVTUZDOG1U8DYjUEEcQwOqnuOtBtezdoRTYxGjkR1jw8hLK6kAzSRBBoeNoZNPVWy84X6y+0K5NjNlo5zZU3g4MyK32OCOkvd91jWds/BQSoG5vCDcqy7pOiymzDyddRx7LUHS+cL9ZfaFOcL9ZfaFc88DweYh90n5aeB4PMQ+6T8tB0PnC/WX2hTnC/WX2hXPPA8HmIfdJ+WngeDzEPuk/LQdD5wv1l9oU5wv1l9oVzzwPB5iH3Sflp4Hg8xD7pPy0HQ+cL9ZfaFOcL9ZfaFc88DweYh90n5aeB4PMQ+6T8tB0PnC/WX2hUZyhxKrDvMy3hlim4jhHIpb/JmrT/AAPB5iH3SflrE2vsmEYeYiGIEQykERICCI24aUHbxSqYvJHqFVUClKUClKUClKUClKUHP9kcgIsQjytNiFZsRiSVR0Cj95m4AoT/AI1m/wBF0HpGK95H+nUDs7lRFEJY32g0LricYohtEFXx8rIWZ4S1vokAtq3dWQ/LaAIGG1JCxVGKlYQF1XOoHN87OVzlRbioBtcXCW/oug9IxXvI/wBOn9F0HpGK95H+nUZLyxgsAu1n8vIzlIL5Sps6KuHPCQqCGsMoY9l/Dy1w+Y/7VkCZVZTlgLEh2zq37vlXMmTLrcZmuBloJT+i6D0jFe8j/Tp/RdB6RiveR/p1Fry0gzG+1JCM+UKow/kkIc7M0AF16dwt76WudKt/LeIR38KOZLXKhYcoKvZgv7vncstyunUL2zCgmP6LoPSMV7yP9On9F0HpGK95H+nUU/LWDo5dqyWLDMWjgzKrq1gqjD6sjbvNmsMpbW4tXp5bQXX/AGpIqWa5KQMxKspUgLAVVXQP5RDAldONglP6LoPSMV7yP9OvR+y6Dz+KPdvEH+kYNRcfLaDMwbakgAZctkgOZWWxDMYMudXzE5SRlC8S1Wxy2iy//U2MhDgdGFY0Zc+UsWgDsrHKOiCRx4a0E2n7LsJ9I4hxwIbESAH15SK0Pl9seDZ4Jgwc0oDxsokjmliTIyllEhLIYmRSpRtRmuD1VsT8uoAFYbTlZcylhuoc4VgeiijD3Lq2S+awsW1JW1VNyzgDKPCz5LMGfdwliy5CCFXD2CECVTexvksCDeg2zk1hcG8Ec+FghSOVA4yRIh16mygag6HvBqarnycoVJ6GKxjx2VgkWGTM18wcFxh1RdSrdF76N262jLvFObDTSOGYpvZS0dg94y/OJCy3QAMEj+k2W1gaDdcTyjw0ZytPHm+oGDP9iLdj91Y55XwWvaexOUHmeKsTe1gd1qb6WHXXP5+WZjbcQmES5yww2EifFSAkG4LdAKAWJF8uXQaAWrP2RsPa8988q4KJgouRHLibBs+hQKqZiTfMzm5N73Nw6FgNoRzxiSNsyG+tiNQbEEEAgg9RF61b9onJ2NoJMYgC4iBDIWGm8jQXdJPrdEHKeINrGxIM5yb5PJg4jGskshZy7SSvmZmIVewACygAAWFq0zlnyyXFK2Gw9zCSVmn4K6jyo4et1YizP5NrgE30DWzTZBtJMvV4t/5mVlP+EaH7a8cnU8T2dpq1szaKRxgMJd43SkO6c9MgX4C1hYKLdQFBN0qO8Ox9kvuX+FPDsfZL7l/hQSNKjvDsfZL7l/hTw7H2S+5f4UEjSo7w7H2S+5f4U8Ox9kvuX+FBI0qO8Ox9kvuX+FPDsfZL7l/hQSNYe2f6tP8A+RL/AMtqteHY+yX3L/CsXa224zh5haTWGUaxOBqjcTbSg7jF5I9QqqqYuA9QqqgUpSgUpSgUpSgUpSg0HZbHI+p/rGK6/wD8uesvMe0/fWNsfk+0qs4xE6ZsTjbIqxFTbEzWs5iO71+te/VUh8k3zW5ziT0UOXLALXYhjvNxlawHkgX018oWCxmPafvpmPafvrIi5JMbfvWJPTcE5YI7KC1rBoCW1Ci+gN8w00q0vJV91m53ifm1YPuotWIObxO5zi2hy3vrbiNQozHtP30zHtP31kNySbMAcViQCxHkwPmAW97iACPXtve1uJqgclHv/WcRfKpyWgsCWIPjNxlOn0bX076C1mPafvpmPafvrIXkk2YjnWJID28iBMq7sNoTARJ0ja62HStxU3tHks+6Dc7xN90WL7qLRrAjxG53mtycl8wtbiaCjMe0/fTMe0/fWRLySYf+KxIGcAHJA+ZSBfRYBk1uLm4Fr9davtbbOGgbdjG4meex/dsMkE8ma+l3WHIgtbRrHXroNgzHtP31jY/akcC55pVjT6zvlH2XOp7hWuYZdp4hFDmLBrbpMAJZ27wPm47/AGkd3CmyOTMUc+JltzrGRRjcLiCJ5HOTMZMhHkCWWJbpky2OoFyQyMDyplxrMmzsO0+UgNPKdzAt+89N/UFvU1h/2ayT67Qxbyr14aC8EHqYg7yQethUtsXbmFhTdZ5Wl+clLYecSM8lyXkXd3W5U2HABQBotZSctsIys4kYouYMwhmIXISGzHJYWIIN+FqDP2TsODCpkw8McSdiKFv3m3E95rOqEbllhQoYu4UlQGMM1iXICgHJxJIA7b15Jy1wisiNIweTNkUwzBnyi7ZAUu1hqbcKDI5UYCSfBzxRG0kkTqpvl1I4E9QPC/fXLDsjEp0Tg8QttLLGHUW0sCjEEequmjlfhixTO+cAEruJrgNcKSMl7HK1u2x7K8XljhTmIdzlJDWgmOUjUhuhoRcce2g5e2FmHHDYr8NL/wBFrzm8vo2K/DTflrp68tsIUEgkbdtls+5mynOQFs2SxuSAO29VvywwylQXcFjlW8EwzEAtZehqcqsbdgNBy3m8vo2K/DTflpzeb0bFfhZvy11I8r8NmCZ3zkFgu4muQCASBkuRdhr3ikfK/DMSFdyVOVgIJiQbA2PQ0NiDbvFBy3m83o2K/Czflpzeb0bFfhZvy11D5a4TIZN427ALF9zNlAFySWyWsLH7jVT8sMMMt3cZjlW8EwzGxay9DU5VJt2A0HLubTejYr8LL+WnNZvRsV+Gl/LXUTywwwYLnfMQWC7ia5ClQSBkuQCyi/8AEO2i8r8MWKh3LLbMu4muL3tcZLi9j91By7ms3o2K/DS/lr3mk3ouK/DS/lrpw5aYUoXEjZACS+5mygLfMSclgBY39VVPyxwqgMXcKSoBMEwBLEKoByaklgB2kjtoOX80n9FxX4aX8tYO3MNMMNOThsSBuZLk4eUAdA6klbAd9dePLDDBgpd8xBYLuJrkKVDEDJqAWUE/xDtqI5X8qsO+Bxkas+fmst13MoIzRuFJumgOU6nTQ9lBt8fAeqqqpj4D1CqqBSlKBSlKBVvESZUZhxCk/cK+NflXjPS8T7+T81Dyqxh/8ViPfyfmoPpHkB+17C7RtGxEGKt80x0c/wC6b6X93yvXa9b7Xw6rEG4NiOuuxfsw/bRiRJHhMSkmKVjlR0BedfWP7VR2nUC5ueFB1jk0PEMOo4nH3GXQ/vM3lJxm/l41LSLoBYWCwWBjLKPGdUQ6SHQdI6LYH6BrTdmtOFfJiCi85xeUbmJil8VMDlLLfv1vWWZcV6W17AZtxDmIU3sejw4/ebWoNqAuUvqRNJYsu8I0lHRZdItNLnqJTi1WY/IZtc24i6VgHPl8Z/IfidAOjcng4rXBNiha2LYak2EEIBJve/R7TfS2o9d6Q+JtbnRy5QuTm8OUAX4DL327NBw1uG1xi0mml5WvZd3fxY8rN86eHSXsH1TUbtLakGGgzzyRRQqkerx5Y75yQFgJzhtNPVfqNaTtPl/uXyc9aeYNpFFh4ZGVjZQtwAqXJt0jfWkeI2pio1WcwYcKb7xoo5sS1mJQkW3MTBTa4B1JIAoK+VXLPnULLFEI8K8mmNxjvh4xaLjhglprkX10vmK65wK1PYOCsoeBcVjHyHNicVLJhsLGTY3jBbNKoK6ggg6G4tY7hgORuHjkMrhp8QTcz4hjLISABcZtF0AGg4ADqrP2nsSHEgCeMSKOCsWt9wNqDR8VtZ8Y7xtNJjnJu8GD/dcGDZQN9NxlsFAuSdANNKnuT3JqaJlZ3jhRTcYXCxhY9QR4126cp17tRepLZnJXC4d95DAkb2K5lBvY8Rx7hUrQKx8TgsxDq7xSgFVljIDgHiNQVZb2OVgRcA8ayKUEc8GLACri0yDKLNhUa4U5gCFZU48SFB14ihXHkg88iuCW1wYIzFchYAynKbX8mw6TdpvI0oIswY69+eIegEF8LcqvWEffbwE2Uls1yUU3uKuIuOBJ53FctnJ5mAS3eVmBIACrY36KgG9SFKCKOGx2TJzxALBTbBqLi4LBhvcjZje5y65m4Xq4y4+4PPIrhiw/cwQDlyggGUhbLp0bd97m8jSgjGhxpP8AW4/JK/1XUBmzMEbfZ0ubeSwtkW1sor1Ex4ZmONQlmDXOEAIym6qCsoOQHN0ST5bXuDapKlBFiHHZcnPI7ZSt+ZqD0vLJAlyszE3JIOutVsuOItzuK2ZWtzMEdDyeiZSABYcAPJB41I0oI4LjwQeeR3AI1wYbRmzPbNKSASBoDawAAFhXiR44G/PI79DU4UlrJ5Az77OQDmNmJuXe9wxFSVKCNMWOs375GCxYlhhADd7gnSWzWFgMwNsq8SL0MeOItzuKwy2HMxlAQ3Vcu9y2B6wL8NdBUlSgjiuP6P75EcpYi+DDdJgQW6UpsbFhpYAMRwrxY8cL/vkfSCqScL0sqghQH32fQktcsTck31qSpQR8fPwSeeR3LFieZgEk6a2mGYBbKA19EXrANRm3sNjOZTo2LQpzeQEDCBcyqhYg2lygsQbtlv0jWx1gcoP6pif/AE83/Kag6DEeiPUK0jl7+1nC7NBjuJsVbSFD5J6t630B3ce7rrnv7Tf2z4lXfB4WOTC5ei8rqUmb+4P7NT1NxIsRauMu5JJJJJNyTqSTxJ7TQfbGzcUZIY5CLF40cgcAWUE2++smvjBOVOLAAGKxAAFgBNIAAOAHSqocq8Z6XiPfyfmoPs2lavzhvrN95r2g1T/u67O85iveR/p1bxH/AGednqjMJMVcKT84nUP/AC66tXhF9DwoPlHkJ+yzFbTYMo3WGv0p3Bse0Rj+0Pq0HWa+jORvIHC7NjywJ4wizzNrI/rPUv8ACLD7da2CKIKoVQFVQAFAAAA0AAGgHdVdBoGzPJf/ANRiv/65692jtSLDrnmkSNe12C39XWT3CozA7Fx+IMgWWLCwHE4vIUXe4iUDETFsua0cWpsCddL6VO7K/Z/hYJc5jaeYLE28mbeYgMZGuSzNu1QADooB5L8bgUGrYzlhKyB8LhZXiYheczI8UAuL5tFMjLa5LWAFuNY6bKXEjNjNoLMp/sIZVhg9TZWzv/MfhXVcKpsNAfHS6xDIo6UvzgLXY62Nr3c5rAcI84BDBmMcBbm8fTMQOHuFPkR5s6qNNPqlBc2Ng5tys2VA+DXCYVoIhJNGDkeNQqrd2ZrHXyevrIqU5LbTIw6CbERSdFSshkVXIt5Mqk+Wp0zDyuOhrfX2XHvF8VEAZG8uNWJG7/sSD0BfjcdTaa3qG2RspEmnhMK2GSZFKpvws0jMwL5spQSCTQHhp2Cgw/CkPnYvep8aeFIfOxe9T41skey4943ioiBMPm41XKNwvz9z09eFh1x6dEmsdtmR83U7rD35sTnEI5tmypxjvnKcSBrZQwuCdQg/CkPnYvep8aeFIfOxe9T41suI2XHf5qIXmT5yNWBFl+aAPQPZe2oY21ubXgqO5G5T5lujkTf3zG1pM2UDs10NtRQa/wCFIfOxe9T408KQ+di96nxrZI9lxl28VEbSDyI1UqNyPn7np6/V7U00JrFn2bHuZDusPcJiuluRuBZzlE0d8zm3lEcbS6rmAIQvhSHzsXvU+NPCkPnYvep8anxsyPIh3UH9h0jEpiOuu5S+ZG7CeF142NPBUdwNyo+f6LojTHXTcuGyovYCdAVHRtQQHhSHzsXvU+NPCkPnYvep8anY9mRmaUbqE2GHsqRKsw1a++cnK6acB1Bx0rgVXBsqMsh3KHxk92iREiHTa2+Vmu7dVwD0gx6INBr/AIUh87F71PjTwpD52L3qfGpefZsfN1O7w18mG6bQg4YkuL7uMNmU9l+F49TlNsyTZcedfFRi7Po8as56Gm5INkHr79BQa54Uh87F71PjTwpD52L3qfGp+HZUeg3K6RQ9AqnOAc5vvZMxVl7QCb2fVriqdn7MjLSXiga2Jf5mIJlG7FucZj4x78SvWU00JAQXhSHzsXvU+NPCkPnYvep8anDsyPm6ndYe/N759yObXypxjvny9YHUtxftyZ9lx3HioheYfORq1xl/srHoHsv1htNb0GteFIfOxe9T408KQ+di96nxrYBsqO7Dcp8yehkTnF7twkzZfVrodb1cj2XEZG8VEQJR5EarlG4X5+56evCw649OiTQa34Uh87F71PjTwpD52L3qfGpyXZke6kO6w9wuJs25G4FpDlEyXzO1vKI42k1XMAcnFbLjzDxUQ8ZHrJGrKdTcRgG6v3kWvbjQa14Uh87F71PjTwpD52L3qfGthk2VHdRuU8ibolEMxN1tu3zZV+09aaixqpdlxkyeKiNpI7BI1VwLR33rE2brJtxTSxPENc8KQ+di96nxrB29tKI4XEASxknDzaCRPNt31uOE2XGdTFEdZ9UjVYx43QOpN2ktxYC1xIdMwBhOVGzkGzZ23cIPNB0hEBEeg19wt80bfVJ4XTjY0Elyq5DYXaUITER3YL0JV0kT+63Z/Cbjur525e/snxWzSXtvsLfSdB5PYJV+ge/ge3qr6ph8keoV7JGGBVgCpBBBFwQeII6xQcl2X/2f9nyQxSGTE3eNHNpEtdlBNvF8Lmsr/u67O85iveR/p11BECgAAAAWAAsABwAHUKqoI/wIna33j4UqQpQKUpQKUpQaj8jsSpcRY9o4nlmk3XNYWHjnZ2DFtX1c6mqm5K40ix2kSoy2U4LD5RkN1IFtCDb2R2VtlKDVDyXxxsTtIsVYspbB4clSQw6JtpozL6jaqRyVx2ttpsGKhC/M8PnIW9rtbWxZj62PbW214aDVV5MY4G42ky3YsbYPDjMSLXbTU2A+4VE7S5LYqKSF+f8ARZhhyOZwZVVjnjOW1id6qAdme4rPg5XTGWxylTiMTCF5vMgAhadVInLGN2IhHRsL3NuFUYvlbFLhis28zGMSsYo77rdw4XEM9yxuEOIRr/ZYkahlHkxjiQTtIkhsy3weHOU5cnR06PRJ9pu2qTyVx2n+02zBSgfmeHzgG17NbrKgnvA7Kkk5Rh8YmHQErabM5U2zRboFUN9bGQg6dXcaj9rbbxML4s5oWTD4XnKruXzNm5zlQnedW4W5A1udBQPkvjrkjaTKSwZsuDw4zEADpaa6AD1AVR8k8ZlK+ETkKlSnMsPkIbjdbW1ufvrOm5awpnzJMGjWd3Xd6ouHWN3La9azRkduYcDVzaHK+GFyjCQsJdzZVv0t1HNpci/QlXQdIm4ANqCPPJfHEgnaRNjmW+Dw5ynLlumnR0J+89teNyVxp18Jtms6h+aYfOA5BYK1rgXC+yvG1SuH26XixL7socPJNGAxFn3S3DacFN6xtj7dkbD7+XNJcR2RMLJC12AJtvHOZekOloBY60GIOS2OBuNptm6ILczw+ZgnAMbajU/eeF6pXkjjACo2jZSXLIMFhwrFzdiwtYkkkntub3qUw/K2B1VlzWbcW6PpDskd/wCZTfsq1yP5SNjIizx5CqwXYeSxlw0M5y9YsZbWPVbt0DBPJTGnjtJiOhZTg8OVUobqVFtCCAb9oHZXh5JYwsrnaOZ0LFGbBYcsufygpIuotpp1ACtupQaieSmO/wDubhiFUuMJhw5CElbtbXUt7TdtVDktjdbbSIuSWAweHAYkWJbTWtspQagvJHGBQg2jaNQoWPmWHyLkN1yrawsQLdmUdlVDkrjb3O02Yhy4LYPDnKSCvQ06Iykj1Me2ttpQakeSuO0/2m2YKUD8zw+cA2v0rdZUE94qocmMcCSNpMpLZjlweHGY2A6WmugA+wVtdKDUfkljMpTwid2VKmPmWHyWN79G1tbkVWeS+OJBO0iSGzLfB4c5Tly3XTo6E+0e2trpQak3JXHHXwm2azAPzPD5gHILBWtoLhdP4V7KqPJjHXLDaTBiRcjB4cE5eAY2uRqfvra6UGpfJPG5cvhEhLMCnMsPkIbjmW1j1/ea9bktjTodpEi6sFODw5AK2K5RbSxUN3HWtspQaoOS+OuG8JMWAYBjg8OWAYgkA2uBdV0/hXsrHxnInFyxvG+0nIkj3bkYSAM6WIszAXOjN7Rta9bnSg8VbC1e0pQKUpQKUpQKUpQKUpQKUpQKUpQQsPJeMMSXlZd5LKIy4yK8rOzsoCg8ZXtcm1+4VbXkbhwrrZ7PC8LdP6EkWHha3fkw0evbftpSgyoOT8SYjfrnzeMsuY5AZchkIXtJjU/f2mrmN2HHLvs2bx8Igext0F3trdh8c+vq7KUoLE/JeB3ldgxMySo4zEArMkCSAW1F1w8fDhr21jTcjYXieN3mYSvnkYyXLkxpEQ2lrZY14AEHUEGlKCSj2QirMozZZmZmF+BdQrZewG1/WTVGO2HHLAsLXyLktY69C2W9wQ3DgQRSlBgQci4EMWUyhYhEAu8OVty7PEXH0iC7eu+tyARnbF2DHhVKxZspWIWZrjxUSxKR3lI0B7co768pQSdKUoFKUoFKUoFKUoFKUoFKUoFKUoFKUoFKUoFKUoFKUo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blind thrust 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43" y="4114235"/>
            <a:ext cx="3514595" cy="1912353"/>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1057504" y="4156851"/>
            <a:ext cx="3578042" cy="400110"/>
          </a:xfrm>
          <a:prstGeom prst="rect">
            <a:avLst/>
          </a:prstGeom>
          <a:noFill/>
        </p:spPr>
        <p:txBody>
          <a:bodyPr wrap="square" rtlCol="0">
            <a:spAutoFit/>
          </a:bodyPr>
          <a:lstStyle/>
          <a:p>
            <a:r>
              <a:rPr lang="en-US" sz="2000" dirty="0"/>
              <a:t>Blind thrust fault</a:t>
            </a:r>
          </a:p>
        </p:txBody>
      </p:sp>
      <p:pic>
        <p:nvPicPr>
          <p:cNvPr id="8" name="صورة 7"/>
          <p:cNvPicPr>
            <a:picLocks noChangeAspect="1"/>
          </p:cNvPicPr>
          <p:nvPr/>
        </p:nvPicPr>
        <p:blipFill>
          <a:blip r:embed="rId5"/>
          <a:stretch>
            <a:fillRect/>
          </a:stretch>
        </p:blipFill>
        <p:spPr>
          <a:xfrm>
            <a:off x="2014855" y="964047"/>
            <a:ext cx="6963552" cy="2735755"/>
          </a:xfrm>
          <a:prstGeom prst="rect">
            <a:avLst/>
          </a:prstGeom>
        </p:spPr>
      </p:pic>
      <p:sp>
        <p:nvSpPr>
          <p:cNvPr id="9" name="مستطيل 8"/>
          <p:cNvSpPr/>
          <p:nvPr/>
        </p:nvSpPr>
        <p:spPr>
          <a:xfrm>
            <a:off x="307974" y="599696"/>
            <a:ext cx="11884025" cy="400110"/>
          </a:xfrm>
          <a:prstGeom prst="rect">
            <a:avLst/>
          </a:prstGeom>
        </p:spPr>
        <p:txBody>
          <a:bodyPr wrap="square">
            <a:spAutoFit/>
          </a:bodyPr>
          <a:lstStyle/>
          <a:p>
            <a:pPr algn="l"/>
            <a:r>
              <a:rPr lang="en-US" sz="2000" dirty="0">
                <a:latin typeface="Times New Roman" panose="02020603050405020304" pitchFamily="18" charset="0"/>
              </a:rPr>
              <a:t>A fault that dies out in the subsurface, and thus does not intersect the ground surface, is called a </a:t>
            </a:r>
            <a:r>
              <a:rPr lang="en-US" sz="2000" b="1" u="sng" dirty="0">
                <a:latin typeface="Times New Roman" panose="02020603050405020304" pitchFamily="18" charset="0"/>
              </a:rPr>
              <a:t>blind fault</a:t>
            </a:r>
            <a:r>
              <a:rPr lang="en-US" sz="2000" b="1" dirty="0">
                <a:latin typeface="Times New Roman" panose="02020603050405020304" pitchFamily="18" charset="0"/>
              </a:rPr>
              <a:t>.</a:t>
            </a:r>
            <a:endParaRPr lang="en-US" sz="2000" dirty="0"/>
          </a:p>
        </p:txBody>
      </p:sp>
      <p:sp>
        <p:nvSpPr>
          <p:cNvPr id="10" name="مستطيل 9"/>
          <p:cNvSpPr/>
          <p:nvPr/>
        </p:nvSpPr>
        <p:spPr>
          <a:xfrm>
            <a:off x="155575" y="206504"/>
            <a:ext cx="9171730" cy="400110"/>
          </a:xfrm>
          <a:prstGeom prst="rect">
            <a:avLst/>
          </a:prstGeom>
        </p:spPr>
        <p:txBody>
          <a:bodyPr wrap="square">
            <a:spAutoFit/>
          </a:bodyPr>
          <a:lstStyle/>
          <a:p>
            <a:r>
              <a:rPr lang="en-US" sz="2000" dirty="0">
                <a:solidFill>
                  <a:srgbClr val="000000"/>
                </a:solidFill>
                <a:latin typeface="Times New Roman" panose="02020603050405020304" pitchFamily="18" charset="0"/>
              </a:rPr>
              <a:t>The fault that intersected the ground surface while it was active is an </a:t>
            </a:r>
            <a:r>
              <a:rPr lang="en-US" sz="2000" b="1" u="sng" dirty="0">
                <a:solidFill>
                  <a:srgbClr val="000000"/>
                </a:solidFill>
                <a:latin typeface="Times New Roman" panose="02020603050405020304" pitchFamily="18" charset="0"/>
              </a:rPr>
              <a:t>emergent fault</a:t>
            </a:r>
            <a:r>
              <a:rPr lang="en-US" sz="2000" b="1" dirty="0">
                <a:solidFill>
                  <a:srgbClr val="000000"/>
                </a:solidFill>
                <a:latin typeface="Times New Roman" panose="02020603050405020304" pitchFamily="18" charset="0"/>
              </a:rPr>
              <a:t>.</a:t>
            </a:r>
            <a:r>
              <a:rPr lang="en-US" sz="2000" dirty="0">
                <a:solidFill>
                  <a:srgbClr val="000000"/>
                </a:solidFill>
                <a:latin typeface="Times New Roman" panose="02020603050405020304" pitchFamily="18" charset="0"/>
              </a:rPr>
              <a:t> </a:t>
            </a:r>
            <a:endParaRPr lang="en-US" sz="2000" dirty="0"/>
          </a:p>
        </p:txBody>
      </p:sp>
      <p:sp>
        <p:nvSpPr>
          <p:cNvPr id="6" name="عنصر نائب للتذييل 5"/>
          <p:cNvSpPr>
            <a:spLocks noGrp="1"/>
          </p:cNvSpPr>
          <p:nvPr>
            <p:ph type="ftr" sz="quarter" idx="11"/>
          </p:nvPr>
        </p:nvSpPr>
        <p:spPr/>
        <p:txBody>
          <a:bodyPr/>
          <a:lstStyle/>
          <a:p>
            <a:r>
              <a:rPr lang="ar-IQ"/>
              <a:t>د.ربيع زناد</a:t>
            </a:r>
          </a:p>
        </p:txBody>
      </p:sp>
      <p:sp>
        <p:nvSpPr>
          <p:cNvPr id="11" name="عنصر نائب لرقم الشريحة 10"/>
          <p:cNvSpPr>
            <a:spLocks noGrp="1"/>
          </p:cNvSpPr>
          <p:nvPr>
            <p:ph type="sldNum" sz="quarter" idx="12"/>
          </p:nvPr>
        </p:nvSpPr>
        <p:spPr/>
        <p:txBody>
          <a:bodyPr/>
          <a:lstStyle/>
          <a:p>
            <a:fld id="{BF7B6AA9-620B-4C45-AFBE-759345F35E1C}" type="slidenum">
              <a:rPr lang="ar-IQ" smtClean="0"/>
              <a:t>25</a:t>
            </a:fld>
            <a:endParaRPr lang="ar-IQ"/>
          </a:p>
        </p:txBody>
      </p:sp>
    </p:spTree>
    <p:extLst>
      <p:ext uri="{BB962C8B-B14F-4D97-AF65-F5344CB8AC3E}">
        <p14:creationId xmlns:p14="http://schemas.microsoft.com/office/powerpoint/2010/main" val="3485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wipe(down)">
                                      <p:cBhvr>
                                        <p:cTn id="1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p:cNvSpPr>
            <a:spLocks noChangeArrowheads="1"/>
          </p:cNvSpPr>
          <p:nvPr/>
        </p:nvSpPr>
        <p:spPr bwMode="auto">
          <a:xfrm>
            <a:off x="68895" y="819059"/>
            <a:ext cx="44584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000" dirty="0">
                <a:solidFill>
                  <a:srgbClr val="000000"/>
                </a:solidFill>
              </a:rPr>
              <a:t>-Affect topography and modify landscape</a:t>
            </a:r>
          </a:p>
        </p:txBody>
      </p:sp>
      <p:sp>
        <p:nvSpPr>
          <p:cNvPr id="384004" name="Rectangle 4"/>
          <p:cNvSpPr>
            <a:spLocks noChangeArrowheads="1"/>
          </p:cNvSpPr>
          <p:nvPr/>
        </p:nvSpPr>
        <p:spPr bwMode="auto">
          <a:xfrm>
            <a:off x="84916" y="1175627"/>
            <a:ext cx="62153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000" dirty="0">
                <a:solidFill>
                  <a:srgbClr val="000000"/>
                </a:solidFill>
              </a:rPr>
              <a:t>-Affect distribution of economic resources (oil fields, ores)</a:t>
            </a:r>
          </a:p>
          <a:p>
            <a:pPr algn="l" rtl="0" eaLnBrk="0" fontAlgn="base" hangingPunct="0">
              <a:spcBef>
                <a:spcPct val="0"/>
              </a:spcBef>
              <a:spcAft>
                <a:spcPct val="0"/>
              </a:spcAft>
            </a:pPr>
            <a:endParaRPr lang="en-US" sz="2000" dirty="0">
              <a:solidFill>
                <a:srgbClr val="000000"/>
              </a:solidFill>
            </a:endParaRPr>
          </a:p>
        </p:txBody>
      </p:sp>
      <p:sp>
        <p:nvSpPr>
          <p:cNvPr id="384005" name="Rectangle 5"/>
          <p:cNvSpPr>
            <a:spLocks noChangeArrowheads="1"/>
          </p:cNvSpPr>
          <p:nvPr/>
        </p:nvSpPr>
        <p:spPr bwMode="auto">
          <a:xfrm>
            <a:off x="79443" y="1563531"/>
            <a:ext cx="776115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eaLnBrk="0" fontAlgn="base" hangingPunct="0">
              <a:spcBef>
                <a:spcPct val="0"/>
              </a:spcBef>
              <a:spcAft>
                <a:spcPct val="0"/>
              </a:spcAft>
            </a:pPr>
            <a:r>
              <a:rPr lang="en-US" sz="2000" dirty="0">
                <a:solidFill>
                  <a:srgbClr val="000000"/>
                </a:solidFill>
              </a:rPr>
              <a:t>-Control permeability  (</a:t>
            </a:r>
            <a:r>
              <a:rPr lang="en-US" sz="2000" dirty="0"/>
              <a:t>affect the distribution of oil, underground water, and mineral resources. </a:t>
            </a:r>
            <a:r>
              <a:rPr lang="en-US" sz="2000" dirty="0">
                <a:solidFill>
                  <a:srgbClr val="000000"/>
                </a:solidFill>
              </a:rPr>
              <a:t>)</a:t>
            </a:r>
          </a:p>
        </p:txBody>
      </p:sp>
      <p:sp>
        <p:nvSpPr>
          <p:cNvPr id="384008" name="Rectangle 8"/>
          <p:cNvSpPr>
            <a:spLocks noChangeArrowheads="1"/>
          </p:cNvSpPr>
          <p:nvPr/>
        </p:nvSpPr>
        <p:spPr bwMode="auto">
          <a:xfrm>
            <a:off x="1828800" y="304801"/>
            <a:ext cx="29017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sz="2400" i="1">
                <a:solidFill>
                  <a:srgbClr val="3333CC"/>
                </a:solidFill>
              </a:rPr>
              <a:t>but, why study faults?</a:t>
            </a:r>
          </a:p>
        </p:txBody>
      </p:sp>
      <p:pic>
        <p:nvPicPr>
          <p:cNvPr id="9" name="Picture 3" descr="09_h_0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9540" y="2013604"/>
            <a:ext cx="4949371" cy="339340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444" y="3109501"/>
            <a:ext cx="7044610" cy="707886"/>
          </a:xfrm>
          <a:prstGeom prst="rect">
            <a:avLst/>
          </a:prstGeom>
        </p:spPr>
        <p:txBody>
          <a:bodyPr wrap="square">
            <a:spAutoFit/>
          </a:bodyPr>
          <a:lstStyle/>
          <a:p>
            <a:pPr algn="l"/>
            <a:r>
              <a:rPr lang="en-US" sz="2000" dirty="0">
                <a:solidFill>
                  <a:srgbClr val="000000"/>
                </a:solidFill>
              </a:rPr>
              <a:t>-Active faults generate earthquakes. Geologists study them to better understand where and when future earthquakes will occur.</a:t>
            </a:r>
            <a:endParaRPr lang="ar-IQ" sz="2000" dirty="0">
              <a:solidFill>
                <a:srgbClr val="000000"/>
              </a:solidFill>
            </a:endParaRPr>
          </a:p>
        </p:txBody>
      </p:sp>
      <p:sp>
        <p:nvSpPr>
          <p:cNvPr id="3" name="Rectangle 2"/>
          <p:cNvSpPr/>
          <p:nvPr/>
        </p:nvSpPr>
        <p:spPr>
          <a:xfrm>
            <a:off x="84310" y="3795953"/>
            <a:ext cx="6813563" cy="707886"/>
          </a:xfrm>
          <a:prstGeom prst="rect">
            <a:avLst/>
          </a:prstGeom>
        </p:spPr>
        <p:txBody>
          <a:bodyPr wrap="square">
            <a:spAutoFit/>
          </a:bodyPr>
          <a:lstStyle/>
          <a:p>
            <a:pPr algn="l"/>
            <a:r>
              <a:rPr lang="en-US" dirty="0"/>
              <a:t>-</a:t>
            </a:r>
            <a:r>
              <a:rPr lang="en-US" sz="2000" dirty="0">
                <a:solidFill>
                  <a:srgbClr val="000000"/>
                </a:solidFill>
              </a:rPr>
              <a:t>Geologists also study faults because they can Faults also can           serve as  conduits for volcanic eruptions</a:t>
            </a:r>
            <a:r>
              <a:rPr lang="en-US" dirty="0"/>
              <a:t>.   .</a:t>
            </a:r>
            <a:endParaRPr lang="ar-IQ" dirty="0"/>
          </a:p>
        </p:txBody>
      </p:sp>
      <p:sp>
        <p:nvSpPr>
          <p:cNvPr id="4" name="Rectangle 3"/>
          <p:cNvSpPr/>
          <p:nvPr/>
        </p:nvSpPr>
        <p:spPr>
          <a:xfrm>
            <a:off x="79444" y="2271417"/>
            <a:ext cx="6096000" cy="707886"/>
          </a:xfrm>
          <a:prstGeom prst="rect">
            <a:avLst/>
          </a:prstGeom>
        </p:spPr>
        <p:txBody>
          <a:bodyPr>
            <a:spAutoFit/>
          </a:bodyPr>
          <a:lstStyle/>
          <a:p>
            <a:pPr algn="l"/>
            <a:r>
              <a:rPr lang="en-US" sz="2000" dirty="0">
                <a:solidFill>
                  <a:srgbClr val="000000"/>
                </a:solidFill>
              </a:rPr>
              <a:t>- Studying faults can help to better understand how both          the Earth's crust and the surface landscape formed</a:t>
            </a:r>
            <a:endParaRPr lang="ar-IQ" sz="2000" dirty="0">
              <a:solidFill>
                <a:srgbClr val="000000"/>
              </a:solidFill>
            </a:endParaRPr>
          </a:p>
        </p:txBody>
      </p:sp>
      <p:sp>
        <p:nvSpPr>
          <p:cNvPr id="6" name="Rectangle 5"/>
          <p:cNvSpPr/>
          <p:nvPr/>
        </p:nvSpPr>
        <p:spPr>
          <a:xfrm>
            <a:off x="68895" y="4517126"/>
            <a:ext cx="7771706" cy="646331"/>
          </a:xfrm>
          <a:prstGeom prst="rect">
            <a:avLst/>
          </a:prstGeom>
        </p:spPr>
        <p:txBody>
          <a:bodyPr wrap="square">
            <a:spAutoFit/>
          </a:bodyPr>
          <a:lstStyle/>
          <a:p>
            <a:pPr algn="l"/>
            <a:r>
              <a:rPr lang="en-US" dirty="0"/>
              <a:t> -To deduced the </a:t>
            </a:r>
            <a:r>
              <a:rPr lang="en-US" dirty="0" err="1"/>
              <a:t>Paleostress</a:t>
            </a:r>
            <a:r>
              <a:rPr lang="en-US" dirty="0"/>
              <a:t> Analysis:-Stress field at the time of faulting</a:t>
            </a:r>
          </a:p>
          <a:p>
            <a:pPr algn="l"/>
            <a:r>
              <a:rPr lang="en-US" dirty="0"/>
              <a:t>      and fracturing, based on the orientation and nature of the faults and fractures</a:t>
            </a:r>
            <a:endParaRPr lang="ar-IQ" dirty="0"/>
          </a:p>
        </p:txBody>
      </p:sp>
      <p:sp>
        <p:nvSpPr>
          <p:cNvPr id="5" name="عنصر نائب للتذييل 4"/>
          <p:cNvSpPr>
            <a:spLocks noGrp="1"/>
          </p:cNvSpPr>
          <p:nvPr>
            <p:ph type="ftr" sz="quarter" idx="11"/>
          </p:nvPr>
        </p:nvSpPr>
        <p:spPr/>
        <p:txBody>
          <a:bodyPr/>
          <a:lstStyle/>
          <a:p>
            <a:r>
              <a:rPr lang="ar-IQ">
                <a:solidFill>
                  <a:srgbClr val="000000"/>
                </a:solidFill>
              </a:rPr>
              <a:t>د.ربيع زناد</a:t>
            </a: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fld id="{2DE0A691-03FC-4773-B933-6FC48B90F4A0}"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23727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4003"/>
                                        </p:tgtEl>
                                        <p:attrNameLst>
                                          <p:attrName>style.visibility</p:attrName>
                                        </p:attrNameLst>
                                      </p:cBhvr>
                                      <p:to>
                                        <p:strVal val="visible"/>
                                      </p:to>
                                    </p:set>
                                    <p:anim calcmode="lin" valueType="num">
                                      <p:cBhvr additive="base">
                                        <p:cTn id="7" dur="500" fill="hold"/>
                                        <p:tgtEl>
                                          <p:spTgt spid="384003"/>
                                        </p:tgtEl>
                                        <p:attrNameLst>
                                          <p:attrName>ppt_x</p:attrName>
                                        </p:attrNameLst>
                                      </p:cBhvr>
                                      <p:tavLst>
                                        <p:tav tm="0">
                                          <p:val>
                                            <p:strVal val="1+#ppt_w/2"/>
                                          </p:val>
                                        </p:tav>
                                        <p:tav tm="100000">
                                          <p:val>
                                            <p:strVal val="#ppt_x"/>
                                          </p:val>
                                        </p:tav>
                                      </p:tavLst>
                                    </p:anim>
                                    <p:anim calcmode="lin" valueType="num">
                                      <p:cBhvr additive="base">
                                        <p:cTn id="8" dur="500" fill="hold"/>
                                        <p:tgtEl>
                                          <p:spTgt spid="3840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4004"/>
                                        </p:tgtEl>
                                        <p:attrNameLst>
                                          <p:attrName>style.visibility</p:attrName>
                                        </p:attrNameLst>
                                      </p:cBhvr>
                                      <p:to>
                                        <p:strVal val="visible"/>
                                      </p:to>
                                    </p:set>
                                    <p:anim calcmode="lin" valueType="num">
                                      <p:cBhvr additive="base">
                                        <p:cTn id="13" dur="500" fill="hold"/>
                                        <p:tgtEl>
                                          <p:spTgt spid="384004"/>
                                        </p:tgtEl>
                                        <p:attrNameLst>
                                          <p:attrName>ppt_x</p:attrName>
                                        </p:attrNameLst>
                                      </p:cBhvr>
                                      <p:tavLst>
                                        <p:tav tm="0">
                                          <p:val>
                                            <p:strVal val="1+#ppt_w/2"/>
                                          </p:val>
                                        </p:tav>
                                        <p:tav tm="100000">
                                          <p:val>
                                            <p:strVal val="#ppt_x"/>
                                          </p:val>
                                        </p:tav>
                                      </p:tavLst>
                                    </p:anim>
                                    <p:anim calcmode="lin" valueType="num">
                                      <p:cBhvr additive="base">
                                        <p:cTn id="14" dur="500" fill="hold"/>
                                        <p:tgtEl>
                                          <p:spTgt spid="3840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84005"/>
                                        </p:tgtEl>
                                        <p:attrNameLst>
                                          <p:attrName>style.visibility</p:attrName>
                                        </p:attrNameLst>
                                      </p:cBhvr>
                                      <p:to>
                                        <p:strVal val="visible"/>
                                      </p:to>
                                    </p:set>
                                    <p:anim calcmode="lin" valueType="num">
                                      <p:cBhvr additive="base">
                                        <p:cTn id="24" dur="500" fill="hold"/>
                                        <p:tgtEl>
                                          <p:spTgt spid="384005"/>
                                        </p:tgtEl>
                                        <p:attrNameLst>
                                          <p:attrName>ppt_x</p:attrName>
                                        </p:attrNameLst>
                                      </p:cBhvr>
                                      <p:tavLst>
                                        <p:tav tm="0">
                                          <p:val>
                                            <p:strVal val="1+#ppt_w/2"/>
                                          </p:val>
                                        </p:tav>
                                        <p:tav tm="100000">
                                          <p:val>
                                            <p:strVal val="#ppt_x"/>
                                          </p:val>
                                        </p:tav>
                                      </p:tavLst>
                                    </p:anim>
                                    <p:anim calcmode="lin" valueType="num">
                                      <p:cBhvr additive="base">
                                        <p:cTn id="25" dur="500" fill="hold"/>
                                        <p:tgtEl>
                                          <p:spTgt spid="3840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autoUpdateAnimBg="0"/>
      <p:bldP spid="384004" grpId="0" autoUpdateAnimBg="0"/>
      <p:bldP spid="38400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fault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411" y="2537326"/>
            <a:ext cx="5913137" cy="4151778"/>
          </a:xfrm>
          <a:prstGeom prst="rect">
            <a:avLst/>
          </a:prstGeom>
          <a:noFill/>
          <a:extLst>
            <a:ext uri="{909E8E84-426E-40DD-AFC4-6F175D3DCCD1}">
              <a14:hiddenFill xmlns:a14="http://schemas.microsoft.com/office/drawing/2010/main">
                <a:solidFill>
                  <a:srgbClr val="FFFFFF"/>
                </a:solidFill>
              </a14:hiddenFill>
            </a:ext>
          </a:extLst>
        </p:spPr>
      </p:pic>
      <p:sp>
        <p:nvSpPr>
          <p:cNvPr id="57346" name="Rectangle 2"/>
          <p:cNvSpPr>
            <a:spLocks noGrp="1" noChangeArrowheads="1"/>
          </p:cNvSpPr>
          <p:nvPr>
            <p:ph type="title"/>
          </p:nvPr>
        </p:nvSpPr>
        <p:spPr>
          <a:xfrm>
            <a:off x="0" y="0"/>
            <a:ext cx="3905125" cy="491504"/>
          </a:xfrm>
        </p:spPr>
        <p:txBody>
          <a:bodyPr>
            <a:normAutofit fontScale="90000"/>
          </a:bodyPr>
          <a:lstStyle/>
          <a:p>
            <a:r>
              <a:rPr lang="en-US" sz="4000" b="1" i="1" dirty="0">
                <a:effectLst>
                  <a:outerShdw blurRad="38100" dist="38100" dir="2700000" algn="tl">
                    <a:srgbClr val="C0C0C0"/>
                  </a:outerShdw>
                </a:effectLst>
              </a:rPr>
              <a:t>Parts of the Fault</a:t>
            </a:r>
            <a:endParaRPr lang="en-US" sz="4000" b="1" dirty="0">
              <a:effectLst>
                <a:outerShdw blurRad="38100" dist="38100" dir="2700000" algn="tl">
                  <a:srgbClr val="C0C0C0"/>
                </a:outerShdw>
              </a:effectLst>
            </a:endParaRPr>
          </a:p>
        </p:txBody>
      </p:sp>
      <p:sp>
        <p:nvSpPr>
          <p:cNvPr id="57347" name="Rectangle 3"/>
          <p:cNvSpPr>
            <a:spLocks noGrp="1" noChangeArrowheads="1"/>
          </p:cNvSpPr>
          <p:nvPr>
            <p:ph type="body" idx="1"/>
          </p:nvPr>
        </p:nvSpPr>
        <p:spPr>
          <a:xfrm>
            <a:off x="-53686" y="593104"/>
            <a:ext cx="7848600" cy="6096000"/>
          </a:xfrm>
        </p:spPr>
        <p:txBody>
          <a:bodyPr>
            <a:normAutofit/>
          </a:bodyPr>
          <a:lstStyle/>
          <a:p>
            <a:pPr marL="0" indent="0" algn="l" rtl="0">
              <a:lnSpc>
                <a:spcPct val="80000"/>
              </a:lnSpc>
              <a:buNone/>
            </a:pPr>
            <a:r>
              <a:rPr lang="en-US"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Fault plane</a:t>
            </a:r>
            <a:r>
              <a:rPr lang="en-US" sz="3200" u="sng" dirty="0">
                <a:latin typeface="Times New Roman" panose="02020603050405020304" pitchFamily="18" charset="0"/>
                <a:cs typeface="Times New Roman" panose="02020603050405020304" pitchFamily="18" charset="0"/>
              </a:rPr>
              <a:t>: </a:t>
            </a:r>
            <a:r>
              <a:rPr lang="en-US"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Surface that the movement has taken place within the </a:t>
            </a:r>
            <a:r>
              <a:rPr lang="en-US"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fault.On</a:t>
            </a:r>
            <a:r>
              <a:rPr lang="en-US"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this surface the dip and strike of the fault is measured.</a:t>
            </a:r>
          </a:p>
          <a:p>
            <a:pPr marL="0" indent="0" algn="l" rtl="0">
              <a:lnSpc>
                <a:spcPct val="80000"/>
              </a:lnSpc>
              <a:buNone/>
            </a:pPr>
            <a:r>
              <a:rPr lang="en-US"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Hanging wall:</a:t>
            </a:r>
            <a:r>
              <a:rPr lang="en-US" dirty="0">
                <a:latin typeface="Times New Roman" panose="02020603050405020304" pitchFamily="18" charset="0"/>
                <a:cs typeface="Times New Roman" panose="02020603050405020304" pitchFamily="18" charset="0"/>
              </a:rPr>
              <a:t> </a:t>
            </a:r>
            <a:r>
              <a:rPr lang="en-US"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The rock mass resting on the fault plane.</a:t>
            </a:r>
          </a:p>
          <a:p>
            <a:pPr marL="0" indent="0" algn="l" rtl="0">
              <a:lnSpc>
                <a:spcPct val="80000"/>
              </a:lnSpc>
              <a:buNone/>
            </a:pPr>
            <a:r>
              <a:rPr lang="en-US" i="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Footwall:</a:t>
            </a:r>
            <a:r>
              <a:rPr lang="en-US"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The rock mass beneath the fault plane</a:t>
            </a:r>
            <a:r>
              <a:rPr lang="en-US" sz="24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pic>
        <p:nvPicPr>
          <p:cNvPr id="57349" name="Picture 5" descr="conj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165" y="3211507"/>
            <a:ext cx="3941618" cy="3566226"/>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تذييل 1"/>
          <p:cNvSpPr>
            <a:spLocks noGrp="1"/>
          </p:cNvSpPr>
          <p:nvPr>
            <p:ph type="ftr" sz="quarter" idx="11"/>
          </p:nvPr>
        </p:nvSpPr>
        <p:spPr/>
        <p:txBody>
          <a:bodyPr/>
          <a:lstStyle/>
          <a:p>
            <a:r>
              <a:rPr lang="ar-IQ"/>
              <a:t>د.ربيع زناد</a:t>
            </a:r>
          </a:p>
        </p:txBody>
      </p:sp>
      <p:sp>
        <p:nvSpPr>
          <p:cNvPr id="3" name="عنصر نائب لرقم الشريحة 2"/>
          <p:cNvSpPr>
            <a:spLocks noGrp="1"/>
          </p:cNvSpPr>
          <p:nvPr>
            <p:ph type="sldNum" sz="quarter" idx="12"/>
          </p:nvPr>
        </p:nvSpPr>
        <p:spPr/>
        <p:txBody>
          <a:bodyPr/>
          <a:lstStyle/>
          <a:p>
            <a:fld id="{BF7B6AA9-620B-4C45-AFBE-759345F35E1C}" type="slidenum">
              <a:rPr lang="ar-IQ" smtClean="0"/>
              <a:t>4</a:t>
            </a:fld>
            <a:endParaRPr lang="ar-IQ"/>
          </a:p>
        </p:txBody>
      </p:sp>
    </p:spTree>
    <p:extLst>
      <p:ext uri="{BB962C8B-B14F-4D97-AF65-F5344CB8AC3E}">
        <p14:creationId xmlns:p14="http://schemas.microsoft.com/office/powerpoint/2010/main" val="284734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faults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2389"/>
            <a:ext cx="4952999" cy="4138276"/>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Grp="1" noChangeArrowheads="1"/>
          </p:cNvSpPr>
          <p:nvPr>
            <p:ph type="body" idx="1"/>
          </p:nvPr>
        </p:nvSpPr>
        <p:spPr>
          <a:xfrm>
            <a:off x="346363" y="408710"/>
            <a:ext cx="6283037" cy="6449290"/>
          </a:xfrm>
        </p:spPr>
        <p:txBody>
          <a:bodyPr>
            <a:normAutofit/>
          </a:bodyPr>
          <a:lstStyle/>
          <a:p>
            <a:pPr algn="l" rtl="0">
              <a:lnSpc>
                <a:spcPct val="90000"/>
              </a:lnSpc>
            </a:pPr>
            <a:r>
              <a:rPr lang="en-US" sz="32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Separation:</a:t>
            </a:r>
            <a:r>
              <a:rPr lang="en-US" sz="32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The amount op apparent offset of a faulted surface, measured in specified direction. There are strike separation, dip separation, and net separation. </a:t>
            </a:r>
          </a:p>
          <a:p>
            <a:pPr algn="l" rtl="0">
              <a:lnSpc>
                <a:spcPct val="90000"/>
              </a:lnSpc>
            </a:pPr>
            <a:r>
              <a:rPr lang="en-US" sz="32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Heave:</a:t>
            </a:r>
            <a:r>
              <a:rPr lang="en-US" sz="32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The horizontal component of dip separation measured perpendicular to strike of the fault.</a:t>
            </a:r>
          </a:p>
          <a:p>
            <a:pPr algn="l" rtl="0">
              <a:lnSpc>
                <a:spcPct val="90000"/>
              </a:lnSpc>
            </a:pPr>
            <a:r>
              <a:rPr lang="en-US" sz="32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Throw:</a:t>
            </a:r>
            <a:r>
              <a:rPr lang="en-US" sz="32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The vertical component measured in vertical plane containing the dip.</a:t>
            </a:r>
          </a:p>
        </p:txBody>
      </p:sp>
      <p:pic>
        <p:nvPicPr>
          <p:cNvPr id="4" name="Picture 5" descr="shortening1.tiff                                               0004102EGODZILLA                       B904B4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86" y="5128590"/>
            <a:ext cx="3406827" cy="11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رابط كسهم مستقيم 4"/>
          <p:cNvCxnSpPr/>
          <p:nvPr/>
        </p:nvCxnSpPr>
        <p:spPr>
          <a:xfrm flipV="1">
            <a:off x="8258529" y="5194908"/>
            <a:ext cx="633" cy="350269"/>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مربع نص 16"/>
          <p:cNvSpPr txBox="1">
            <a:spLocks noChangeArrowheads="1"/>
          </p:cNvSpPr>
          <p:nvPr/>
        </p:nvSpPr>
        <p:spPr bwMode="auto">
          <a:xfrm>
            <a:off x="7477117" y="4662314"/>
            <a:ext cx="12558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sz="1400" dirty="0">
                <a:latin typeface="Gill Sans MT" panose="020B0502020104020203" pitchFamily="34" charset="0"/>
              </a:rPr>
              <a:t>Heave</a:t>
            </a:r>
            <a:endParaRPr lang="ar-SA" sz="1400" dirty="0">
              <a:latin typeface="Gill Sans MT" panose="020B0502020104020203" pitchFamily="34" charset="0"/>
            </a:endParaRPr>
          </a:p>
        </p:txBody>
      </p:sp>
      <p:sp>
        <p:nvSpPr>
          <p:cNvPr id="7" name="مربع نص 17"/>
          <p:cNvSpPr txBox="1">
            <a:spLocks noChangeArrowheads="1"/>
          </p:cNvSpPr>
          <p:nvPr/>
        </p:nvSpPr>
        <p:spPr bwMode="auto">
          <a:xfrm>
            <a:off x="6659028" y="5128590"/>
            <a:ext cx="15698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ajalla UI"/>
                <a:cs typeface="Majalla UI"/>
              </a:defRPr>
            </a:lvl1pPr>
            <a:lvl2pPr marL="742950" indent="-285750" eaLnBrk="0" hangingPunct="0">
              <a:defRPr>
                <a:solidFill>
                  <a:schemeClr val="tx1"/>
                </a:solidFill>
                <a:latin typeface="Arial" panose="020B0604020202020204" pitchFamily="34" charset="0"/>
                <a:ea typeface="Majalla UI"/>
                <a:cs typeface="Majalla UI"/>
              </a:defRPr>
            </a:lvl2pPr>
            <a:lvl3pPr marL="1143000" indent="-228600" eaLnBrk="0" hangingPunct="0">
              <a:defRPr>
                <a:solidFill>
                  <a:schemeClr val="tx1"/>
                </a:solidFill>
                <a:latin typeface="Arial" panose="020B0604020202020204" pitchFamily="34" charset="0"/>
                <a:ea typeface="Majalla UI"/>
                <a:cs typeface="Majalla UI"/>
              </a:defRPr>
            </a:lvl3pPr>
            <a:lvl4pPr marL="1600200" indent="-228600" eaLnBrk="0" hangingPunct="0">
              <a:defRPr>
                <a:solidFill>
                  <a:schemeClr val="tx1"/>
                </a:solidFill>
                <a:latin typeface="Arial" panose="020B0604020202020204" pitchFamily="34" charset="0"/>
                <a:ea typeface="Majalla UI"/>
                <a:cs typeface="Majalla UI"/>
              </a:defRPr>
            </a:lvl4pPr>
            <a:lvl5pPr marL="2057400" indent="-228600" eaLnBrk="0" hangingPunct="0">
              <a:defRPr>
                <a:solidFill>
                  <a:schemeClr val="tx1"/>
                </a:solidFill>
                <a:latin typeface="Arial" panose="020B0604020202020204" pitchFamily="34" charset="0"/>
                <a:ea typeface="Majalla UI"/>
                <a:cs typeface="Majalla UI"/>
              </a:defRPr>
            </a:lvl5pPr>
            <a:lvl6pPr marL="25146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6pPr>
            <a:lvl7pPr marL="29718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7pPr>
            <a:lvl8pPr marL="34290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8pPr>
            <a:lvl9pPr marL="3886200" indent="-228600" eaLnBrk="0" fontAlgn="base" hangingPunct="0">
              <a:spcBef>
                <a:spcPct val="0"/>
              </a:spcBef>
              <a:spcAft>
                <a:spcPct val="0"/>
              </a:spcAft>
              <a:defRPr>
                <a:solidFill>
                  <a:schemeClr val="tx1"/>
                </a:solidFill>
                <a:latin typeface="Arial" panose="020B0604020202020204" pitchFamily="34" charset="0"/>
                <a:ea typeface="Majalla UI"/>
                <a:cs typeface="Majalla UI"/>
              </a:defRPr>
            </a:lvl9pPr>
          </a:lstStyle>
          <a:p>
            <a:pPr eaLnBrk="1" hangingPunct="1"/>
            <a:r>
              <a:rPr lang="en-US" sz="1600" dirty="0">
                <a:latin typeface="Gill Sans MT" panose="020B0502020104020203" pitchFamily="34" charset="0"/>
              </a:rPr>
              <a:t>Throw</a:t>
            </a:r>
            <a:endParaRPr lang="ar-SA" sz="1600" dirty="0">
              <a:latin typeface="Gill Sans MT" panose="020B0502020104020203" pitchFamily="34" charset="0"/>
            </a:endParaRPr>
          </a:p>
        </p:txBody>
      </p:sp>
      <p:cxnSp>
        <p:nvCxnSpPr>
          <p:cNvPr id="11" name="رابط كسهم مستقيم 10"/>
          <p:cNvCxnSpPr/>
          <p:nvPr/>
        </p:nvCxnSpPr>
        <p:spPr>
          <a:xfrm flipH="1">
            <a:off x="8258529" y="5071740"/>
            <a:ext cx="474487" cy="119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7683910" y="1272583"/>
            <a:ext cx="879389" cy="5488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flipH="1">
            <a:off x="8495772" y="1460090"/>
            <a:ext cx="446727" cy="5604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7103226" y="988621"/>
            <a:ext cx="1460073" cy="369332"/>
          </a:xfrm>
          <a:prstGeom prst="rect">
            <a:avLst/>
          </a:prstGeom>
          <a:noFill/>
        </p:spPr>
        <p:txBody>
          <a:bodyPr wrap="square" rtlCol="1">
            <a:spAutoFit/>
          </a:bodyPr>
          <a:lstStyle/>
          <a:p>
            <a:r>
              <a:rPr lang="en-US" dirty="0"/>
              <a:t>Strike of fault</a:t>
            </a:r>
            <a:endParaRPr lang="ar-IQ" dirty="0"/>
          </a:p>
        </p:txBody>
      </p:sp>
      <p:sp>
        <p:nvSpPr>
          <p:cNvPr id="2" name="عنصر نائب للتذييل 1"/>
          <p:cNvSpPr>
            <a:spLocks noGrp="1"/>
          </p:cNvSpPr>
          <p:nvPr>
            <p:ph type="ftr" sz="quarter" idx="11"/>
          </p:nvPr>
        </p:nvSpPr>
        <p:spPr/>
        <p:txBody>
          <a:bodyPr/>
          <a:lstStyle/>
          <a:p>
            <a:r>
              <a:rPr lang="ar-IQ"/>
              <a:t>د.ربيع زناد</a:t>
            </a:r>
          </a:p>
        </p:txBody>
      </p:sp>
      <p:sp>
        <p:nvSpPr>
          <p:cNvPr id="3" name="عنصر نائب لرقم الشريحة 2"/>
          <p:cNvSpPr>
            <a:spLocks noGrp="1"/>
          </p:cNvSpPr>
          <p:nvPr>
            <p:ph type="sldNum" sz="quarter" idx="12"/>
          </p:nvPr>
        </p:nvSpPr>
        <p:spPr/>
        <p:txBody>
          <a:bodyPr/>
          <a:lstStyle/>
          <a:p>
            <a:fld id="{BF7B6AA9-620B-4C45-AFBE-759345F35E1C}" type="slidenum">
              <a:rPr lang="ar-IQ" smtClean="0"/>
              <a:t>5</a:t>
            </a:fld>
            <a:endParaRPr lang="ar-IQ"/>
          </a:p>
        </p:txBody>
      </p:sp>
    </p:spTree>
    <p:extLst>
      <p:ext uri="{BB962C8B-B14F-4D97-AF65-F5344CB8AC3E}">
        <p14:creationId xmlns:p14="http://schemas.microsoft.com/office/powerpoint/2010/main" val="130617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9972" y="155876"/>
            <a:ext cx="6091989" cy="584775"/>
          </a:xfrm>
          <a:prstGeom prst="rect">
            <a:avLst/>
          </a:prstGeom>
          <a:noFill/>
        </p:spPr>
        <p:txBody>
          <a:bodyPr wrap="square" rtlCol="1">
            <a:spAutoFit/>
          </a:bodyPr>
          <a:lstStyle/>
          <a:p>
            <a:pPr algn="l" rtl="0"/>
            <a:r>
              <a:rPr lang="en-US" sz="3200" dirty="0"/>
              <a:t>Nature of movement along faults</a:t>
            </a:r>
            <a:endParaRPr lang="ar-IQ" sz="3200" dirty="0"/>
          </a:p>
        </p:txBody>
      </p:sp>
      <p:sp>
        <p:nvSpPr>
          <p:cNvPr id="3" name="مربع نص 2"/>
          <p:cNvSpPr txBox="1"/>
          <p:nvPr/>
        </p:nvSpPr>
        <p:spPr>
          <a:xfrm>
            <a:off x="0" y="617541"/>
            <a:ext cx="11455400" cy="523220"/>
          </a:xfrm>
          <a:prstGeom prst="rect">
            <a:avLst/>
          </a:prstGeom>
          <a:noFill/>
        </p:spPr>
        <p:txBody>
          <a:bodyPr wrap="square" rtlCol="1">
            <a:spAutoFit/>
          </a:bodyPr>
          <a:lstStyle/>
          <a:p>
            <a:pPr algn="l" rtl="0"/>
            <a:r>
              <a:rPr lang="en-US" sz="2400" dirty="0"/>
              <a:t>The movement along faults may be </a:t>
            </a:r>
            <a:r>
              <a:rPr lang="en-US" sz="2400" i="1" dirty="0">
                <a:latin typeface="Engravers MT" panose="02090707080505020304" pitchFamily="18" charset="0"/>
                <a:cs typeface="+mj-cs"/>
              </a:rPr>
              <a:t>translational</a:t>
            </a:r>
            <a:r>
              <a:rPr lang="en-US" sz="2400" dirty="0"/>
              <a:t> </a:t>
            </a:r>
            <a:r>
              <a:rPr lang="en-US" sz="2800" dirty="0"/>
              <a:t>or</a:t>
            </a:r>
            <a:r>
              <a:rPr lang="en-US" sz="2400" dirty="0"/>
              <a:t> </a:t>
            </a:r>
            <a:r>
              <a:rPr lang="en-US" sz="2400" i="1" dirty="0">
                <a:latin typeface="Engravers MT" panose="02090707080505020304" pitchFamily="18" charset="0"/>
                <a:cs typeface="+mj-cs"/>
              </a:rPr>
              <a:t>rotational</a:t>
            </a:r>
            <a:endParaRPr lang="ar-IQ" sz="2400" i="1" dirty="0">
              <a:latin typeface="Engravers MT" panose="02090707080505020304" pitchFamily="18" charset="0"/>
              <a:cs typeface="+mj-cs"/>
            </a:endParaRPr>
          </a:p>
        </p:txBody>
      </p:sp>
      <p:sp>
        <p:nvSpPr>
          <p:cNvPr id="4" name="مستطيل 3"/>
          <p:cNvSpPr/>
          <p:nvPr/>
        </p:nvSpPr>
        <p:spPr>
          <a:xfrm>
            <a:off x="0" y="1273077"/>
            <a:ext cx="3328668" cy="400110"/>
          </a:xfrm>
          <a:prstGeom prst="rect">
            <a:avLst/>
          </a:prstGeom>
        </p:spPr>
        <p:txBody>
          <a:bodyPr wrap="none">
            <a:spAutoFit/>
          </a:bodyPr>
          <a:lstStyle/>
          <a:p>
            <a:r>
              <a:rPr lang="en-US" sz="2000" i="1" dirty="0">
                <a:latin typeface="Engravers MT" panose="02090707080505020304" pitchFamily="18" charset="0"/>
              </a:rPr>
              <a:t>Translational; </a:t>
            </a:r>
            <a:r>
              <a:rPr lang="en-US" sz="2000" dirty="0">
                <a:latin typeface="Engravers MT" panose="02090707080505020304" pitchFamily="18" charset="0"/>
                <a:cs typeface="+mj-cs"/>
              </a:rPr>
              <a:t> </a:t>
            </a:r>
            <a:endParaRPr lang="ar-IQ" sz="2000" dirty="0">
              <a:cs typeface="+mj-cs"/>
            </a:endParaRPr>
          </a:p>
        </p:txBody>
      </p:sp>
      <p:sp>
        <p:nvSpPr>
          <p:cNvPr id="5" name="مربع نص 4"/>
          <p:cNvSpPr txBox="1"/>
          <p:nvPr/>
        </p:nvSpPr>
        <p:spPr>
          <a:xfrm>
            <a:off x="82410" y="1795698"/>
            <a:ext cx="6279551" cy="1200329"/>
          </a:xfrm>
          <a:prstGeom prst="rect">
            <a:avLst/>
          </a:prstGeom>
          <a:solidFill>
            <a:srgbClr val="FFFF00">
              <a:alpha val="31000"/>
            </a:srgbClr>
          </a:solidFill>
        </p:spPr>
        <p:txBody>
          <a:bodyPr wrap="square" rtlCol="1">
            <a:spAutoFit/>
          </a:bodyPr>
          <a:lstStyle/>
          <a:p>
            <a:pPr algn="l"/>
            <a:r>
              <a:rPr lang="en-US" dirty="0"/>
              <a:t>No rotation of blocks relative each other.</a:t>
            </a:r>
          </a:p>
          <a:p>
            <a:pPr algn="l"/>
            <a:r>
              <a:rPr lang="en-US" dirty="0"/>
              <a:t>All straight line on opposite sides of the fault that were parallel before  are parallel afterwards.</a:t>
            </a:r>
            <a:endParaRPr lang="ar-SA" dirty="0"/>
          </a:p>
          <a:p>
            <a:pPr algn="l"/>
            <a:endParaRPr lang="ar-IQ" dirty="0"/>
          </a:p>
        </p:txBody>
      </p:sp>
      <p:sp>
        <p:nvSpPr>
          <p:cNvPr id="8" name="مربع نص 7"/>
          <p:cNvSpPr txBox="1"/>
          <p:nvPr/>
        </p:nvSpPr>
        <p:spPr>
          <a:xfrm>
            <a:off x="7507706" y="1241828"/>
            <a:ext cx="3721768" cy="369332"/>
          </a:xfrm>
          <a:prstGeom prst="rect">
            <a:avLst/>
          </a:prstGeom>
          <a:noFill/>
        </p:spPr>
        <p:txBody>
          <a:bodyPr wrap="square" rtlCol="1">
            <a:spAutoFit/>
          </a:bodyPr>
          <a:lstStyle/>
          <a:p>
            <a:pPr algn="l" rtl="0"/>
            <a:r>
              <a:rPr lang="en-US" i="1" dirty="0">
                <a:latin typeface="Engravers MT" panose="02090707080505020304" pitchFamily="18" charset="0"/>
              </a:rPr>
              <a:t>Rotational.</a:t>
            </a:r>
            <a:endParaRPr lang="ar-IQ" i="1" dirty="0">
              <a:latin typeface="Engravers MT" panose="02090707080505020304" pitchFamily="18" charset="0"/>
            </a:endParaRPr>
          </a:p>
        </p:txBody>
      </p:sp>
      <p:sp>
        <p:nvSpPr>
          <p:cNvPr id="9" name="مربع نص 8"/>
          <p:cNvSpPr txBox="1"/>
          <p:nvPr/>
        </p:nvSpPr>
        <p:spPr>
          <a:xfrm>
            <a:off x="6500527" y="1736576"/>
            <a:ext cx="5736125" cy="923330"/>
          </a:xfrm>
          <a:prstGeom prst="rect">
            <a:avLst/>
          </a:prstGeom>
          <a:solidFill>
            <a:srgbClr val="FFFF00">
              <a:alpha val="31000"/>
            </a:srgbClr>
          </a:solidFill>
        </p:spPr>
        <p:txBody>
          <a:bodyPr wrap="square" rtlCol="1">
            <a:spAutoFit/>
          </a:bodyPr>
          <a:lstStyle/>
          <a:p>
            <a:pPr algn="l" rtl="0"/>
            <a:r>
              <a:rPr lang="en-US" dirty="0"/>
              <a:t>Parallel Line are no longer parallel afterwards.</a:t>
            </a:r>
          </a:p>
          <a:p>
            <a:pPr algn="l" rtl="0"/>
            <a:r>
              <a:rPr lang="en-US" dirty="0"/>
              <a:t>Slip amounts varies from points to another.</a:t>
            </a:r>
          </a:p>
          <a:p>
            <a:pPr algn="l" rtl="0"/>
            <a:r>
              <a:rPr lang="en-US" dirty="0"/>
              <a:t>(Center of rotation is min. slip) .</a:t>
            </a:r>
            <a:endParaRPr lang="ar-IQ" sz="2400" dirty="0"/>
          </a:p>
        </p:txBody>
      </p:sp>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t="44837" b="18497"/>
          <a:stretch/>
        </p:blipFill>
        <p:spPr>
          <a:xfrm>
            <a:off x="6611346" y="2753160"/>
            <a:ext cx="4860969" cy="1699840"/>
          </a:xfrm>
          <a:prstGeom prst="rect">
            <a:avLst/>
          </a:prstGeom>
        </p:spPr>
      </p:pic>
      <p:pic>
        <p:nvPicPr>
          <p:cNvPr id="10" name="صورة 9"/>
          <p:cNvPicPr>
            <a:picLocks noChangeAspect="1"/>
          </p:cNvPicPr>
          <p:nvPr/>
        </p:nvPicPr>
        <p:blipFill rotWithShape="1">
          <a:blip r:embed="rId2">
            <a:extLst>
              <a:ext uri="{28A0092B-C50C-407E-A947-70E740481C1C}">
                <a14:useLocalDpi xmlns:a14="http://schemas.microsoft.com/office/drawing/2010/main" val="0"/>
              </a:ext>
            </a:extLst>
          </a:blip>
          <a:srcRect b="61782"/>
          <a:stretch/>
        </p:blipFill>
        <p:spPr>
          <a:xfrm>
            <a:off x="188892" y="3288890"/>
            <a:ext cx="5948042" cy="2168013"/>
          </a:xfrm>
          <a:prstGeom prst="rect">
            <a:avLst/>
          </a:prstGeom>
        </p:spPr>
      </p:pic>
      <p:sp>
        <p:nvSpPr>
          <p:cNvPr id="11" name="Freeform 2"/>
          <p:cNvSpPr>
            <a:spLocks/>
          </p:cNvSpPr>
          <p:nvPr/>
        </p:nvSpPr>
        <p:spPr bwMode="auto">
          <a:xfrm>
            <a:off x="7469606" y="4624757"/>
            <a:ext cx="2362200" cy="533400"/>
          </a:xfrm>
          <a:custGeom>
            <a:avLst/>
            <a:gdLst>
              <a:gd name="T0" fmla="*/ 1008 w 1008"/>
              <a:gd name="T1" fmla="*/ 144 h 288"/>
              <a:gd name="T2" fmla="*/ 432 w 1008"/>
              <a:gd name="T3" fmla="*/ 288 h 288"/>
              <a:gd name="T4" fmla="*/ 0 w 1008"/>
              <a:gd name="T5" fmla="*/ 144 h 288"/>
              <a:gd name="T6" fmla="*/ 576 w 1008"/>
              <a:gd name="T7" fmla="*/ 0 h 288"/>
              <a:gd name="T8" fmla="*/ 1008 w 1008"/>
              <a:gd name="T9" fmla="*/ 144 h 288"/>
            </a:gdLst>
            <a:ahLst/>
            <a:cxnLst>
              <a:cxn ang="0">
                <a:pos x="T0" y="T1"/>
              </a:cxn>
              <a:cxn ang="0">
                <a:pos x="T2" y="T3"/>
              </a:cxn>
              <a:cxn ang="0">
                <a:pos x="T4" y="T5"/>
              </a:cxn>
              <a:cxn ang="0">
                <a:pos x="T6" y="T7"/>
              </a:cxn>
              <a:cxn ang="0">
                <a:pos x="T8" y="T9"/>
              </a:cxn>
            </a:cxnLst>
            <a:rect l="0" t="0" r="r" b="b"/>
            <a:pathLst>
              <a:path w="1008" h="288">
                <a:moveTo>
                  <a:pt x="1008" y="144"/>
                </a:moveTo>
                <a:lnTo>
                  <a:pt x="432" y="288"/>
                </a:lnTo>
                <a:lnTo>
                  <a:pt x="0" y="144"/>
                </a:lnTo>
                <a:lnTo>
                  <a:pt x="576" y="0"/>
                </a:lnTo>
                <a:lnTo>
                  <a:pt x="1008" y="14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2" name="Freeform 3"/>
          <p:cNvSpPr>
            <a:spLocks/>
          </p:cNvSpPr>
          <p:nvPr/>
        </p:nvSpPr>
        <p:spPr bwMode="auto">
          <a:xfrm>
            <a:off x="7507706" y="4864845"/>
            <a:ext cx="1828800" cy="1981200"/>
          </a:xfrm>
          <a:custGeom>
            <a:avLst/>
            <a:gdLst>
              <a:gd name="T0" fmla="*/ 0 w 816"/>
              <a:gd name="T1" fmla="*/ 0 h 1056"/>
              <a:gd name="T2" fmla="*/ 0 w 816"/>
              <a:gd name="T3" fmla="*/ 720 h 1056"/>
              <a:gd name="T4" fmla="*/ 816 w 816"/>
              <a:gd name="T5" fmla="*/ 1056 h 1056"/>
              <a:gd name="T6" fmla="*/ 432 w 816"/>
              <a:gd name="T7" fmla="*/ 144 h 1056"/>
            </a:gdLst>
            <a:ahLst/>
            <a:cxnLst>
              <a:cxn ang="0">
                <a:pos x="T0" y="T1"/>
              </a:cxn>
              <a:cxn ang="0">
                <a:pos x="T2" y="T3"/>
              </a:cxn>
              <a:cxn ang="0">
                <a:pos x="T4" y="T5"/>
              </a:cxn>
              <a:cxn ang="0">
                <a:pos x="T6" y="T7"/>
              </a:cxn>
            </a:cxnLst>
            <a:rect l="0" t="0" r="r" b="b"/>
            <a:pathLst>
              <a:path w="816" h="1056">
                <a:moveTo>
                  <a:pt x="0" y="0"/>
                </a:moveTo>
                <a:lnTo>
                  <a:pt x="0" y="720"/>
                </a:lnTo>
                <a:lnTo>
                  <a:pt x="816" y="1056"/>
                </a:lnTo>
                <a:lnTo>
                  <a:pt x="432" y="14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3" name="Freeform 5"/>
          <p:cNvSpPr>
            <a:spLocks/>
          </p:cNvSpPr>
          <p:nvPr/>
        </p:nvSpPr>
        <p:spPr bwMode="auto">
          <a:xfrm rot="20254325">
            <a:off x="9852444" y="4939458"/>
            <a:ext cx="1152525" cy="1555750"/>
          </a:xfrm>
          <a:custGeom>
            <a:avLst/>
            <a:gdLst>
              <a:gd name="T0" fmla="*/ 576 w 576"/>
              <a:gd name="T1" fmla="*/ 768 h 960"/>
              <a:gd name="T2" fmla="*/ 576 w 576"/>
              <a:gd name="T3" fmla="*/ 0 h 960"/>
              <a:gd name="T4" fmla="*/ 0 w 576"/>
              <a:gd name="T5" fmla="*/ 144 h 960"/>
              <a:gd name="T6" fmla="*/ 0 w 576"/>
              <a:gd name="T7" fmla="*/ 960 h 960"/>
              <a:gd name="T8" fmla="*/ 576 w 576"/>
              <a:gd name="T9" fmla="*/ 768 h 960"/>
            </a:gdLst>
            <a:ahLst/>
            <a:cxnLst>
              <a:cxn ang="0">
                <a:pos x="T0" y="T1"/>
              </a:cxn>
              <a:cxn ang="0">
                <a:pos x="T2" y="T3"/>
              </a:cxn>
              <a:cxn ang="0">
                <a:pos x="T4" y="T5"/>
              </a:cxn>
              <a:cxn ang="0">
                <a:pos x="T6" y="T7"/>
              </a:cxn>
              <a:cxn ang="0">
                <a:pos x="T8" y="T9"/>
              </a:cxn>
            </a:cxnLst>
            <a:rect l="0" t="0" r="r" b="b"/>
            <a:pathLst>
              <a:path w="576" h="960">
                <a:moveTo>
                  <a:pt x="576" y="768"/>
                </a:moveTo>
                <a:lnTo>
                  <a:pt x="576" y="0"/>
                </a:lnTo>
                <a:lnTo>
                  <a:pt x="0" y="144"/>
                </a:lnTo>
                <a:lnTo>
                  <a:pt x="0" y="960"/>
                </a:lnTo>
                <a:lnTo>
                  <a:pt x="576" y="768"/>
                </a:lnTo>
                <a:close/>
              </a:path>
            </a:pathLst>
          </a:custGeom>
          <a:solidFill>
            <a:schemeClr val="bg1">
              <a:lumMod val="75000"/>
            </a:schemeClr>
          </a:solidFill>
          <a:ln w="9525">
            <a:solidFill>
              <a:schemeClr val="tx1"/>
            </a:solidFill>
            <a:round/>
            <a:headEnd/>
            <a:tailEnd/>
          </a:ln>
          <a:effectLst/>
        </p:spPr>
        <p:txBody>
          <a:bodyPr wrap="none" anchor="ctr"/>
          <a:lstStyle/>
          <a:p>
            <a:endParaRPr lang="ar-IQ"/>
          </a:p>
        </p:txBody>
      </p:sp>
      <p:sp>
        <p:nvSpPr>
          <p:cNvPr id="14" name="Freeform 6"/>
          <p:cNvSpPr>
            <a:spLocks/>
          </p:cNvSpPr>
          <p:nvPr/>
        </p:nvSpPr>
        <p:spPr bwMode="auto">
          <a:xfrm rot="20256257">
            <a:off x="9184106" y="5322045"/>
            <a:ext cx="762000" cy="1524000"/>
          </a:xfrm>
          <a:custGeom>
            <a:avLst/>
            <a:gdLst>
              <a:gd name="T0" fmla="*/ 480 w 480"/>
              <a:gd name="T1" fmla="*/ 144 h 960"/>
              <a:gd name="T2" fmla="*/ 0 w 480"/>
              <a:gd name="T3" fmla="*/ 0 h 960"/>
              <a:gd name="T4" fmla="*/ 336 w 480"/>
              <a:gd name="T5" fmla="*/ 912 h 960"/>
              <a:gd name="T6" fmla="*/ 480 w 480"/>
              <a:gd name="T7" fmla="*/ 960 h 960"/>
            </a:gdLst>
            <a:ahLst/>
            <a:cxnLst>
              <a:cxn ang="0">
                <a:pos x="T0" y="T1"/>
              </a:cxn>
              <a:cxn ang="0">
                <a:pos x="T2" y="T3"/>
              </a:cxn>
              <a:cxn ang="0">
                <a:pos x="T4" y="T5"/>
              </a:cxn>
              <a:cxn ang="0">
                <a:pos x="T6" y="T7"/>
              </a:cxn>
            </a:cxnLst>
            <a:rect l="0" t="0" r="r" b="b"/>
            <a:pathLst>
              <a:path w="480" h="960">
                <a:moveTo>
                  <a:pt x="480" y="144"/>
                </a:moveTo>
                <a:lnTo>
                  <a:pt x="0" y="0"/>
                </a:lnTo>
                <a:lnTo>
                  <a:pt x="336" y="912"/>
                </a:lnTo>
                <a:lnTo>
                  <a:pt x="480" y="960"/>
                </a:lnTo>
              </a:path>
            </a:pathLst>
          </a:custGeom>
          <a:solidFill>
            <a:schemeClr val="bg1">
              <a:lumMod val="65000"/>
            </a:schemeClr>
          </a:solidFill>
          <a:ln w="9525">
            <a:solidFill>
              <a:schemeClr val="tx1"/>
            </a:solidFill>
            <a:round/>
            <a:headEnd/>
            <a:tailEnd/>
          </a:ln>
          <a:effectLst/>
        </p:spPr>
        <p:txBody>
          <a:bodyPr wrap="none" anchor="ctr"/>
          <a:lstStyle/>
          <a:p>
            <a:endParaRPr lang="ar-IQ"/>
          </a:p>
        </p:txBody>
      </p:sp>
      <p:sp>
        <p:nvSpPr>
          <p:cNvPr id="15" name="Freeform 7"/>
          <p:cNvSpPr>
            <a:spLocks/>
          </p:cNvSpPr>
          <p:nvPr/>
        </p:nvSpPr>
        <p:spPr bwMode="auto">
          <a:xfrm rot="20255628">
            <a:off x="8803106" y="4864845"/>
            <a:ext cx="1876425" cy="277813"/>
          </a:xfrm>
          <a:custGeom>
            <a:avLst/>
            <a:gdLst>
              <a:gd name="T0" fmla="*/ 0 w 1056"/>
              <a:gd name="T1" fmla="*/ 144 h 144"/>
              <a:gd name="T2" fmla="*/ 624 w 1056"/>
              <a:gd name="T3" fmla="*/ 0 h 144"/>
              <a:gd name="T4" fmla="*/ 1056 w 1056"/>
              <a:gd name="T5" fmla="*/ 144 h 144"/>
            </a:gdLst>
            <a:ahLst/>
            <a:cxnLst>
              <a:cxn ang="0">
                <a:pos x="T0" y="T1"/>
              </a:cxn>
              <a:cxn ang="0">
                <a:pos x="T2" y="T3"/>
              </a:cxn>
              <a:cxn ang="0">
                <a:pos x="T4" y="T5"/>
              </a:cxn>
            </a:cxnLst>
            <a:rect l="0" t="0" r="r" b="b"/>
            <a:pathLst>
              <a:path w="1056" h="144">
                <a:moveTo>
                  <a:pt x="0" y="144"/>
                </a:moveTo>
                <a:lnTo>
                  <a:pt x="624" y="0"/>
                </a:lnTo>
                <a:lnTo>
                  <a:pt x="1056" y="144"/>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6" name="Line 9"/>
          <p:cNvSpPr>
            <a:spLocks noChangeShapeType="1"/>
          </p:cNvSpPr>
          <p:nvPr/>
        </p:nvSpPr>
        <p:spPr bwMode="auto">
          <a:xfrm>
            <a:off x="9717506" y="5474445"/>
            <a:ext cx="533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7" name="Line 12"/>
          <p:cNvSpPr>
            <a:spLocks noChangeShapeType="1"/>
          </p:cNvSpPr>
          <p:nvPr/>
        </p:nvSpPr>
        <p:spPr bwMode="auto">
          <a:xfrm>
            <a:off x="9298406" y="5017245"/>
            <a:ext cx="114300" cy="152400"/>
          </a:xfrm>
          <a:prstGeom prst="line">
            <a:avLst/>
          </a:prstGeom>
          <a:noFill/>
          <a:ln w="28575">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8" name="Line 13"/>
          <p:cNvSpPr>
            <a:spLocks noChangeShapeType="1"/>
          </p:cNvSpPr>
          <p:nvPr/>
        </p:nvSpPr>
        <p:spPr bwMode="auto">
          <a:xfrm>
            <a:off x="9002746" y="5093445"/>
            <a:ext cx="181359" cy="228600"/>
          </a:xfrm>
          <a:prstGeom prst="line">
            <a:avLst/>
          </a:prstGeom>
          <a:noFill/>
          <a:ln w="28575">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9" name="Line 14"/>
          <p:cNvSpPr>
            <a:spLocks noChangeShapeType="1"/>
          </p:cNvSpPr>
          <p:nvPr/>
        </p:nvSpPr>
        <p:spPr bwMode="auto">
          <a:xfrm>
            <a:off x="8667040" y="5158157"/>
            <a:ext cx="288465" cy="316288"/>
          </a:xfrm>
          <a:prstGeom prst="line">
            <a:avLst/>
          </a:prstGeom>
          <a:noFill/>
          <a:ln w="28575">
            <a:solidFill>
              <a:srgbClr val="ED181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0" name="Text Box 16"/>
          <p:cNvSpPr txBox="1">
            <a:spLocks noChangeArrowheads="1"/>
          </p:cNvSpPr>
          <p:nvPr/>
        </p:nvSpPr>
        <p:spPr bwMode="auto">
          <a:xfrm>
            <a:off x="8268118" y="4306550"/>
            <a:ext cx="156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hinge point</a:t>
            </a:r>
          </a:p>
        </p:txBody>
      </p:sp>
      <p:sp>
        <p:nvSpPr>
          <p:cNvPr id="21" name="Line 10"/>
          <p:cNvSpPr>
            <a:spLocks noChangeShapeType="1"/>
          </p:cNvSpPr>
          <p:nvPr/>
        </p:nvSpPr>
        <p:spPr bwMode="auto">
          <a:xfrm flipV="1">
            <a:off x="9303088" y="6682157"/>
            <a:ext cx="685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4" name="Line 17"/>
          <p:cNvSpPr>
            <a:spLocks noChangeShapeType="1"/>
          </p:cNvSpPr>
          <p:nvPr/>
        </p:nvSpPr>
        <p:spPr bwMode="auto">
          <a:xfrm>
            <a:off x="9355556" y="4570803"/>
            <a:ext cx="38100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7" name="مستطيل 6"/>
          <p:cNvSpPr/>
          <p:nvPr/>
        </p:nvSpPr>
        <p:spPr>
          <a:xfrm>
            <a:off x="6582204" y="6248113"/>
            <a:ext cx="1373645" cy="369332"/>
          </a:xfrm>
          <a:prstGeom prst="rect">
            <a:avLst/>
          </a:prstGeom>
        </p:spPr>
        <p:txBody>
          <a:bodyPr wrap="none">
            <a:spAutoFit/>
          </a:bodyPr>
          <a:lstStyle/>
          <a:p>
            <a:r>
              <a:rPr lang="en-US" dirty="0">
                <a:solidFill>
                  <a:srgbClr val="ED181E"/>
                </a:solidFill>
              </a:rPr>
              <a:t>scissors fault</a:t>
            </a:r>
            <a:endParaRPr lang="ar-IQ" dirty="0"/>
          </a:p>
        </p:txBody>
      </p:sp>
      <p:sp>
        <p:nvSpPr>
          <p:cNvPr id="22" name="عنصر نائب للتذييل 21"/>
          <p:cNvSpPr>
            <a:spLocks noGrp="1"/>
          </p:cNvSpPr>
          <p:nvPr>
            <p:ph type="ftr" sz="quarter" idx="11"/>
          </p:nvPr>
        </p:nvSpPr>
        <p:spPr/>
        <p:txBody>
          <a:bodyPr/>
          <a:lstStyle/>
          <a:p>
            <a:r>
              <a:rPr lang="ar-IQ"/>
              <a:t>د.ربيع زناد</a:t>
            </a:r>
          </a:p>
        </p:txBody>
      </p:sp>
      <p:sp>
        <p:nvSpPr>
          <p:cNvPr id="23" name="عنصر نائب لرقم الشريحة 22"/>
          <p:cNvSpPr>
            <a:spLocks noGrp="1"/>
          </p:cNvSpPr>
          <p:nvPr>
            <p:ph type="sldNum" sz="quarter" idx="12"/>
          </p:nvPr>
        </p:nvSpPr>
        <p:spPr/>
        <p:txBody>
          <a:bodyPr/>
          <a:lstStyle/>
          <a:p>
            <a:fld id="{BF7B6AA9-620B-4C45-AFBE-759345F35E1C}" type="slidenum">
              <a:rPr lang="ar-IQ" smtClean="0"/>
              <a:t>6</a:t>
            </a:fld>
            <a:endParaRPr lang="ar-IQ"/>
          </a:p>
        </p:txBody>
      </p:sp>
    </p:spTree>
    <p:extLst>
      <p:ext uri="{BB962C8B-B14F-4D97-AF65-F5344CB8AC3E}">
        <p14:creationId xmlns:p14="http://schemas.microsoft.com/office/powerpoint/2010/main" val="115696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611970"/>
            <a:ext cx="10279488" cy="1126462"/>
          </a:xfrm>
          <a:prstGeom prst="rect">
            <a:avLst/>
          </a:prstGeom>
        </p:spPr>
        <p:txBody>
          <a:bodyPr wrap="square">
            <a:spAutoFit/>
          </a:bodyPr>
          <a:lstStyle/>
          <a:p>
            <a:pPr algn="l" rtl="0">
              <a:lnSpc>
                <a:spcPct val="80000"/>
              </a:lnSpc>
            </a:pPr>
            <a:r>
              <a:rPr lang="en-US" sz="28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r>
              <a:rPr 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Strike slip:</a:t>
            </a:r>
            <a:r>
              <a:rPr lang="en-US" sz="2800" b="1" dirty="0">
                <a:latin typeface="Times New Roman" panose="02020603050405020304" pitchFamily="18" charset="0"/>
                <a:cs typeface="Times New Roman" panose="02020603050405020304" pitchFamily="18" charset="0"/>
              </a:rPr>
              <a:t> </a:t>
            </a:r>
            <a:r>
              <a:rPr lang="en-US" sz="28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Applies where movement is parallel to strike of the fault plane</a:t>
            </a:r>
            <a:endParaRPr lang="en-US" sz="28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l" rtl="0">
              <a:lnSpc>
                <a:spcPct val="80000"/>
              </a:lnSpc>
            </a:pPr>
            <a:endParaRPr lang="en-US" sz="28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مربع نص 2"/>
          <p:cNvSpPr txBox="1"/>
          <p:nvPr/>
        </p:nvSpPr>
        <p:spPr>
          <a:xfrm>
            <a:off x="203915" y="59736"/>
            <a:ext cx="9440215" cy="1938992"/>
          </a:xfrm>
          <a:prstGeom prst="rect">
            <a:avLst/>
          </a:prstGeom>
          <a:noFill/>
        </p:spPr>
        <p:txBody>
          <a:bodyPr wrap="square" rtlCol="1">
            <a:spAutoFit/>
          </a:bodyPr>
          <a:lstStyle/>
          <a:p>
            <a:pPr lvl="1" algn="l"/>
            <a:r>
              <a:rPr lang="en-US" sz="2400" u="sng" dirty="0">
                <a:latin typeface="Times New Roman" panose="02020603050405020304" pitchFamily="18" charset="0"/>
                <a:cs typeface="Times New Roman" panose="02020603050405020304" pitchFamily="18" charset="0"/>
              </a:rPr>
              <a:t>Various kinds of relative movement(slip).</a:t>
            </a:r>
          </a:p>
          <a:p>
            <a:pPr lvl="1" algn="l"/>
            <a:r>
              <a:rPr lang="en-US" sz="2400" dirty="0">
                <a:latin typeface="Times New Roman" panose="02020603050405020304" pitchFamily="18" charset="0"/>
                <a:cs typeface="Times New Roman" panose="02020603050405020304" pitchFamily="18" charset="0"/>
              </a:rPr>
              <a:t>the term slip is used to indicate the relative movement of formerly adjacent points on opposite sides of the fault.</a:t>
            </a:r>
          </a:p>
          <a:p>
            <a:pPr lvl="1" algn="l"/>
            <a:r>
              <a:rPr lang="en-US" sz="24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u="sng"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Slip:</a:t>
            </a:r>
            <a:r>
              <a:rPr lang="en-US" sz="2400" b="1" u="sng" dirty="0">
                <a:latin typeface="Times New Roman" panose="02020603050405020304" pitchFamily="18" charset="0"/>
                <a:cs typeface="Times New Roman" panose="02020603050405020304" pitchFamily="18" charset="0"/>
              </a:rPr>
              <a:t> </a:t>
            </a:r>
            <a:r>
              <a:rPr lang="en-US" sz="2400"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Describes the movement parallel to the fault plane</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lvl="1" algn="l"/>
            <a:endParaRPr lang="ar-IQ" sz="2400" dirty="0"/>
          </a:p>
        </p:txBody>
      </p:sp>
      <p:pic>
        <p:nvPicPr>
          <p:cNvPr id="5" name="صورة 4"/>
          <p:cNvPicPr>
            <a:picLocks noChangeAspect="1"/>
          </p:cNvPicPr>
          <p:nvPr/>
        </p:nvPicPr>
        <p:blipFill>
          <a:blip r:embed="rId2"/>
          <a:stretch>
            <a:fillRect/>
          </a:stretch>
        </p:blipFill>
        <p:spPr>
          <a:xfrm>
            <a:off x="1036635" y="2441482"/>
            <a:ext cx="3887387" cy="4165058"/>
          </a:xfrm>
          <a:prstGeom prst="rect">
            <a:avLst/>
          </a:prstGeom>
        </p:spPr>
      </p:pic>
      <p:grpSp>
        <p:nvGrpSpPr>
          <p:cNvPr id="6" name="Group 55"/>
          <p:cNvGrpSpPr>
            <a:grpSpLocks/>
          </p:cNvGrpSpPr>
          <p:nvPr/>
        </p:nvGrpSpPr>
        <p:grpSpPr bwMode="auto">
          <a:xfrm>
            <a:off x="4781550" y="4390836"/>
            <a:ext cx="2933700" cy="1789607"/>
            <a:chOff x="336" y="2544"/>
            <a:chExt cx="1824" cy="1152"/>
          </a:xfrm>
        </p:grpSpPr>
        <p:sp>
          <p:nvSpPr>
            <p:cNvPr id="7" name="Freeform 25"/>
            <p:cNvSpPr>
              <a:spLocks/>
            </p:cNvSpPr>
            <p:nvPr/>
          </p:nvSpPr>
          <p:spPr bwMode="auto">
            <a:xfrm>
              <a:off x="816" y="2832"/>
              <a:ext cx="1296" cy="864"/>
            </a:xfrm>
            <a:custGeom>
              <a:avLst/>
              <a:gdLst>
                <a:gd name="T0" fmla="*/ 0 w 1152"/>
                <a:gd name="T1" fmla="*/ 864 h 864"/>
                <a:gd name="T2" fmla="*/ 1152 w 1152"/>
                <a:gd name="T3" fmla="*/ 528 h 864"/>
                <a:gd name="T4" fmla="*/ 1152 w 1152"/>
                <a:gd name="T5" fmla="*/ 0 h 864"/>
                <a:gd name="T6" fmla="*/ 0 w 1152"/>
                <a:gd name="T7" fmla="*/ 288 h 864"/>
                <a:gd name="T8" fmla="*/ 0 w 1152"/>
                <a:gd name="T9" fmla="*/ 864 h 864"/>
              </a:gdLst>
              <a:ahLst/>
              <a:cxnLst>
                <a:cxn ang="0">
                  <a:pos x="T0" y="T1"/>
                </a:cxn>
                <a:cxn ang="0">
                  <a:pos x="T2" y="T3"/>
                </a:cxn>
                <a:cxn ang="0">
                  <a:pos x="T4" y="T5"/>
                </a:cxn>
                <a:cxn ang="0">
                  <a:pos x="T6" y="T7"/>
                </a:cxn>
                <a:cxn ang="0">
                  <a:pos x="T8" y="T9"/>
                </a:cxn>
              </a:cxnLst>
              <a:rect l="0" t="0" r="r" b="b"/>
              <a:pathLst>
                <a:path w="1152" h="864">
                  <a:moveTo>
                    <a:pt x="0" y="864"/>
                  </a:moveTo>
                  <a:lnTo>
                    <a:pt x="1152" y="528"/>
                  </a:lnTo>
                  <a:lnTo>
                    <a:pt x="1152" y="0"/>
                  </a:lnTo>
                  <a:lnTo>
                    <a:pt x="0" y="288"/>
                  </a:lnTo>
                  <a:lnTo>
                    <a:pt x="0" y="86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8" name="Freeform 26"/>
            <p:cNvSpPr>
              <a:spLocks/>
            </p:cNvSpPr>
            <p:nvPr/>
          </p:nvSpPr>
          <p:spPr bwMode="auto">
            <a:xfrm>
              <a:off x="432" y="2976"/>
              <a:ext cx="384" cy="720"/>
            </a:xfrm>
            <a:custGeom>
              <a:avLst/>
              <a:gdLst>
                <a:gd name="T0" fmla="*/ 384 w 384"/>
                <a:gd name="T1" fmla="*/ 144 h 720"/>
                <a:gd name="T2" fmla="*/ 0 w 384"/>
                <a:gd name="T3" fmla="*/ 0 h 720"/>
                <a:gd name="T4" fmla="*/ 0 w 384"/>
                <a:gd name="T5" fmla="*/ 528 h 720"/>
                <a:gd name="T6" fmla="*/ 384 w 384"/>
                <a:gd name="T7" fmla="*/ 720 h 720"/>
              </a:gdLst>
              <a:ahLst/>
              <a:cxnLst>
                <a:cxn ang="0">
                  <a:pos x="T0" y="T1"/>
                </a:cxn>
                <a:cxn ang="0">
                  <a:pos x="T2" y="T3"/>
                </a:cxn>
                <a:cxn ang="0">
                  <a:pos x="T4" y="T5"/>
                </a:cxn>
                <a:cxn ang="0">
                  <a:pos x="T6" y="T7"/>
                </a:cxn>
              </a:cxnLst>
              <a:rect l="0" t="0" r="r" b="b"/>
              <a:pathLst>
                <a:path w="384" h="720">
                  <a:moveTo>
                    <a:pt x="384" y="144"/>
                  </a:moveTo>
                  <a:lnTo>
                    <a:pt x="0" y="0"/>
                  </a:lnTo>
                  <a:lnTo>
                    <a:pt x="0" y="528"/>
                  </a:lnTo>
                  <a:lnTo>
                    <a:pt x="384" y="720"/>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9" name="Freeform 27"/>
            <p:cNvSpPr>
              <a:spLocks/>
            </p:cNvSpPr>
            <p:nvPr/>
          </p:nvSpPr>
          <p:spPr bwMode="auto">
            <a:xfrm>
              <a:off x="432" y="2736"/>
              <a:ext cx="1680" cy="240"/>
            </a:xfrm>
            <a:custGeom>
              <a:avLst/>
              <a:gdLst>
                <a:gd name="T0" fmla="*/ 0 w 1536"/>
                <a:gd name="T1" fmla="*/ 240 h 240"/>
                <a:gd name="T2" fmla="*/ 1152 w 1536"/>
                <a:gd name="T3" fmla="*/ 0 h 240"/>
                <a:gd name="T4" fmla="*/ 1536 w 1536"/>
                <a:gd name="T5" fmla="*/ 96 h 240"/>
              </a:gdLst>
              <a:ahLst/>
              <a:cxnLst>
                <a:cxn ang="0">
                  <a:pos x="T0" y="T1"/>
                </a:cxn>
                <a:cxn ang="0">
                  <a:pos x="T2" y="T3"/>
                </a:cxn>
                <a:cxn ang="0">
                  <a:pos x="T4" y="T5"/>
                </a:cxn>
              </a:cxnLst>
              <a:rect l="0" t="0" r="r" b="b"/>
              <a:pathLst>
                <a:path w="1536" h="240">
                  <a:moveTo>
                    <a:pt x="0" y="240"/>
                  </a:moveTo>
                  <a:lnTo>
                    <a:pt x="1152" y="0"/>
                  </a:lnTo>
                  <a:lnTo>
                    <a:pt x="1536" y="96"/>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0" name="Freeform 28"/>
            <p:cNvSpPr>
              <a:spLocks/>
            </p:cNvSpPr>
            <p:nvPr/>
          </p:nvSpPr>
          <p:spPr bwMode="auto">
            <a:xfrm>
              <a:off x="336" y="2544"/>
              <a:ext cx="1824" cy="384"/>
            </a:xfrm>
            <a:custGeom>
              <a:avLst/>
              <a:gdLst>
                <a:gd name="T0" fmla="*/ 384 w 1680"/>
                <a:gd name="T1" fmla="*/ 384 h 384"/>
                <a:gd name="T2" fmla="*/ 0 w 1680"/>
                <a:gd name="T3" fmla="*/ 240 h 384"/>
                <a:gd name="T4" fmla="*/ 1248 w 1680"/>
                <a:gd name="T5" fmla="*/ 0 h 384"/>
                <a:gd name="T6" fmla="*/ 1680 w 1680"/>
                <a:gd name="T7" fmla="*/ 96 h 384"/>
                <a:gd name="T8" fmla="*/ 384 w 1680"/>
                <a:gd name="T9" fmla="*/ 384 h 384"/>
              </a:gdLst>
              <a:ahLst/>
              <a:cxnLst>
                <a:cxn ang="0">
                  <a:pos x="T0" y="T1"/>
                </a:cxn>
                <a:cxn ang="0">
                  <a:pos x="T2" y="T3"/>
                </a:cxn>
                <a:cxn ang="0">
                  <a:pos x="T4" y="T5"/>
                </a:cxn>
                <a:cxn ang="0">
                  <a:pos x="T6" y="T7"/>
                </a:cxn>
                <a:cxn ang="0">
                  <a:pos x="T8" y="T9"/>
                </a:cxn>
              </a:cxnLst>
              <a:rect l="0" t="0" r="r" b="b"/>
              <a:pathLst>
                <a:path w="1680" h="384">
                  <a:moveTo>
                    <a:pt x="384" y="384"/>
                  </a:moveTo>
                  <a:lnTo>
                    <a:pt x="0" y="240"/>
                  </a:lnTo>
                  <a:lnTo>
                    <a:pt x="1248" y="0"/>
                  </a:lnTo>
                  <a:lnTo>
                    <a:pt x="1680" y="96"/>
                  </a:lnTo>
                  <a:lnTo>
                    <a:pt x="384" y="384"/>
                  </a:lnTo>
                  <a:close/>
                </a:path>
              </a:pathLst>
            </a:custGeom>
            <a:solidFill>
              <a:srgbClr val="BCC2B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1" name="Line 29"/>
            <p:cNvSpPr>
              <a:spLocks noChangeShapeType="1"/>
            </p:cNvSpPr>
            <p:nvPr/>
          </p:nvSpPr>
          <p:spPr bwMode="auto">
            <a:xfrm>
              <a:off x="2160" y="264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2" name="Line 30"/>
            <p:cNvSpPr>
              <a:spLocks noChangeShapeType="1"/>
            </p:cNvSpPr>
            <p:nvPr/>
          </p:nvSpPr>
          <p:spPr bwMode="auto">
            <a:xfrm>
              <a:off x="336" y="2784"/>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3" name="Line 31"/>
            <p:cNvSpPr>
              <a:spLocks noChangeShapeType="1"/>
            </p:cNvSpPr>
            <p:nvPr/>
          </p:nvSpPr>
          <p:spPr bwMode="auto">
            <a:xfrm>
              <a:off x="336" y="3312"/>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4" name="Line 32"/>
            <p:cNvSpPr>
              <a:spLocks noChangeShapeType="1"/>
            </p:cNvSpPr>
            <p:nvPr/>
          </p:nvSpPr>
          <p:spPr bwMode="auto">
            <a:xfrm flipH="1">
              <a:off x="2016" y="3168"/>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5" name="Freeform 33"/>
            <p:cNvSpPr>
              <a:spLocks/>
            </p:cNvSpPr>
            <p:nvPr/>
          </p:nvSpPr>
          <p:spPr bwMode="auto">
            <a:xfrm>
              <a:off x="816" y="2832"/>
              <a:ext cx="1296" cy="864"/>
            </a:xfrm>
            <a:custGeom>
              <a:avLst/>
              <a:gdLst>
                <a:gd name="T0" fmla="*/ 0 w 1152"/>
                <a:gd name="T1" fmla="*/ 864 h 864"/>
                <a:gd name="T2" fmla="*/ 1152 w 1152"/>
                <a:gd name="T3" fmla="*/ 528 h 864"/>
                <a:gd name="T4" fmla="*/ 1152 w 1152"/>
                <a:gd name="T5" fmla="*/ 0 h 864"/>
                <a:gd name="T6" fmla="*/ 0 w 1152"/>
                <a:gd name="T7" fmla="*/ 288 h 864"/>
                <a:gd name="T8" fmla="*/ 0 w 1152"/>
                <a:gd name="T9" fmla="*/ 864 h 864"/>
              </a:gdLst>
              <a:ahLst/>
              <a:cxnLst>
                <a:cxn ang="0">
                  <a:pos x="T0" y="T1"/>
                </a:cxn>
                <a:cxn ang="0">
                  <a:pos x="T2" y="T3"/>
                </a:cxn>
                <a:cxn ang="0">
                  <a:pos x="T4" y="T5"/>
                </a:cxn>
                <a:cxn ang="0">
                  <a:pos x="T6" y="T7"/>
                </a:cxn>
                <a:cxn ang="0">
                  <a:pos x="T8" y="T9"/>
                </a:cxn>
              </a:cxnLst>
              <a:rect l="0" t="0" r="r" b="b"/>
              <a:pathLst>
                <a:path w="1152" h="864">
                  <a:moveTo>
                    <a:pt x="0" y="864"/>
                  </a:moveTo>
                  <a:lnTo>
                    <a:pt x="1152" y="528"/>
                  </a:lnTo>
                  <a:lnTo>
                    <a:pt x="1152" y="0"/>
                  </a:lnTo>
                  <a:lnTo>
                    <a:pt x="0" y="288"/>
                  </a:lnTo>
                  <a:lnTo>
                    <a:pt x="0" y="86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6" name="Line 34"/>
            <p:cNvSpPr>
              <a:spLocks noChangeShapeType="1"/>
            </p:cNvSpPr>
            <p:nvPr/>
          </p:nvSpPr>
          <p:spPr bwMode="auto">
            <a:xfrm flipV="1">
              <a:off x="1056" y="2688"/>
              <a:ext cx="432"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17" name="Line 35"/>
            <p:cNvSpPr>
              <a:spLocks noChangeShapeType="1"/>
            </p:cNvSpPr>
            <p:nvPr/>
          </p:nvSpPr>
          <p:spPr bwMode="auto">
            <a:xfrm flipH="1">
              <a:off x="912" y="2880"/>
              <a:ext cx="432"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sp>
        <p:nvSpPr>
          <p:cNvPr id="18" name="Text Box 50"/>
          <p:cNvSpPr txBox="1">
            <a:spLocks noChangeArrowheads="1"/>
          </p:cNvSpPr>
          <p:nvPr/>
        </p:nvSpPr>
        <p:spPr bwMode="auto">
          <a:xfrm>
            <a:off x="5211996" y="6189032"/>
            <a:ext cx="283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opposite side to right:</a:t>
            </a:r>
          </a:p>
        </p:txBody>
      </p:sp>
      <p:sp>
        <p:nvSpPr>
          <p:cNvPr id="19" name="Text Box 36"/>
          <p:cNvSpPr txBox="1">
            <a:spLocks noChangeArrowheads="1"/>
          </p:cNvSpPr>
          <p:nvPr/>
        </p:nvSpPr>
        <p:spPr bwMode="auto">
          <a:xfrm>
            <a:off x="6234068" y="6485243"/>
            <a:ext cx="2127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right-lateral (dextral)</a:t>
            </a:r>
          </a:p>
        </p:txBody>
      </p:sp>
      <p:grpSp>
        <p:nvGrpSpPr>
          <p:cNvPr id="21" name="Group 56"/>
          <p:cNvGrpSpPr>
            <a:grpSpLocks/>
          </p:cNvGrpSpPr>
          <p:nvPr/>
        </p:nvGrpSpPr>
        <p:grpSpPr bwMode="auto">
          <a:xfrm>
            <a:off x="6595811" y="2365210"/>
            <a:ext cx="3886200" cy="1600200"/>
            <a:chOff x="3072" y="2736"/>
            <a:chExt cx="2448" cy="1008"/>
          </a:xfrm>
        </p:grpSpPr>
        <p:sp>
          <p:nvSpPr>
            <p:cNvPr id="22" name="Line 38"/>
            <p:cNvSpPr>
              <a:spLocks noChangeShapeType="1"/>
            </p:cNvSpPr>
            <p:nvPr/>
          </p:nvSpPr>
          <p:spPr bwMode="auto">
            <a:xfrm flipV="1">
              <a:off x="4224" y="2928"/>
              <a:ext cx="432"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3" name="Freeform 39"/>
            <p:cNvSpPr>
              <a:spLocks/>
            </p:cNvSpPr>
            <p:nvPr/>
          </p:nvSpPr>
          <p:spPr bwMode="auto">
            <a:xfrm>
              <a:off x="4224" y="2880"/>
              <a:ext cx="1296" cy="864"/>
            </a:xfrm>
            <a:custGeom>
              <a:avLst/>
              <a:gdLst>
                <a:gd name="T0" fmla="*/ 0 w 1152"/>
                <a:gd name="T1" fmla="*/ 864 h 864"/>
                <a:gd name="T2" fmla="*/ 1152 w 1152"/>
                <a:gd name="T3" fmla="*/ 528 h 864"/>
                <a:gd name="T4" fmla="*/ 1152 w 1152"/>
                <a:gd name="T5" fmla="*/ 0 h 864"/>
                <a:gd name="T6" fmla="*/ 0 w 1152"/>
                <a:gd name="T7" fmla="*/ 288 h 864"/>
                <a:gd name="T8" fmla="*/ 0 w 1152"/>
                <a:gd name="T9" fmla="*/ 864 h 864"/>
              </a:gdLst>
              <a:ahLst/>
              <a:cxnLst>
                <a:cxn ang="0">
                  <a:pos x="T0" y="T1"/>
                </a:cxn>
                <a:cxn ang="0">
                  <a:pos x="T2" y="T3"/>
                </a:cxn>
                <a:cxn ang="0">
                  <a:pos x="T4" y="T5"/>
                </a:cxn>
                <a:cxn ang="0">
                  <a:pos x="T6" y="T7"/>
                </a:cxn>
                <a:cxn ang="0">
                  <a:pos x="T8" y="T9"/>
                </a:cxn>
              </a:cxnLst>
              <a:rect l="0" t="0" r="r" b="b"/>
              <a:pathLst>
                <a:path w="1152" h="864">
                  <a:moveTo>
                    <a:pt x="0" y="864"/>
                  </a:moveTo>
                  <a:lnTo>
                    <a:pt x="1152" y="528"/>
                  </a:lnTo>
                  <a:lnTo>
                    <a:pt x="1152" y="0"/>
                  </a:lnTo>
                  <a:lnTo>
                    <a:pt x="0" y="288"/>
                  </a:lnTo>
                  <a:lnTo>
                    <a:pt x="0" y="86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4" name="Freeform 40"/>
            <p:cNvSpPr>
              <a:spLocks/>
            </p:cNvSpPr>
            <p:nvPr/>
          </p:nvSpPr>
          <p:spPr bwMode="auto">
            <a:xfrm>
              <a:off x="3840" y="3024"/>
              <a:ext cx="384" cy="720"/>
            </a:xfrm>
            <a:custGeom>
              <a:avLst/>
              <a:gdLst>
                <a:gd name="T0" fmla="*/ 384 w 384"/>
                <a:gd name="T1" fmla="*/ 144 h 720"/>
                <a:gd name="T2" fmla="*/ 0 w 384"/>
                <a:gd name="T3" fmla="*/ 0 h 720"/>
                <a:gd name="T4" fmla="*/ 0 w 384"/>
                <a:gd name="T5" fmla="*/ 528 h 720"/>
                <a:gd name="T6" fmla="*/ 384 w 384"/>
                <a:gd name="T7" fmla="*/ 720 h 720"/>
              </a:gdLst>
              <a:ahLst/>
              <a:cxnLst>
                <a:cxn ang="0">
                  <a:pos x="T0" y="T1"/>
                </a:cxn>
                <a:cxn ang="0">
                  <a:pos x="T2" y="T3"/>
                </a:cxn>
                <a:cxn ang="0">
                  <a:pos x="T4" y="T5"/>
                </a:cxn>
                <a:cxn ang="0">
                  <a:pos x="T6" y="T7"/>
                </a:cxn>
              </a:cxnLst>
              <a:rect l="0" t="0" r="r" b="b"/>
              <a:pathLst>
                <a:path w="384" h="720">
                  <a:moveTo>
                    <a:pt x="384" y="144"/>
                  </a:moveTo>
                  <a:lnTo>
                    <a:pt x="0" y="0"/>
                  </a:lnTo>
                  <a:lnTo>
                    <a:pt x="0" y="528"/>
                  </a:lnTo>
                  <a:lnTo>
                    <a:pt x="384" y="720"/>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5" name="Freeform 41"/>
            <p:cNvSpPr>
              <a:spLocks/>
            </p:cNvSpPr>
            <p:nvPr/>
          </p:nvSpPr>
          <p:spPr bwMode="auto">
            <a:xfrm>
              <a:off x="3840" y="2784"/>
              <a:ext cx="1680" cy="240"/>
            </a:xfrm>
            <a:custGeom>
              <a:avLst/>
              <a:gdLst>
                <a:gd name="T0" fmla="*/ 0 w 1536"/>
                <a:gd name="T1" fmla="*/ 240 h 240"/>
                <a:gd name="T2" fmla="*/ 1152 w 1536"/>
                <a:gd name="T3" fmla="*/ 0 h 240"/>
                <a:gd name="T4" fmla="*/ 1536 w 1536"/>
                <a:gd name="T5" fmla="*/ 96 h 240"/>
              </a:gdLst>
              <a:ahLst/>
              <a:cxnLst>
                <a:cxn ang="0">
                  <a:pos x="T0" y="T1"/>
                </a:cxn>
                <a:cxn ang="0">
                  <a:pos x="T2" y="T3"/>
                </a:cxn>
                <a:cxn ang="0">
                  <a:pos x="T4" y="T5"/>
                </a:cxn>
              </a:cxnLst>
              <a:rect l="0" t="0" r="r" b="b"/>
              <a:pathLst>
                <a:path w="1536" h="240">
                  <a:moveTo>
                    <a:pt x="0" y="240"/>
                  </a:moveTo>
                  <a:lnTo>
                    <a:pt x="1152" y="0"/>
                  </a:lnTo>
                  <a:lnTo>
                    <a:pt x="1536" y="96"/>
                  </a:lnTo>
                </a:path>
              </a:pathLst>
            </a:custGeom>
            <a:noFill/>
            <a:ln w="95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6" name="Freeform 42"/>
            <p:cNvSpPr>
              <a:spLocks/>
            </p:cNvSpPr>
            <p:nvPr/>
          </p:nvSpPr>
          <p:spPr bwMode="auto">
            <a:xfrm>
              <a:off x="3072" y="2736"/>
              <a:ext cx="1824" cy="384"/>
            </a:xfrm>
            <a:custGeom>
              <a:avLst/>
              <a:gdLst>
                <a:gd name="T0" fmla="*/ 384 w 1680"/>
                <a:gd name="T1" fmla="*/ 384 h 384"/>
                <a:gd name="T2" fmla="*/ 0 w 1680"/>
                <a:gd name="T3" fmla="*/ 240 h 384"/>
                <a:gd name="T4" fmla="*/ 1248 w 1680"/>
                <a:gd name="T5" fmla="*/ 0 h 384"/>
                <a:gd name="T6" fmla="*/ 1680 w 1680"/>
                <a:gd name="T7" fmla="*/ 96 h 384"/>
                <a:gd name="T8" fmla="*/ 384 w 1680"/>
                <a:gd name="T9" fmla="*/ 384 h 384"/>
              </a:gdLst>
              <a:ahLst/>
              <a:cxnLst>
                <a:cxn ang="0">
                  <a:pos x="T0" y="T1"/>
                </a:cxn>
                <a:cxn ang="0">
                  <a:pos x="T2" y="T3"/>
                </a:cxn>
                <a:cxn ang="0">
                  <a:pos x="T4" y="T5"/>
                </a:cxn>
                <a:cxn ang="0">
                  <a:pos x="T6" y="T7"/>
                </a:cxn>
                <a:cxn ang="0">
                  <a:pos x="T8" y="T9"/>
                </a:cxn>
              </a:cxnLst>
              <a:rect l="0" t="0" r="r" b="b"/>
              <a:pathLst>
                <a:path w="1680" h="384">
                  <a:moveTo>
                    <a:pt x="384" y="384"/>
                  </a:moveTo>
                  <a:lnTo>
                    <a:pt x="0" y="240"/>
                  </a:lnTo>
                  <a:lnTo>
                    <a:pt x="1248" y="0"/>
                  </a:lnTo>
                  <a:lnTo>
                    <a:pt x="1680" y="96"/>
                  </a:lnTo>
                  <a:lnTo>
                    <a:pt x="384" y="384"/>
                  </a:lnTo>
                  <a:close/>
                </a:path>
              </a:pathLst>
            </a:custGeom>
            <a:solidFill>
              <a:srgbClr val="BCC2B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7" name="Line 43"/>
            <p:cNvSpPr>
              <a:spLocks noChangeShapeType="1"/>
            </p:cNvSpPr>
            <p:nvPr/>
          </p:nvSpPr>
          <p:spPr bwMode="auto">
            <a:xfrm>
              <a:off x="3072" y="2976"/>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8" name="Line 44"/>
            <p:cNvSpPr>
              <a:spLocks noChangeShapeType="1"/>
            </p:cNvSpPr>
            <p:nvPr/>
          </p:nvSpPr>
          <p:spPr bwMode="auto">
            <a:xfrm>
              <a:off x="3072" y="3456"/>
              <a:ext cx="432"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29" name="Freeform 45"/>
            <p:cNvSpPr>
              <a:spLocks/>
            </p:cNvSpPr>
            <p:nvPr/>
          </p:nvSpPr>
          <p:spPr bwMode="auto">
            <a:xfrm>
              <a:off x="4224" y="2880"/>
              <a:ext cx="1296" cy="864"/>
            </a:xfrm>
            <a:custGeom>
              <a:avLst/>
              <a:gdLst>
                <a:gd name="T0" fmla="*/ 0 w 1152"/>
                <a:gd name="T1" fmla="*/ 864 h 864"/>
                <a:gd name="T2" fmla="*/ 1152 w 1152"/>
                <a:gd name="T3" fmla="*/ 528 h 864"/>
                <a:gd name="T4" fmla="*/ 1152 w 1152"/>
                <a:gd name="T5" fmla="*/ 0 h 864"/>
                <a:gd name="T6" fmla="*/ 0 w 1152"/>
                <a:gd name="T7" fmla="*/ 288 h 864"/>
                <a:gd name="T8" fmla="*/ 0 w 1152"/>
                <a:gd name="T9" fmla="*/ 864 h 864"/>
              </a:gdLst>
              <a:ahLst/>
              <a:cxnLst>
                <a:cxn ang="0">
                  <a:pos x="T0" y="T1"/>
                </a:cxn>
                <a:cxn ang="0">
                  <a:pos x="T2" y="T3"/>
                </a:cxn>
                <a:cxn ang="0">
                  <a:pos x="T4" y="T5"/>
                </a:cxn>
                <a:cxn ang="0">
                  <a:pos x="T6" y="T7"/>
                </a:cxn>
                <a:cxn ang="0">
                  <a:pos x="T8" y="T9"/>
                </a:cxn>
              </a:cxnLst>
              <a:rect l="0" t="0" r="r" b="b"/>
              <a:pathLst>
                <a:path w="1152" h="864">
                  <a:moveTo>
                    <a:pt x="0" y="864"/>
                  </a:moveTo>
                  <a:lnTo>
                    <a:pt x="1152" y="528"/>
                  </a:lnTo>
                  <a:lnTo>
                    <a:pt x="1152" y="0"/>
                  </a:lnTo>
                  <a:lnTo>
                    <a:pt x="0" y="288"/>
                  </a:lnTo>
                  <a:lnTo>
                    <a:pt x="0" y="864"/>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0" name="Line 46"/>
            <p:cNvSpPr>
              <a:spLocks noChangeShapeType="1"/>
            </p:cNvSpPr>
            <p:nvPr/>
          </p:nvSpPr>
          <p:spPr bwMode="auto">
            <a:xfrm>
              <a:off x="3504" y="312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1" name="Line 47"/>
            <p:cNvSpPr>
              <a:spLocks noChangeShapeType="1"/>
            </p:cNvSpPr>
            <p:nvPr/>
          </p:nvSpPr>
          <p:spPr bwMode="auto">
            <a:xfrm flipV="1">
              <a:off x="3504" y="3552"/>
              <a:ext cx="33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sp>
          <p:nvSpPr>
            <p:cNvPr id="32" name="Line 48"/>
            <p:cNvSpPr>
              <a:spLocks noChangeShapeType="1"/>
            </p:cNvSpPr>
            <p:nvPr/>
          </p:nvSpPr>
          <p:spPr bwMode="auto">
            <a:xfrm flipH="1">
              <a:off x="3888" y="2880"/>
              <a:ext cx="432" cy="9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a:p>
          </p:txBody>
        </p:sp>
      </p:grpSp>
      <p:sp>
        <p:nvSpPr>
          <p:cNvPr id="33" name="Text Box 51"/>
          <p:cNvSpPr txBox="1">
            <a:spLocks noChangeArrowheads="1"/>
          </p:cNvSpPr>
          <p:nvPr/>
        </p:nvSpPr>
        <p:spPr bwMode="auto">
          <a:xfrm>
            <a:off x="8234111" y="3804250"/>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opposite side to left:</a:t>
            </a:r>
          </a:p>
        </p:txBody>
      </p:sp>
      <p:sp>
        <p:nvSpPr>
          <p:cNvPr id="34" name="Text Box 49"/>
          <p:cNvSpPr txBox="1">
            <a:spLocks noChangeArrowheads="1"/>
          </p:cNvSpPr>
          <p:nvPr/>
        </p:nvSpPr>
        <p:spPr bwMode="auto">
          <a:xfrm>
            <a:off x="8845725" y="4170638"/>
            <a:ext cx="20735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left-lateral (sinistral)</a:t>
            </a:r>
          </a:p>
        </p:txBody>
      </p:sp>
      <p:sp>
        <p:nvSpPr>
          <p:cNvPr id="4" name="عنصر نائب للتذييل 3"/>
          <p:cNvSpPr>
            <a:spLocks noGrp="1"/>
          </p:cNvSpPr>
          <p:nvPr>
            <p:ph type="ftr" sz="quarter" idx="11"/>
          </p:nvPr>
        </p:nvSpPr>
        <p:spPr/>
        <p:txBody>
          <a:bodyPr/>
          <a:lstStyle/>
          <a:p>
            <a:r>
              <a:rPr lang="ar-IQ"/>
              <a:t>د.ربيع زناد</a:t>
            </a:r>
          </a:p>
        </p:txBody>
      </p:sp>
      <p:sp>
        <p:nvSpPr>
          <p:cNvPr id="20" name="عنصر نائب لرقم الشريحة 19"/>
          <p:cNvSpPr>
            <a:spLocks noGrp="1"/>
          </p:cNvSpPr>
          <p:nvPr>
            <p:ph type="sldNum" sz="quarter" idx="12"/>
          </p:nvPr>
        </p:nvSpPr>
        <p:spPr/>
        <p:txBody>
          <a:bodyPr/>
          <a:lstStyle/>
          <a:p>
            <a:fld id="{BF7B6AA9-620B-4C45-AFBE-759345F35E1C}" type="slidenum">
              <a:rPr lang="ar-IQ" smtClean="0"/>
              <a:t>7</a:t>
            </a:fld>
            <a:endParaRPr lang="ar-IQ"/>
          </a:p>
        </p:txBody>
      </p:sp>
    </p:spTree>
    <p:extLst>
      <p:ext uri="{BB962C8B-B14F-4D97-AF65-F5344CB8AC3E}">
        <p14:creationId xmlns:p14="http://schemas.microsoft.com/office/powerpoint/2010/main" val="38543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523406" y="1041059"/>
            <a:ext cx="6105721" cy="4064596"/>
          </a:xfrm>
          <a:prstGeom prst="rect">
            <a:avLst/>
          </a:prstGeom>
        </p:spPr>
      </p:pic>
      <p:pic>
        <p:nvPicPr>
          <p:cNvPr id="5" name="Picture 2" descr=" f6.43.jpg                                                      00027911Missoula                       ABA78158:"/>
          <p:cNvPicPr>
            <a:picLocks noChangeAspect="1" noChangeArrowheads="1"/>
          </p:cNvPicPr>
          <p:nvPr/>
        </p:nvPicPr>
        <p:blipFill rotWithShape="1">
          <a:blip r:embed="rId3">
            <a:extLst>
              <a:ext uri="{28A0092B-C50C-407E-A947-70E740481C1C}">
                <a14:useLocalDpi xmlns:a14="http://schemas.microsoft.com/office/drawing/2010/main" val="0"/>
              </a:ext>
            </a:extLst>
          </a:blip>
          <a:srcRect l="52300" t="38478" b="17269"/>
          <a:stretch/>
        </p:blipFill>
        <p:spPr bwMode="auto">
          <a:xfrm>
            <a:off x="7035801" y="721491"/>
            <a:ext cx="5156200" cy="613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330558" y="283929"/>
            <a:ext cx="7205868" cy="1126462"/>
          </a:xfrm>
          <a:prstGeom prst="rect">
            <a:avLst/>
          </a:prstGeom>
        </p:spPr>
        <p:txBody>
          <a:bodyPr wrap="square">
            <a:spAutoFit/>
          </a:bodyPr>
          <a:lstStyle/>
          <a:p>
            <a:pPr algn="l" rtl="0">
              <a:lnSpc>
                <a:spcPct val="80000"/>
              </a:lnSpc>
            </a:pP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 Dip slip</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Describes the up and down movement parallel to the dip direction of the fault.</a:t>
            </a:r>
          </a:p>
        </p:txBody>
      </p:sp>
      <p:sp>
        <p:nvSpPr>
          <p:cNvPr id="4" name="مستطيل 3"/>
          <p:cNvSpPr/>
          <p:nvPr/>
        </p:nvSpPr>
        <p:spPr>
          <a:xfrm>
            <a:off x="0" y="5105655"/>
            <a:ext cx="7848600" cy="1027974"/>
          </a:xfrm>
          <a:prstGeom prst="rect">
            <a:avLst/>
          </a:prstGeom>
        </p:spPr>
        <p:txBody>
          <a:bodyPr wrap="square">
            <a:spAutoFit/>
          </a:bodyPr>
          <a:lstStyle/>
          <a:p>
            <a:pPr algn="l" rtl="0">
              <a:lnSpc>
                <a:spcPct val="80000"/>
              </a:lnSpc>
            </a:pPr>
            <a:r>
              <a:rPr lang="en-US" sz="2800" i="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C-Oblique slip:</a:t>
            </a:r>
            <a:r>
              <a:rPr lang="en-US" sz="2800" i="1" dirty="0">
                <a:latin typeface="Times New Roman" panose="02020603050405020304" pitchFamily="18" charset="0"/>
                <a:cs typeface="Times New Roman" panose="02020603050405020304" pitchFamily="18" charset="0"/>
              </a:rPr>
              <a:t> </a:t>
            </a:r>
            <a:r>
              <a:rPr lang="en-US" sz="24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Is a combination of strike slip and dip slip.</a:t>
            </a:r>
          </a:p>
          <a:p>
            <a:pPr algn="l" rtl="0">
              <a:lnSpc>
                <a:spcPct val="80000"/>
              </a:lnSpc>
            </a:pPr>
            <a:r>
              <a:rPr lang="en-US" sz="2400" i="1"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Net slip (true </a:t>
            </a:r>
            <a:r>
              <a:rPr lang="en-US" sz="24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displacement): Is the total amount of motion measured parallel to the direction of motion. </a:t>
            </a:r>
          </a:p>
        </p:txBody>
      </p:sp>
      <p:sp>
        <p:nvSpPr>
          <p:cNvPr id="6" name="عنصر نائب للتذييل 5"/>
          <p:cNvSpPr>
            <a:spLocks noGrp="1"/>
          </p:cNvSpPr>
          <p:nvPr>
            <p:ph type="ftr" sz="quarter" idx="11"/>
          </p:nvPr>
        </p:nvSpPr>
        <p:spPr/>
        <p:txBody>
          <a:bodyPr/>
          <a:lstStyle/>
          <a:p>
            <a:r>
              <a:rPr lang="ar-IQ"/>
              <a:t>د.ربيع زناد</a:t>
            </a:r>
          </a:p>
        </p:txBody>
      </p:sp>
      <p:sp>
        <p:nvSpPr>
          <p:cNvPr id="7" name="عنصر نائب لرقم الشريحة 6"/>
          <p:cNvSpPr>
            <a:spLocks noGrp="1"/>
          </p:cNvSpPr>
          <p:nvPr>
            <p:ph type="sldNum" sz="quarter" idx="12"/>
          </p:nvPr>
        </p:nvSpPr>
        <p:spPr/>
        <p:txBody>
          <a:bodyPr/>
          <a:lstStyle/>
          <a:p>
            <a:fld id="{BF7B6AA9-620B-4C45-AFBE-759345F35E1C}" type="slidenum">
              <a:rPr lang="ar-IQ" smtClean="0"/>
              <a:t>8</a:t>
            </a:fld>
            <a:endParaRPr lang="ar-IQ"/>
          </a:p>
        </p:txBody>
      </p:sp>
    </p:spTree>
    <p:extLst>
      <p:ext uri="{BB962C8B-B14F-4D97-AF65-F5344CB8AC3E}">
        <p14:creationId xmlns:p14="http://schemas.microsoft.com/office/powerpoint/2010/main" val="34077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514106" y="409722"/>
            <a:ext cx="11598541" cy="6023265"/>
          </a:xfrm>
          <a:prstGeom prst="rect">
            <a:avLst/>
          </a:prstGeom>
        </p:spPr>
      </p:pic>
      <p:sp>
        <p:nvSpPr>
          <p:cNvPr id="3" name="سهم للأسفل 2"/>
          <p:cNvSpPr/>
          <p:nvPr/>
        </p:nvSpPr>
        <p:spPr>
          <a:xfrm rot="3302544">
            <a:off x="4932347" y="3448520"/>
            <a:ext cx="581801" cy="143423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0000"/>
              </a:solidFill>
            </a:endParaRPr>
          </a:p>
        </p:txBody>
      </p:sp>
      <p:sp>
        <p:nvSpPr>
          <p:cNvPr id="4" name="سهم للأسفل 3"/>
          <p:cNvSpPr/>
          <p:nvPr/>
        </p:nvSpPr>
        <p:spPr>
          <a:xfrm rot="14176659">
            <a:off x="6405890" y="3331904"/>
            <a:ext cx="581307" cy="1489095"/>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مربع نص 4"/>
          <p:cNvSpPr txBox="1"/>
          <p:nvPr/>
        </p:nvSpPr>
        <p:spPr>
          <a:xfrm>
            <a:off x="2778174" y="1115927"/>
            <a:ext cx="3381326" cy="584775"/>
          </a:xfrm>
          <a:prstGeom prst="rect">
            <a:avLst/>
          </a:prstGeom>
          <a:noFill/>
        </p:spPr>
        <p:txBody>
          <a:bodyPr wrap="square" rtlCol="1">
            <a:spAutoFit/>
          </a:bodyPr>
          <a:lstStyle/>
          <a:p>
            <a:r>
              <a:rPr lang="en-US" sz="3200" dirty="0"/>
              <a:t>Normal fault</a:t>
            </a:r>
            <a:endParaRPr lang="ar-IQ" sz="3200" dirty="0"/>
          </a:p>
        </p:txBody>
      </p:sp>
      <p:sp>
        <p:nvSpPr>
          <p:cNvPr id="6" name="مربع نص 5"/>
          <p:cNvSpPr txBox="1"/>
          <p:nvPr/>
        </p:nvSpPr>
        <p:spPr>
          <a:xfrm>
            <a:off x="918271" y="3636094"/>
            <a:ext cx="4102100" cy="400110"/>
          </a:xfrm>
          <a:prstGeom prst="rect">
            <a:avLst/>
          </a:prstGeom>
          <a:noFill/>
        </p:spPr>
        <p:txBody>
          <a:bodyPr wrap="square" rtlCol="1">
            <a:spAutoFit/>
          </a:bodyPr>
          <a:lstStyle/>
          <a:p>
            <a:r>
              <a:rPr lang="en-US" sz="2000" b="1" dirty="0">
                <a:solidFill>
                  <a:schemeClr val="bg1"/>
                </a:solidFill>
              </a:rPr>
              <a:t>Hanging wall</a:t>
            </a:r>
            <a:endParaRPr lang="ar-IQ" sz="2000" b="1" dirty="0">
              <a:solidFill>
                <a:schemeClr val="bg1"/>
              </a:solidFill>
            </a:endParaRPr>
          </a:p>
        </p:txBody>
      </p:sp>
      <p:sp>
        <p:nvSpPr>
          <p:cNvPr id="7" name="مربع نص 6"/>
          <p:cNvSpPr txBox="1"/>
          <p:nvPr/>
        </p:nvSpPr>
        <p:spPr>
          <a:xfrm>
            <a:off x="3864863" y="4279069"/>
            <a:ext cx="4102100" cy="400110"/>
          </a:xfrm>
          <a:prstGeom prst="rect">
            <a:avLst/>
          </a:prstGeom>
          <a:noFill/>
        </p:spPr>
        <p:txBody>
          <a:bodyPr wrap="square" rtlCol="1">
            <a:spAutoFit/>
          </a:bodyPr>
          <a:lstStyle/>
          <a:p>
            <a:r>
              <a:rPr lang="en-US" sz="2000" b="1" dirty="0">
                <a:solidFill>
                  <a:schemeClr val="bg1"/>
                </a:solidFill>
              </a:rPr>
              <a:t>Foot wall</a:t>
            </a:r>
            <a:endParaRPr lang="ar-IQ" sz="2000" b="1" dirty="0">
              <a:solidFill>
                <a:schemeClr val="bg1"/>
              </a:solidFill>
            </a:endParaRPr>
          </a:p>
        </p:txBody>
      </p:sp>
      <p:sp>
        <p:nvSpPr>
          <p:cNvPr id="8" name="عنصر نائب للتذييل 7"/>
          <p:cNvSpPr>
            <a:spLocks noGrp="1"/>
          </p:cNvSpPr>
          <p:nvPr>
            <p:ph type="ftr" sz="quarter" idx="11"/>
          </p:nvPr>
        </p:nvSpPr>
        <p:spPr/>
        <p:txBody>
          <a:bodyPr/>
          <a:lstStyle/>
          <a:p>
            <a:r>
              <a:rPr lang="ar-IQ"/>
              <a:t>د.ربيع زناد</a:t>
            </a:r>
          </a:p>
        </p:txBody>
      </p:sp>
      <p:sp>
        <p:nvSpPr>
          <p:cNvPr id="9" name="عنصر نائب لرقم الشريحة 8"/>
          <p:cNvSpPr>
            <a:spLocks noGrp="1"/>
          </p:cNvSpPr>
          <p:nvPr>
            <p:ph type="sldNum" sz="quarter" idx="12"/>
          </p:nvPr>
        </p:nvSpPr>
        <p:spPr/>
        <p:txBody>
          <a:bodyPr/>
          <a:lstStyle/>
          <a:p>
            <a:fld id="{BF7B6AA9-620B-4C45-AFBE-759345F35E1C}" type="slidenum">
              <a:rPr lang="ar-IQ" smtClean="0"/>
              <a:t>9</a:t>
            </a:fld>
            <a:endParaRPr lang="ar-IQ"/>
          </a:p>
        </p:txBody>
      </p:sp>
    </p:spTree>
    <p:extLst>
      <p:ext uri="{BB962C8B-B14F-4D97-AF65-F5344CB8AC3E}">
        <p14:creationId xmlns:p14="http://schemas.microsoft.com/office/powerpoint/2010/main" val="439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TotalTime>
  <Words>1324</Words>
  <Application>Microsoft Office PowerPoint</Application>
  <PresentationFormat>شاشة عريضة</PresentationFormat>
  <Paragraphs>205</Paragraphs>
  <Slides>25</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25</vt:i4>
      </vt:variant>
    </vt:vector>
  </HeadingPairs>
  <TitlesOfParts>
    <vt:vector size="34" baseType="lpstr">
      <vt:lpstr>Aharoni</vt:lpstr>
      <vt:lpstr>Arial</vt:lpstr>
      <vt:lpstr>Calibri</vt:lpstr>
      <vt:lpstr>Calibri Light</vt:lpstr>
      <vt:lpstr>Engravers MT</vt:lpstr>
      <vt:lpstr>Gill Sans MT</vt:lpstr>
      <vt:lpstr>Times New Roman</vt:lpstr>
      <vt:lpstr>نسق Office</vt:lpstr>
      <vt:lpstr>Blank Presentation</vt:lpstr>
      <vt:lpstr>Faults: fractures with slip</vt:lpstr>
      <vt:lpstr>عرض تقديمي في PowerPoint</vt:lpstr>
      <vt:lpstr>عرض تقديمي في PowerPoint</vt:lpstr>
      <vt:lpstr>Parts of the Fault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dr.rabeea</dc:creator>
  <cp:lastModifiedBy>GEOLOGY</cp:lastModifiedBy>
  <cp:revision>103</cp:revision>
  <dcterms:created xsi:type="dcterms:W3CDTF">2014-01-14T21:24:35Z</dcterms:created>
  <dcterms:modified xsi:type="dcterms:W3CDTF">2025-02-11T08:55:47Z</dcterms:modified>
</cp:coreProperties>
</file>