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5"/>
  </p:notesMasterIdLst>
  <p:sldIdLst>
    <p:sldId id="257" r:id="rId2"/>
    <p:sldId id="258" r:id="rId3"/>
    <p:sldId id="262" r:id="rId4"/>
    <p:sldId id="263" r:id="rId5"/>
    <p:sldId id="266" r:id="rId6"/>
    <p:sldId id="267" r:id="rId7"/>
    <p:sldId id="259" r:id="rId8"/>
    <p:sldId id="264" r:id="rId9"/>
    <p:sldId id="320" r:id="rId10"/>
    <p:sldId id="268" r:id="rId11"/>
    <p:sldId id="299" r:id="rId12"/>
    <p:sldId id="269" r:id="rId13"/>
    <p:sldId id="275" r:id="rId14"/>
    <p:sldId id="318" r:id="rId15"/>
    <p:sldId id="319" r:id="rId16"/>
    <p:sldId id="272" r:id="rId17"/>
    <p:sldId id="271" r:id="rId18"/>
    <p:sldId id="294" r:id="rId19"/>
    <p:sldId id="300" r:id="rId20"/>
    <p:sldId id="301" r:id="rId21"/>
    <p:sldId id="265" r:id="rId22"/>
    <p:sldId id="316" r:id="rId23"/>
    <p:sldId id="308" r:id="rId24"/>
    <p:sldId id="304" r:id="rId25"/>
    <p:sldId id="306" r:id="rId26"/>
    <p:sldId id="307" r:id="rId27"/>
    <p:sldId id="317" r:id="rId28"/>
    <p:sldId id="309" r:id="rId29"/>
    <p:sldId id="313" r:id="rId30"/>
    <p:sldId id="312" r:id="rId31"/>
    <p:sldId id="314" r:id="rId32"/>
    <p:sldId id="270" r:id="rId33"/>
    <p:sldId id="321" r:id="rId34"/>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471" autoAdjust="0"/>
    <p:restoredTop sz="94660"/>
  </p:normalViewPr>
  <p:slideViewPr>
    <p:cSldViewPr snapToGrid="0">
      <p:cViewPr varScale="1">
        <p:scale>
          <a:sx n="61" d="100"/>
          <a:sy n="61" d="100"/>
        </p:scale>
        <p:origin x="7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IQ"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CF54C7B-CE9E-477F-B463-C62AFF88B5F4}" type="datetimeFigureOut">
              <a:rPr lang="ar-IQ" smtClean="0"/>
              <a:t>28/08/1446</a:t>
            </a:fld>
            <a:endParaRPr lang="ar-IQ"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IQ"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IQ"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A22FDE6-11CB-48AE-A878-E5E912CD7857}" type="slidenum">
              <a:rPr lang="ar-IQ" smtClean="0"/>
              <a:t>‹#›</a:t>
            </a:fld>
            <a:endParaRPr lang="ar-IQ" dirty="0"/>
          </a:p>
        </p:txBody>
      </p:sp>
    </p:spTree>
    <p:extLst>
      <p:ext uri="{BB962C8B-B14F-4D97-AF65-F5344CB8AC3E}">
        <p14:creationId xmlns:p14="http://schemas.microsoft.com/office/powerpoint/2010/main" val="129631977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IQ"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Times New Roman" panose="02020603050405020304" pitchFamily="18" charset="0"/>
              </a:defRPr>
            </a:lvl1pPr>
            <a:lvl2pPr marL="742950" indent="-285750" defTabSz="912813" eaLnBrk="0" hangingPunct="0">
              <a:defRPr sz="2400">
                <a:solidFill>
                  <a:schemeClr val="tx1"/>
                </a:solidFill>
                <a:latin typeface="Times New Roman" panose="02020603050405020304" pitchFamily="18" charset="0"/>
              </a:defRPr>
            </a:lvl2pPr>
            <a:lvl3pPr marL="1143000" indent="-228600" defTabSz="912813" eaLnBrk="0" hangingPunct="0">
              <a:defRPr sz="2400">
                <a:solidFill>
                  <a:schemeClr val="tx1"/>
                </a:solidFill>
                <a:latin typeface="Times New Roman" panose="02020603050405020304" pitchFamily="18" charset="0"/>
              </a:defRPr>
            </a:lvl3pPr>
            <a:lvl4pPr marL="1600200" indent="-228600" defTabSz="912813" eaLnBrk="0" hangingPunct="0">
              <a:defRPr sz="2400">
                <a:solidFill>
                  <a:schemeClr val="tx1"/>
                </a:solidFill>
                <a:latin typeface="Times New Roman" panose="02020603050405020304" pitchFamily="18" charset="0"/>
              </a:defRPr>
            </a:lvl4pPr>
            <a:lvl5pPr marL="2057400" indent="-228600" defTabSz="912813" eaLnBrk="0" hangingPunct="0">
              <a:defRPr sz="2400">
                <a:solidFill>
                  <a:schemeClr val="tx1"/>
                </a:solidFill>
                <a:latin typeface="Times New Roman" panose="02020603050405020304" pitchFamily="18" charset="0"/>
              </a:defRPr>
            </a:lvl5pPr>
            <a:lvl6pPr marL="25146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9pPr>
          </a:lstStyle>
          <a:p>
            <a:fld id="{9F848D94-578B-486F-84E7-B912B7636F49}" type="slidenum">
              <a:rPr lang="en-US" sz="1000"/>
              <a:pPr/>
              <a:t>1</a:t>
            </a:fld>
            <a:endParaRPr lang="en-US" sz="1000" dirty="0"/>
          </a:p>
        </p:txBody>
      </p:sp>
    </p:spTree>
    <p:extLst>
      <p:ext uri="{BB962C8B-B14F-4D97-AF65-F5344CB8AC3E}">
        <p14:creationId xmlns:p14="http://schemas.microsoft.com/office/powerpoint/2010/main" val="185936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4FEDA326-1354-4797-97AD-1089CCD928D4}" type="slidenum">
              <a:rPr lang="en-US"/>
              <a:pPr eaLnBrk="1" hangingPunct="1"/>
              <a:t>5</a:t>
            </a:fld>
            <a:endParaRPr lang="en-US"/>
          </a:p>
        </p:txBody>
      </p:sp>
      <p:sp>
        <p:nvSpPr>
          <p:cNvPr id="101378" name="Rectangle 2"/>
          <p:cNvSpPr>
            <a:spLocks noGrp="1" noRot="1" noChangeAspect="1" noChangeArrowheads="1" noTextEdit="1"/>
          </p:cNvSpPr>
          <p:nvPr>
            <p:ph type="sldImg"/>
          </p:nvPr>
        </p:nvSpPr>
        <p:spPr>
          <a:ln/>
          <a:extLst>
            <a:ext uri="{FAA26D3D-D897-4be2-8F04-BA451C77F1D7}"/>
          </a:extLst>
        </p:spPr>
      </p:sp>
      <p:sp>
        <p:nvSpPr>
          <p:cNvPr id="101379" name="Rectangle 3"/>
          <p:cNvSpPr>
            <a:spLocks noGrp="1" noChangeArrowheads="1"/>
          </p:cNvSpPr>
          <p:nvPr>
            <p:ph type="body" idx="1"/>
          </p:nvPr>
        </p:nvSpPr>
        <p:spPr>
          <a:xfrm>
            <a:off x="914400" y="4343400"/>
            <a:ext cx="5029200" cy="4114800"/>
          </a:xfrm>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206376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IQ"/>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Times New Roman" panose="02020603050405020304" pitchFamily="18" charset="0"/>
              </a:defRPr>
            </a:lvl1pPr>
            <a:lvl2pPr marL="742950" indent="-285750" defTabSz="912813" eaLnBrk="0" hangingPunct="0">
              <a:defRPr sz="2400">
                <a:solidFill>
                  <a:schemeClr val="tx1"/>
                </a:solidFill>
                <a:latin typeface="Times New Roman" panose="02020603050405020304" pitchFamily="18" charset="0"/>
              </a:defRPr>
            </a:lvl2pPr>
            <a:lvl3pPr marL="1143000" indent="-228600" defTabSz="912813" eaLnBrk="0" hangingPunct="0">
              <a:defRPr sz="2400">
                <a:solidFill>
                  <a:schemeClr val="tx1"/>
                </a:solidFill>
                <a:latin typeface="Times New Roman" panose="02020603050405020304" pitchFamily="18" charset="0"/>
              </a:defRPr>
            </a:lvl3pPr>
            <a:lvl4pPr marL="1600200" indent="-228600" defTabSz="912813" eaLnBrk="0" hangingPunct="0">
              <a:defRPr sz="2400">
                <a:solidFill>
                  <a:schemeClr val="tx1"/>
                </a:solidFill>
                <a:latin typeface="Times New Roman" panose="02020603050405020304" pitchFamily="18" charset="0"/>
              </a:defRPr>
            </a:lvl4pPr>
            <a:lvl5pPr marL="2057400" indent="-228600" defTabSz="912813" eaLnBrk="0" hangingPunct="0">
              <a:defRPr sz="2400">
                <a:solidFill>
                  <a:schemeClr val="tx1"/>
                </a:solidFill>
                <a:latin typeface="Times New Roman" panose="02020603050405020304" pitchFamily="18" charset="0"/>
              </a:defRPr>
            </a:lvl5pPr>
            <a:lvl6pPr marL="25146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9pPr>
          </a:lstStyle>
          <a:p>
            <a:fld id="{1177B607-4980-4716-B311-7B8CF33DB7FC}" type="slidenum">
              <a:rPr lang="en-US" sz="1000">
                <a:solidFill>
                  <a:srgbClr val="000000"/>
                </a:solidFill>
              </a:rPr>
              <a:pPr/>
              <a:t>7</a:t>
            </a:fld>
            <a:endParaRPr lang="en-US" sz="1000">
              <a:solidFill>
                <a:srgbClr val="000000"/>
              </a:solidFill>
            </a:endParaRPr>
          </a:p>
        </p:txBody>
      </p:sp>
    </p:spTree>
    <p:extLst>
      <p:ext uri="{BB962C8B-B14F-4D97-AF65-F5344CB8AC3E}">
        <p14:creationId xmlns:p14="http://schemas.microsoft.com/office/powerpoint/2010/main" val="3205494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2A15A97F-09C3-474E-BDB7-0DE22C1BFB11}" type="slidenum">
              <a:rPr lang="en-US"/>
              <a:pPr eaLnBrk="1" hangingPunct="1"/>
              <a:t>10</a:t>
            </a:fld>
            <a:endParaRPr lang="en-US"/>
          </a:p>
        </p:txBody>
      </p:sp>
      <p:sp>
        <p:nvSpPr>
          <p:cNvPr id="103426" name="Rectangle 2"/>
          <p:cNvSpPr>
            <a:spLocks noGrp="1" noRot="1" noChangeAspect="1" noChangeArrowheads="1" noTextEdit="1"/>
          </p:cNvSpPr>
          <p:nvPr>
            <p:ph type="sldImg"/>
          </p:nvPr>
        </p:nvSpPr>
        <p:spPr>
          <a:ln/>
          <a:extLst>
            <a:ext uri="{FAA26D3D-D897-4be2-8F04-BA451C77F1D7}"/>
          </a:extLst>
        </p:spPr>
      </p:sp>
      <p:sp>
        <p:nvSpPr>
          <p:cNvPr id="103427" name="Rectangle 3"/>
          <p:cNvSpPr>
            <a:spLocks noGrp="1" noChangeArrowheads="1"/>
          </p:cNvSpPr>
          <p:nvPr>
            <p:ph type="body" idx="1"/>
          </p:nvPr>
        </p:nvSpPr>
        <p:spPr>
          <a:xfrm>
            <a:off x="914400" y="4343400"/>
            <a:ext cx="5029200" cy="4114800"/>
          </a:xfrm>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291283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IQ"/>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Times New Roman" panose="02020603050405020304" pitchFamily="18" charset="0"/>
              </a:defRPr>
            </a:lvl1pPr>
            <a:lvl2pPr marL="742950" indent="-285750" defTabSz="912813" eaLnBrk="0" hangingPunct="0">
              <a:defRPr sz="2400">
                <a:solidFill>
                  <a:schemeClr val="tx1"/>
                </a:solidFill>
                <a:latin typeface="Times New Roman" panose="02020603050405020304" pitchFamily="18" charset="0"/>
              </a:defRPr>
            </a:lvl2pPr>
            <a:lvl3pPr marL="1143000" indent="-228600" defTabSz="912813" eaLnBrk="0" hangingPunct="0">
              <a:defRPr sz="2400">
                <a:solidFill>
                  <a:schemeClr val="tx1"/>
                </a:solidFill>
                <a:latin typeface="Times New Roman" panose="02020603050405020304" pitchFamily="18" charset="0"/>
              </a:defRPr>
            </a:lvl3pPr>
            <a:lvl4pPr marL="1600200" indent="-228600" defTabSz="912813" eaLnBrk="0" hangingPunct="0">
              <a:defRPr sz="2400">
                <a:solidFill>
                  <a:schemeClr val="tx1"/>
                </a:solidFill>
                <a:latin typeface="Times New Roman" panose="02020603050405020304" pitchFamily="18" charset="0"/>
              </a:defRPr>
            </a:lvl4pPr>
            <a:lvl5pPr marL="2057400" indent="-228600" defTabSz="912813" eaLnBrk="0" hangingPunct="0">
              <a:defRPr sz="2400">
                <a:solidFill>
                  <a:schemeClr val="tx1"/>
                </a:solidFill>
                <a:latin typeface="Times New Roman" panose="02020603050405020304" pitchFamily="18" charset="0"/>
              </a:defRPr>
            </a:lvl5pPr>
            <a:lvl6pPr marL="25146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defTabSz="912813" rtl="0" eaLnBrk="0" fontAlgn="base" hangingPunct="0">
              <a:spcBef>
                <a:spcPct val="0"/>
              </a:spcBef>
              <a:spcAft>
                <a:spcPct val="0"/>
              </a:spcAft>
              <a:defRPr sz="2400">
                <a:solidFill>
                  <a:schemeClr val="tx1"/>
                </a:solidFill>
                <a:latin typeface="Times New Roman" panose="02020603050405020304" pitchFamily="18" charset="0"/>
              </a:defRPr>
            </a:lvl9pPr>
          </a:lstStyle>
          <a:p>
            <a:fld id="{9B3B2F34-0AEE-4073-9D91-7B6C807B9821}" type="slidenum">
              <a:rPr lang="en-US" sz="1000"/>
              <a:pPr/>
              <a:t>23</a:t>
            </a:fld>
            <a:endParaRPr lang="en-US" sz="1000"/>
          </a:p>
        </p:txBody>
      </p:sp>
    </p:spTree>
    <p:extLst>
      <p:ext uri="{BB962C8B-B14F-4D97-AF65-F5344CB8AC3E}">
        <p14:creationId xmlns:p14="http://schemas.microsoft.com/office/powerpoint/2010/main" val="3644648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endParaRPr lang="ar-IQ"/>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A11C7D8A-8903-4C91-8263-D5F846E36BBE}" type="datetime8">
              <a:rPr lang="ar-IQ" smtClean="0"/>
              <a:t>26 شباط، 25</a:t>
            </a:fld>
            <a:endParaRPr lang="ar-IQ" dirty="0"/>
          </a:p>
        </p:txBody>
      </p:sp>
      <p:sp>
        <p:nvSpPr>
          <p:cNvPr id="5" name="عنصر نائب للتذييل 4"/>
          <p:cNvSpPr>
            <a:spLocks noGrp="1"/>
          </p:cNvSpPr>
          <p:nvPr>
            <p:ph type="ftr" sz="quarter" idx="11"/>
          </p:nvPr>
        </p:nvSpPr>
        <p:spPr/>
        <p:txBody>
          <a:bodyPr/>
          <a:lstStyle/>
          <a:p>
            <a:r>
              <a:rPr lang="en-US"/>
              <a:t>Dr.Rabeea Znad</a:t>
            </a:r>
            <a:endParaRPr lang="ar-IQ" dirty="0"/>
          </a:p>
        </p:txBody>
      </p:sp>
      <p:sp>
        <p:nvSpPr>
          <p:cNvPr id="6" name="عنصر نائب لرقم الشريحة 5"/>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13055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A31D88D3-836E-4DCC-AA96-B97F9556CDF3}" type="datetime8">
              <a:rPr lang="ar-IQ" smtClean="0"/>
              <a:t>26 شباط، 25</a:t>
            </a:fld>
            <a:endParaRPr lang="ar-IQ" dirty="0"/>
          </a:p>
        </p:txBody>
      </p:sp>
      <p:sp>
        <p:nvSpPr>
          <p:cNvPr id="5" name="عنصر نائب للتذييل 4"/>
          <p:cNvSpPr>
            <a:spLocks noGrp="1"/>
          </p:cNvSpPr>
          <p:nvPr>
            <p:ph type="ftr" sz="quarter" idx="11"/>
          </p:nvPr>
        </p:nvSpPr>
        <p:spPr/>
        <p:txBody>
          <a:bodyPr/>
          <a:lstStyle/>
          <a:p>
            <a:r>
              <a:rPr lang="en-US"/>
              <a:t>Dr.Rabeea Znad</a:t>
            </a:r>
            <a:endParaRPr lang="ar-IQ" dirty="0"/>
          </a:p>
        </p:txBody>
      </p:sp>
      <p:sp>
        <p:nvSpPr>
          <p:cNvPr id="6" name="عنصر نائب لرقم الشريحة 5"/>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355567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CF37DE1F-EAB3-4D8B-9EBF-69F46110B897}" type="datetime8">
              <a:rPr lang="ar-IQ" smtClean="0"/>
              <a:t>26 شباط، 25</a:t>
            </a:fld>
            <a:endParaRPr lang="ar-IQ" dirty="0"/>
          </a:p>
        </p:txBody>
      </p:sp>
      <p:sp>
        <p:nvSpPr>
          <p:cNvPr id="5" name="عنصر نائب للتذييل 4"/>
          <p:cNvSpPr>
            <a:spLocks noGrp="1"/>
          </p:cNvSpPr>
          <p:nvPr>
            <p:ph type="ftr" sz="quarter" idx="11"/>
          </p:nvPr>
        </p:nvSpPr>
        <p:spPr/>
        <p:txBody>
          <a:bodyPr/>
          <a:lstStyle/>
          <a:p>
            <a:r>
              <a:rPr lang="en-US"/>
              <a:t>Dr.Rabeea Znad</a:t>
            </a:r>
            <a:endParaRPr lang="ar-IQ" dirty="0"/>
          </a:p>
        </p:txBody>
      </p:sp>
      <p:sp>
        <p:nvSpPr>
          <p:cNvPr id="6" name="عنصر نائب لرقم الشريحة 5"/>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4241064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10"/>
          </p:nvPr>
        </p:nvSpPr>
        <p:spPr/>
        <p:txBody>
          <a:bodyPr/>
          <a:lstStyle/>
          <a:p>
            <a:fld id="{B4D4B66D-FFDB-4C82-BDC4-6B2C96E984AF}" type="datetime8">
              <a:rPr lang="ar-IQ" smtClean="0"/>
              <a:t>26 شباط، 25</a:t>
            </a:fld>
            <a:endParaRPr lang="ar-IQ" dirty="0"/>
          </a:p>
        </p:txBody>
      </p:sp>
      <p:sp>
        <p:nvSpPr>
          <p:cNvPr id="5" name="عنصر نائب للتذييل 4"/>
          <p:cNvSpPr>
            <a:spLocks noGrp="1"/>
          </p:cNvSpPr>
          <p:nvPr>
            <p:ph type="ftr" sz="quarter" idx="11"/>
          </p:nvPr>
        </p:nvSpPr>
        <p:spPr/>
        <p:txBody>
          <a:bodyPr/>
          <a:lstStyle/>
          <a:p>
            <a:r>
              <a:rPr lang="en-US"/>
              <a:t>Dr.Rabeea Znad</a:t>
            </a:r>
            <a:endParaRPr lang="ar-IQ" dirty="0"/>
          </a:p>
        </p:txBody>
      </p:sp>
      <p:sp>
        <p:nvSpPr>
          <p:cNvPr id="6" name="عنصر نائب لرقم الشريحة 5"/>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128615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CE0EB99F-14D5-4E55-8952-69069BFBB656}" type="datetime8">
              <a:rPr lang="ar-IQ" smtClean="0"/>
              <a:t>26 شباط، 25</a:t>
            </a:fld>
            <a:endParaRPr lang="ar-IQ" dirty="0"/>
          </a:p>
        </p:txBody>
      </p:sp>
      <p:sp>
        <p:nvSpPr>
          <p:cNvPr id="5" name="عنصر نائب للتذييل 4"/>
          <p:cNvSpPr>
            <a:spLocks noGrp="1"/>
          </p:cNvSpPr>
          <p:nvPr>
            <p:ph type="ftr" sz="quarter" idx="11"/>
          </p:nvPr>
        </p:nvSpPr>
        <p:spPr/>
        <p:txBody>
          <a:bodyPr/>
          <a:lstStyle/>
          <a:p>
            <a:r>
              <a:rPr lang="en-US"/>
              <a:t>Dr.Rabeea Znad</a:t>
            </a:r>
            <a:endParaRPr lang="ar-IQ" dirty="0"/>
          </a:p>
        </p:txBody>
      </p:sp>
      <p:sp>
        <p:nvSpPr>
          <p:cNvPr id="6" name="عنصر نائب لرقم الشريحة 5"/>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121602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تاريخ 4"/>
          <p:cNvSpPr>
            <a:spLocks noGrp="1"/>
          </p:cNvSpPr>
          <p:nvPr>
            <p:ph type="dt" sz="half" idx="10"/>
          </p:nvPr>
        </p:nvSpPr>
        <p:spPr/>
        <p:txBody>
          <a:bodyPr/>
          <a:lstStyle/>
          <a:p>
            <a:fld id="{8500E4A4-8F99-44A3-B4B8-A11509078AEC}" type="datetime8">
              <a:rPr lang="ar-IQ" smtClean="0"/>
              <a:t>26 شباط، 25</a:t>
            </a:fld>
            <a:endParaRPr lang="ar-IQ" dirty="0"/>
          </a:p>
        </p:txBody>
      </p:sp>
      <p:sp>
        <p:nvSpPr>
          <p:cNvPr id="6" name="عنصر نائب للتذييل 5"/>
          <p:cNvSpPr>
            <a:spLocks noGrp="1"/>
          </p:cNvSpPr>
          <p:nvPr>
            <p:ph type="ftr" sz="quarter" idx="11"/>
          </p:nvPr>
        </p:nvSpPr>
        <p:spPr/>
        <p:txBody>
          <a:bodyPr/>
          <a:lstStyle/>
          <a:p>
            <a:r>
              <a:rPr lang="en-US"/>
              <a:t>Dr.Rabeea Znad</a:t>
            </a:r>
            <a:endParaRPr lang="ar-IQ" dirty="0"/>
          </a:p>
        </p:txBody>
      </p:sp>
      <p:sp>
        <p:nvSpPr>
          <p:cNvPr id="7" name="عنصر نائب لرقم الشريحة 6"/>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146297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عنصر نائب للتاريخ 6"/>
          <p:cNvSpPr>
            <a:spLocks noGrp="1"/>
          </p:cNvSpPr>
          <p:nvPr>
            <p:ph type="dt" sz="half" idx="10"/>
          </p:nvPr>
        </p:nvSpPr>
        <p:spPr/>
        <p:txBody>
          <a:bodyPr/>
          <a:lstStyle/>
          <a:p>
            <a:fld id="{102132BA-A373-4329-9CF4-FC443D3EAC6C}" type="datetime8">
              <a:rPr lang="ar-IQ" smtClean="0"/>
              <a:t>26 شباط، 25</a:t>
            </a:fld>
            <a:endParaRPr lang="ar-IQ" dirty="0"/>
          </a:p>
        </p:txBody>
      </p:sp>
      <p:sp>
        <p:nvSpPr>
          <p:cNvPr id="8" name="عنصر نائب للتذييل 7"/>
          <p:cNvSpPr>
            <a:spLocks noGrp="1"/>
          </p:cNvSpPr>
          <p:nvPr>
            <p:ph type="ftr" sz="quarter" idx="11"/>
          </p:nvPr>
        </p:nvSpPr>
        <p:spPr/>
        <p:txBody>
          <a:bodyPr/>
          <a:lstStyle/>
          <a:p>
            <a:r>
              <a:rPr lang="en-US"/>
              <a:t>Dr.Rabeea Znad</a:t>
            </a:r>
            <a:endParaRPr lang="ar-IQ" dirty="0"/>
          </a:p>
        </p:txBody>
      </p:sp>
      <p:sp>
        <p:nvSpPr>
          <p:cNvPr id="9" name="عنصر نائب لرقم الشريحة 8"/>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24130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E743F65F-B75D-4872-A31C-70FE1D1AC429}" type="datetime8">
              <a:rPr lang="ar-IQ" smtClean="0"/>
              <a:t>26 شباط، 25</a:t>
            </a:fld>
            <a:endParaRPr lang="ar-IQ" dirty="0"/>
          </a:p>
        </p:txBody>
      </p:sp>
      <p:sp>
        <p:nvSpPr>
          <p:cNvPr id="4" name="عنصر نائب للتذييل 3"/>
          <p:cNvSpPr>
            <a:spLocks noGrp="1"/>
          </p:cNvSpPr>
          <p:nvPr>
            <p:ph type="ftr" sz="quarter" idx="11"/>
          </p:nvPr>
        </p:nvSpPr>
        <p:spPr/>
        <p:txBody>
          <a:bodyPr/>
          <a:lstStyle/>
          <a:p>
            <a:r>
              <a:rPr lang="en-US"/>
              <a:t>Dr.Rabeea Znad</a:t>
            </a:r>
            <a:endParaRPr lang="ar-IQ" dirty="0"/>
          </a:p>
        </p:txBody>
      </p:sp>
      <p:sp>
        <p:nvSpPr>
          <p:cNvPr id="5" name="عنصر نائب لرقم الشريحة 4"/>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2185535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85858BC1-D3C3-4111-AE6A-39175A5FE8A3}" type="datetime8">
              <a:rPr lang="ar-IQ" smtClean="0"/>
              <a:t>26 شباط، 25</a:t>
            </a:fld>
            <a:endParaRPr lang="ar-IQ" dirty="0"/>
          </a:p>
        </p:txBody>
      </p:sp>
      <p:sp>
        <p:nvSpPr>
          <p:cNvPr id="3" name="عنصر نائب للتذييل 2"/>
          <p:cNvSpPr>
            <a:spLocks noGrp="1"/>
          </p:cNvSpPr>
          <p:nvPr>
            <p:ph type="ftr" sz="quarter" idx="11"/>
          </p:nvPr>
        </p:nvSpPr>
        <p:spPr/>
        <p:txBody>
          <a:bodyPr/>
          <a:lstStyle/>
          <a:p>
            <a:r>
              <a:rPr lang="en-US"/>
              <a:t>Dr.Rabeea Znad</a:t>
            </a:r>
            <a:endParaRPr lang="ar-IQ" dirty="0"/>
          </a:p>
        </p:txBody>
      </p:sp>
      <p:sp>
        <p:nvSpPr>
          <p:cNvPr id="4" name="عنصر نائب لرقم الشريحة 3"/>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2695815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endParaRPr lang="ar-IQ"/>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6FF76D9-B17F-449C-BA08-68957F5CF814}" type="datetime8">
              <a:rPr lang="ar-IQ" smtClean="0"/>
              <a:t>26 شباط، 25</a:t>
            </a:fld>
            <a:endParaRPr lang="ar-IQ" dirty="0"/>
          </a:p>
        </p:txBody>
      </p:sp>
      <p:sp>
        <p:nvSpPr>
          <p:cNvPr id="6" name="عنصر نائب للتذييل 5"/>
          <p:cNvSpPr>
            <a:spLocks noGrp="1"/>
          </p:cNvSpPr>
          <p:nvPr>
            <p:ph type="ftr" sz="quarter" idx="11"/>
          </p:nvPr>
        </p:nvSpPr>
        <p:spPr/>
        <p:txBody>
          <a:bodyPr/>
          <a:lstStyle/>
          <a:p>
            <a:r>
              <a:rPr lang="en-US"/>
              <a:t>Dr.Rabeea Znad</a:t>
            </a:r>
            <a:endParaRPr lang="ar-IQ" dirty="0"/>
          </a:p>
        </p:txBody>
      </p:sp>
      <p:sp>
        <p:nvSpPr>
          <p:cNvPr id="7" name="عنصر نائب لرقم الشريحة 6"/>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74131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endParaRPr lang="ar-IQ"/>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dirty="0"/>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5EF5828F-D9F8-49D2-AF81-5E26C75F7D17}" type="datetime8">
              <a:rPr lang="ar-IQ" smtClean="0"/>
              <a:t>26 شباط، 25</a:t>
            </a:fld>
            <a:endParaRPr lang="ar-IQ" dirty="0"/>
          </a:p>
        </p:txBody>
      </p:sp>
      <p:sp>
        <p:nvSpPr>
          <p:cNvPr id="6" name="عنصر نائب للتذييل 5"/>
          <p:cNvSpPr>
            <a:spLocks noGrp="1"/>
          </p:cNvSpPr>
          <p:nvPr>
            <p:ph type="ftr" sz="quarter" idx="11"/>
          </p:nvPr>
        </p:nvSpPr>
        <p:spPr/>
        <p:txBody>
          <a:bodyPr/>
          <a:lstStyle/>
          <a:p>
            <a:r>
              <a:rPr lang="en-US"/>
              <a:t>Dr.Rabeea Znad</a:t>
            </a:r>
            <a:endParaRPr lang="ar-IQ" dirty="0"/>
          </a:p>
        </p:txBody>
      </p:sp>
      <p:sp>
        <p:nvSpPr>
          <p:cNvPr id="7" name="عنصر نائب لرقم الشريحة 6"/>
          <p:cNvSpPr>
            <a:spLocks noGrp="1"/>
          </p:cNvSpPr>
          <p:nvPr>
            <p:ph type="sldNum" sz="quarter" idx="12"/>
          </p:nvPr>
        </p:nvSpPr>
        <p:spPr/>
        <p:txBody>
          <a:bodyPr/>
          <a:lstStyle/>
          <a:p>
            <a:fld id="{A54B011B-96BF-4B22-B117-8C8135DD7E5D}" type="slidenum">
              <a:rPr lang="ar-IQ" smtClean="0"/>
              <a:t>‹#›</a:t>
            </a:fld>
            <a:endParaRPr lang="ar-IQ" dirty="0"/>
          </a:p>
        </p:txBody>
      </p:sp>
    </p:spTree>
    <p:extLst>
      <p:ext uri="{BB962C8B-B14F-4D97-AF65-F5344CB8AC3E}">
        <p14:creationId xmlns:p14="http://schemas.microsoft.com/office/powerpoint/2010/main" val="82657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733BFD1-65DF-4DD8-8048-B5FE3B1C884D}" type="datetime8">
              <a:rPr lang="ar-IQ" smtClean="0"/>
              <a:t>26 شباط، 25</a:t>
            </a:fld>
            <a:endParaRPr lang="ar-IQ" dirty="0"/>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en-US"/>
              <a:t>Dr.Rabeea Znad</a:t>
            </a:r>
            <a:endParaRPr lang="ar-IQ" dirty="0"/>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54B011B-96BF-4B22-B117-8C8135DD7E5D}" type="slidenum">
              <a:rPr lang="ar-IQ" smtClean="0"/>
              <a:t>‹#›</a:t>
            </a:fld>
            <a:endParaRPr lang="ar-IQ" dirty="0"/>
          </a:p>
        </p:txBody>
      </p:sp>
    </p:spTree>
    <p:extLst>
      <p:ext uri="{BB962C8B-B14F-4D97-AF65-F5344CB8AC3E}">
        <p14:creationId xmlns:p14="http://schemas.microsoft.com/office/powerpoint/2010/main" val="3521558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336" y="58417"/>
            <a:ext cx="7772400" cy="609600"/>
          </a:xfrm>
        </p:spPr>
        <p:txBody>
          <a:bodyPr rtlCol="0">
            <a:normAutofit fontScale="90000"/>
          </a:bodyPr>
          <a:lstStyle/>
          <a:p>
            <a:pPr algn="l" rtl="0">
              <a:defRPr/>
            </a:pPr>
            <a:r>
              <a:rPr lang="en-US" b="1" dirty="0">
                <a:latin typeface="Times New Roman" panose="02020603050405020304" pitchFamily="18" charset="0"/>
                <a:cs typeface="Times New Roman" panose="02020603050405020304" pitchFamily="18" charset="0"/>
              </a:rPr>
              <a:t>Principal stresses and faults</a:t>
            </a:r>
          </a:p>
        </p:txBody>
      </p:sp>
      <p:sp>
        <p:nvSpPr>
          <p:cNvPr id="12291" name="Content Placeholder 2"/>
          <p:cNvSpPr>
            <a:spLocks noGrp="1"/>
          </p:cNvSpPr>
          <p:nvPr>
            <p:ph idx="1"/>
          </p:nvPr>
        </p:nvSpPr>
        <p:spPr>
          <a:xfrm>
            <a:off x="564821" y="3040727"/>
            <a:ext cx="11673348" cy="1081385"/>
          </a:xfrm>
        </p:spPr>
        <p:txBody>
          <a:bodyPr/>
          <a:lstStyle/>
          <a:p>
            <a:pPr marL="0" indent="0" algn="l" rtl="0" eaLnBrk="1" hangingPunct="1">
              <a:buNone/>
            </a:pPr>
            <a:r>
              <a:rPr lang="en-US" sz="3200" dirty="0">
                <a:latin typeface="Times New Roman" panose="02020603050405020304" pitchFamily="18" charset="0"/>
                <a:cs typeface="Times New Roman" panose="02020603050405020304" pitchFamily="18" charset="0"/>
              </a:rPr>
              <a:t>According to the Anderson theory of faulting, one principal axis of stress is always perpendicular to the earth surface (i.e., is vertical)</a:t>
            </a:r>
          </a:p>
        </p:txBody>
      </p:sp>
      <p:sp>
        <p:nvSpPr>
          <p:cNvPr id="3" name="مستطيل 2"/>
          <p:cNvSpPr/>
          <p:nvPr/>
        </p:nvSpPr>
        <p:spPr>
          <a:xfrm>
            <a:off x="245393" y="1754485"/>
            <a:ext cx="3701654" cy="461665"/>
          </a:xfrm>
          <a:prstGeom prst="rect">
            <a:avLst/>
          </a:prstGeom>
        </p:spPr>
        <p:txBody>
          <a:bodyPr wrap="none">
            <a:spAutoFit/>
          </a:bodyPr>
          <a:lstStyle/>
          <a:p>
            <a:pPr algn="l" rtl="0"/>
            <a:r>
              <a:rPr lang="en-US" sz="2400" b="1" dirty="0">
                <a:latin typeface="Times New Roman" panose="02020603050405020304" pitchFamily="18" charset="0"/>
                <a:cs typeface="Times New Roman" panose="02020603050405020304" pitchFamily="18" charset="0"/>
              </a:rPr>
              <a:t>Normal fault: </a:t>
            </a:r>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1</a:t>
            </a:r>
            <a:r>
              <a:rPr lang="en-US" sz="2400" b="1" dirty="0">
                <a:latin typeface="Times New Roman" panose="02020603050405020304" pitchFamily="18" charset="0"/>
                <a:cs typeface="Times New Roman" panose="02020603050405020304" pitchFamily="18" charset="0"/>
                <a:sym typeface="Symbol" panose="05050102010706020507" pitchFamily="18" charset="2"/>
              </a:rPr>
              <a:t> is </a:t>
            </a:r>
            <a:r>
              <a:rPr lang="en-US" sz="2400" b="1" dirty="0">
                <a:latin typeface="Times New Roman" panose="02020603050405020304" pitchFamily="18" charset="0"/>
                <a:cs typeface="Times New Roman" panose="02020603050405020304" pitchFamily="18" charset="0"/>
              </a:rPr>
              <a:t>vertical</a:t>
            </a:r>
          </a:p>
        </p:txBody>
      </p:sp>
      <p:sp>
        <p:nvSpPr>
          <p:cNvPr id="5" name="مستطيل 4"/>
          <p:cNvSpPr/>
          <p:nvPr/>
        </p:nvSpPr>
        <p:spPr>
          <a:xfrm>
            <a:off x="4085380" y="1773535"/>
            <a:ext cx="3735318" cy="461665"/>
          </a:xfrm>
          <a:prstGeom prst="rect">
            <a:avLst/>
          </a:prstGeom>
        </p:spPr>
        <p:txBody>
          <a:bodyPr wrap="none">
            <a:spAutoFit/>
          </a:bodyPr>
          <a:lstStyle/>
          <a:p>
            <a:pPr algn="l" rtl="0"/>
            <a:r>
              <a:rPr lang="en-US" sz="2400" b="1" dirty="0">
                <a:latin typeface="Times New Roman" panose="02020603050405020304" pitchFamily="18" charset="0"/>
                <a:cs typeface="Times New Roman" panose="02020603050405020304" pitchFamily="18" charset="0"/>
              </a:rPr>
              <a:t>Reverse fault: </a:t>
            </a:r>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3</a:t>
            </a:r>
            <a:r>
              <a:rPr lang="en-US" sz="2400" b="1" dirty="0">
                <a:latin typeface="Times New Roman" panose="02020603050405020304" pitchFamily="18" charset="0"/>
                <a:cs typeface="Times New Roman" panose="02020603050405020304" pitchFamily="18" charset="0"/>
                <a:sym typeface="Symbol" panose="05050102010706020507" pitchFamily="18" charset="2"/>
              </a:rPr>
              <a:t> is</a:t>
            </a:r>
            <a:r>
              <a:rPr lang="en-US" sz="2400" b="1" dirty="0">
                <a:latin typeface="Times New Roman" panose="02020603050405020304" pitchFamily="18" charset="0"/>
                <a:cs typeface="Times New Roman" panose="02020603050405020304" pitchFamily="18" charset="0"/>
              </a:rPr>
              <a:t> vertical</a:t>
            </a:r>
          </a:p>
        </p:txBody>
      </p:sp>
      <p:sp>
        <p:nvSpPr>
          <p:cNvPr id="6" name="مستطيل 5"/>
          <p:cNvSpPr/>
          <p:nvPr/>
        </p:nvSpPr>
        <p:spPr>
          <a:xfrm>
            <a:off x="8051800" y="1817985"/>
            <a:ext cx="4060727" cy="461665"/>
          </a:xfrm>
          <a:prstGeom prst="rect">
            <a:avLst/>
          </a:prstGeom>
        </p:spPr>
        <p:txBody>
          <a:bodyPr wrap="none">
            <a:spAutoFit/>
          </a:bodyPr>
          <a:lstStyle/>
          <a:p>
            <a:pPr algn="l" rtl="0"/>
            <a:r>
              <a:rPr lang="en-US" sz="2400" b="1" dirty="0">
                <a:latin typeface="Times New Roman" panose="02020603050405020304" pitchFamily="18" charset="0"/>
                <a:cs typeface="Times New Roman" panose="02020603050405020304" pitchFamily="18" charset="0"/>
              </a:rPr>
              <a:t>Strike-slip fault: </a:t>
            </a:r>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2</a:t>
            </a:r>
            <a:r>
              <a:rPr lang="en-US" sz="2400" b="1" dirty="0">
                <a:latin typeface="Times New Roman" panose="02020603050405020304" pitchFamily="18" charset="0"/>
                <a:cs typeface="Times New Roman" panose="02020603050405020304" pitchFamily="18" charset="0"/>
                <a:sym typeface="Symbol" panose="05050102010706020507" pitchFamily="18" charset="2"/>
              </a:rPr>
              <a:t> is</a:t>
            </a:r>
            <a:r>
              <a:rPr lang="en-US" sz="2400" b="1" dirty="0">
                <a:latin typeface="Times New Roman" panose="02020603050405020304" pitchFamily="18" charset="0"/>
                <a:cs typeface="Times New Roman" panose="02020603050405020304" pitchFamily="18" charset="0"/>
              </a:rPr>
              <a:t> vertical</a:t>
            </a:r>
          </a:p>
        </p:txBody>
      </p:sp>
      <p:grpSp>
        <p:nvGrpSpPr>
          <p:cNvPr id="8" name="مجموعة 7"/>
          <p:cNvGrpSpPr/>
          <p:nvPr/>
        </p:nvGrpSpPr>
        <p:grpSpPr>
          <a:xfrm>
            <a:off x="50842" y="2216150"/>
            <a:ext cx="12064958" cy="4229100"/>
            <a:chOff x="50842" y="2216150"/>
            <a:chExt cx="12064958" cy="4229100"/>
          </a:xfrm>
        </p:grpSpPr>
        <p:sp>
          <p:nvSpPr>
            <p:cNvPr id="17" name="مستطيل 16"/>
            <p:cNvSpPr/>
            <p:nvPr/>
          </p:nvSpPr>
          <p:spPr>
            <a:xfrm>
              <a:off x="8607835" y="5609442"/>
              <a:ext cx="474810" cy="461665"/>
            </a:xfrm>
            <a:prstGeom prst="rect">
              <a:avLst/>
            </a:prstGeom>
            <a:solidFill>
              <a:schemeClr val="bg1">
                <a:lumMod val="75000"/>
              </a:schemeClr>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1</a:t>
              </a:r>
              <a:endParaRPr lang="ar-IQ" sz="2400" dirty="0">
                <a:latin typeface="Times New Roman" panose="02020603050405020304" pitchFamily="18" charset="0"/>
                <a:cs typeface="Times New Roman" panose="02020603050405020304" pitchFamily="18" charset="0"/>
              </a:endParaRPr>
            </a:p>
          </p:txBody>
        </p:sp>
        <p:pic>
          <p:nvPicPr>
            <p:cNvPr id="4" name="Picture 4" descr="Stress&amp;faults"/>
            <p:cNvPicPr>
              <a:picLocks noChangeAspect="1" noChangeArrowheads="1"/>
            </p:cNvPicPr>
            <p:nvPr/>
          </p:nvPicPr>
          <p:blipFill rotWithShape="1">
            <a:blip r:embed="rId3">
              <a:lum bright="-18000"/>
              <a:extLst>
                <a:ext uri="{28A0092B-C50C-407E-A947-70E740481C1C}">
                  <a14:useLocalDpi xmlns:a14="http://schemas.microsoft.com/office/drawing/2010/main" val="0"/>
                </a:ext>
              </a:extLst>
            </a:blip>
            <a:srcRect t="7829" b="25763"/>
            <a:stretch/>
          </p:blipFill>
          <p:spPr bwMode="auto">
            <a:xfrm>
              <a:off x="50842" y="2216150"/>
              <a:ext cx="1206495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p:cNvSpPr/>
            <p:nvPr/>
          </p:nvSpPr>
          <p:spPr>
            <a:xfrm>
              <a:off x="1978559" y="2279650"/>
              <a:ext cx="474810" cy="461665"/>
            </a:xfrm>
            <a:prstGeom prst="rect">
              <a:avLst/>
            </a:prstGeom>
            <a:solidFill>
              <a:schemeClr val="bg1">
                <a:lumMod val="75000"/>
              </a:schemeClr>
            </a:solidFill>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1</a:t>
              </a:r>
              <a:endParaRPr lang="ar-IQ" sz="2400" dirty="0">
                <a:solidFill>
                  <a:srgbClr val="C00000"/>
                </a:solidFill>
                <a:latin typeface="Times New Roman" panose="02020603050405020304" pitchFamily="18" charset="0"/>
                <a:cs typeface="Times New Roman" panose="02020603050405020304" pitchFamily="18" charset="0"/>
              </a:endParaRPr>
            </a:p>
          </p:txBody>
        </p:sp>
        <p:sp>
          <p:nvSpPr>
            <p:cNvPr id="18" name="مستطيل 17"/>
            <p:cNvSpPr/>
            <p:nvPr/>
          </p:nvSpPr>
          <p:spPr>
            <a:xfrm>
              <a:off x="11244789" y="4821124"/>
              <a:ext cx="474810" cy="461665"/>
            </a:xfrm>
            <a:prstGeom prst="rect">
              <a:avLst/>
            </a:prstGeom>
            <a:solidFill>
              <a:schemeClr val="bg1">
                <a:lumMod val="75000"/>
              </a:schemeClr>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1</a:t>
              </a:r>
              <a:endParaRPr lang="ar-IQ" sz="2400" dirty="0">
                <a:latin typeface="Times New Roman" panose="02020603050405020304" pitchFamily="18" charset="0"/>
                <a:cs typeface="Times New Roman" panose="02020603050405020304" pitchFamily="18" charset="0"/>
              </a:endParaRPr>
            </a:p>
          </p:txBody>
        </p:sp>
        <p:sp>
          <p:nvSpPr>
            <p:cNvPr id="20" name="مستطيل 19"/>
            <p:cNvSpPr/>
            <p:nvPr/>
          </p:nvSpPr>
          <p:spPr>
            <a:xfrm>
              <a:off x="8599821" y="5513621"/>
              <a:ext cx="261610" cy="461665"/>
            </a:xfrm>
            <a:prstGeom prst="rect">
              <a:avLst/>
            </a:prstGeom>
            <a:solidFill>
              <a:schemeClr val="bg1">
                <a:lumMod val="75000"/>
              </a:schemeClr>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 </a:t>
              </a:r>
              <a:endParaRPr lang="ar-IQ" sz="2400" dirty="0">
                <a:latin typeface="Times New Roman" panose="02020603050405020304" pitchFamily="18" charset="0"/>
                <a:cs typeface="Times New Roman" panose="02020603050405020304" pitchFamily="18" charset="0"/>
              </a:endParaRPr>
            </a:p>
          </p:txBody>
        </p:sp>
        <p:sp>
          <p:nvSpPr>
            <p:cNvPr id="21" name="مستطيل 20"/>
            <p:cNvSpPr/>
            <p:nvPr/>
          </p:nvSpPr>
          <p:spPr>
            <a:xfrm>
              <a:off x="8370430" y="5658742"/>
              <a:ext cx="474810" cy="461665"/>
            </a:xfrm>
            <a:prstGeom prst="rect">
              <a:avLst/>
            </a:prstGeom>
            <a:solidFill>
              <a:schemeClr val="bg1">
                <a:lumMod val="75000"/>
              </a:schemeClr>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1</a:t>
              </a:r>
              <a:endParaRPr lang="ar-IQ" sz="2400" dirty="0">
                <a:latin typeface="Times New Roman" panose="02020603050405020304" pitchFamily="18" charset="0"/>
                <a:cs typeface="Times New Roman" panose="02020603050405020304" pitchFamily="18" charset="0"/>
              </a:endParaRPr>
            </a:p>
          </p:txBody>
        </p:sp>
      </p:grpSp>
      <p:sp>
        <p:nvSpPr>
          <p:cNvPr id="9" name="مستطيل 8"/>
          <p:cNvSpPr/>
          <p:nvPr/>
        </p:nvSpPr>
        <p:spPr>
          <a:xfrm>
            <a:off x="5873786" y="3168302"/>
            <a:ext cx="527709" cy="461665"/>
          </a:xfrm>
          <a:prstGeom prst="rect">
            <a:avLst/>
          </a:prstGeom>
          <a:solidFill>
            <a:schemeClr val="bg1">
              <a:lumMod val="75000"/>
            </a:schemeClr>
          </a:solidFill>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3</a:t>
            </a:r>
            <a:r>
              <a:rPr lang="en-US"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endParaRPr lang="ar-IQ" dirty="0">
              <a:solidFill>
                <a:srgbClr val="C00000"/>
              </a:solidFill>
              <a:latin typeface="Times New Roman" panose="02020603050405020304" pitchFamily="18" charset="0"/>
              <a:cs typeface="Times New Roman" panose="02020603050405020304" pitchFamily="18" charset="0"/>
            </a:endParaRPr>
          </a:p>
        </p:txBody>
      </p:sp>
      <p:sp>
        <p:nvSpPr>
          <p:cNvPr id="10" name="مستطيل 9"/>
          <p:cNvSpPr/>
          <p:nvPr/>
        </p:nvSpPr>
        <p:spPr>
          <a:xfrm>
            <a:off x="9547437" y="2209759"/>
            <a:ext cx="683118" cy="461665"/>
          </a:xfrm>
          <a:prstGeom prst="rect">
            <a:avLst/>
          </a:prstGeom>
          <a:solidFill>
            <a:schemeClr val="bg1">
              <a:lumMod val="75000"/>
            </a:schemeClr>
          </a:solidFill>
        </p:spPr>
        <p:txBody>
          <a:bodyPr wrap="square">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2</a:t>
            </a:r>
            <a:endParaRPr lang="ar-IQ" sz="2400" dirty="0">
              <a:solidFill>
                <a:srgbClr val="C00000"/>
              </a:solidFill>
              <a:latin typeface="Times New Roman" panose="02020603050405020304" pitchFamily="18" charset="0"/>
              <a:cs typeface="Times New Roman" panose="02020603050405020304" pitchFamily="18" charset="0"/>
            </a:endParaRPr>
          </a:p>
        </p:txBody>
      </p:sp>
      <p:sp>
        <p:nvSpPr>
          <p:cNvPr id="11" name="مستطيل 10"/>
          <p:cNvSpPr/>
          <p:nvPr/>
        </p:nvSpPr>
        <p:spPr>
          <a:xfrm>
            <a:off x="245393" y="699767"/>
            <a:ext cx="11749548" cy="830997"/>
          </a:xfrm>
          <a:prstGeom prst="rect">
            <a:avLst/>
          </a:prstGeom>
        </p:spPr>
        <p:txBody>
          <a:bodyPr wrap="square">
            <a:spAutoFit/>
          </a:bodyPr>
          <a:lstStyle/>
          <a:p>
            <a:pPr algn="l" rtl="0"/>
            <a:r>
              <a:rPr lang="en-US"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Anderson 1942 defined three fundamental  stress axes orientation that produce the three types of faults (Normal, thrust (reverse), and strike-slip)</a:t>
            </a:r>
            <a:endParaRPr lang="ar-IQ" sz="2400" dirty="0">
              <a:latin typeface="Times New Roman" panose="02020603050405020304" pitchFamily="18" charset="0"/>
              <a:cs typeface="Times New Roman" panose="02020603050405020304" pitchFamily="18" charset="0"/>
            </a:endParaRPr>
          </a:p>
        </p:txBody>
      </p:sp>
      <p:sp>
        <p:nvSpPr>
          <p:cNvPr id="12" name="مستطيل 11"/>
          <p:cNvSpPr/>
          <p:nvPr/>
        </p:nvSpPr>
        <p:spPr>
          <a:xfrm>
            <a:off x="8696334" y="1253954"/>
            <a:ext cx="2548455" cy="342723"/>
          </a:xfrm>
          <a:prstGeom prst="rect">
            <a:avLst/>
          </a:prstGeom>
        </p:spPr>
        <p:txBody>
          <a:bodyPr wrap="none">
            <a:spAutoFit/>
          </a:bodyPr>
          <a:lstStyle/>
          <a:p>
            <a:pPr algn="l" rtl="0">
              <a:lnSpc>
                <a:spcPct val="80000"/>
              </a:lnSpc>
              <a:defRPr/>
            </a:pPr>
            <a:r>
              <a:rPr lang="en-US"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note that </a:t>
            </a:r>
            <a:r>
              <a:rPr lang="el-GR"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σ</a:t>
            </a:r>
            <a:r>
              <a:rPr lang="en-US"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1&gt; </a:t>
            </a:r>
            <a:r>
              <a:rPr lang="el-GR"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σ</a:t>
            </a:r>
            <a:r>
              <a:rPr lang="ar-IQ"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Arial" panose="020B0604020202020204" pitchFamily="34" charset="0"/>
              </a:rPr>
              <a:t> </a:t>
            </a:r>
            <a:r>
              <a:rPr lang="en-US"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2&gt; </a:t>
            </a:r>
            <a:r>
              <a:rPr lang="el-GR"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σ</a:t>
            </a:r>
            <a:r>
              <a:rPr lang="ar-IQ"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Arial" panose="020B0604020202020204" pitchFamily="34" charset="0"/>
              </a:rPr>
              <a:t> </a:t>
            </a:r>
            <a:r>
              <a:rPr lang="en-US" sz="20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a:t>
            </a:r>
          </a:p>
        </p:txBody>
      </p:sp>
      <p:sp>
        <p:nvSpPr>
          <p:cNvPr id="14" name="مستطيل 13"/>
          <p:cNvSpPr/>
          <p:nvPr/>
        </p:nvSpPr>
        <p:spPr>
          <a:xfrm>
            <a:off x="3456188" y="3242640"/>
            <a:ext cx="511074" cy="461665"/>
          </a:xfrm>
          <a:prstGeom prst="rect">
            <a:avLst/>
          </a:prstGeom>
          <a:solidFill>
            <a:schemeClr val="bg1">
              <a:lumMod val="75000"/>
            </a:schemeClr>
          </a:solidFill>
        </p:spPr>
        <p:txBody>
          <a:bodyPr wrap="squar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2</a:t>
            </a:r>
            <a:endParaRPr lang="ar-IQ" sz="2400" dirty="0">
              <a:latin typeface="Times New Roman" panose="02020603050405020304" pitchFamily="18" charset="0"/>
              <a:cs typeface="Times New Roman" panose="02020603050405020304" pitchFamily="18" charset="0"/>
            </a:endParaRPr>
          </a:p>
        </p:txBody>
      </p:sp>
      <p:sp>
        <p:nvSpPr>
          <p:cNvPr id="15" name="مستطيل 14"/>
          <p:cNvSpPr/>
          <p:nvPr/>
        </p:nvSpPr>
        <p:spPr>
          <a:xfrm>
            <a:off x="3652226" y="5282789"/>
            <a:ext cx="527709" cy="461665"/>
          </a:xfrm>
          <a:prstGeom prst="rect">
            <a:avLst/>
          </a:prstGeom>
          <a:solidFill>
            <a:schemeClr val="bg1">
              <a:lumMod val="75000"/>
            </a:schemeClr>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3</a:t>
            </a:r>
            <a:r>
              <a:rPr lang="en-US" b="1" dirty="0">
                <a:latin typeface="Times New Roman" panose="02020603050405020304" pitchFamily="18" charset="0"/>
                <a:cs typeface="Times New Roman" panose="02020603050405020304" pitchFamily="18" charset="0"/>
                <a:sym typeface="Symbol" panose="05050102010706020507" pitchFamily="18" charset="2"/>
              </a:rPr>
              <a:t> </a:t>
            </a:r>
            <a:endParaRPr lang="ar-IQ" dirty="0">
              <a:latin typeface="Times New Roman" panose="02020603050405020304" pitchFamily="18" charset="0"/>
              <a:cs typeface="Times New Roman" panose="02020603050405020304" pitchFamily="18" charset="0"/>
            </a:endParaRPr>
          </a:p>
        </p:txBody>
      </p:sp>
      <p:sp>
        <p:nvSpPr>
          <p:cNvPr id="16" name="مستطيل 15"/>
          <p:cNvSpPr/>
          <p:nvPr/>
        </p:nvSpPr>
        <p:spPr>
          <a:xfrm>
            <a:off x="3696977" y="5983585"/>
            <a:ext cx="538104" cy="461665"/>
          </a:xfrm>
          <a:prstGeom prst="rect">
            <a:avLst/>
          </a:prstGeom>
          <a:solidFill>
            <a:schemeClr val="bg1">
              <a:lumMod val="75000"/>
            </a:schemeClr>
          </a:solidFill>
        </p:spPr>
        <p:txBody>
          <a:bodyPr wrap="squar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2</a:t>
            </a:r>
            <a:endParaRPr lang="ar-IQ" sz="2400" dirty="0">
              <a:latin typeface="Times New Roman" panose="02020603050405020304" pitchFamily="18" charset="0"/>
              <a:cs typeface="Times New Roman" panose="02020603050405020304" pitchFamily="18" charset="0"/>
            </a:endParaRPr>
          </a:p>
        </p:txBody>
      </p:sp>
      <p:sp>
        <p:nvSpPr>
          <p:cNvPr id="19" name="مستطيل 18"/>
          <p:cNvSpPr/>
          <p:nvPr/>
        </p:nvSpPr>
        <p:spPr>
          <a:xfrm>
            <a:off x="10885245" y="2979553"/>
            <a:ext cx="527709" cy="461665"/>
          </a:xfrm>
          <a:prstGeom prst="rect">
            <a:avLst/>
          </a:prstGeom>
          <a:solidFill>
            <a:schemeClr val="bg1">
              <a:lumMod val="75000"/>
            </a:schemeClr>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3</a:t>
            </a:r>
            <a:r>
              <a:rPr lang="en-US" b="1" dirty="0">
                <a:latin typeface="Times New Roman" panose="02020603050405020304" pitchFamily="18" charset="0"/>
                <a:cs typeface="Times New Roman" panose="02020603050405020304" pitchFamily="18" charset="0"/>
                <a:sym typeface="Symbol" panose="05050102010706020507" pitchFamily="18" charset="2"/>
              </a:rPr>
              <a:t> </a:t>
            </a:r>
            <a:endParaRPr lang="ar-IQ" dirty="0">
              <a:latin typeface="Times New Roman" panose="02020603050405020304" pitchFamily="18" charset="0"/>
              <a:cs typeface="Times New Roman" panose="02020603050405020304" pitchFamily="18" charset="0"/>
            </a:endParaRPr>
          </a:p>
        </p:txBody>
      </p:sp>
      <p:sp>
        <p:nvSpPr>
          <p:cNvPr id="13" name="عنصر نائب للتاريخ 12">
            <a:extLst>
              <a:ext uri="{FF2B5EF4-FFF2-40B4-BE49-F238E27FC236}">
                <a16:creationId xmlns:a16="http://schemas.microsoft.com/office/drawing/2014/main" id="{B1411A88-8770-4DB4-8CFF-A0F34C77065B}"/>
              </a:ext>
            </a:extLst>
          </p:cNvPr>
          <p:cNvSpPr>
            <a:spLocks noGrp="1"/>
          </p:cNvSpPr>
          <p:nvPr>
            <p:ph type="dt" sz="half" idx="10"/>
          </p:nvPr>
        </p:nvSpPr>
        <p:spPr/>
        <p:txBody>
          <a:bodyPr/>
          <a:lstStyle/>
          <a:p>
            <a:fld id="{95EFA3EA-EBA7-41DB-8BA0-D534C2B74E4F}"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22" name="عنصر نائب للتذييل 21">
            <a:extLst>
              <a:ext uri="{FF2B5EF4-FFF2-40B4-BE49-F238E27FC236}">
                <a16:creationId xmlns:a16="http://schemas.microsoft.com/office/drawing/2014/main" id="{6508D04E-3D5A-459F-9B8C-5FEF650D63EC}"/>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23" name="عنصر نائب لرقم الشريحة 22">
            <a:extLst>
              <a:ext uri="{FF2B5EF4-FFF2-40B4-BE49-F238E27FC236}">
                <a16:creationId xmlns:a16="http://schemas.microsoft.com/office/drawing/2014/main" id="{95B217C1-1970-405B-97B0-DCC1E5A9DEBD}"/>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1</a:t>
            </a:fld>
            <a:endParaRPr lang="ar-IQ" dirty="0">
              <a:latin typeface="Times New Roman" panose="02020603050405020304" pitchFamily="18" charset="0"/>
              <a:cs typeface="Times New Roman" panose="02020603050405020304" pitchFamily="18" charset="0"/>
            </a:endParaRPr>
          </a:p>
        </p:txBody>
      </p:sp>
      <p:sp>
        <p:nvSpPr>
          <p:cNvPr id="24" name="مربع نص 23"/>
          <p:cNvSpPr txBox="1"/>
          <p:nvPr/>
        </p:nvSpPr>
        <p:spPr>
          <a:xfrm>
            <a:off x="10391991" y="207319"/>
            <a:ext cx="1327608" cy="369332"/>
          </a:xfrm>
          <a:prstGeom prst="rect">
            <a:avLst/>
          </a:prstGeom>
          <a:noFill/>
        </p:spPr>
        <p:txBody>
          <a:bodyPr wrap="none" rtlCol="1">
            <a:spAutoFit/>
          </a:bodyPr>
          <a:lstStyle/>
          <a:p>
            <a:r>
              <a:rPr lang="ar-IQ" dirty="0">
                <a:latin typeface="Times New Roman" panose="02020603050405020304" pitchFamily="18" charset="0"/>
                <a:cs typeface="Times New Roman" panose="02020603050405020304" pitchFamily="18" charset="0"/>
              </a:rPr>
              <a:t>محاضرة رقم 5</a:t>
            </a:r>
          </a:p>
        </p:txBody>
      </p:sp>
    </p:spTree>
    <p:extLst>
      <p:ext uri="{BB962C8B-B14F-4D97-AF65-F5344CB8AC3E}">
        <p14:creationId xmlns:p14="http://schemas.microsoft.com/office/powerpoint/2010/main" val="52810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3312" y="632390"/>
            <a:ext cx="7444217" cy="461665"/>
          </a:xfrm>
          <a:prstGeom prst="rect">
            <a:avLst/>
          </a:prstGeom>
        </p:spPr>
        <p:txBody>
          <a:bodyPr wrap="none">
            <a:spAutoFit/>
          </a:bodyPr>
          <a:lstStyle/>
          <a:p>
            <a:r>
              <a:rPr lang="en-US" sz="2400"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discontinuity of structures</a:t>
            </a:r>
            <a:r>
              <a:rPr lang="en-US" sz="24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beds or  rock </a:t>
            </a:r>
            <a:r>
              <a:rPr lang="en-US" sz="24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units,dikes,veins</a:t>
            </a:r>
            <a:endParaRPr lang="ar-IQ" sz="2400" dirty="0">
              <a:latin typeface="Times New Roman" panose="02020603050405020304" pitchFamily="18" charset="0"/>
              <a:cs typeface="Times New Roman" panose="02020603050405020304" pitchFamily="18" charset="0"/>
            </a:endParaRPr>
          </a:p>
        </p:txBody>
      </p:sp>
      <p:sp>
        <p:nvSpPr>
          <p:cNvPr id="3" name="مربع نص 2"/>
          <p:cNvSpPr txBox="1"/>
          <p:nvPr/>
        </p:nvSpPr>
        <p:spPr>
          <a:xfrm>
            <a:off x="173312" y="1094055"/>
            <a:ext cx="9831299" cy="523220"/>
          </a:xfrm>
          <a:prstGeom prst="rect">
            <a:avLst/>
          </a:prstGeom>
          <a:noFill/>
        </p:spPr>
        <p:txBody>
          <a:bodyPr wrap="square" rtlCol="1">
            <a:spAutoFit/>
          </a:bodyPr>
          <a:lstStyle/>
          <a:p>
            <a:r>
              <a:rPr lang="en-US" sz="2800" dirty="0">
                <a:latin typeface="Times New Roman" panose="02020603050405020304" pitchFamily="18" charset="0"/>
                <a:cs typeface="Times New Roman" panose="02020603050405020304" pitchFamily="18" charset="0"/>
              </a:rPr>
              <a:t>If  strata suddenly end against different beds ,fault may be present.</a:t>
            </a:r>
            <a:endParaRPr lang="ar-IQ" sz="2800" dirty="0">
              <a:latin typeface="Times New Roman" panose="02020603050405020304" pitchFamily="18" charset="0"/>
              <a:cs typeface="Times New Roman" panose="02020603050405020304" pitchFamily="18" charset="0"/>
            </a:endParaRPr>
          </a:p>
        </p:txBody>
      </p:sp>
      <p:pic>
        <p:nvPicPr>
          <p:cNvPr id="5" name="صورة 1" descr="300px-Junction_fault_01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659" y="1916018"/>
            <a:ext cx="5701553" cy="427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صورة 8"/>
          <p:cNvPicPr>
            <a:picLocks noChangeAspect="1"/>
          </p:cNvPicPr>
          <p:nvPr/>
        </p:nvPicPr>
        <p:blipFill>
          <a:blip r:embed="rId4"/>
          <a:stretch>
            <a:fillRect/>
          </a:stretch>
        </p:blipFill>
        <p:spPr>
          <a:xfrm>
            <a:off x="6510477" y="2558623"/>
            <a:ext cx="5229225" cy="2571750"/>
          </a:xfrm>
          <a:prstGeom prst="rect">
            <a:avLst/>
          </a:prstGeom>
        </p:spPr>
      </p:pic>
      <p:pic>
        <p:nvPicPr>
          <p:cNvPr id="11" name="Picture 2" descr="http://en.academic.ru/pictures/enwiki/74/Junction_fault_01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659" y="1916018"/>
            <a:ext cx="5701553" cy="4276165"/>
          </a:xfrm>
          <a:prstGeom prst="rect">
            <a:avLst/>
          </a:prstGeom>
          <a:noFill/>
          <a:extLst>
            <a:ext uri="{909E8E84-426E-40DD-AFC4-6F175D3DCCD1}">
              <a14:hiddenFill xmlns:a14="http://schemas.microsoft.com/office/drawing/2010/main">
                <a:solidFill>
                  <a:srgbClr val="FFFFFF"/>
                </a:solidFill>
              </a14:hiddenFill>
            </a:ext>
          </a:extLst>
        </p:spPr>
      </p:pic>
      <p:sp>
        <p:nvSpPr>
          <p:cNvPr id="4" name="عنصر نائب للتاريخ 3">
            <a:extLst>
              <a:ext uri="{FF2B5EF4-FFF2-40B4-BE49-F238E27FC236}">
                <a16:creationId xmlns:a16="http://schemas.microsoft.com/office/drawing/2014/main" id="{A9056041-67CA-41C4-B079-2EF9CBCB92EA}"/>
              </a:ext>
            </a:extLst>
          </p:cNvPr>
          <p:cNvSpPr>
            <a:spLocks noGrp="1"/>
          </p:cNvSpPr>
          <p:nvPr>
            <p:ph type="dt" sz="half" idx="10"/>
          </p:nvPr>
        </p:nvSpPr>
        <p:spPr/>
        <p:txBody>
          <a:bodyPr/>
          <a:lstStyle/>
          <a:p>
            <a:fld id="{09ABDBF6-2E72-4079-BED1-31B9A4CEFB4E}"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6" name="عنصر نائب للتذييل 5">
            <a:extLst>
              <a:ext uri="{FF2B5EF4-FFF2-40B4-BE49-F238E27FC236}">
                <a16:creationId xmlns:a16="http://schemas.microsoft.com/office/drawing/2014/main" id="{DFABD8EA-3329-4EE5-BEB0-4A90E438A020}"/>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7" name="عنصر نائب لرقم الشريحة 6">
            <a:extLst>
              <a:ext uri="{FF2B5EF4-FFF2-40B4-BE49-F238E27FC236}">
                <a16:creationId xmlns:a16="http://schemas.microsoft.com/office/drawing/2014/main" id="{E9664667-2222-402E-BA5C-5368E08B51DB}"/>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10</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091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428750" y="6020485"/>
            <a:ext cx="7429500" cy="369332"/>
          </a:xfrm>
          <a:prstGeom prst="rect">
            <a:avLst/>
          </a:prstGeom>
        </p:spPr>
        <p:txBody>
          <a:bodyPr wrap="square">
            <a:spAutoFit/>
          </a:bodyPr>
          <a:lstStyle/>
          <a:p>
            <a:r>
              <a:rPr lang="en-US" b="0" i="0" dirty="0">
                <a:solidFill>
                  <a:srgbClr val="000000"/>
                </a:solidFill>
                <a:effectLst/>
                <a:latin typeface="Arial" panose="020B0604020202020204" pitchFamily="34" charset="0"/>
              </a:rPr>
              <a:t>Faults are easy to recognize as they cut across bedded rocks.</a:t>
            </a:r>
            <a:endParaRPr lang="ar-IQ" dirty="0"/>
          </a:p>
        </p:txBody>
      </p:sp>
      <p:pic>
        <p:nvPicPr>
          <p:cNvPr id="32770" name="Picture 2" descr="File:Geologic fault Adela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33350"/>
            <a:ext cx="6667500" cy="5705476"/>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لتاريخ 1">
            <a:extLst>
              <a:ext uri="{FF2B5EF4-FFF2-40B4-BE49-F238E27FC236}">
                <a16:creationId xmlns:a16="http://schemas.microsoft.com/office/drawing/2014/main" id="{DDEDDA7E-D9EF-4B77-A293-77452700056B}"/>
              </a:ext>
            </a:extLst>
          </p:cNvPr>
          <p:cNvSpPr>
            <a:spLocks noGrp="1"/>
          </p:cNvSpPr>
          <p:nvPr>
            <p:ph type="dt" sz="half" idx="10"/>
          </p:nvPr>
        </p:nvSpPr>
        <p:spPr/>
        <p:txBody>
          <a:bodyPr/>
          <a:lstStyle/>
          <a:p>
            <a:fld id="{9AC39609-2B40-476A-8D51-D2A195DD2D37}" type="datetime8">
              <a:rPr lang="ar-IQ" smtClean="0"/>
              <a:t>26 شباط، 25</a:t>
            </a:fld>
            <a:endParaRPr lang="ar-IQ" dirty="0"/>
          </a:p>
        </p:txBody>
      </p:sp>
      <p:sp>
        <p:nvSpPr>
          <p:cNvPr id="4" name="عنصر نائب للتذييل 3">
            <a:extLst>
              <a:ext uri="{FF2B5EF4-FFF2-40B4-BE49-F238E27FC236}">
                <a16:creationId xmlns:a16="http://schemas.microsoft.com/office/drawing/2014/main" id="{BDC98FCF-0A21-4A1D-A092-D896758E115C}"/>
              </a:ext>
            </a:extLst>
          </p:cNvPr>
          <p:cNvSpPr>
            <a:spLocks noGrp="1"/>
          </p:cNvSpPr>
          <p:nvPr>
            <p:ph type="ftr" sz="quarter" idx="11"/>
          </p:nvPr>
        </p:nvSpPr>
        <p:spPr/>
        <p:txBody>
          <a:bodyPr/>
          <a:lstStyle/>
          <a:p>
            <a:r>
              <a:rPr lang="en-US"/>
              <a:t>Dr.Rabeea Znad</a:t>
            </a:r>
            <a:endParaRPr lang="ar-IQ" dirty="0"/>
          </a:p>
        </p:txBody>
      </p:sp>
      <p:sp>
        <p:nvSpPr>
          <p:cNvPr id="5" name="عنصر نائب لرقم الشريحة 4">
            <a:extLst>
              <a:ext uri="{FF2B5EF4-FFF2-40B4-BE49-F238E27FC236}">
                <a16:creationId xmlns:a16="http://schemas.microsoft.com/office/drawing/2014/main" id="{27B3E360-59EF-4ED3-B920-F298FF0EC7F5}"/>
              </a:ext>
            </a:extLst>
          </p:cNvPr>
          <p:cNvSpPr>
            <a:spLocks noGrp="1"/>
          </p:cNvSpPr>
          <p:nvPr>
            <p:ph type="sldNum" sz="quarter" idx="12"/>
          </p:nvPr>
        </p:nvSpPr>
        <p:spPr/>
        <p:txBody>
          <a:bodyPr/>
          <a:lstStyle/>
          <a:p>
            <a:fld id="{A54B011B-96BF-4B22-B117-8C8135DD7E5D}" type="slidenum">
              <a:rPr lang="ar-IQ" smtClean="0"/>
              <a:t>11</a:t>
            </a:fld>
            <a:endParaRPr lang="ar-IQ" dirty="0"/>
          </a:p>
        </p:txBody>
      </p:sp>
    </p:spTree>
    <p:extLst>
      <p:ext uri="{BB962C8B-B14F-4D97-AF65-F5344CB8AC3E}">
        <p14:creationId xmlns:p14="http://schemas.microsoft.com/office/powerpoint/2010/main" val="4184563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f6.37.jpg                                                      00027911Missoula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219169"/>
            <a:ext cx="8364071" cy="665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2"/>
          <p:cNvSpPr/>
          <p:nvPr/>
        </p:nvSpPr>
        <p:spPr>
          <a:xfrm>
            <a:off x="555811" y="0"/>
            <a:ext cx="7153835" cy="395173"/>
          </a:xfrm>
          <a:prstGeom prst="rect">
            <a:avLst/>
          </a:prstGeom>
        </p:spPr>
        <p:txBody>
          <a:bodyPr wrap="square">
            <a:spAutoFit/>
          </a:bodyPr>
          <a:lstStyle/>
          <a:p>
            <a:pPr marL="571500" indent="-571500" algn="l" rtl="0">
              <a:lnSpc>
                <a:spcPct val="80000"/>
              </a:lnSpc>
              <a:defRPr/>
            </a:pPr>
            <a:r>
              <a:rPr lang="en-US" sz="2400" b="1" i="1" dirty="0">
                <a:solidFill>
                  <a:srgbClr val="FF0066"/>
                </a:solidFill>
                <a:effectLst>
                  <a:outerShdw blurRad="38100" dist="38100" dir="2700000" algn="tl">
                    <a:srgbClr val="C0C0C0"/>
                  </a:outerShdw>
                </a:effectLst>
              </a:rPr>
              <a:t>Repetition or omission</a:t>
            </a:r>
            <a:r>
              <a:rPr lang="en-US" sz="2400" b="1" i="1" dirty="0">
                <a:effectLst>
                  <a:outerShdw blurRad="38100" dist="38100" dir="2700000" algn="tl">
                    <a:srgbClr val="C0C0C0"/>
                  </a:outerShdw>
                </a:effectLst>
              </a:rPr>
              <a:t> of stratigraphic units  </a:t>
            </a:r>
          </a:p>
        </p:txBody>
      </p:sp>
      <p:sp>
        <p:nvSpPr>
          <p:cNvPr id="4" name="مستطيل 3"/>
          <p:cNvSpPr/>
          <p:nvPr/>
        </p:nvSpPr>
        <p:spPr>
          <a:xfrm>
            <a:off x="5526366" y="716286"/>
            <a:ext cx="1322669" cy="369332"/>
          </a:xfrm>
          <a:prstGeom prst="rect">
            <a:avLst/>
          </a:prstGeom>
        </p:spPr>
        <p:txBody>
          <a:bodyPr wrap="square">
            <a:spAutoFit/>
          </a:bodyPr>
          <a:lstStyle/>
          <a:p>
            <a:r>
              <a:rPr lang="en-US" b="1" i="1" dirty="0">
                <a:effectLst>
                  <a:outerShdw blurRad="38100" dist="38100" dir="2700000" algn="tl">
                    <a:srgbClr val="C0C0C0"/>
                  </a:outerShdw>
                </a:effectLst>
              </a:rPr>
              <a:t>Repetition</a:t>
            </a:r>
            <a:endParaRPr lang="ar-IQ" dirty="0"/>
          </a:p>
        </p:txBody>
      </p:sp>
      <p:sp>
        <p:nvSpPr>
          <p:cNvPr id="5" name="عنصر نائب للتاريخ 4">
            <a:extLst>
              <a:ext uri="{FF2B5EF4-FFF2-40B4-BE49-F238E27FC236}">
                <a16:creationId xmlns:a16="http://schemas.microsoft.com/office/drawing/2014/main" id="{7417D656-26B6-448A-BCBD-1857C7E85AFA}"/>
              </a:ext>
            </a:extLst>
          </p:cNvPr>
          <p:cNvSpPr>
            <a:spLocks noGrp="1"/>
          </p:cNvSpPr>
          <p:nvPr>
            <p:ph type="dt" sz="half" idx="10"/>
          </p:nvPr>
        </p:nvSpPr>
        <p:spPr/>
        <p:txBody>
          <a:bodyPr/>
          <a:lstStyle/>
          <a:p>
            <a:fld id="{4676AA2B-FE02-49D9-8305-EBAFF7C8D5E5}" type="datetime8">
              <a:rPr lang="ar-IQ" smtClean="0"/>
              <a:t>26 شباط، 25</a:t>
            </a:fld>
            <a:endParaRPr lang="ar-IQ" dirty="0"/>
          </a:p>
        </p:txBody>
      </p:sp>
      <p:sp>
        <p:nvSpPr>
          <p:cNvPr id="6" name="عنصر نائب للتذييل 5">
            <a:extLst>
              <a:ext uri="{FF2B5EF4-FFF2-40B4-BE49-F238E27FC236}">
                <a16:creationId xmlns:a16="http://schemas.microsoft.com/office/drawing/2014/main" id="{4ECF7219-71BD-42D4-856C-60C7E2BDDB4A}"/>
              </a:ext>
            </a:extLst>
          </p:cNvPr>
          <p:cNvSpPr>
            <a:spLocks noGrp="1"/>
          </p:cNvSpPr>
          <p:nvPr>
            <p:ph type="ftr" sz="quarter" idx="11"/>
          </p:nvPr>
        </p:nvSpPr>
        <p:spPr/>
        <p:txBody>
          <a:bodyPr/>
          <a:lstStyle/>
          <a:p>
            <a:r>
              <a:rPr lang="en-US"/>
              <a:t>Dr.Rabeea Znad</a:t>
            </a:r>
            <a:endParaRPr lang="ar-IQ" dirty="0"/>
          </a:p>
        </p:txBody>
      </p:sp>
      <p:sp>
        <p:nvSpPr>
          <p:cNvPr id="7" name="عنصر نائب لرقم الشريحة 6">
            <a:extLst>
              <a:ext uri="{FF2B5EF4-FFF2-40B4-BE49-F238E27FC236}">
                <a16:creationId xmlns:a16="http://schemas.microsoft.com/office/drawing/2014/main" id="{ACAB216D-EF03-4E29-95C2-E6146346ACB3}"/>
              </a:ext>
            </a:extLst>
          </p:cNvPr>
          <p:cNvSpPr>
            <a:spLocks noGrp="1"/>
          </p:cNvSpPr>
          <p:nvPr>
            <p:ph type="sldNum" sz="quarter" idx="12"/>
          </p:nvPr>
        </p:nvSpPr>
        <p:spPr/>
        <p:txBody>
          <a:bodyPr/>
          <a:lstStyle/>
          <a:p>
            <a:fld id="{A54B011B-96BF-4B22-B117-8C8135DD7E5D}" type="slidenum">
              <a:rPr lang="ar-IQ" smtClean="0"/>
              <a:t>12</a:t>
            </a:fld>
            <a:endParaRPr lang="ar-IQ" dirty="0"/>
          </a:p>
        </p:txBody>
      </p:sp>
    </p:spTree>
    <p:extLst>
      <p:ext uri="{BB962C8B-B14F-4D97-AF65-F5344CB8AC3E}">
        <p14:creationId xmlns:p14="http://schemas.microsoft.com/office/powerpoint/2010/main" val="26980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10-11.jpg                                                    000256EEMacintosh HD                   B7464D7A:"/>
          <p:cNvPicPr>
            <a:picLocks noChangeAspect="1" noChangeArrowheads="1"/>
          </p:cNvPicPr>
          <p:nvPr/>
        </p:nvPicPr>
        <p:blipFill>
          <a:blip r:embed="rId2">
            <a:extLst>
              <a:ext uri="{28A0092B-C50C-407E-A947-70E740481C1C}">
                <a14:useLocalDpi xmlns:a14="http://schemas.microsoft.com/office/drawing/2010/main" val="0"/>
              </a:ext>
            </a:extLst>
          </a:blip>
          <a:srcRect b="63228"/>
          <a:stretch>
            <a:fillRect/>
          </a:stretch>
        </p:blipFill>
        <p:spPr bwMode="auto">
          <a:xfrm>
            <a:off x="269861" y="1351056"/>
            <a:ext cx="11437500" cy="550694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91506" y="258468"/>
            <a:ext cx="995708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Repetition and Omission </a:t>
            </a:r>
            <a:r>
              <a:rPr lang="en-US" sz="3200" dirty="0">
                <a:latin typeface="Times New Roman" panose="02020603050405020304" pitchFamily="18" charset="0"/>
                <a:cs typeface="Times New Roman" panose="02020603050405020304" pitchFamily="18" charset="0"/>
              </a:rPr>
              <a:t>of stratigraphic units across faults</a:t>
            </a:r>
          </a:p>
          <a:p>
            <a:pPr algn="ctr"/>
            <a:r>
              <a:rPr lang="en-US" sz="3200" dirty="0">
                <a:latin typeface="Times New Roman" panose="02020603050405020304" pitchFamily="18" charset="0"/>
                <a:cs typeface="Times New Roman" panose="02020603050405020304" pitchFamily="18" charset="0"/>
              </a:rPr>
              <a:t>in well log.</a:t>
            </a:r>
          </a:p>
        </p:txBody>
      </p:sp>
      <p:sp>
        <p:nvSpPr>
          <p:cNvPr id="4" name="مربع نص 3"/>
          <p:cNvSpPr txBox="1"/>
          <p:nvPr/>
        </p:nvSpPr>
        <p:spPr>
          <a:xfrm>
            <a:off x="144353" y="2330824"/>
            <a:ext cx="4284211" cy="400110"/>
          </a:xfrm>
          <a:prstGeom prst="rect">
            <a:avLst/>
          </a:prstGeom>
          <a:noFill/>
        </p:spPr>
        <p:txBody>
          <a:bodyPr wrap="square" rtlCol="1">
            <a:spAutoFit/>
          </a:bodyPr>
          <a:lstStyle/>
          <a:p>
            <a:pPr algn="l" rtl="0"/>
            <a:r>
              <a:rPr lang="en-US" sz="2000" b="1" dirty="0"/>
              <a:t> slip of reverse fault leads to repetition</a:t>
            </a:r>
            <a:endParaRPr lang="ar-IQ" sz="2000" b="1" dirty="0"/>
          </a:p>
        </p:txBody>
      </p:sp>
      <p:sp>
        <p:nvSpPr>
          <p:cNvPr id="5" name="مربع نص 4"/>
          <p:cNvSpPr txBox="1"/>
          <p:nvPr/>
        </p:nvSpPr>
        <p:spPr>
          <a:xfrm>
            <a:off x="5209226" y="1667435"/>
            <a:ext cx="4141507" cy="400110"/>
          </a:xfrm>
          <a:prstGeom prst="rect">
            <a:avLst/>
          </a:prstGeom>
          <a:noFill/>
        </p:spPr>
        <p:txBody>
          <a:bodyPr wrap="square" rtlCol="1">
            <a:spAutoFit/>
          </a:bodyPr>
          <a:lstStyle/>
          <a:p>
            <a:pPr algn="l" rtl="0"/>
            <a:r>
              <a:rPr lang="en-US" sz="2000" b="1" dirty="0"/>
              <a:t>Slip of normal fault leads to omission</a:t>
            </a:r>
            <a:endParaRPr lang="ar-IQ" sz="2000" b="1" dirty="0"/>
          </a:p>
        </p:txBody>
      </p:sp>
      <p:sp>
        <p:nvSpPr>
          <p:cNvPr id="6" name="عنصر نائب للتاريخ 5">
            <a:extLst>
              <a:ext uri="{FF2B5EF4-FFF2-40B4-BE49-F238E27FC236}">
                <a16:creationId xmlns:a16="http://schemas.microsoft.com/office/drawing/2014/main" id="{103BECDD-867C-4980-B363-1175F1A4DF9A}"/>
              </a:ext>
            </a:extLst>
          </p:cNvPr>
          <p:cNvSpPr>
            <a:spLocks noGrp="1"/>
          </p:cNvSpPr>
          <p:nvPr>
            <p:ph type="dt" sz="half" idx="10"/>
          </p:nvPr>
        </p:nvSpPr>
        <p:spPr/>
        <p:txBody>
          <a:bodyPr/>
          <a:lstStyle/>
          <a:p>
            <a:fld id="{88D5F998-AB03-450B-A4E0-108702F7F237}" type="datetime8">
              <a:rPr lang="ar-IQ" smtClean="0"/>
              <a:t>26 شباط، 25</a:t>
            </a:fld>
            <a:endParaRPr lang="ar-IQ" dirty="0"/>
          </a:p>
        </p:txBody>
      </p:sp>
      <p:sp>
        <p:nvSpPr>
          <p:cNvPr id="7" name="عنصر نائب للتذييل 6">
            <a:extLst>
              <a:ext uri="{FF2B5EF4-FFF2-40B4-BE49-F238E27FC236}">
                <a16:creationId xmlns:a16="http://schemas.microsoft.com/office/drawing/2014/main" id="{C0743597-B55B-4430-B0B5-BF341923BD92}"/>
              </a:ext>
            </a:extLst>
          </p:cNvPr>
          <p:cNvSpPr>
            <a:spLocks noGrp="1"/>
          </p:cNvSpPr>
          <p:nvPr>
            <p:ph type="ftr" sz="quarter" idx="11"/>
          </p:nvPr>
        </p:nvSpPr>
        <p:spPr/>
        <p:txBody>
          <a:bodyPr/>
          <a:lstStyle/>
          <a:p>
            <a:r>
              <a:rPr lang="en-US"/>
              <a:t>Dr.Rabeea Znad</a:t>
            </a:r>
            <a:endParaRPr lang="ar-IQ" dirty="0"/>
          </a:p>
        </p:txBody>
      </p:sp>
      <p:sp>
        <p:nvSpPr>
          <p:cNvPr id="8" name="عنصر نائب لرقم الشريحة 7">
            <a:extLst>
              <a:ext uri="{FF2B5EF4-FFF2-40B4-BE49-F238E27FC236}">
                <a16:creationId xmlns:a16="http://schemas.microsoft.com/office/drawing/2014/main" id="{1830D180-70CB-466A-B0D6-175EA2DDA92B}"/>
              </a:ext>
            </a:extLst>
          </p:cNvPr>
          <p:cNvSpPr>
            <a:spLocks noGrp="1"/>
          </p:cNvSpPr>
          <p:nvPr>
            <p:ph type="sldNum" sz="quarter" idx="12"/>
          </p:nvPr>
        </p:nvSpPr>
        <p:spPr/>
        <p:txBody>
          <a:bodyPr/>
          <a:lstStyle/>
          <a:p>
            <a:fld id="{A54B011B-96BF-4B22-B117-8C8135DD7E5D}" type="slidenum">
              <a:rPr lang="ar-IQ" smtClean="0"/>
              <a:t>13</a:t>
            </a:fld>
            <a:endParaRPr lang="ar-IQ" dirty="0"/>
          </a:p>
        </p:txBody>
      </p:sp>
    </p:spTree>
    <p:extLst>
      <p:ext uri="{BB962C8B-B14F-4D97-AF65-F5344CB8AC3E}">
        <p14:creationId xmlns:p14="http://schemas.microsoft.com/office/powerpoint/2010/main" val="4293176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30200" y="975836"/>
            <a:ext cx="6616700" cy="1477328"/>
          </a:xfrm>
          <a:prstGeom prst="rect">
            <a:avLst/>
          </a:prstGeom>
        </p:spPr>
        <p:txBody>
          <a:bodyPr wrap="square">
            <a:spAutoFit/>
          </a:bodyPr>
          <a:lstStyle/>
          <a:p>
            <a:pPr algn="l" rtl="0"/>
            <a:r>
              <a:rPr lang="en-US" dirty="0">
                <a:solidFill>
                  <a:srgbClr val="333333"/>
                </a:solidFill>
                <a:latin typeface="lucida grande"/>
              </a:rPr>
              <a:t>repeated section (normally associated with reverse faults) occur where the normal faults is steeper than the intersecting wellbore(well G).</a:t>
            </a:r>
          </a:p>
          <a:p>
            <a:br>
              <a:rPr lang="en-US" dirty="0"/>
            </a:br>
            <a:endParaRPr lang="en-US" dirty="0"/>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316" y="99536"/>
            <a:ext cx="3448118" cy="6423184"/>
          </a:xfrm>
          <a:prstGeom prst="rect">
            <a:avLst/>
          </a:prstGeom>
        </p:spPr>
      </p:pic>
      <p:cxnSp>
        <p:nvCxnSpPr>
          <p:cNvPr id="5" name="رابط كسهم مستقيم 4"/>
          <p:cNvCxnSpPr/>
          <p:nvPr/>
        </p:nvCxnSpPr>
        <p:spPr>
          <a:xfrm>
            <a:off x="2529840" y="1767840"/>
            <a:ext cx="7731760" cy="15595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عنصر نائب للتاريخ 3">
            <a:extLst>
              <a:ext uri="{FF2B5EF4-FFF2-40B4-BE49-F238E27FC236}">
                <a16:creationId xmlns:a16="http://schemas.microsoft.com/office/drawing/2014/main" id="{B21F3368-5B1D-456B-8620-29600BA52A6E}"/>
              </a:ext>
            </a:extLst>
          </p:cNvPr>
          <p:cNvSpPr>
            <a:spLocks noGrp="1"/>
          </p:cNvSpPr>
          <p:nvPr>
            <p:ph type="dt" sz="half" idx="10"/>
          </p:nvPr>
        </p:nvSpPr>
        <p:spPr/>
        <p:txBody>
          <a:bodyPr/>
          <a:lstStyle/>
          <a:p>
            <a:fld id="{61D3D546-5D7D-4F12-8CEA-73FF11759785}" type="datetime8">
              <a:rPr lang="ar-IQ" smtClean="0"/>
              <a:t>26 شباط، 25</a:t>
            </a:fld>
            <a:endParaRPr lang="ar-IQ" dirty="0"/>
          </a:p>
        </p:txBody>
      </p:sp>
      <p:sp>
        <p:nvSpPr>
          <p:cNvPr id="6" name="عنصر نائب للتذييل 5">
            <a:extLst>
              <a:ext uri="{FF2B5EF4-FFF2-40B4-BE49-F238E27FC236}">
                <a16:creationId xmlns:a16="http://schemas.microsoft.com/office/drawing/2014/main" id="{A1C1F29D-BD34-406F-9A07-A19328E73E2A}"/>
              </a:ext>
            </a:extLst>
          </p:cNvPr>
          <p:cNvSpPr>
            <a:spLocks noGrp="1"/>
          </p:cNvSpPr>
          <p:nvPr>
            <p:ph type="ftr" sz="quarter" idx="11"/>
          </p:nvPr>
        </p:nvSpPr>
        <p:spPr/>
        <p:txBody>
          <a:bodyPr/>
          <a:lstStyle/>
          <a:p>
            <a:r>
              <a:rPr lang="en-US"/>
              <a:t>Dr.Rabeea Znad</a:t>
            </a:r>
            <a:endParaRPr lang="ar-IQ" dirty="0"/>
          </a:p>
        </p:txBody>
      </p:sp>
      <p:sp>
        <p:nvSpPr>
          <p:cNvPr id="7" name="عنصر نائب لرقم الشريحة 6">
            <a:extLst>
              <a:ext uri="{FF2B5EF4-FFF2-40B4-BE49-F238E27FC236}">
                <a16:creationId xmlns:a16="http://schemas.microsoft.com/office/drawing/2014/main" id="{9D38AA21-7650-41F8-93C1-43B533373965}"/>
              </a:ext>
            </a:extLst>
          </p:cNvPr>
          <p:cNvSpPr>
            <a:spLocks noGrp="1"/>
          </p:cNvSpPr>
          <p:nvPr>
            <p:ph type="sldNum" sz="quarter" idx="12"/>
          </p:nvPr>
        </p:nvSpPr>
        <p:spPr/>
        <p:txBody>
          <a:bodyPr/>
          <a:lstStyle/>
          <a:p>
            <a:fld id="{A54B011B-96BF-4B22-B117-8C8135DD7E5D}" type="slidenum">
              <a:rPr lang="ar-IQ" smtClean="0"/>
              <a:t>14</a:t>
            </a:fld>
            <a:endParaRPr lang="ar-IQ" dirty="0"/>
          </a:p>
        </p:txBody>
      </p:sp>
    </p:spTree>
    <p:extLst>
      <p:ext uri="{BB962C8B-B14F-4D97-AF65-F5344CB8AC3E}">
        <p14:creationId xmlns:p14="http://schemas.microsoft.com/office/powerpoint/2010/main" val="288609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bcdn-sphotos-c-a.akamaihd.net/hphotos-ak-ash3/t1.0-9/1800493_597741086968819_377421315_n.jpg"/>
          <p:cNvPicPr>
            <a:picLocks noChangeAspect="1" noChangeArrowheads="1"/>
          </p:cNvPicPr>
          <p:nvPr/>
        </p:nvPicPr>
        <p:blipFill rotWithShape="1">
          <a:blip r:embed="rId2">
            <a:extLst>
              <a:ext uri="{28A0092B-C50C-407E-A947-70E740481C1C}">
                <a14:useLocalDpi xmlns:a14="http://schemas.microsoft.com/office/drawing/2010/main" val="0"/>
              </a:ext>
            </a:extLst>
          </a:blip>
          <a:srcRect l="55198" r="4045" b="19006"/>
          <a:stretch/>
        </p:blipFill>
        <p:spPr bwMode="auto">
          <a:xfrm>
            <a:off x="6196359" y="1682606"/>
            <a:ext cx="5844482" cy="366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مستطيل 1"/>
          <p:cNvSpPr/>
          <p:nvPr/>
        </p:nvSpPr>
        <p:spPr>
          <a:xfrm>
            <a:off x="-304800" y="12700"/>
            <a:ext cx="9956800" cy="1200329"/>
          </a:xfrm>
          <a:prstGeom prst="rect">
            <a:avLst/>
          </a:prstGeom>
        </p:spPr>
        <p:txBody>
          <a:bodyPr wrap="square">
            <a:spAutoFit/>
          </a:bodyPr>
          <a:lstStyle/>
          <a:p>
            <a:br>
              <a:rPr lang="en-US" dirty="0">
                <a:solidFill>
                  <a:srgbClr val="333333"/>
                </a:solidFill>
                <a:latin typeface="Times New Roman" panose="02020603050405020304" pitchFamily="18" charset="0"/>
                <a:cs typeface="Times New Roman" panose="02020603050405020304" pitchFamily="18" charset="0"/>
              </a:rPr>
            </a:br>
            <a:r>
              <a:rPr lang="en-US" dirty="0">
                <a:solidFill>
                  <a:srgbClr val="333333"/>
                </a:solidFill>
                <a:latin typeface="Times New Roman" panose="02020603050405020304" pitchFamily="18" charset="0"/>
                <a:cs typeface="Times New Roman" panose="02020603050405020304" pitchFamily="18" charset="0"/>
              </a:rPr>
              <a:t>The Difference Between Two Cases of Repeated Section in Vertical Borehole</a:t>
            </a:r>
          </a:p>
          <a:p>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4" name="Picture 2" descr="https://fbcdn-sphotos-c-a.akamaihd.net/hphotos-ak-ash3/t1.0-9/1800493_597741086968819_377421315_n.jpg"/>
          <p:cNvPicPr>
            <a:picLocks noChangeAspect="1" noChangeArrowheads="1"/>
          </p:cNvPicPr>
          <p:nvPr/>
        </p:nvPicPr>
        <p:blipFill rotWithShape="1">
          <a:blip r:embed="rId2">
            <a:extLst>
              <a:ext uri="{28A0092B-C50C-407E-A947-70E740481C1C}">
                <a14:useLocalDpi xmlns:a14="http://schemas.microsoft.com/office/drawing/2010/main" val="0"/>
              </a:ext>
            </a:extLst>
          </a:blip>
          <a:srcRect l="427" t="263" r="58102" b="21123"/>
          <a:stretch/>
        </p:blipFill>
        <p:spPr bwMode="auto">
          <a:xfrm>
            <a:off x="355599" y="1930401"/>
            <a:ext cx="5712915" cy="341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مستطيل 2"/>
          <p:cNvSpPr/>
          <p:nvPr/>
        </p:nvSpPr>
        <p:spPr>
          <a:xfrm>
            <a:off x="939093" y="1015663"/>
            <a:ext cx="4935967" cy="369332"/>
          </a:xfrm>
          <a:prstGeom prst="rect">
            <a:avLst/>
          </a:prstGeom>
        </p:spPr>
        <p:txBody>
          <a:bodyPr wrap="none">
            <a:spAutoFit/>
          </a:bodyPr>
          <a:lstStyle/>
          <a:p>
            <a:r>
              <a:rPr lang="en-US" dirty="0">
                <a:solidFill>
                  <a:srgbClr val="333333"/>
                </a:solidFill>
                <a:latin typeface="Times New Roman" panose="02020603050405020304" pitchFamily="18" charset="0"/>
                <a:cs typeface="Times New Roman" panose="02020603050405020304" pitchFamily="18" charset="0"/>
              </a:rPr>
              <a:t>Repeat sequence is not due only to the reverse fault</a:t>
            </a:r>
            <a:endParaRPr lang="en-US" dirty="0">
              <a:latin typeface="Times New Roman" panose="02020603050405020304" pitchFamily="18" charset="0"/>
              <a:cs typeface="Times New Roman" panose="02020603050405020304" pitchFamily="18" charset="0"/>
            </a:endParaRPr>
          </a:p>
        </p:txBody>
      </p:sp>
      <p:sp>
        <p:nvSpPr>
          <p:cNvPr id="5" name="مستطيل 4"/>
          <p:cNvSpPr/>
          <p:nvPr/>
        </p:nvSpPr>
        <p:spPr>
          <a:xfrm>
            <a:off x="8368679" y="1015663"/>
            <a:ext cx="295901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is also due to Recumbent fold</a:t>
            </a:r>
          </a:p>
        </p:txBody>
      </p:sp>
      <p:sp>
        <p:nvSpPr>
          <p:cNvPr id="6" name="عنصر نائب للتاريخ 5">
            <a:extLst>
              <a:ext uri="{FF2B5EF4-FFF2-40B4-BE49-F238E27FC236}">
                <a16:creationId xmlns:a16="http://schemas.microsoft.com/office/drawing/2014/main" id="{4CB8C0FD-ACBE-4A5D-8AFF-D6FE66A6BCC1}"/>
              </a:ext>
            </a:extLst>
          </p:cNvPr>
          <p:cNvSpPr>
            <a:spLocks noGrp="1"/>
          </p:cNvSpPr>
          <p:nvPr>
            <p:ph type="dt" sz="half" idx="10"/>
          </p:nvPr>
        </p:nvSpPr>
        <p:spPr/>
        <p:txBody>
          <a:bodyPr/>
          <a:lstStyle/>
          <a:p>
            <a:fld id="{E36A5CD0-C979-4BAD-BA04-83D04F24C90D}"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7" name="عنصر نائب للتذييل 6">
            <a:extLst>
              <a:ext uri="{FF2B5EF4-FFF2-40B4-BE49-F238E27FC236}">
                <a16:creationId xmlns:a16="http://schemas.microsoft.com/office/drawing/2014/main" id="{987F9E85-185F-446F-9BCD-858D304AFA0F}"/>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8" name="عنصر نائب لرقم الشريحة 7">
            <a:extLst>
              <a:ext uri="{FF2B5EF4-FFF2-40B4-BE49-F238E27FC236}">
                <a16:creationId xmlns:a16="http://schemas.microsoft.com/office/drawing/2014/main" id="{E1FD52E2-2B0C-4C61-ABF5-E8A609C1039E}"/>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15</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656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slicks.jpg                                                     00030486Kootenai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2" y="2597773"/>
            <a:ext cx="5325036" cy="426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72" y="0"/>
            <a:ext cx="4518211" cy="286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697" y="3110561"/>
            <a:ext cx="5452198" cy="374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ربع نص 4"/>
          <p:cNvSpPr txBox="1"/>
          <p:nvPr/>
        </p:nvSpPr>
        <p:spPr>
          <a:xfrm>
            <a:off x="233082" y="251012"/>
            <a:ext cx="6759390" cy="954107"/>
          </a:xfrm>
          <a:prstGeom prst="rect">
            <a:avLst/>
          </a:prstGeom>
          <a:noFill/>
        </p:spPr>
        <p:txBody>
          <a:bodyPr wrap="square" rtlCol="1">
            <a:spAutoFit/>
          </a:bodyPr>
          <a:lstStyle/>
          <a:p>
            <a:pPr algn="l"/>
            <a:r>
              <a:rPr lang="en-US" sz="2800" b="1" u="sng" dirty="0" err="1">
                <a:latin typeface="Times New Roman" panose="02020603050405020304" pitchFamily="18" charset="0"/>
                <a:cs typeface="Times New Roman" panose="02020603050405020304" pitchFamily="18" charset="0"/>
              </a:rPr>
              <a:t>Slikenside</a:t>
            </a:r>
            <a:r>
              <a:rPr lang="en-US" sz="2800" dirty="0" err="1">
                <a:latin typeface="Times New Roman" panose="02020603050405020304" pitchFamily="18" charset="0"/>
                <a:cs typeface="Times New Roman" panose="02020603050405020304" pitchFamily="18" charset="0"/>
              </a:rPr>
              <a:t>:are</a:t>
            </a:r>
            <a:r>
              <a:rPr lang="en-US" sz="2800" dirty="0">
                <a:latin typeface="Times New Roman" panose="02020603050405020304" pitchFamily="18" charset="0"/>
                <a:cs typeface="Times New Roman" panose="02020603050405020304" pitchFamily="18" charset="0"/>
              </a:rPr>
              <a:t> polished and striated surface that result from friction along the fault plane.</a:t>
            </a:r>
            <a:endParaRPr lang="ar-IQ" sz="2800" dirty="0">
              <a:latin typeface="Times New Roman" panose="02020603050405020304" pitchFamily="18" charset="0"/>
              <a:cs typeface="Times New Roman" panose="02020603050405020304" pitchFamily="18" charset="0"/>
            </a:endParaRPr>
          </a:p>
        </p:txBody>
      </p:sp>
      <p:sp>
        <p:nvSpPr>
          <p:cNvPr id="6" name="مربع نص 5"/>
          <p:cNvSpPr txBox="1"/>
          <p:nvPr/>
        </p:nvSpPr>
        <p:spPr>
          <a:xfrm>
            <a:off x="107577" y="1212778"/>
            <a:ext cx="7010400" cy="1384995"/>
          </a:xfrm>
          <a:prstGeom prst="rect">
            <a:avLst/>
          </a:prstGeom>
          <a:noFill/>
        </p:spPr>
        <p:txBody>
          <a:bodyPr wrap="square" rtlCol="1">
            <a:spAutoFit/>
          </a:bodyPr>
          <a:lstStyle/>
          <a:p>
            <a:pPr algn="l"/>
            <a:r>
              <a:rPr lang="en-US" sz="2800" dirty="0">
                <a:latin typeface="Times New Roman" panose="02020603050405020304" pitchFamily="18" charset="0"/>
                <a:cs typeface="Times New Roman" panose="02020603050405020304" pitchFamily="18" charset="0"/>
              </a:rPr>
              <a:t>Some asperities on one wall of the fault, thereby creating </a:t>
            </a:r>
            <a:r>
              <a:rPr lang="en-US" sz="2800" b="1" u="sng" dirty="0">
                <a:latin typeface="Times New Roman" panose="02020603050405020304" pitchFamily="18" charset="0"/>
                <a:cs typeface="Times New Roman" panose="02020603050405020304" pitchFamily="18" charset="0"/>
              </a:rPr>
              <a:t>groove lineation </a:t>
            </a:r>
            <a:r>
              <a:rPr lang="en-US" sz="2800" dirty="0">
                <a:latin typeface="Times New Roman" panose="02020603050405020304" pitchFamily="18" charset="0"/>
                <a:cs typeface="Times New Roman" panose="02020603050405020304" pitchFamily="18" charset="0"/>
              </a:rPr>
              <a:t>on the </a:t>
            </a:r>
            <a:r>
              <a:rPr lang="en-US" sz="2800" dirty="0" err="1">
                <a:latin typeface="Times New Roman" panose="02020603050405020304" pitchFamily="18" charset="0"/>
                <a:cs typeface="Times New Roman" panose="02020603050405020304" pitchFamily="18" charset="0"/>
              </a:rPr>
              <a:t>slikensides</a:t>
            </a:r>
            <a:endParaRPr lang="ar-IQ" sz="2800" dirty="0">
              <a:latin typeface="Times New Roman" panose="02020603050405020304" pitchFamily="18" charset="0"/>
              <a:cs typeface="Times New Roman" panose="02020603050405020304" pitchFamily="18" charset="0"/>
            </a:endParaRPr>
          </a:p>
        </p:txBody>
      </p:sp>
      <p:sp>
        <p:nvSpPr>
          <p:cNvPr id="7" name="مربع نص 6"/>
          <p:cNvSpPr txBox="1"/>
          <p:nvPr/>
        </p:nvSpPr>
        <p:spPr>
          <a:xfrm>
            <a:off x="6958259" y="692076"/>
            <a:ext cx="4410636" cy="400110"/>
          </a:xfrm>
          <a:prstGeom prst="rect">
            <a:avLst/>
          </a:prstGeom>
          <a:noFill/>
        </p:spPr>
        <p:txBody>
          <a:bodyPr wrap="square" rtlCol="1">
            <a:spAutoFit/>
          </a:bodyPr>
          <a:lstStyle/>
          <a:p>
            <a:r>
              <a:rPr lang="en-US" sz="2000" b="1" dirty="0">
                <a:latin typeface="Times New Roman" panose="02020603050405020304" pitchFamily="18" charset="0"/>
                <a:cs typeface="Times New Roman" panose="02020603050405020304" pitchFamily="18" charset="0"/>
              </a:rPr>
              <a:t>Parallel to the direction of movement</a:t>
            </a:r>
            <a:endParaRPr lang="ar-IQ" sz="2000" b="1" dirty="0">
              <a:latin typeface="Times New Roman" panose="02020603050405020304" pitchFamily="18" charset="0"/>
              <a:cs typeface="Times New Roman" panose="02020603050405020304" pitchFamily="18" charset="0"/>
            </a:endParaRPr>
          </a:p>
        </p:txBody>
      </p:sp>
      <p:sp>
        <p:nvSpPr>
          <p:cNvPr id="8" name="عنصر نائب للتاريخ 7">
            <a:extLst>
              <a:ext uri="{FF2B5EF4-FFF2-40B4-BE49-F238E27FC236}">
                <a16:creationId xmlns:a16="http://schemas.microsoft.com/office/drawing/2014/main" id="{97333871-7B85-4F2A-9142-D6EEB8D0F445}"/>
              </a:ext>
            </a:extLst>
          </p:cNvPr>
          <p:cNvSpPr>
            <a:spLocks noGrp="1"/>
          </p:cNvSpPr>
          <p:nvPr>
            <p:ph type="dt" sz="half" idx="10"/>
          </p:nvPr>
        </p:nvSpPr>
        <p:spPr/>
        <p:txBody>
          <a:bodyPr/>
          <a:lstStyle/>
          <a:p>
            <a:fld id="{05B1CD58-D9FB-47D1-A2CC-1C3409348651}"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9" name="عنصر نائب للتذييل 8">
            <a:extLst>
              <a:ext uri="{FF2B5EF4-FFF2-40B4-BE49-F238E27FC236}">
                <a16:creationId xmlns:a16="http://schemas.microsoft.com/office/drawing/2014/main" id="{CE6B2DF9-3E83-40D5-AD87-D27E96FBFFAB}"/>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10" name="عنصر نائب لرقم الشريحة 9">
            <a:extLst>
              <a:ext uri="{FF2B5EF4-FFF2-40B4-BE49-F238E27FC236}">
                <a16:creationId xmlns:a16="http://schemas.microsoft.com/office/drawing/2014/main" id="{E15ED680-B048-4F69-8ECE-2369CBAEA12A}"/>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16</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9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_07_1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861" y="2941685"/>
            <a:ext cx="4733366" cy="39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321598" y="3086671"/>
            <a:ext cx="17703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4000" b="1" dirty="0">
                <a:solidFill>
                  <a:schemeClr val="bg1"/>
                </a:solidFill>
                <a:effectLst>
                  <a:outerShdw blurRad="38100" dist="38100" dir="2700000" algn="tl">
                    <a:srgbClr val="C0C0C0"/>
                  </a:outerShdw>
                </a:effectLst>
                <a:latin typeface="Times New Roman" panose="02020603050405020304" pitchFamily="18" charset="0"/>
                <a:ea typeface="ＭＳ Ｐゴシック" pitchFamily="34" charset="-128"/>
                <a:cs typeface="Times New Roman" panose="02020603050405020304" pitchFamily="18" charset="0"/>
              </a:rPr>
              <a:t>fault</a:t>
            </a:r>
          </a:p>
          <a:p>
            <a:pPr>
              <a:defRPr/>
            </a:pPr>
            <a:r>
              <a:rPr lang="en-US" sz="4000" b="1" dirty="0">
                <a:solidFill>
                  <a:schemeClr val="bg1"/>
                </a:solidFill>
                <a:effectLst>
                  <a:outerShdw blurRad="38100" dist="38100" dir="2700000" algn="tl">
                    <a:srgbClr val="C0C0C0"/>
                  </a:outerShdw>
                </a:effectLst>
                <a:latin typeface="Times New Roman" panose="02020603050405020304" pitchFamily="18" charset="0"/>
                <a:ea typeface="ＭＳ Ｐゴシック" pitchFamily="34" charset="-128"/>
                <a:cs typeface="Times New Roman" panose="02020603050405020304" pitchFamily="18" charset="0"/>
              </a:rPr>
              <a:t>breccia</a:t>
            </a:r>
          </a:p>
        </p:txBody>
      </p:sp>
      <p:sp>
        <p:nvSpPr>
          <p:cNvPr id="9" name="مربع نص 8"/>
          <p:cNvSpPr txBox="1"/>
          <p:nvPr/>
        </p:nvSpPr>
        <p:spPr>
          <a:xfrm>
            <a:off x="26428" y="0"/>
            <a:ext cx="12542090" cy="1200329"/>
          </a:xfrm>
          <a:prstGeom prst="rect">
            <a:avLst/>
          </a:prstGeom>
          <a:noFill/>
        </p:spPr>
        <p:txBody>
          <a:bodyPr wrap="square" rtlCol="1">
            <a:spAutoFit/>
          </a:bodyPr>
          <a:lstStyle/>
          <a:p>
            <a:pPr algn="l"/>
            <a:r>
              <a:rPr lang="en-US" sz="2400" u="sng" dirty="0">
                <a:latin typeface="Times New Roman" panose="02020603050405020304" pitchFamily="18" charset="0"/>
                <a:cs typeface="Times New Roman" panose="02020603050405020304" pitchFamily="18" charset="0"/>
              </a:rPr>
              <a:t>Breccia</a:t>
            </a:r>
            <a:r>
              <a:rPr lang="en-US" sz="2400" dirty="0">
                <a:latin typeface="Times New Roman" panose="02020603050405020304" pitchFamily="18" charset="0"/>
                <a:cs typeface="Times New Roman" panose="02020603050405020304" pitchFamily="18" charset="0"/>
              </a:rPr>
              <a:t>: rock fault consist of angular to sub angular fragment of various sizes(few mm. to several feet)  associated with more finely crushed matrix. fault breccia is non cohesive(i.e. easily fall apart when hit with hammer.</a:t>
            </a:r>
            <a:endParaRPr lang="ar-IQ" sz="2400" dirty="0">
              <a:latin typeface="Times New Roman" panose="02020603050405020304" pitchFamily="18" charset="0"/>
              <a:cs typeface="Times New Roman" panose="02020603050405020304" pitchFamily="18" charset="0"/>
            </a:endParaRPr>
          </a:p>
        </p:txBody>
      </p:sp>
      <p:sp>
        <p:nvSpPr>
          <p:cNvPr id="11" name="مربع نص 10"/>
          <p:cNvSpPr txBox="1"/>
          <p:nvPr/>
        </p:nvSpPr>
        <p:spPr>
          <a:xfrm>
            <a:off x="26428" y="1200329"/>
            <a:ext cx="7862639" cy="461665"/>
          </a:xfrm>
          <a:prstGeom prst="rect">
            <a:avLst/>
          </a:prstGeom>
          <a:noFill/>
        </p:spPr>
        <p:txBody>
          <a:bodyPr wrap="square" rtlCol="1">
            <a:spAutoFit/>
          </a:bodyPr>
          <a:lstStyle/>
          <a:p>
            <a:r>
              <a:rPr lang="en-US" sz="2400" u="sng" dirty="0">
                <a:latin typeface="Times New Roman" panose="02020603050405020304" pitchFamily="18" charset="0"/>
                <a:cs typeface="Times New Roman" panose="02020603050405020304" pitchFamily="18" charset="0"/>
              </a:rPr>
              <a:t>Gouge</a:t>
            </a:r>
            <a:r>
              <a:rPr lang="en-US" sz="24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crushed rock fault (less than 1mm , also non cohesive</a:t>
            </a:r>
            <a:endParaRPr lang="ar-IQ" sz="2000" dirty="0">
              <a:latin typeface="Times New Roman" panose="02020603050405020304" pitchFamily="18" charset="0"/>
              <a:cs typeface="Times New Roman" panose="02020603050405020304" pitchFamily="18" charset="0"/>
            </a:endParaRPr>
          </a:p>
        </p:txBody>
      </p:sp>
      <p:sp>
        <p:nvSpPr>
          <p:cNvPr id="12" name="مربع نص 11"/>
          <p:cNvSpPr txBox="1"/>
          <p:nvPr/>
        </p:nvSpPr>
        <p:spPr>
          <a:xfrm>
            <a:off x="-376518" y="1661994"/>
            <a:ext cx="9430871" cy="461665"/>
          </a:xfrm>
          <a:prstGeom prst="rect">
            <a:avLst/>
          </a:prstGeom>
          <a:noFill/>
        </p:spPr>
        <p:txBody>
          <a:bodyPr wrap="square" rtlCol="1">
            <a:spAutoFit/>
          </a:bodyPr>
          <a:lstStyle/>
          <a:p>
            <a:r>
              <a:rPr lang="en-US" sz="2400" u="sng" dirty="0" err="1">
                <a:latin typeface="Times New Roman" panose="02020603050405020304" pitchFamily="18" charset="0"/>
                <a:cs typeface="Times New Roman" panose="02020603050405020304" pitchFamily="18" charset="0"/>
              </a:rPr>
              <a:t>Mylonite</a:t>
            </a:r>
            <a:r>
              <a:rPr lang="en-US" sz="2400" u="sng"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microbreccia</a:t>
            </a:r>
            <a:r>
              <a:rPr lang="en-US" sz="2400" dirty="0">
                <a:latin typeface="Times New Roman" panose="02020603050405020304" pitchFamily="18" charset="0"/>
                <a:cs typeface="Times New Roman" panose="02020603050405020304" pitchFamily="18" charset="0"/>
              </a:rPr>
              <a:t> that maintained it coherent during deformation</a:t>
            </a:r>
            <a:r>
              <a:rPr lang="en-US" sz="2000" dirty="0">
                <a:latin typeface="Times New Roman" panose="02020603050405020304" pitchFamily="18" charset="0"/>
                <a:cs typeface="Times New Roman" panose="02020603050405020304" pitchFamily="18" charset="0"/>
              </a:rPr>
              <a:t>.</a:t>
            </a:r>
            <a:endParaRPr lang="ar-IQ" sz="2000" dirty="0">
              <a:latin typeface="Times New Roman" panose="02020603050405020304" pitchFamily="18" charset="0"/>
              <a:cs typeface="Times New Roman" panose="02020603050405020304" pitchFamily="18" charset="0"/>
            </a:endParaRPr>
          </a:p>
        </p:txBody>
      </p:sp>
      <p:sp>
        <p:nvSpPr>
          <p:cNvPr id="13" name="مربع نص 12"/>
          <p:cNvSpPr txBox="1"/>
          <p:nvPr/>
        </p:nvSpPr>
        <p:spPr>
          <a:xfrm>
            <a:off x="347861" y="2178729"/>
            <a:ext cx="9897035" cy="707886"/>
          </a:xfrm>
          <a:prstGeom prst="rect">
            <a:avLst/>
          </a:prstGeom>
          <a:noFill/>
        </p:spPr>
        <p:txBody>
          <a:bodyPr wrap="square" rtlCol="1">
            <a:spAutoFit/>
          </a:bodyPr>
          <a:lstStyle/>
          <a:p>
            <a:pPr algn="l"/>
            <a:r>
              <a:rPr lang="en-US" sz="2000" dirty="0">
                <a:latin typeface="Times New Roman" panose="02020603050405020304" pitchFamily="18" charset="0"/>
                <a:cs typeface="Times New Roman" panose="02020603050405020304" pitchFamily="18" charset="0"/>
              </a:rPr>
              <a:t>In general breccia and gouge form near the surface  of the earth, where the </a:t>
            </a:r>
            <a:r>
              <a:rPr lang="en-US" sz="2000" dirty="0" err="1">
                <a:latin typeface="Times New Roman" panose="02020603050405020304" pitchFamily="18" charset="0"/>
                <a:cs typeface="Times New Roman" panose="02020603050405020304" pitchFamily="18" charset="0"/>
              </a:rPr>
              <a:t>mylonit</a:t>
            </a:r>
            <a:r>
              <a:rPr lang="en-US" sz="2000" dirty="0">
                <a:latin typeface="Times New Roman" panose="02020603050405020304" pitchFamily="18" charset="0"/>
                <a:cs typeface="Times New Roman" panose="02020603050405020304" pitchFamily="18" charset="0"/>
              </a:rPr>
              <a:t> forms at greater depth where the confining pressure forces the rocks to retain their coherence.</a:t>
            </a:r>
            <a:endParaRPr lang="ar-IQ" sz="2000" dirty="0">
              <a:latin typeface="Times New Roman" panose="02020603050405020304" pitchFamily="18" charset="0"/>
              <a:cs typeface="Times New Roman" panose="02020603050405020304" pitchFamily="18" charset="0"/>
            </a:endParaRPr>
          </a:p>
        </p:txBody>
      </p:sp>
      <p:pic>
        <p:nvPicPr>
          <p:cNvPr id="14" name="Picture 4" descr="van0816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366" y="2862323"/>
            <a:ext cx="3977376" cy="3928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شكل بيضاوي 14"/>
          <p:cNvSpPr/>
          <p:nvPr/>
        </p:nvSpPr>
        <p:spPr>
          <a:xfrm rot="20809347">
            <a:off x="8768819" y="4282231"/>
            <a:ext cx="2356807" cy="12909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latin typeface="Times New Roman" panose="02020603050405020304" pitchFamily="18" charset="0"/>
              <a:cs typeface="Times New Roman" panose="02020603050405020304" pitchFamily="18" charset="0"/>
            </a:endParaRPr>
          </a:p>
        </p:txBody>
      </p:sp>
      <p:sp>
        <p:nvSpPr>
          <p:cNvPr id="16" name="Rectangle 5"/>
          <p:cNvSpPr txBox="1">
            <a:spLocks noChangeArrowheads="1"/>
          </p:cNvSpPr>
          <p:nvPr/>
        </p:nvSpPr>
        <p:spPr>
          <a:xfrm>
            <a:off x="9793942" y="3519233"/>
            <a:ext cx="1447800" cy="251460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Times New Roman" panose="02020603050405020304" pitchFamily="18" charset="0"/>
                <a:cs typeface="Times New Roman" panose="02020603050405020304" pitchFamily="18" charset="0"/>
              </a:rPr>
              <a:t>Clay Gouge</a:t>
            </a:r>
          </a:p>
        </p:txBody>
      </p:sp>
      <p:pic>
        <p:nvPicPr>
          <p:cNvPr id="18" name="Picture 4" descr="http://farm1.staticflickr.com/177/449650558_36608b2f56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09" r="14332"/>
          <a:stretch/>
        </p:blipFill>
        <p:spPr bwMode="auto">
          <a:xfrm>
            <a:off x="7164873" y="2862323"/>
            <a:ext cx="4176361" cy="4451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homepage.usask.ca/~mjr347/prog/geoe118/images/goug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9437" y="4240092"/>
            <a:ext cx="4191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لتاريخ 1">
            <a:extLst>
              <a:ext uri="{FF2B5EF4-FFF2-40B4-BE49-F238E27FC236}">
                <a16:creationId xmlns:a16="http://schemas.microsoft.com/office/drawing/2014/main" id="{CAD5990E-99DF-400D-AE5B-4A3807911DFA}"/>
              </a:ext>
            </a:extLst>
          </p:cNvPr>
          <p:cNvSpPr>
            <a:spLocks noGrp="1"/>
          </p:cNvSpPr>
          <p:nvPr>
            <p:ph type="dt" sz="half" idx="10"/>
          </p:nvPr>
        </p:nvSpPr>
        <p:spPr/>
        <p:txBody>
          <a:bodyPr/>
          <a:lstStyle/>
          <a:p>
            <a:fld id="{382888A6-2027-409B-B895-7F7B184DB8B7}"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2984D85E-A1B1-4F38-8665-00DB50C811A8}"/>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4" name="عنصر نائب لرقم الشريحة 3">
            <a:extLst>
              <a:ext uri="{FF2B5EF4-FFF2-40B4-BE49-F238E27FC236}">
                <a16:creationId xmlns:a16="http://schemas.microsoft.com/office/drawing/2014/main" id="{A3D2FDC5-610F-4537-B027-EB8D176F3D28}"/>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17</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gly.uga.edu/railsback/1121DragFolds.jpeg"/>
          <p:cNvPicPr>
            <a:picLocks noChangeAspect="1" noChangeArrowheads="1"/>
          </p:cNvPicPr>
          <p:nvPr/>
        </p:nvPicPr>
        <p:blipFill rotWithShape="1">
          <a:blip r:embed="rId2">
            <a:extLst>
              <a:ext uri="{28A0092B-C50C-407E-A947-70E740481C1C}">
                <a14:useLocalDpi xmlns:a14="http://schemas.microsoft.com/office/drawing/2010/main" val="0"/>
              </a:ext>
            </a:extLst>
          </a:blip>
          <a:srcRect t="14182" b="6077"/>
          <a:stretch/>
        </p:blipFill>
        <p:spPr bwMode="auto">
          <a:xfrm>
            <a:off x="-60270" y="1458873"/>
            <a:ext cx="4934863" cy="5614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blogs.agu.org/mountainbeltway/files/2013/03/fault_TX_02an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386" y="3631470"/>
            <a:ext cx="4861063" cy="29540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cr.nps.gov/history/online_books/geology/publications/bul/1327/images/fig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0"/>
            <a:ext cx="4921333" cy="3764820"/>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0" y="0"/>
            <a:ext cx="6743700" cy="1569660"/>
          </a:xfrm>
          <a:prstGeom prst="rect">
            <a:avLst/>
          </a:prstGeom>
          <a:noFill/>
        </p:spPr>
        <p:txBody>
          <a:bodyPr wrap="square" rtlCol="1">
            <a:spAutoFit/>
          </a:bodyPr>
          <a:lstStyle/>
          <a:p>
            <a:pPr algn="l" rtl="0"/>
            <a:r>
              <a:rPr lang="en-US" dirty="0">
                <a:latin typeface="Times New Roman" panose="02020603050405020304" pitchFamily="18" charset="0"/>
                <a:cs typeface="Times New Roman" panose="02020603050405020304" pitchFamily="18" charset="0"/>
              </a:rPr>
              <a:t>   </a:t>
            </a:r>
            <a:r>
              <a:rPr lang="en-US" sz="3200" u="sng" dirty="0">
                <a:latin typeface="Times New Roman" panose="02020603050405020304" pitchFamily="18" charset="0"/>
                <a:cs typeface="Times New Roman" panose="02020603050405020304" pitchFamily="18" charset="0"/>
              </a:rPr>
              <a:t>drag fold</a:t>
            </a:r>
            <a:r>
              <a:rPr lang="en-US" sz="3200" dirty="0">
                <a:latin typeface="Times New Roman" panose="02020603050405020304" pitchFamily="18" charset="0"/>
                <a:cs typeface="Times New Roman" panose="02020603050405020304" pitchFamily="18" charset="0"/>
              </a:rPr>
              <a:t>: Small folds accompanying faults and resulting form friction due to fault motion.</a:t>
            </a:r>
            <a:endParaRPr lang="ar-IQ" sz="3200" dirty="0">
              <a:latin typeface="Times New Roman" panose="02020603050405020304" pitchFamily="18" charset="0"/>
              <a:cs typeface="Times New Roman" panose="02020603050405020304" pitchFamily="18" charset="0"/>
            </a:endParaRPr>
          </a:p>
        </p:txBody>
      </p:sp>
      <p:sp>
        <p:nvSpPr>
          <p:cNvPr id="6" name="عنصر نائب للتاريخ 5">
            <a:extLst>
              <a:ext uri="{FF2B5EF4-FFF2-40B4-BE49-F238E27FC236}">
                <a16:creationId xmlns:a16="http://schemas.microsoft.com/office/drawing/2014/main" id="{C673BEBB-46EF-4FBB-BB42-FF536AF91302}"/>
              </a:ext>
            </a:extLst>
          </p:cNvPr>
          <p:cNvSpPr>
            <a:spLocks noGrp="1"/>
          </p:cNvSpPr>
          <p:nvPr>
            <p:ph type="dt" sz="half" idx="10"/>
          </p:nvPr>
        </p:nvSpPr>
        <p:spPr/>
        <p:txBody>
          <a:bodyPr/>
          <a:lstStyle/>
          <a:p>
            <a:fld id="{912FEA6F-2361-4628-9D59-02D90D67A429}"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7" name="عنصر نائب للتذييل 6">
            <a:extLst>
              <a:ext uri="{FF2B5EF4-FFF2-40B4-BE49-F238E27FC236}">
                <a16:creationId xmlns:a16="http://schemas.microsoft.com/office/drawing/2014/main" id="{7E3B36E8-455E-4A52-82B1-B0B1498D2A64}"/>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8" name="عنصر نائب لرقم الشريحة 7">
            <a:extLst>
              <a:ext uri="{FF2B5EF4-FFF2-40B4-BE49-F238E27FC236}">
                <a16:creationId xmlns:a16="http://schemas.microsoft.com/office/drawing/2014/main" id="{BC168F3A-8C58-423D-AF61-02DCBD46B6E5}"/>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18</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7103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2297387"/>
            <a:ext cx="5543549" cy="4287012"/>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279929" y="723721"/>
            <a:ext cx="9448800" cy="1200329"/>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Faults, because they are extensive fracture or branches of large fracture, are often the paths for moving solution. The solution may replace the country rock with fine grained quartz, causing </a:t>
            </a:r>
            <a:r>
              <a:rPr lang="en-US" sz="2400" dirty="0" err="1">
                <a:latin typeface="Times New Roman" panose="02020603050405020304" pitchFamily="18" charset="0"/>
                <a:cs typeface="Times New Roman" panose="02020603050405020304" pitchFamily="18" charset="0"/>
              </a:rPr>
              <a:t>silicification</a:t>
            </a:r>
            <a:r>
              <a:rPr lang="en-US" dirty="0">
                <a:latin typeface="Times New Roman" panose="02020603050405020304" pitchFamily="18" charset="0"/>
                <a:cs typeface="Times New Roman" panose="02020603050405020304" pitchFamily="18" charset="0"/>
              </a:rPr>
              <a:t>.</a:t>
            </a:r>
            <a:endParaRPr lang="ar-IQ" dirty="0">
              <a:latin typeface="Times New Roman" panose="02020603050405020304" pitchFamily="18" charset="0"/>
              <a:cs typeface="Times New Roman" panose="02020603050405020304" pitchFamily="18" charset="0"/>
            </a:endParaRPr>
          </a:p>
        </p:txBody>
      </p:sp>
      <p:sp>
        <p:nvSpPr>
          <p:cNvPr id="4" name="مستطيل 3"/>
          <p:cNvSpPr/>
          <p:nvPr/>
        </p:nvSpPr>
        <p:spPr>
          <a:xfrm>
            <a:off x="279929" y="138946"/>
            <a:ext cx="2865657" cy="584775"/>
          </a:xfrm>
          <a:prstGeom prst="rect">
            <a:avLst/>
          </a:prstGeom>
        </p:spPr>
        <p:txBody>
          <a:bodyPr wrap="none">
            <a:spAutoFit/>
          </a:bodyPr>
          <a:lstStyle/>
          <a:p>
            <a:r>
              <a:rPr lang="en-US"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Abundant veins</a:t>
            </a:r>
            <a:r>
              <a:rPr lang="en-US" sz="3200"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ar-IQ" sz="3200" dirty="0">
              <a:latin typeface="Times New Roman" panose="02020603050405020304" pitchFamily="18" charset="0"/>
              <a:cs typeface="Times New Roman" panose="02020603050405020304" pitchFamily="18" charset="0"/>
            </a:endParaRPr>
          </a:p>
        </p:txBody>
      </p:sp>
      <p:grpSp>
        <p:nvGrpSpPr>
          <p:cNvPr id="6" name="مجموعة 5"/>
          <p:cNvGrpSpPr/>
          <p:nvPr/>
        </p:nvGrpSpPr>
        <p:grpSpPr>
          <a:xfrm>
            <a:off x="202361" y="2356374"/>
            <a:ext cx="5886450" cy="4169038"/>
            <a:chOff x="504051" y="-609838"/>
            <a:chExt cx="7764555" cy="6353294"/>
          </a:xfrm>
        </p:grpSpPr>
        <p:pic>
          <p:nvPicPr>
            <p:cNvPr id="7" name="Picture 2"/>
            <p:cNvPicPr>
              <a:picLocks noChangeAspect="1" noChangeArrowheads="1"/>
            </p:cNvPicPr>
            <p:nvPr/>
          </p:nvPicPr>
          <p:blipFill>
            <a:blip r:embed="rId3"/>
            <a:srcRect/>
            <a:stretch>
              <a:fillRect/>
            </a:stretch>
          </p:blipFill>
          <p:spPr bwMode="auto">
            <a:xfrm>
              <a:off x="504051" y="-609838"/>
              <a:ext cx="7764555" cy="6353294"/>
            </a:xfrm>
            <a:prstGeom prst="rect">
              <a:avLst/>
            </a:prstGeom>
            <a:noFill/>
            <a:ln w="9525">
              <a:noFill/>
              <a:miter lim="800000"/>
              <a:headEnd/>
              <a:tailEnd/>
            </a:ln>
            <a:effectLst/>
          </p:spPr>
        </p:pic>
        <p:pic>
          <p:nvPicPr>
            <p:cNvPr id="8" name="صورة 7"/>
            <p:cNvPicPr>
              <a:picLocks noChangeAspect="1"/>
            </p:cNvPicPr>
            <p:nvPr/>
          </p:nvPicPr>
          <p:blipFill>
            <a:blip r:embed="rId4"/>
            <a:stretch>
              <a:fillRect/>
            </a:stretch>
          </p:blipFill>
          <p:spPr>
            <a:xfrm>
              <a:off x="6570598" y="1533406"/>
              <a:ext cx="1581149" cy="4210050"/>
            </a:xfrm>
            <a:prstGeom prst="rect">
              <a:avLst/>
            </a:prstGeom>
          </p:spPr>
        </p:pic>
      </p:grpSp>
      <p:sp>
        <p:nvSpPr>
          <p:cNvPr id="9" name="مستطيل 8"/>
          <p:cNvSpPr/>
          <p:nvPr/>
        </p:nvSpPr>
        <p:spPr>
          <a:xfrm>
            <a:off x="-579057" y="5949434"/>
            <a:ext cx="5380577" cy="369332"/>
          </a:xfrm>
          <a:prstGeom prst="rect">
            <a:avLst/>
          </a:prstGeom>
        </p:spPr>
        <p:txBody>
          <a:bodyPr wrap="none">
            <a:spAutoFit/>
          </a:bodyPr>
          <a:lstStyle/>
          <a:p>
            <a:r>
              <a:rPr lang="en-US" b="1" dirty="0">
                <a:solidFill>
                  <a:schemeClr val="bg1"/>
                </a:solidFill>
                <a:latin typeface="Times New Roman" panose="02020603050405020304" pitchFamily="18" charset="0"/>
                <a:cs typeface="Times New Roman" panose="02020603050405020304" pitchFamily="18" charset="0"/>
              </a:rPr>
              <a:t>LOCATION  BEKHMA GORGE NOTHERN IRAG</a:t>
            </a:r>
            <a:endParaRPr lang="ar-IQ" b="1" dirty="0">
              <a:solidFill>
                <a:schemeClr val="bg1"/>
              </a:solidFill>
              <a:latin typeface="Times New Roman" panose="02020603050405020304" pitchFamily="18" charset="0"/>
              <a:cs typeface="Times New Roman" panose="02020603050405020304" pitchFamily="18" charset="0"/>
            </a:endParaRPr>
          </a:p>
        </p:txBody>
      </p:sp>
      <p:sp>
        <p:nvSpPr>
          <p:cNvPr id="5" name="عنصر نائب للتاريخ 4">
            <a:extLst>
              <a:ext uri="{FF2B5EF4-FFF2-40B4-BE49-F238E27FC236}">
                <a16:creationId xmlns:a16="http://schemas.microsoft.com/office/drawing/2014/main" id="{682315F0-5A2D-4095-83A0-2EEE433D9015}"/>
              </a:ext>
            </a:extLst>
          </p:cNvPr>
          <p:cNvSpPr>
            <a:spLocks noGrp="1"/>
          </p:cNvSpPr>
          <p:nvPr>
            <p:ph type="dt" sz="half" idx="10"/>
          </p:nvPr>
        </p:nvSpPr>
        <p:spPr/>
        <p:txBody>
          <a:bodyPr/>
          <a:lstStyle/>
          <a:p>
            <a:fld id="{6986950B-4A75-4265-B57F-348639169D6D}"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10" name="عنصر نائب للتذييل 9">
            <a:extLst>
              <a:ext uri="{FF2B5EF4-FFF2-40B4-BE49-F238E27FC236}">
                <a16:creationId xmlns:a16="http://schemas.microsoft.com/office/drawing/2014/main" id="{91C766A3-C9C4-4217-B375-2ECBE56377F6}"/>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11" name="عنصر نائب لرقم الشريحة 10">
            <a:extLst>
              <a:ext uri="{FF2B5EF4-FFF2-40B4-BE49-F238E27FC236}">
                <a16:creationId xmlns:a16="http://schemas.microsoft.com/office/drawing/2014/main" id="{17B4D899-C77D-4E67-851C-19A0D3408A47}"/>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19</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20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مجموعة 10"/>
          <p:cNvGrpSpPr/>
          <p:nvPr/>
        </p:nvGrpSpPr>
        <p:grpSpPr>
          <a:xfrm>
            <a:off x="1285158" y="493557"/>
            <a:ext cx="5322118" cy="6118226"/>
            <a:chOff x="1358900" y="449312"/>
            <a:chExt cx="5322118" cy="6118226"/>
          </a:xfrm>
        </p:grpSpPr>
        <p:grpSp>
          <p:nvGrpSpPr>
            <p:cNvPr id="5" name="مجموعة 4"/>
            <p:cNvGrpSpPr/>
            <p:nvPr/>
          </p:nvGrpSpPr>
          <p:grpSpPr>
            <a:xfrm>
              <a:off x="1358900" y="449312"/>
              <a:ext cx="5118100" cy="6118226"/>
              <a:chOff x="965200" y="231774"/>
              <a:chExt cx="5118100" cy="6118226"/>
            </a:xfrm>
          </p:grpSpPr>
          <p:pic>
            <p:nvPicPr>
              <p:cNvPr id="6" name="Picture 4" descr="Stress axes and faults"/>
              <p:cNvPicPr>
                <a:picLocks noChangeAspect="1" noChangeArrowheads="1"/>
              </p:cNvPicPr>
              <p:nvPr/>
            </p:nvPicPr>
            <p:blipFill rotWithShape="1">
              <a:blip r:embed="rId2">
                <a:lum bright="-12000" contrast="24000"/>
                <a:extLst>
                  <a:ext uri="{28A0092B-C50C-407E-A947-70E740481C1C}">
                    <a14:useLocalDpi xmlns:a14="http://schemas.microsoft.com/office/drawing/2010/main" val="0"/>
                  </a:ext>
                </a:extLst>
              </a:blip>
              <a:srcRect r="43187"/>
              <a:stretch/>
            </p:blipFill>
            <p:spPr bwMode="auto">
              <a:xfrm>
                <a:off x="965200" y="231774"/>
                <a:ext cx="5003800" cy="6111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مستطيل 6"/>
              <p:cNvSpPr/>
              <p:nvPr/>
            </p:nvSpPr>
            <p:spPr>
              <a:xfrm>
                <a:off x="3759200" y="5613400"/>
                <a:ext cx="2324100"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latin typeface="Times New Roman" panose="02020603050405020304" pitchFamily="18" charset="0"/>
                  <a:cs typeface="Times New Roman" panose="02020603050405020304" pitchFamily="18" charset="0"/>
                </a:endParaRPr>
              </a:p>
            </p:txBody>
          </p:sp>
        </p:grpSp>
        <p:grpSp>
          <p:nvGrpSpPr>
            <p:cNvPr id="10" name="مجموعة 9"/>
            <p:cNvGrpSpPr/>
            <p:nvPr/>
          </p:nvGrpSpPr>
          <p:grpSpPr>
            <a:xfrm>
              <a:off x="4881716" y="1224116"/>
              <a:ext cx="1799302" cy="4218039"/>
              <a:chOff x="5663380" y="1162724"/>
              <a:chExt cx="1799302" cy="4218039"/>
            </a:xfrm>
          </p:grpSpPr>
          <p:sp>
            <p:nvSpPr>
              <p:cNvPr id="8" name="مستطيل 7"/>
              <p:cNvSpPr/>
              <p:nvPr/>
            </p:nvSpPr>
            <p:spPr>
              <a:xfrm>
                <a:off x="6337299" y="1162724"/>
                <a:ext cx="1125383" cy="932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latin typeface="Times New Roman" panose="02020603050405020304" pitchFamily="18" charset="0"/>
                  <a:cs typeface="Times New Roman" panose="02020603050405020304" pitchFamily="18" charset="0"/>
                </a:endParaRPr>
              </a:p>
            </p:txBody>
          </p:sp>
          <p:sp>
            <p:nvSpPr>
              <p:cNvPr id="9" name="مستطيل 8"/>
              <p:cNvSpPr/>
              <p:nvPr/>
            </p:nvSpPr>
            <p:spPr>
              <a:xfrm>
                <a:off x="5663380" y="4289382"/>
                <a:ext cx="1538134" cy="109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latin typeface="Times New Roman" panose="02020603050405020304" pitchFamily="18" charset="0"/>
                  <a:cs typeface="Times New Roman" panose="02020603050405020304" pitchFamily="18" charset="0"/>
                </a:endParaRPr>
              </a:p>
            </p:txBody>
          </p:sp>
        </p:grpSp>
      </p:grpSp>
      <p:sp>
        <p:nvSpPr>
          <p:cNvPr id="12" name="مربع نص 11"/>
          <p:cNvSpPr txBox="1"/>
          <p:nvPr/>
        </p:nvSpPr>
        <p:spPr>
          <a:xfrm>
            <a:off x="6481507" y="1280827"/>
            <a:ext cx="3753874" cy="861774"/>
          </a:xfrm>
          <a:prstGeom prst="rect">
            <a:avLst/>
          </a:prstGeom>
          <a:noFill/>
        </p:spPr>
        <p:txBody>
          <a:bodyPr wrap="square" rtlCol="1">
            <a:spAutoFit/>
          </a:bodyPr>
          <a:lstStyle/>
          <a:p>
            <a:r>
              <a:rPr lang="en-US" sz="3200" dirty="0">
                <a:latin typeface="Times New Roman" panose="02020603050405020304" pitchFamily="18" charset="0"/>
                <a:cs typeface="Times New Roman" panose="02020603050405020304" pitchFamily="18" charset="0"/>
              </a:rPr>
              <a:t>Normal fault system:</a:t>
            </a:r>
          </a:p>
          <a:p>
            <a:endParaRPr lang="ar-IQ" dirty="0">
              <a:latin typeface="Times New Roman" panose="02020603050405020304" pitchFamily="18" charset="0"/>
              <a:cs typeface="Times New Roman" panose="02020603050405020304" pitchFamily="18" charset="0"/>
            </a:endParaRPr>
          </a:p>
        </p:txBody>
      </p:sp>
      <p:sp>
        <p:nvSpPr>
          <p:cNvPr id="13" name="مستطيل 12"/>
          <p:cNvSpPr/>
          <p:nvPr/>
        </p:nvSpPr>
        <p:spPr>
          <a:xfrm>
            <a:off x="7155398" y="1871634"/>
            <a:ext cx="474810" cy="461665"/>
          </a:xfrm>
          <a:prstGeom prst="rect">
            <a:avLst/>
          </a:prstGeom>
          <a:solidFill>
            <a:schemeClr val="bg1"/>
          </a:solidFill>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1</a:t>
            </a:r>
            <a:endParaRPr lang="ar-IQ" sz="2400" dirty="0">
              <a:solidFill>
                <a:srgbClr val="C00000"/>
              </a:solidFill>
              <a:latin typeface="Times New Roman" panose="02020603050405020304" pitchFamily="18" charset="0"/>
              <a:cs typeface="Times New Roman" panose="02020603050405020304" pitchFamily="18" charset="0"/>
            </a:endParaRPr>
          </a:p>
        </p:txBody>
      </p:sp>
      <p:sp>
        <p:nvSpPr>
          <p:cNvPr id="14" name="مربع نص 13"/>
          <p:cNvSpPr txBox="1"/>
          <p:nvPr/>
        </p:nvSpPr>
        <p:spPr>
          <a:xfrm>
            <a:off x="7500045" y="1930912"/>
            <a:ext cx="1106906" cy="400110"/>
          </a:xfrm>
          <a:prstGeom prst="rect">
            <a:avLst/>
          </a:prstGeom>
          <a:noFill/>
        </p:spPr>
        <p:txBody>
          <a:bodyPr wrap="none" rtlCol="1">
            <a:spAutoFit/>
          </a:bodyPr>
          <a:lstStyle/>
          <a:p>
            <a:r>
              <a:rPr lang="en-US" sz="2000" b="1" dirty="0">
                <a:solidFill>
                  <a:srgbClr val="C00000"/>
                </a:solidFill>
                <a:latin typeface="Times New Roman" panose="02020603050405020304" pitchFamily="18" charset="0"/>
                <a:cs typeface="Times New Roman" panose="02020603050405020304" pitchFamily="18" charset="0"/>
              </a:rPr>
              <a:t>Vertical</a:t>
            </a:r>
            <a:r>
              <a:rPr lang="en-US" sz="2000" b="1" dirty="0">
                <a:latin typeface="Times New Roman" panose="02020603050405020304" pitchFamily="18" charset="0"/>
                <a:cs typeface="Times New Roman" panose="02020603050405020304" pitchFamily="18" charset="0"/>
              </a:rPr>
              <a:t> </a:t>
            </a:r>
            <a:endParaRPr lang="ar-IQ" sz="2000" b="1" dirty="0">
              <a:latin typeface="Times New Roman" panose="02020603050405020304" pitchFamily="18" charset="0"/>
              <a:cs typeface="Times New Roman" panose="02020603050405020304" pitchFamily="18" charset="0"/>
            </a:endParaRPr>
          </a:p>
        </p:txBody>
      </p:sp>
      <p:sp>
        <p:nvSpPr>
          <p:cNvPr id="15" name="مستطيل 14"/>
          <p:cNvSpPr/>
          <p:nvPr/>
        </p:nvSpPr>
        <p:spPr>
          <a:xfrm>
            <a:off x="6403258" y="2260722"/>
            <a:ext cx="2495065" cy="523220"/>
          </a:xfrm>
          <a:prstGeom prst="rect">
            <a:avLst/>
          </a:prstGeom>
          <a:solidFill>
            <a:schemeClr val="bg1"/>
          </a:solidFill>
        </p:spPr>
        <p:txBody>
          <a:bodyPr wrap="squar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latin typeface="Times New Roman" panose="02020603050405020304" pitchFamily="18" charset="0"/>
                <a:cs typeface="Times New Roman" panose="02020603050405020304" pitchFamily="18" charset="0"/>
                <a:sym typeface="Symbol" panose="05050102010706020507" pitchFamily="18" charset="2"/>
              </a:rPr>
              <a:t>2     </a:t>
            </a:r>
            <a:r>
              <a:rPr lang="en-US" sz="2800" b="1" baseline="-25000" dirty="0">
                <a:latin typeface="Times New Roman" panose="02020603050405020304" pitchFamily="18" charset="0"/>
                <a:cs typeface="Times New Roman" panose="02020603050405020304" pitchFamily="18" charset="0"/>
                <a:sym typeface="Symbol" panose="05050102010706020507" pitchFamily="18" charset="2"/>
              </a:rPr>
              <a:t>horizontal </a:t>
            </a:r>
            <a:endParaRPr lang="ar-IQ" sz="2800" dirty="0">
              <a:latin typeface="Times New Roman" panose="02020603050405020304" pitchFamily="18" charset="0"/>
              <a:cs typeface="Times New Roman" panose="02020603050405020304" pitchFamily="18" charset="0"/>
            </a:endParaRPr>
          </a:p>
        </p:txBody>
      </p:sp>
      <p:sp>
        <p:nvSpPr>
          <p:cNvPr id="16" name="مستطيل 15"/>
          <p:cNvSpPr/>
          <p:nvPr/>
        </p:nvSpPr>
        <p:spPr>
          <a:xfrm>
            <a:off x="7076209" y="2791449"/>
            <a:ext cx="1901483" cy="461665"/>
          </a:xfrm>
          <a:prstGeom prst="rect">
            <a:avLst/>
          </a:prstGeom>
          <a:solidFill>
            <a:schemeClr val="bg1"/>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800" b="1" baseline="-25000" dirty="0">
                <a:latin typeface="Times New Roman" panose="02020603050405020304" pitchFamily="18" charset="0"/>
                <a:cs typeface="Times New Roman" panose="02020603050405020304" pitchFamily="18" charset="0"/>
                <a:sym typeface="Symbol" panose="05050102010706020507" pitchFamily="18" charset="2"/>
              </a:rPr>
              <a:t>3     horizontal</a:t>
            </a:r>
            <a:r>
              <a:rPr lang="en-US" sz="2000" b="1" dirty="0">
                <a:latin typeface="Times New Roman" panose="02020603050405020304" pitchFamily="18" charset="0"/>
                <a:cs typeface="Times New Roman" panose="02020603050405020304" pitchFamily="18" charset="0"/>
                <a:sym typeface="Symbol" panose="05050102010706020507" pitchFamily="18" charset="2"/>
              </a:rPr>
              <a:t> </a:t>
            </a:r>
            <a:endParaRPr lang="ar-IQ" sz="2000" dirty="0">
              <a:latin typeface="Times New Roman" panose="02020603050405020304" pitchFamily="18" charset="0"/>
              <a:cs typeface="Times New Roman" panose="02020603050405020304" pitchFamily="18" charset="0"/>
            </a:endParaRPr>
          </a:p>
        </p:txBody>
      </p:sp>
      <p:sp>
        <p:nvSpPr>
          <p:cNvPr id="17" name="مربع نص 16"/>
          <p:cNvSpPr txBox="1"/>
          <p:nvPr/>
        </p:nvSpPr>
        <p:spPr>
          <a:xfrm>
            <a:off x="5377911" y="3274007"/>
            <a:ext cx="6458079" cy="461665"/>
          </a:xfrm>
          <a:prstGeom prst="rect">
            <a:avLst/>
          </a:prstGeom>
          <a:noFill/>
        </p:spPr>
        <p:txBody>
          <a:bodyPr wrap="square" rtlCol="1">
            <a:spAutoFit/>
          </a:bodyPr>
          <a:lstStyle/>
          <a:p>
            <a:r>
              <a:rPr lang="en-US" sz="2400" u="sng" dirty="0">
                <a:latin typeface="Times New Roman" panose="02020603050405020304" pitchFamily="18" charset="0"/>
                <a:cs typeface="Times New Roman" panose="02020603050405020304" pitchFamily="18" charset="0"/>
              </a:rPr>
              <a:t>Tectonic environment</a:t>
            </a:r>
            <a:r>
              <a:rPr lang="en-US" sz="2400" dirty="0">
                <a:latin typeface="Times New Roman" panose="02020603050405020304" pitchFamily="18" charset="0"/>
                <a:cs typeface="Times New Roman" panose="02020603050405020304" pitchFamily="18" charset="0"/>
              </a:rPr>
              <a:t>: </a:t>
            </a:r>
            <a:r>
              <a:rPr lang="en-US" sz="2400" b="0" i="0" dirty="0">
                <a:solidFill>
                  <a:srgbClr val="333333"/>
                </a:solidFill>
                <a:effectLst/>
                <a:latin typeface="Times New Roman" panose="02020603050405020304" pitchFamily="18" charset="0"/>
                <a:cs typeface="Times New Roman" panose="02020603050405020304" pitchFamily="18" charset="0"/>
              </a:rPr>
              <a:t>extensional stresses </a:t>
            </a:r>
            <a:endParaRPr lang="ar-IQ" sz="2400" dirty="0">
              <a:latin typeface="Times New Roman" panose="02020603050405020304" pitchFamily="18" charset="0"/>
              <a:cs typeface="Times New Roman" panose="02020603050405020304" pitchFamily="18" charset="0"/>
            </a:endParaRPr>
          </a:p>
        </p:txBody>
      </p:sp>
      <p:sp>
        <p:nvSpPr>
          <p:cNvPr id="18" name="مربع نص 17"/>
          <p:cNvSpPr txBox="1"/>
          <p:nvPr/>
        </p:nvSpPr>
        <p:spPr>
          <a:xfrm>
            <a:off x="5906639" y="3854187"/>
            <a:ext cx="3303639" cy="584775"/>
          </a:xfrm>
          <a:prstGeom prst="rect">
            <a:avLst/>
          </a:prstGeom>
          <a:noFill/>
        </p:spPr>
        <p:txBody>
          <a:bodyPr wrap="square" rtlCol="1">
            <a:spAutoFit/>
          </a:bodyPr>
          <a:lstStyle/>
          <a:p>
            <a:r>
              <a:rPr lang="en-US" sz="2400" u="sng" dirty="0">
                <a:latin typeface="Times New Roman" panose="02020603050405020304" pitchFamily="18" charset="0"/>
                <a:cs typeface="Times New Roman" panose="02020603050405020304" pitchFamily="18" charset="0"/>
              </a:rPr>
              <a:t>Fault dips     </a:t>
            </a:r>
            <a:r>
              <a:rPr lang="en-US" sz="32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45° </a:t>
            </a:r>
            <a:endParaRPr lang="ar-IQ" dirty="0">
              <a:latin typeface="Times New Roman" panose="02020603050405020304" pitchFamily="18" charset="0"/>
              <a:cs typeface="Times New Roman" panose="02020603050405020304" pitchFamily="18" charset="0"/>
            </a:endParaRPr>
          </a:p>
        </p:txBody>
      </p:sp>
      <p:sp>
        <p:nvSpPr>
          <p:cNvPr id="19" name="مستطيل 18"/>
          <p:cNvSpPr/>
          <p:nvPr/>
        </p:nvSpPr>
        <p:spPr>
          <a:xfrm>
            <a:off x="5377911" y="5028145"/>
            <a:ext cx="5047675" cy="923330"/>
          </a:xfrm>
          <a:prstGeom prst="rect">
            <a:avLst/>
          </a:prstGeom>
        </p:spPr>
        <p:txBody>
          <a:bodyPr wrap="square">
            <a:spAutoFit/>
          </a:bodyPr>
          <a:lstStyle/>
          <a:p>
            <a:r>
              <a:rPr lang="en-US" b="0" i="0" dirty="0">
                <a:solidFill>
                  <a:srgbClr val="333333"/>
                </a:solidFill>
                <a:effectLst/>
                <a:latin typeface="Times New Roman" panose="02020603050405020304" pitchFamily="18" charset="0"/>
                <a:cs typeface="Times New Roman" panose="02020603050405020304" pitchFamily="18" charset="0"/>
              </a:rPr>
              <a:t>low-angle normal faults also occur because fault surface is not necessarily isotropic.</a:t>
            </a:r>
            <a:br>
              <a:rPr lang="en-US" dirty="0">
                <a:latin typeface="Times New Roman" panose="02020603050405020304" pitchFamily="18" charset="0"/>
                <a:cs typeface="Times New Roman" panose="02020603050405020304" pitchFamily="18" charset="0"/>
              </a:rPr>
            </a:br>
            <a:endParaRPr lang="ar-IQ" dirty="0">
              <a:latin typeface="Times New Roman" panose="02020603050405020304" pitchFamily="18" charset="0"/>
              <a:cs typeface="Times New Roman" panose="02020603050405020304" pitchFamily="18" charset="0"/>
            </a:endParaRPr>
          </a:p>
        </p:txBody>
      </p:sp>
      <p:sp>
        <p:nvSpPr>
          <p:cNvPr id="2" name="عنصر نائب للتاريخ 1">
            <a:extLst>
              <a:ext uri="{FF2B5EF4-FFF2-40B4-BE49-F238E27FC236}">
                <a16:creationId xmlns:a16="http://schemas.microsoft.com/office/drawing/2014/main" id="{1C95ADB7-4009-49F9-9722-6AC67531A17C}"/>
              </a:ext>
            </a:extLst>
          </p:cNvPr>
          <p:cNvSpPr>
            <a:spLocks noGrp="1"/>
          </p:cNvSpPr>
          <p:nvPr>
            <p:ph type="dt" sz="half" idx="10"/>
          </p:nvPr>
        </p:nvSpPr>
        <p:spPr/>
        <p:txBody>
          <a:bodyPr/>
          <a:lstStyle/>
          <a:p>
            <a:fld id="{6E755BF5-F352-4160-A184-7206BE0796F1}"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CC206A6D-4B6C-4395-9739-9EF829F62E75}"/>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4" name="عنصر نائب لرقم الشريحة 3">
            <a:extLst>
              <a:ext uri="{FF2B5EF4-FFF2-40B4-BE49-F238E27FC236}">
                <a16:creationId xmlns:a16="http://schemas.microsoft.com/office/drawing/2014/main" id="{5CB1C28D-89E0-4C61-BFD7-A333C8342526}"/>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2</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42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File:The Blue Anchor Fault - geograph.org.uk - 24552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571" y="2298721"/>
            <a:ext cx="5611787" cy="3724825"/>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p:cNvSpPr/>
          <p:nvPr/>
        </p:nvSpPr>
        <p:spPr>
          <a:xfrm>
            <a:off x="196907" y="144483"/>
            <a:ext cx="4873130" cy="523220"/>
          </a:xfrm>
          <a:prstGeom prst="rect">
            <a:avLst/>
          </a:prstGeom>
        </p:spPr>
        <p:txBody>
          <a:bodyPr wrap="none">
            <a:spAutoFit/>
          </a:bodyPr>
          <a:lstStyle/>
          <a:p>
            <a:r>
              <a:rPr lang="en-US" sz="28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Difference in sedimentary </a:t>
            </a:r>
            <a:r>
              <a:rPr lang="en-US" sz="2800" i="1"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facies</a:t>
            </a:r>
            <a:r>
              <a:rPr lang="en-US"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ar-IQ"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مربع نص 5"/>
          <p:cNvSpPr txBox="1"/>
          <p:nvPr/>
        </p:nvSpPr>
        <p:spPr>
          <a:xfrm>
            <a:off x="253414" y="723984"/>
            <a:ext cx="11938586" cy="523220"/>
          </a:xfrm>
          <a:prstGeom prst="rect">
            <a:avLst/>
          </a:prstGeom>
          <a:noFill/>
        </p:spPr>
        <p:txBody>
          <a:bodyPr wrap="square" rtlCol="1">
            <a:spAutoFit/>
          </a:bodyPr>
          <a:lstStyle/>
          <a:p>
            <a:pPr algn="l" rtl="0"/>
            <a:r>
              <a:rPr lang="en-US" sz="2800" dirty="0">
                <a:latin typeface="Times New Roman" panose="02020603050405020304" pitchFamily="18" charset="0"/>
                <a:cs typeface="Times New Roman" panose="02020603050405020304" pitchFamily="18" charset="0"/>
              </a:rPr>
              <a:t>Rocks of the same age may brought into juxtaposition by large displacement.</a:t>
            </a:r>
            <a:endParaRPr lang="ar-IQ" sz="2800" dirty="0">
              <a:latin typeface="Times New Roman" panose="02020603050405020304" pitchFamily="18" charset="0"/>
              <a:cs typeface="Times New Roman" panose="02020603050405020304" pitchFamily="18" charset="0"/>
            </a:endParaRPr>
          </a:p>
        </p:txBody>
      </p:sp>
      <p:grpSp>
        <p:nvGrpSpPr>
          <p:cNvPr id="12" name="مجموعة 11"/>
          <p:cNvGrpSpPr/>
          <p:nvPr/>
        </p:nvGrpSpPr>
        <p:grpSpPr>
          <a:xfrm>
            <a:off x="161003" y="1459029"/>
            <a:ext cx="6258446" cy="5113363"/>
            <a:chOff x="1743162" y="418255"/>
            <a:chExt cx="8010437" cy="6439745"/>
          </a:xfrm>
        </p:grpSpPr>
        <p:pic>
          <p:nvPicPr>
            <p:cNvPr id="13" name="صورة 1" descr="untitled2.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3162" y="418255"/>
              <a:ext cx="8010437" cy="643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مربع نص 13"/>
            <p:cNvSpPr txBox="1"/>
            <p:nvPr/>
          </p:nvSpPr>
          <p:spPr>
            <a:xfrm>
              <a:off x="2013709" y="764873"/>
              <a:ext cx="2894065" cy="465135"/>
            </a:xfrm>
            <a:prstGeom prst="rect">
              <a:avLst/>
            </a:prstGeom>
            <a:solidFill>
              <a:schemeClr val="bg1"/>
            </a:solidFill>
          </p:spPr>
          <p:txBody>
            <a:bodyPr wrap="square" rtlCol="1">
              <a:spAutoFit/>
            </a:bodyPr>
            <a:lstStyle/>
            <a:p>
              <a:r>
                <a:rPr lang="en-US" b="1" dirty="0" err="1">
                  <a:latin typeface="Times New Roman" panose="02020603050405020304" pitchFamily="18" charset="0"/>
                  <a:cs typeface="Times New Roman" panose="02020603050405020304" pitchFamily="18" charset="0"/>
                </a:rPr>
                <a:t>Sinjar</a:t>
              </a:r>
              <a:r>
                <a:rPr lang="en-US" b="1" dirty="0">
                  <a:latin typeface="Times New Roman" panose="02020603050405020304" pitchFamily="18" charset="0"/>
                  <a:cs typeface="Times New Roman" panose="02020603050405020304" pitchFamily="18" charset="0"/>
                </a:rPr>
                <a:t> formation</a:t>
              </a:r>
              <a:endParaRPr lang="ar-IQ" b="1" dirty="0">
                <a:latin typeface="Times New Roman" panose="02020603050405020304" pitchFamily="18" charset="0"/>
                <a:cs typeface="Times New Roman" panose="02020603050405020304" pitchFamily="18" charset="0"/>
              </a:endParaRPr>
            </a:p>
          </p:txBody>
        </p:sp>
        <p:sp>
          <p:nvSpPr>
            <p:cNvPr id="15" name="مربع نص 14"/>
            <p:cNvSpPr txBox="1"/>
            <p:nvPr/>
          </p:nvSpPr>
          <p:spPr>
            <a:xfrm>
              <a:off x="6281668" y="898898"/>
              <a:ext cx="2375215" cy="465135"/>
            </a:xfrm>
            <a:prstGeom prst="rect">
              <a:avLst/>
            </a:prstGeom>
            <a:solidFill>
              <a:schemeClr val="bg1"/>
            </a:solidFill>
          </p:spPr>
          <p:txBody>
            <a:bodyPr wrap="square" rtlCol="1">
              <a:spAutoFit/>
            </a:bodyPr>
            <a:lstStyle/>
            <a:p>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Aalij</a:t>
              </a:r>
              <a:r>
                <a:rPr lang="en-US" b="1" dirty="0">
                  <a:latin typeface="Times New Roman" panose="02020603050405020304" pitchFamily="18" charset="0"/>
                  <a:cs typeface="Times New Roman" panose="02020603050405020304" pitchFamily="18" charset="0"/>
                </a:rPr>
                <a:t> formation</a:t>
              </a:r>
              <a:endParaRPr lang="ar-IQ" b="1" dirty="0">
                <a:latin typeface="Times New Roman" panose="02020603050405020304" pitchFamily="18" charset="0"/>
                <a:cs typeface="Times New Roman" panose="02020603050405020304" pitchFamily="18" charset="0"/>
              </a:endParaRPr>
            </a:p>
          </p:txBody>
        </p:sp>
        <p:sp>
          <p:nvSpPr>
            <p:cNvPr id="16" name="مربع نص 15"/>
            <p:cNvSpPr txBox="1"/>
            <p:nvPr/>
          </p:nvSpPr>
          <p:spPr>
            <a:xfrm>
              <a:off x="6406103" y="2129317"/>
              <a:ext cx="1759854" cy="465135"/>
            </a:xfrm>
            <a:prstGeom prst="rect">
              <a:avLst/>
            </a:prstGeom>
            <a:solidFill>
              <a:srgbClr val="80FFFF"/>
            </a:solidFill>
          </p:spPr>
          <p:txBody>
            <a:bodyPr wrap="square" rtlCol="1">
              <a:spAutoFit/>
            </a:bodyPr>
            <a:lstStyle/>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deep basin</a:t>
              </a:r>
              <a:endParaRPr lang="ar-IQ" b="1" dirty="0">
                <a:latin typeface="Times New Roman" panose="02020603050405020304" pitchFamily="18" charset="0"/>
                <a:cs typeface="Times New Roman" panose="02020603050405020304" pitchFamily="18" charset="0"/>
              </a:endParaRPr>
            </a:p>
          </p:txBody>
        </p:sp>
        <p:sp>
          <p:nvSpPr>
            <p:cNvPr id="17" name="مربع نص 16"/>
            <p:cNvSpPr txBox="1"/>
            <p:nvPr/>
          </p:nvSpPr>
          <p:spPr>
            <a:xfrm>
              <a:off x="4227715" y="1475759"/>
              <a:ext cx="2053952" cy="813986"/>
            </a:xfrm>
            <a:prstGeom prst="rect">
              <a:avLst/>
            </a:prstGeom>
            <a:solidFill>
              <a:srgbClr val="80FFFF"/>
            </a:solidFill>
          </p:spPr>
          <p:txBody>
            <a:bodyPr wrap="square" rtlCol="1">
              <a:spAutoFit/>
            </a:bodyPr>
            <a:lstStyle/>
            <a:p>
              <a:pPr algn="l"/>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shallow basin</a:t>
              </a:r>
              <a:endParaRPr lang="ar-IQ" b="1" dirty="0">
                <a:latin typeface="Times New Roman" panose="02020603050405020304" pitchFamily="18" charset="0"/>
                <a:cs typeface="Times New Roman" panose="02020603050405020304" pitchFamily="18" charset="0"/>
              </a:endParaRPr>
            </a:p>
          </p:txBody>
        </p:sp>
        <p:sp>
          <p:nvSpPr>
            <p:cNvPr id="18" name="مربع نص 17"/>
            <p:cNvSpPr txBox="1"/>
            <p:nvPr/>
          </p:nvSpPr>
          <p:spPr>
            <a:xfrm>
              <a:off x="3808719" y="5921035"/>
              <a:ext cx="3458342" cy="813986"/>
            </a:xfrm>
            <a:prstGeom prst="rect">
              <a:avLst/>
            </a:prstGeom>
            <a:solidFill>
              <a:schemeClr val="bg1"/>
            </a:solidFill>
          </p:spPr>
          <p:txBody>
            <a:bodyPr wrap="square" rtlCol="1">
              <a:spAutoFit/>
            </a:bodyPr>
            <a:lstStyle/>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case from </a:t>
              </a:r>
              <a:r>
                <a:rPr lang="en-US" b="1" dirty="0" err="1">
                  <a:latin typeface="Times New Roman" panose="02020603050405020304" pitchFamily="18" charset="0"/>
                  <a:cs typeface="Times New Roman" panose="02020603050405020304" pitchFamily="18" charset="0"/>
                </a:rPr>
                <a:t>Sinjar</a:t>
              </a:r>
              <a:r>
                <a:rPr lang="en-US" b="1" dirty="0">
                  <a:latin typeface="Times New Roman" panose="02020603050405020304" pitchFamily="18" charset="0"/>
                  <a:cs typeface="Times New Roman" panose="02020603050405020304" pitchFamily="18" charset="0"/>
                </a:rPr>
                <a:t> Anticline</a:t>
              </a:r>
              <a:endParaRPr lang="ar-IQ" b="1" dirty="0">
                <a:latin typeface="Times New Roman" panose="02020603050405020304" pitchFamily="18" charset="0"/>
                <a:cs typeface="Times New Roman" panose="02020603050405020304" pitchFamily="18" charset="0"/>
              </a:endParaRPr>
            </a:p>
          </p:txBody>
        </p:sp>
        <p:sp>
          <p:nvSpPr>
            <p:cNvPr id="19" name="مربع نص 18"/>
            <p:cNvSpPr txBox="1"/>
            <p:nvPr/>
          </p:nvSpPr>
          <p:spPr>
            <a:xfrm>
              <a:off x="4850676" y="560016"/>
              <a:ext cx="1319891" cy="813986"/>
            </a:xfrm>
            <a:prstGeom prst="rect">
              <a:avLst/>
            </a:prstGeom>
            <a:solidFill>
              <a:schemeClr val="bg1"/>
            </a:solidFill>
          </p:spPr>
          <p:txBody>
            <a:bodyPr wrap="square" rtlCol="1">
              <a:spAutoFit/>
            </a:bodyPr>
            <a:lstStyle/>
            <a:p>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Golat</a:t>
              </a:r>
              <a:r>
                <a:rPr lang="en-US" b="1" dirty="0">
                  <a:latin typeface="Times New Roman" panose="02020603050405020304" pitchFamily="18" charset="0"/>
                  <a:cs typeface="Times New Roman" panose="02020603050405020304" pitchFamily="18" charset="0"/>
                </a:rPr>
                <a:t> fault</a:t>
              </a:r>
              <a:endParaRPr lang="ar-IQ" b="1" dirty="0">
                <a:latin typeface="Times New Roman" panose="02020603050405020304" pitchFamily="18" charset="0"/>
                <a:cs typeface="Times New Roman" panose="02020603050405020304" pitchFamily="18" charset="0"/>
              </a:endParaRPr>
            </a:p>
          </p:txBody>
        </p:sp>
      </p:grpSp>
      <p:sp>
        <p:nvSpPr>
          <p:cNvPr id="2" name="عنصر نائب للتاريخ 1">
            <a:extLst>
              <a:ext uri="{FF2B5EF4-FFF2-40B4-BE49-F238E27FC236}">
                <a16:creationId xmlns:a16="http://schemas.microsoft.com/office/drawing/2014/main" id="{2F8D822C-A8EB-4AF5-A360-182E915F9998}"/>
              </a:ext>
            </a:extLst>
          </p:cNvPr>
          <p:cNvSpPr>
            <a:spLocks noGrp="1"/>
          </p:cNvSpPr>
          <p:nvPr>
            <p:ph type="dt" sz="half" idx="10"/>
          </p:nvPr>
        </p:nvSpPr>
        <p:spPr/>
        <p:txBody>
          <a:bodyPr/>
          <a:lstStyle/>
          <a:p>
            <a:fld id="{F25D89DB-9BF8-46BE-B7CE-36A47A1FD858}"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BEDFD8BE-1EDB-42C9-BB07-1173FEA6AB45}"/>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4" name="عنصر نائب لرقم الشريحة 3">
            <a:extLst>
              <a:ext uri="{FF2B5EF4-FFF2-40B4-BE49-F238E27FC236}">
                <a16:creationId xmlns:a16="http://schemas.microsoft.com/office/drawing/2014/main" id="{DD4896D3-2FD0-409D-9C70-DC05CB7D077D}"/>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20</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43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90523" y="628650"/>
            <a:ext cx="7829552" cy="1325563"/>
          </a:xfrm>
        </p:spPr>
        <p:txBody>
          <a:bodyPr>
            <a:normAutofit/>
          </a:bodyPr>
          <a:lstStyle/>
          <a:p>
            <a:pPr eaLnBrk="1" hangingPunct="1">
              <a:defRPr/>
            </a:pP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CRITERIA FOR FAULTING</a:t>
            </a:r>
            <a:r>
              <a:rPr lang="en-US" sz="4000" dirty="0">
                <a:latin typeface="Times New Roman" panose="02020603050405020304" pitchFamily="18" charset="0"/>
                <a:cs typeface="Times New Roman" panose="02020603050405020304" pitchFamily="18" charset="0"/>
              </a:rPr>
              <a:t> </a:t>
            </a:r>
          </a:p>
        </p:txBody>
      </p:sp>
      <p:sp>
        <p:nvSpPr>
          <p:cNvPr id="66563" name="Rectangle 3"/>
          <p:cNvSpPr>
            <a:spLocks noGrp="1" noChangeArrowheads="1"/>
          </p:cNvSpPr>
          <p:nvPr>
            <p:ph type="body" idx="1"/>
          </p:nvPr>
        </p:nvSpPr>
        <p:spPr>
          <a:xfrm>
            <a:off x="-142876" y="1524513"/>
            <a:ext cx="12192001" cy="5974975"/>
          </a:xfrm>
        </p:spPr>
        <p:txBody>
          <a:bodyPr>
            <a:noAutofit/>
          </a:bodyPr>
          <a:lstStyle/>
          <a:p>
            <a:pPr marL="571500" indent="-571500" algn="l" rtl="0">
              <a:lnSpc>
                <a:spcPct val="80000"/>
              </a:lnSpc>
              <a:defRPr/>
            </a:pP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asymmetrical repetition</a:t>
            </a:r>
          </a:p>
          <a:p>
            <a:pPr marL="571500" indent="-571500" algn="l" rtl="0">
              <a:lnSpc>
                <a:spcPct val="80000"/>
              </a:lnSpc>
              <a:defRPr/>
            </a:pPr>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Displacement of recognizable marker</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such as fossils, color, composition, texture ..etc.)</a:t>
            </a:r>
            <a:r>
              <a:rPr lang="en-US"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571500" indent="-571500" algn="l" rtl="0">
              <a:lnSpc>
                <a:spcPct val="80000"/>
              </a:lnSpc>
              <a:defRPr/>
            </a:pPr>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Occurrence of fault rocks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mylonite</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or </a:t>
            </a:r>
            <a:r>
              <a:rPr lang="en-US"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cataclastic</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or both)</a:t>
            </a:r>
          </a:p>
          <a:p>
            <a:pPr marL="571500" indent="-571500" algn="l" rtl="0">
              <a:lnSpc>
                <a:spcPct val="80000"/>
              </a:lnSpc>
              <a:defRPr/>
            </a:pPr>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Presence of S or C structures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or both, rotated porphyry </a:t>
            </a:r>
            <a:r>
              <a:rPr lang="en-US"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clasts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and other evidence of shear zone. Ch.4 </a:t>
            </a:r>
          </a:p>
          <a:p>
            <a:pPr marL="571500" indent="-571500" algn="l" rtl="0">
              <a:lnSpc>
                <a:spcPct val="80000"/>
              </a:lnSpc>
              <a:defRPr/>
            </a:pPr>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Drag Units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appear to be pulled into a fault during movement (usually within the  drag fold and the result is thrust fault)</a:t>
            </a:r>
          </a:p>
          <a:p>
            <a:pPr marL="571500" indent="-571500" algn="l" rtl="0">
              <a:lnSpc>
                <a:spcPct val="80000"/>
              </a:lnSpc>
              <a:defRPr/>
            </a:pPr>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Reverse drag</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occurs along </a:t>
            </a:r>
            <a:r>
              <a:rPr lang="en-US"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listric</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normal faults.</a:t>
            </a:r>
          </a:p>
          <a:p>
            <a:pPr marL="571500" indent="-571500" algn="l" rtl="0">
              <a:lnSpc>
                <a:spcPct val="80000"/>
              </a:lnSpc>
              <a:defRPr/>
            </a:pPr>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Slickensides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and </a:t>
            </a:r>
            <a:r>
              <a:rPr lang="en-US"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slickenlines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along a fault surface    </a:t>
            </a:r>
          </a:p>
          <a:p>
            <a:pPr marL="571500" indent="-571500" algn="l" rtl="0">
              <a:lnSpc>
                <a:spcPct val="80000"/>
              </a:lnSpc>
              <a:defRPr/>
            </a:pPr>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Topographic characteristics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such as </a:t>
            </a:r>
            <a:r>
              <a:rPr lang="en-US"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drainges</a:t>
            </a: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that are controlled by faults and fault scarps. Ch.5.</a:t>
            </a:r>
            <a:r>
              <a:rPr lang="en-US"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2" name="عنصر نائب للتاريخ 1">
            <a:extLst>
              <a:ext uri="{FF2B5EF4-FFF2-40B4-BE49-F238E27FC236}">
                <a16:creationId xmlns:a16="http://schemas.microsoft.com/office/drawing/2014/main" id="{D65B0059-9CB8-4874-B0C8-68793234EACE}"/>
              </a:ext>
            </a:extLst>
          </p:cNvPr>
          <p:cNvSpPr>
            <a:spLocks noGrp="1"/>
          </p:cNvSpPr>
          <p:nvPr>
            <p:ph type="dt" sz="half" idx="10"/>
          </p:nvPr>
        </p:nvSpPr>
        <p:spPr>
          <a:xfrm>
            <a:off x="8593231" y="7400644"/>
            <a:ext cx="2743200" cy="365125"/>
          </a:xfrm>
        </p:spPr>
        <p:txBody>
          <a:bodyPr/>
          <a:lstStyle/>
          <a:p>
            <a:fld id="{2F4C1C5A-E5B2-47E5-B452-6FE80589FE80}"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AFA4C477-59C6-4790-898B-A52F11C94F04}"/>
              </a:ext>
            </a:extLst>
          </p:cNvPr>
          <p:cNvSpPr>
            <a:spLocks noGrp="1"/>
          </p:cNvSpPr>
          <p:nvPr>
            <p:ph type="ftr" sz="quarter" idx="11"/>
          </p:nvPr>
        </p:nvSpPr>
        <p:spPr>
          <a:xfrm>
            <a:off x="4021231" y="7400644"/>
            <a:ext cx="4114800" cy="365125"/>
          </a:xfrm>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4" name="عنصر نائب لرقم الشريحة 3">
            <a:extLst>
              <a:ext uri="{FF2B5EF4-FFF2-40B4-BE49-F238E27FC236}">
                <a16:creationId xmlns:a16="http://schemas.microsoft.com/office/drawing/2014/main" id="{50C75708-D306-4E31-908C-2784C27DF5AC}"/>
              </a:ext>
            </a:extLst>
          </p:cNvPr>
          <p:cNvSpPr>
            <a:spLocks noGrp="1"/>
          </p:cNvSpPr>
          <p:nvPr>
            <p:ph type="sldNum" sz="quarter" idx="12"/>
          </p:nvPr>
        </p:nvSpPr>
        <p:spPr>
          <a:xfrm>
            <a:off x="820831" y="7400644"/>
            <a:ext cx="2743200" cy="365125"/>
          </a:xfrm>
        </p:spPr>
        <p:txBody>
          <a:bodyPr/>
          <a:lstStyle/>
          <a:p>
            <a:fld id="{A54B011B-96BF-4B22-B117-8C8135DD7E5D}" type="slidenum">
              <a:rPr lang="ar-IQ" smtClean="0">
                <a:latin typeface="Times New Roman" panose="02020603050405020304" pitchFamily="18" charset="0"/>
                <a:cs typeface="Times New Roman" panose="02020603050405020304" pitchFamily="18" charset="0"/>
              </a:rPr>
              <a:t>21</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64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gly.uga.edu/railsback/1121DragFolds.jpeg"/>
          <p:cNvPicPr>
            <a:picLocks noChangeAspect="1" noChangeArrowheads="1"/>
          </p:cNvPicPr>
          <p:nvPr/>
        </p:nvPicPr>
        <p:blipFill rotWithShape="1">
          <a:blip r:embed="rId2">
            <a:extLst>
              <a:ext uri="{28A0092B-C50C-407E-A947-70E740481C1C}">
                <a14:useLocalDpi xmlns:a14="http://schemas.microsoft.com/office/drawing/2010/main" val="0"/>
              </a:ext>
            </a:extLst>
          </a:blip>
          <a:srcRect t="14182" b="6077"/>
          <a:stretch/>
        </p:blipFill>
        <p:spPr bwMode="auto">
          <a:xfrm>
            <a:off x="-60270" y="1458873"/>
            <a:ext cx="4934863" cy="56146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blogs.agu.org/mountainbeltway/files/2013/03/fault_TX_02an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386" y="3631470"/>
            <a:ext cx="4861063" cy="29540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cr.nps.gov/history/online_books/geology/publications/bul/1327/images/fig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0"/>
            <a:ext cx="4921333" cy="3764820"/>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0" y="0"/>
            <a:ext cx="6743700" cy="1569660"/>
          </a:xfrm>
          <a:prstGeom prst="rect">
            <a:avLst/>
          </a:prstGeom>
          <a:noFill/>
        </p:spPr>
        <p:txBody>
          <a:bodyPr wrap="square" rtlCol="1">
            <a:spAutoFit/>
          </a:bodyPr>
          <a:lstStyle/>
          <a:p>
            <a:pPr algn="l" rtl="0"/>
            <a:r>
              <a:rPr lang="en-US" dirty="0">
                <a:latin typeface="Times New Roman" panose="02020603050405020304" pitchFamily="18" charset="0"/>
                <a:cs typeface="Times New Roman" panose="02020603050405020304" pitchFamily="18" charset="0"/>
              </a:rPr>
              <a:t>   </a:t>
            </a:r>
            <a:r>
              <a:rPr lang="en-US" sz="3200" u="sng" dirty="0">
                <a:latin typeface="Times New Roman" panose="02020603050405020304" pitchFamily="18" charset="0"/>
                <a:cs typeface="Times New Roman" panose="02020603050405020304" pitchFamily="18" charset="0"/>
              </a:rPr>
              <a:t>drag fold</a:t>
            </a:r>
            <a:r>
              <a:rPr lang="en-US" sz="3200" dirty="0">
                <a:latin typeface="Times New Roman" panose="02020603050405020304" pitchFamily="18" charset="0"/>
                <a:cs typeface="Times New Roman" panose="02020603050405020304" pitchFamily="18" charset="0"/>
              </a:rPr>
              <a:t>: Small folds accompanying faults and resulting form friction due to fault motion.</a:t>
            </a:r>
            <a:endParaRPr lang="ar-IQ" sz="3200" dirty="0">
              <a:latin typeface="Times New Roman" panose="02020603050405020304" pitchFamily="18" charset="0"/>
              <a:cs typeface="Times New Roman" panose="02020603050405020304" pitchFamily="18" charset="0"/>
            </a:endParaRPr>
          </a:p>
        </p:txBody>
      </p:sp>
      <p:sp>
        <p:nvSpPr>
          <p:cNvPr id="6" name="عنصر نائب للتاريخ 5">
            <a:extLst>
              <a:ext uri="{FF2B5EF4-FFF2-40B4-BE49-F238E27FC236}">
                <a16:creationId xmlns:a16="http://schemas.microsoft.com/office/drawing/2014/main" id="{67256660-3798-4CED-A718-7BAC032C66B1}"/>
              </a:ext>
            </a:extLst>
          </p:cNvPr>
          <p:cNvSpPr>
            <a:spLocks noGrp="1"/>
          </p:cNvSpPr>
          <p:nvPr>
            <p:ph type="dt" sz="half" idx="10"/>
          </p:nvPr>
        </p:nvSpPr>
        <p:spPr/>
        <p:txBody>
          <a:bodyPr/>
          <a:lstStyle/>
          <a:p>
            <a:fld id="{412E6E91-CBDB-4B94-A586-AFA097EE9E6C}"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7" name="عنصر نائب للتذييل 6">
            <a:extLst>
              <a:ext uri="{FF2B5EF4-FFF2-40B4-BE49-F238E27FC236}">
                <a16:creationId xmlns:a16="http://schemas.microsoft.com/office/drawing/2014/main" id="{912CB4FF-2432-4201-B9F3-2CA103656A2C}"/>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8" name="عنصر نائب لرقم الشريحة 7">
            <a:extLst>
              <a:ext uri="{FF2B5EF4-FFF2-40B4-BE49-F238E27FC236}">
                <a16:creationId xmlns:a16="http://schemas.microsoft.com/office/drawing/2014/main" id="{A4543745-F4DF-46EC-AE17-1222548560CD}"/>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22</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317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09800" y="152400"/>
            <a:ext cx="7696200" cy="533400"/>
          </a:xfrm>
        </p:spPr>
        <p:txBody>
          <a:bodyPr>
            <a:normAutofit fontScale="90000"/>
          </a:bodyPr>
          <a:lstStyle/>
          <a:p>
            <a:pPr algn="l" rtl="0" eaLnBrk="1" hangingPunct="1"/>
            <a:r>
              <a:rPr lang="en-US" b="1" dirty="0">
                <a:latin typeface="Times New Roman" panose="02020603050405020304" pitchFamily="18" charset="0"/>
                <a:cs typeface="Times New Roman" panose="02020603050405020304" pitchFamily="18" charset="0"/>
              </a:rPr>
              <a:t>Geomorphic features</a:t>
            </a:r>
          </a:p>
        </p:txBody>
      </p:sp>
      <p:sp>
        <p:nvSpPr>
          <p:cNvPr id="49155" name="Rectangle 3"/>
          <p:cNvSpPr>
            <a:spLocks noGrp="1" noChangeArrowheads="1"/>
          </p:cNvSpPr>
          <p:nvPr>
            <p:ph idx="1"/>
          </p:nvPr>
        </p:nvSpPr>
        <p:spPr>
          <a:xfrm>
            <a:off x="723900" y="990600"/>
            <a:ext cx="8458200" cy="5638800"/>
          </a:xfrm>
        </p:spPr>
        <p:txBody>
          <a:bodyPr>
            <a:normAutofit/>
          </a:bodyPr>
          <a:lstStyle/>
          <a:p>
            <a:pPr algn="l" rtl="0" eaLnBrk="1" hangingPunct="1"/>
            <a:r>
              <a:rPr lang="en-US" sz="3200" b="1" dirty="0">
                <a:latin typeface="Times New Roman" panose="02020603050405020304" pitchFamily="18" charset="0"/>
                <a:cs typeface="Times New Roman" panose="02020603050405020304" pitchFamily="18" charset="0"/>
              </a:rPr>
              <a:t>Fault scarp </a:t>
            </a:r>
          </a:p>
          <a:p>
            <a:pPr algn="l" rtl="0" eaLnBrk="1" hangingPunct="1"/>
            <a:r>
              <a:rPr lang="en-US" sz="3200" b="1" dirty="0">
                <a:latin typeface="Times New Roman" panose="02020603050405020304" pitchFamily="18" charset="0"/>
                <a:cs typeface="Times New Roman" panose="02020603050405020304" pitchFamily="18" charset="0"/>
              </a:rPr>
              <a:t>Fault-line scarps </a:t>
            </a:r>
          </a:p>
          <a:p>
            <a:pPr algn="l" rtl="0" eaLnBrk="1" hangingPunct="1"/>
            <a:r>
              <a:rPr lang="en-US" sz="3200" b="1" dirty="0">
                <a:latin typeface="Times New Roman" panose="02020603050405020304" pitchFamily="18" charset="0"/>
                <a:cs typeface="Times New Roman" panose="02020603050405020304" pitchFamily="18" charset="0"/>
              </a:rPr>
              <a:t>Triangular facets </a:t>
            </a:r>
          </a:p>
          <a:p>
            <a:pPr algn="l" rtl="0"/>
            <a:r>
              <a:rPr lang="en-US" sz="3200" b="1" dirty="0">
                <a:latin typeface="Times New Roman" panose="02020603050405020304" pitchFamily="18" charset="0"/>
                <a:cs typeface="Times New Roman" panose="02020603050405020304" pitchFamily="18" charset="0"/>
              </a:rPr>
              <a:t>Aligned springs and vegetation </a:t>
            </a:r>
          </a:p>
          <a:p>
            <a:pPr algn="l" rtl="0" eaLnBrk="1" hangingPunct="1"/>
            <a:r>
              <a:rPr lang="en-US" sz="3200" b="1" dirty="0">
                <a:latin typeface="Times New Roman" panose="02020603050405020304" pitchFamily="18" charset="0"/>
                <a:cs typeface="Times New Roman" panose="02020603050405020304" pitchFamily="18" charset="0"/>
              </a:rPr>
              <a:t>Offset stream</a:t>
            </a:r>
          </a:p>
          <a:p>
            <a:pPr algn="l" rtl="0"/>
            <a:r>
              <a:rPr lang="en-US" sz="3200" b="1" dirty="0">
                <a:latin typeface="Times New Roman" panose="02020603050405020304" pitchFamily="18" charset="0"/>
                <a:cs typeface="Times New Roman" panose="02020603050405020304" pitchFamily="18" charset="0"/>
              </a:rPr>
              <a:t>Break of stream profile</a:t>
            </a:r>
            <a:endParaRPr lang="ar-IQ" sz="3200" b="1" dirty="0">
              <a:latin typeface="Times New Roman" panose="02020603050405020304" pitchFamily="18" charset="0"/>
              <a:cs typeface="Times New Roman" panose="02020603050405020304" pitchFamily="18" charset="0"/>
            </a:endParaRPr>
          </a:p>
          <a:p>
            <a:pPr algn="l" rtl="0" eaLnBrk="1" hangingPunct="1"/>
            <a:endParaRPr lang="en-US" sz="3200" b="1" dirty="0">
              <a:latin typeface="Times New Roman" panose="02020603050405020304" pitchFamily="18" charset="0"/>
              <a:cs typeface="Times New Roman" panose="02020603050405020304" pitchFamily="18" charset="0"/>
            </a:endParaRPr>
          </a:p>
        </p:txBody>
      </p:sp>
      <p:sp>
        <p:nvSpPr>
          <p:cNvPr id="2" name="عنصر نائب للتاريخ 1">
            <a:extLst>
              <a:ext uri="{FF2B5EF4-FFF2-40B4-BE49-F238E27FC236}">
                <a16:creationId xmlns:a16="http://schemas.microsoft.com/office/drawing/2014/main" id="{168C12CB-2C10-4273-8C94-4C2530F2FED0}"/>
              </a:ext>
            </a:extLst>
          </p:cNvPr>
          <p:cNvSpPr>
            <a:spLocks noGrp="1"/>
          </p:cNvSpPr>
          <p:nvPr>
            <p:ph type="dt" sz="half" idx="10"/>
          </p:nvPr>
        </p:nvSpPr>
        <p:spPr/>
        <p:txBody>
          <a:bodyPr/>
          <a:lstStyle/>
          <a:p>
            <a:fld id="{B395C218-D6AA-4F1C-82E1-C15D0C6331CB}"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1F6C55DE-E163-40F2-9893-3841F015BE7D}"/>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4" name="عنصر نائب لرقم الشريحة 3">
            <a:extLst>
              <a:ext uri="{FF2B5EF4-FFF2-40B4-BE49-F238E27FC236}">
                <a16:creationId xmlns:a16="http://schemas.microsoft.com/office/drawing/2014/main" id="{E98528EF-F7D6-4880-8B22-87FA5221417B}"/>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23</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492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1230987"/>
            <a:ext cx="6121641" cy="1261884"/>
          </a:xfrm>
          <a:prstGeom prst="rect">
            <a:avLst/>
          </a:prstGeom>
        </p:spPr>
        <p:txBody>
          <a:bodyPr wrap="square">
            <a:spAutoFit/>
          </a:bodyPr>
          <a:lstStyle/>
          <a:p>
            <a:r>
              <a:rPr lang="en-US" sz="2400" i="0" dirty="0">
                <a:solidFill>
                  <a:srgbClr val="333333"/>
                </a:solidFill>
                <a:effectLst/>
                <a:latin typeface="Times New Roman" panose="02020603050405020304" pitchFamily="18" charset="0"/>
                <a:cs typeface="Times New Roman" panose="02020603050405020304" pitchFamily="18" charset="0"/>
              </a:rPr>
              <a:t>The steep face of an exposed block is called the </a:t>
            </a:r>
            <a:r>
              <a:rPr lang="en-US" sz="2400" i="1" u="sng" strike="noStrike" dirty="0">
                <a:solidFill>
                  <a:srgbClr val="CC0000"/>
                </a:solidFill>
                <a:effectLst/>
                <a:latin typeface="Times New Roman" panose="02020603050405020304" pitchFamily="18" charset="0"/>
                <a:cs typeface="Times New Roman" panose="02020603050405020304" pitchFamily="18" charset="0"/>
              </a:rPr>
              <a:t>fault scarp</a:t>
            </a:r>
            <a:r>
              <a:rPr lang="en-US" sz="2400" i="0" dirty="0">
                <a:solidFill>
                  <a:srgbClr val="333333"/>
                </a:solidFill>
                <a:effectLst/>
                <a:latin typeface="Times New Roman" panose="02020603050405020304" pitchFamily="18" charset="0"/>
                <a:cs typeface="Times New Roman" panose="02020603050405020304" pitchFamily="18" charset="0"/>
              </a:rPr>
              <a:t>. The </a:t>
            </a:r>
            <a:r>
              <a:rPr lang="en-US" sz="2400" i="1" u="sng" strike="noStrike" dirty="0">
                <a:solidFill>
                  <a:srgbClr val="CC0000"/>
                </a:solidFill>
                <a:effectLst/>
                <a:latin typeface="Times New Roman" panose="02020603050405020304" pitchFamily="18" charset="0"/>
                <a:cs typeface="Times New Roman" panose="02020603050405020304" pitchFamily="18" charset="0"/>
              </a:rPr>
              <a:t>fault line</a:t>
            </a:r>
            <a:r>
              <a:rPr lang="en-US" sz="2400" i="0" dirty="0">
                <a:solidFill>
                  <a:srgbClr val="333333"/>
                </a:solidFill>
                <a:effectLst/>
                <a:latin typeface="Times New Roman" panose="02020603050405020304" pitchFamily="18" charset="0"/>
                <a:cs typeface="Times New Roman" panose="02020603050405020304" pitchFamily="18" charset="0"/>
              </a:rPr>
              <a:t> is the trace of the fault along the surface</a:t>
            </a:r>
            <a:r>
              <a:rPr lang="en-US" sz="2800" b="1" i="0" dirty="0">
                <a:solidFill>
                  <a:srgbClr val="333333"/>
                </a:solidFill>
                <a:effectLst/>
                <a:latin typeface="Times New Roman" panose="02020603050405020304" pitchFamily="18" charset="0"/>
                <a:cs typeface="Times New Roman" panose="02020603050405020304" pitchFamily="18" charset="0"/>
              </a:rPr>
              <a:t>.</a:t>
            </a:r>
            <a:endParaRPr lang="ar-IQ" sz="2800" dirty="0">
              <a:latin typeface="Times New Roman" panose="02020603050405020304" pitchFamily="18" charset="0"/>
              <a:cs typeface="Times New Roman" panose="02020603050405020304" pitchFamily="18" charset="0"/>
            </a:endParaRPr>
          </a:p>
        </p:txBody>
      </p:sp>
      <p:pic>
        <p:nvPicPr>
          <p:cNvPr id="37890" name="Picture 2" descr="http://golearngeo.files.wordpress.com/2010/02/normal_fault_labelled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253" y="338434"/>
            <a:ext cx="2989913" cy="2201959"/>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p:cNvPicPr>
            <a:picLocks noChangeAspect="1"/>
          </p:cNvPicPr>
          <p:nvPr/>
        </p:nvPicPr>
        <p:blipFill rotWithShape="1">
          <a:blip r:embed="rId3">
            <a:extLst>
              <a:ext uri="{28A0092B-C50C-407E-A947-70E740481C1C}">
                <a14:useLocalDpi xmlns:a14="http://schemas.microsoft.com/office/drawing/2010/main" val="0"/>
              </a:ext>
            </a:extLst>
          </a:blip>
          <a:srcRect l="5165" t="10065" r="3579" b="6493"/>
          <a:stretch/>
        </p:blipFill>
        <p:spPr>
          <a:xfrm rot="5400000">
            <a:off x="7171966" y="2515279"/>
            <a:ext cx="3659720" cy="4610533"/>
          </a:xfrm>
          <a:prstGeom prst="rect">
            <a:avLst/>
          </a:prstGeom>
        </p:spPr>
      </p:pic>
      <p:sp>
        <p:nvSpPr>
          <p:cNvPr id="4" name="مربع نص 3"/>
          <p:cNvSpPr txBox="1"/>
          <p:nvPr/>
        </p:nvSpPr>
        <p:spPr>
          <a:xfrm>
            <a:off x="155696" y="2937273"/>
            <a:ext cx="5638800" cy="2308324"/>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A scarp is not ,of course, proof of present of a fault ,because scarp may originate in many other way. But a scarp that truncates topographic feature, such as alternative ridges and valleys is highly suggestive of a fault.</a:t>
            </a:r>
            <a:endParaRPr lang="ar-IQ" sz="2400" dirty="0">
              <a:latin typeface="Times New Roman" panose="02020603050405020304" pitchFamily="18" charset="0"/>
              <a:cs typeface="Times New Roman" panose="02020603050405020304" pitchFamily="18" charset="0"/>
            </a:endParaRPr>
          </a:p>
        </p:txBody>
      </p:sp>
      <p:sp>
        <p:nvSpPr>
          <p:cNvPr id="5" name="مستطيل 4"/>
          <p:cNvSpPr/>
          <p:nvPr/>
        </p:nvSpPr>
        <p:spPr>
          <a:xfrm rot="2951539">
            <a:off x="8786747" y="3810588"/>
            <a:ext cx="7518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ridges</a:t>
            </a:r>
            <a:endParaRPr lang="ar-IQ" dirty="0">
              <a:latin typeface="Times New Roman" panose="02020603050405020304" pitchFamily="18" charset="0"/>
              <a:cs typeface="Times New Roman" panose="02020603050405020304" pitchFamily="18" charset="0"/>
            </a:endParaRPr>
          </a:p>
        </p:txBody>
      </p:sp>
      <p:sp>
        <p:nvSpPr>
          <p:cNvPr id="6" name="مستطيل 5"/>
          <p:cNvSpPr/>
          <p:nvPr/>
        </p:nvSpPr>
        <p:spPr>
          <a:xfrm rot="2944621">
            <a:off x="8582482" y="4484669"/>
            <a:ext cx="83869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valleys</a:t>
            </a:r>
            <a:endParaRPr lang="ar-IQ" dirty="0">
              <a:latin typeface="Times New Roman" panose="02020603050405020304" pitchFamily="18" charset="0"/>
              <a:cs typeface="Times New Roman" panose="02020603050405020304" pitchFamily="18" charset="0"/>
            </a:endParaRPr>
          </a:p>
        </p:txBody>
      </p:sp>
      <p:sp>
        <p:nvSpPr>
          <p:cNvPr id="7" name="مستطيل 6"/>
          <p:cNvSpPr/>
          <p:nvPr/>
        </p:nvSpPr>
        <p:spPr>
          <a:xfrm>
            <a:off x="314647" y="151910"/>
            <a:ext cx="2385589" cy="584775"/>
          </a:xfrm>
          <a:prstGeom prst="rect">
            <a:avLst/>
          </a:prstGeom>
        </p:spPr>
        <p:txBody>
          <a:bodyPr wrap="none">
            <a:spAutoFit/>
          </a:bodyPr>
          <a:lstStyle/>
          <a:p>
            <a:r>
              <a:rPr lang="en-US" sz="3200" b="1" i="1" u="sng" dirty="0">
                <a:solidFill>
                  <a:schemeClr val="tx2">
                    <a:satMod val="130000"/>
                  </a:schemeClr>
                </a:solidFill>
                <a:latin typeface="Times New Roman" panose="02020603050405020304" pitchFamily="18" charset="0"/>
                <a:cs typeface="Times New Roman" panose="02020603050405020304" pitchFamily="18" charset="0"/>
              </a:rPr>
              <a:t>Geomorphic </a:t>
            </a:r>
            <a:endParaRPr lang="ar-IQ" sz="3200" u="sng" dirty="0">
              <a:latin typeface="Times New Roman" panose="02020603050405020304" pitchFamily="18" charset="0"/>
              <a:cs typeface="Times New Roman" panose="02020603050405020304" pitchFamily="18" charset="0"/>
            </a:endParaRPr>
          </a:p>
        </p:txBody>
      </p:sp>
      <p:sp>
        <p:nvSpPr>
          <p:cNvPr id="8" name="مستطيل 7"/>
          <p:cNvSpPr/>
          <p:nvPr/>
        </p:nvSpPr>
        <p:spPr>
          <a:xfrm>
            <a:off x="2552916" y="151910"/>
            <a:ext cx="1595310" cy="584775"/>
          </a:xfrm>
          <a:prstGeom prst="rect">
            <a:avLst/>
          </a:prstGeom>
        </p:spPr>
        <p:txBody>
          <a:bodyPr wrap="none">
            <a:spAutoFit/>
          </a:bodyPr>
          <a:lstStyle/>
          <a:p>
            <a:r>
              <a:rPr lang="en-US" sz="3200" b="1" i="1" u="sng" dirty="0">
                <a:solidFill>
                  <a:schemeClr val="tx2">
                    <a:satMod val="130000"/>
                  </a:schemeClr>
                </a:solidFill>
                <a:latin typeface="Times New Roman" panose="02020603050405020304" pitchFamily="18" charset="0"/>
                <a:cs typeface="Times New Roman" panose="02020603050405020304" pitchFamily="18" charset="0"/>
              </a:rPr>
              <a:t>features</a:t>
            </a:r>
            <a:endParaRPr lang="ar-IQ" sz="4800" b="1" i="1" u="sng" dirty="0">
              <a:latin typeface="Times New Roman" panose="02020603050405020304" pitchFamily="18" charset="0"/>
              <a:cs typeface="Times New Roman" panose="02020603050405020304" pitchFamily="18" charset="0"/>
            </a:endParaRPr>
          </a:p>
        </p:txBody>
      </p:sp>
      <p:sp>
        <p:nvSpPr>
          <p:cNvPr id="9" name="شكل حر 8"/>
          <p:cNvSpPr/>
          <p:nvPr/>
        </p:nvSpPr>
        <p:spPr>
          <a:xfrm>
            <a:off x="8134350" y="3171877"/>
            <a:ext cx="549203" cy="2752673"/>
          </a:xfrm>
          <a:custGeom>
            <a:avLst/>
            <a:gdLst>
              <a:gd name="connsiteX0" fmla="*/ 458334 w 458334"/>
              <a:gd name="connsiteY0" fmla="*/ 0 h 2933700"/>
              <a:gd name="connsiteX1" fmla="*/ 401184 w 458334"/>
              <a:gd name="connsiteY1" fmla="*/ 266700 h 2933700"/>
              <a:gd name="connsiteX2" fmla="*/ 420234 w 458334"/>
              <a:gd name="connsiteY2" fmla="*/ 438150 h 2933700"/>
              <a:gd name="connsiteX3" fmla="*/ 420234 w 458334"/>
              <a:gd name="connsiteY3" fmla="*/ 571500 h 2933700"/>
              <a:gd name="connsiteX4" fmla="*/ 420234 w 458334"/>
              <a:gd name="connsiteY4" fmla="*/ 628650 h 2933700"/>
              <a:gd name="connsiteX5" fmla="*/ 401184 w 458334"/>
              <a:gd name="connsiteY5" fmla="*/ 685800 h 2933700"/>
              <a:gd name="connsiteX6" fmla="*/ 344034 w 458334"/>
              <a:gd name="connsiteY6" fmla="*/ 838200 h 2933700"/>
              <a:gd name="connsiteX7" fmla="*/ 382134 w 458334"/>
              <a:gd name="connsiteY7" fmla="*/ 895350 h 2933700"/>
              <a:gd name="connsiteX8" fmla="*/ 382134 w 458334"/>
              <a:gd name="connsiteY8" fmla="*/ 933450 h 2933700"/>
              <a:gd name="connsiteX9" fmla="*/ 382134 w 458334"/>
              <a:gd name="connsiteY9" fmla="*/ 990600 h 2933700"/>
              <a:gd name="connsiteX10" fmla="*/ 363084 w 458334"/>
              <a:gd name="connsiteY10" fmla="*/ 1104900 h 2933700"/>
              <a:gd name="connsiteX11" fmla="*/ 324984 w 458334"/>
              <a:gd name="connsiteY11" fmla="*/ 1200150 h 2933700"/>
              <a:gd name="connsiteX12" fmla="*/ 267834 w 458334"/>
              <a:gd name="connsiteY12" fmla="*/ 1314450 h 2933700"/>
              <a:gd name="connsiteX13" fmla="*/ 267834 w 458334"/>
              <a:gd name="connsiteY13" fmla="*/ 1447800 h 2933700"/>
              <a:gd name="connsiteX14" fmla="*/ 248784 w 458334"/>
              <a:gd name="connsiteY14" fmla="*/ 1524000 h 2933700"/>
              <a:gd name="connsiteX15" fmla="*/ 210684 w 458334"/>
              <a:gd name="connsiteY15" fmla="*/ 1676400 h 2933700"/>
              <a:gd name="connsiteX16" fmla="*/ 229734 w 458334"/>
              <a:gd name="connsiteY16" fmla="*/ 1752600 h 2933700"/>
              <a:gd name="connsiteX17" fmla="*/ 191634 w 458334"/>
              <a:gd name="connsiteY17" fmla="*/ 1847850 h 2933700"/>
              <a:gd name="connsiteX18" fmla="*/ 191634 w 458334"/>
              <a:gd name="connsiteY18" fmla="*/ 1943100 h 2933700"/>
              <a:gd name="connsiteX19" fmla="*/ 172584 w 458334"/>
              <a:gd name="connsiteY19" fmla="*/ 2000250 h 2933700"/>
              <a:gd name="connsiteX20" fmla="*/ 172584 w 458334"/>
              <a:gd name="connsiteY20" fmla="*/ 2076450 h 2933700"/>
              <a:gd name="connsiteX21" fmla="*/ 134484 w 458334"/>
              <a:gd name="connsiteY21" fmla="*/ 2190750 h 2933700"/>
              <a:gd name="connsiteX22" fmla="*/ 115434 w 458334"/>
              <a:gd name="connsiteY22" fmla="*/ 2343150 h 2933700"/>
              <a:gd name="connsiteX23" fmla="*/ 115434 w 458334"/>
              <a:gd name="connsiteY23" fmla="*/ 2362200 h 2933700"/>
              <a:gd name="connsiteX24" fmla="*/ 58284 w 458334"/>
              <a:gd name="connsiteY24" fmla="*/ 2476500 h 2933700"/>
              <a:gd name="connsiteX25" fmla="*/ 20184 w 458334"/>
              <a:gd name="connsiteY25" fmla="*/ 2743200 h 2933700"/>
              <a:gd name="connsiteX26" fmla="*/ 20184 w 458334"/>
              <a:gd name="connsiteY26" fmla="*/ 2743200 h 2933700"/>
              <a:gd name="connsiteX27" fmla="*/ 1134 w 458334"/>
              <a:gd name="connsiteY27" fmla="*/ 2838450 h 2933700"/>
              <a:gd name="connsiteX28" fmla="*/ 58284 w 458334"/>
              <a:gd name="connsiteY28" fmla="*/ 2857500 h 2933700"/>
              <a:gd name="connsiteX29" fmla="*/ 58284 w 458334"/>
              <a:gd name="connsiteY29" fmla="*/ 2857500 h 2933700"/>
              <a:gd name="connsiteX30" fmla="*/ 58284 w 458334"/>
              <a:gd name="connsiteY30" fmla="*/ 2933700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8334" h="2933700">
                <a:moveTo>
                  <a:pt x="458334" y="0"/>
                </a:moveTo>
                <a:cubicBezTo>
                  <a:pt x="432934" y="96837"/>
                  <a:pt x="407534" y="193675"/>
                  <a:pt x="401184" y="266700"/>
                </a:cubicBezTo>
                <a:cubicBezTo>
                  <a:pt x="394834" y="339725"/>
                  <a:pt x="417059" y="387350"/>
                  <a:pt x="420234" y="438150"/>
                </a:cubicBezTo>
                <a:cubicBezTo>
                  <a:pt x="423409" y="488950"/>
                  <a:pt x="420234" y="571500"/>
                  <a:pt x="420234" y="571500"/>
                </a:cubicBezTo>
                <a:cubicBezTo>
                  <a:pt x="420234" y="603250"/>
                  <a:pt x="423409" y="609600"/>
                  <a:pt x="420234" y="628650"/>
                </a:cubicBezTo>
                <a:cubicBezTo>
                  <a:pt x="417059" y="647700"/>
                  <a:pt x="413884" y="650875"/>
                  <a:pt x="401184" y="685800"/>
                </a:cubicBezTo>
                <a:cubicBezTo>
                  <a:pt x="388484" y="720725"/>
                  <a:pt x="347209" y="803275"/>
                  <a:pt x="344034" y="838200"/>
                </a:cubicBezTo>
                <a:cubicBezTo>
                  <a:pt x="340859" y="873125"/>
                  <a:pt x="375784" y="879475"/>
                  <a:pt x="382134" y="895350"/>
                </a:cubicBezTo>
                <a:cubicBezTo>
                  <a:pt x="388484" y="911225"/>
                  <a:pt x="382134" y="933450"/>
                  <a:pt x="382134" y="933450"/>
                </a:cubicBezTo>
                <a:cubicBezTo>
                  <a:pt x="382134" y="949325"/>
                  <a:pt x="385309" y="962025"/>
                  <a:pt x="382134" y="990600"/>
                </a:cubicBezTo>
                <a:cubicBezTo>
                  <a:pt x="378959" y="1019175"/>
                  <a:pt x="372609" y="1069975"/>
                  <a:pt x="363084" y="1104900"/>
                </a:cubicBezTo>
                <a:cubicBezTo>
                  <a:pt x="353559" y="1139825"/>
                  <a:pt x="340859" y="1165225"/>
                  <a:pt x="324984" y="1200150"/>
                </a:cubicBezTo>
                <a:cubicBezTo>
                  <a:pt x="309109" y="1235075"/>
                  <a:pt x="277359" y="1273175"/>
                  <a:pt x="267834" y="1314450"/>
                </a:cubicBezTo>
                <a:cubicBezTo>
                  <a:pt x="258309" y="1355725"/>
                  <a:pt x="271009" y="1412875"/>
                  <a:pt x="267834" y="1447800"/>
                </a:cubicBezTo>
                <a:cubicBezTo>
                  <a:pt x="264659" y="1482725"/>
                  <a:pt x="248784" y="1524000"/>
                  <a:pt x="248784" y="1524000"/>
                </a:cubicBezTo>
                <a:cubicBezTo>
                  <a:pt x="239259" y="1562100"/>
                  <a:pt x="213859" y="1638300"/>
                  <a:pt x="210684" y="1676400"/>
                </a:cubicBezTo>
                <a:cubicBezTo>
                  <a:pt x="207509" y="1714500"/>
                  <a:pt x="232909" y="1724025"/>
                  <a:pt x="229734" y="1752600"/>
                </a:cubicBezTo>
                <a:cubicBezTo>
                  <a:pt x="226559" y="1781175"/>
                  <a:pt x="197984" y="1816100"/>
                  <a:pt x="191634" y="1847850"/>
                </a:cubicBezTo>
                <a:cubicBezTo>
                  <a:pt x="185284" y="1879600"/>
                  <a:pt x="194809" y="1917700"/>
                  <a:pt x="191634" y="1943100"/>
                </a:cubicBezTo>
                <a:cubicBezTo>
                  <a:pt x="188459" y="1968500"/>
                  <a:pt x="175759" y="1978025"/>
                  <a:pt x="172584" y="2000250"/>
                </a:cubicBezTo>
                <a:cubicBezTo>
                  <a:pt x="169409" y="2022475"/>
                  <a:pt x="178934" y="2044700"/>
                  <a:pt x="172584" y="2076450"/>
                </a:cubicBezTo>
                <a:cubicBezTo>
                  <a:pt x="166234" y="2108200"/>
                  <a:pt x="144009" y="2146300"/>
                  <a:pt x="134484" y="2190750"/>
                </a:cubicBezTo>
                <a:cubicBezTo>
                  <a:pt x="124959" y="2235200"/>
                  <a:pt x="118609" y="2314575"/>
                  <a:pt x="115434" y="2343150"/>
                </a:cubicBezTo>
                <a:cubicBezTo>
                  <a:pt x="112259" y="2371725"/>
                  <a:pt x="124959" y="2339975"/>
                  <a:pt x="115434" y="2362200"/>
                </a:cubicBezTo>
                <a:cubicBezTo>
                  <a:pt x="105909" y="2384425"/>
                  <a:pt x="74159" y="2413000"/>
                  <a:pt x="58284" y="2476500"/>
                </a:cubicBezTo>
                <a:cubicBezTo>
                  <a:pt x="42409" y="2540000"/>
                  <a:pt x="20184" y="2743200"/>
                  <a:pt x="20184" y="2743200"/>
                </a:cubicBezTo>
                <a:lnTo>
                  <a:pt x="20184" y="2743200"/>
                </a:lnTo>
                <a:cubicBezTo>
                  <a:pt x="17009" y="2759075"/>
                  <a:pt x="-5216" y="2819400"/>
                  <a:pt x="1134" y="2838450"/>
                </a:cubicBezTo>
                <a:cubicBezTo>
                  <a:pt x="7484" y="2857500"/>
                  <a:pt x="58284" y="2857500"/>
                  <a:pt x="58284" y="2857500"/>
                </a:cubicBezTo>
                <a:lnTo>
                  <a:pt x="58284" y="2857500"/>
                </a:lnTo>
                <a:lnTo>
                  <a:pt x="58284" y="29337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latin typeface="Times New Roman" panose="02020603050405020304" pitchFamily="18" charset="0"/>
              <a:cs typeface="Times New Roman" panose="02020603050405020304" pitchFamily="18" charset="0"/>
            </a:endParaRPr>
          </a:p>
        </p:txBody>
      </p:sp>
      <p:sp>
        <p:nvSpPr>
          <p:cNvPr id="11" name="مستطيل 10"/>
          <p:cNvSpPr/>
          <p:nvPr/>
        </p:nvSpPr>
        <p:spPr>
          <a:xfrm>
            <a:off x="270135" y="861655"/>
            <a:ext cx="1377300" cy="369332"/>
          </a:xfrm>
          <a:prstGeom prst="rect">
            <a:avLst/>
          </a:prstGeom>
        </p:spPr>
        <p:txBody>
          <a:bodyPr wrap="none">
            <a:spAutoFit/>
          </a:bodyPr>
          <a:lstStyle/>
          <a:p>
            <a:pPr algn="l" rtl="0"/>
            <a:r>
              <a:rPr lang="en-US" b="1" dirty="0">
                <a:latin typeface="Times New Roman" panose="02020603050405020304" pitchFamily="18" charset="0"/>
                <a:cs typeface="Times New Roman" panose="02020603050405020304" pitchFamily="18" charset="0"/>
              </a:rPr>
              <a:t>fault scarp: </a:t>
            </a:r>
          </a:p>
        </p:txBody>
      </p:sp>
      <p:sp>
        <p:nvSpPr>
          <p:cNvPr id="10" name="عنصر نائب للتاريخ 9">
            <a:extLst>
              <a:ext uri="{FF2B5EF4-FFF2-40B4-BE49-F238E27FC236}">
                <a16:creationId xmlns:a16="http://schemas.microsoft.com/office/drawing/2014/main" id="{A4422C16-E357-4BA4-A327-7F222CE50586}"/>
              </a:ext>
            </a:extLst>
          </p:cNvPr>
          <p:cNvSpPr>
            <a:spLocks noGrp="1"/>
          </p:cNvSpPr>
          <p:nvPr>
            <p:ph type="dt" sz="half" idx="10"/>
          </p:nvPr>
        </p:nvSpPr>
        <p:spPr/>
        <p:txBody>
          <a:bodyPr/>
          <a:lstStyle/>
          <a:p>
            <a:fld id="{412A3DC7-2645-4E6F-814D-536719D533C1}"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12" name="عنصر نائب للتذييل 11">
            <a:extLst>
              <a:ext uri="{FF2B5EF4-FFF2-40B4-BE49-F238E27FC236}">
                <a16:creationId xmlns:a16="http://schemas.microsoft.com/office/drawing/2014/main" id="{BB102B69-3870-4A75-ADDB-0E9320847C41}"/>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13" name="عنصر نائب لرقم الشريحة 12">
            <a:extLst>
              <a:ext uri="{FF2B5EF4-FFF2-40B4-BE49-F238E27FC236}">
                <a16:creationId xmlns:a16="http://schemas.microsoft.com/office/drawing/2014/main" id="{AED93C36-339F-4A9E-AF4E-326FB56953A6}"/>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24</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4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an08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493514"/>
            <a:ext cx="10020300" cy="599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txBox="1">
            <a:spLocks noChangeArrowheads="1"/>
          </p:cNvSpPr>
          <p:nvPr/>
        </p:nvSpPr>
        <p:spPr>
          <a:xfrm>
            <a:off x="2171700" y="493514"/>
            <a:ext cx="4038600" cy="533400"/>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en-US" b="1"/>
              <a:t>Fault Scarp</a:t>
            </a:r>
            <a:endParaRPr lang="en-US" b="1" dirty="0"/>
          </a:p>
        </p:txBody>
      </p:sp>
      <p:sp>
        <p:nvSpPr>
          <p:cNvPr id="4" name="عنصر نائب للتاريخ 3">
            <a:extLst>
              <a:ext uri="{FF2B5EF4-FFF2-40B4-BE49-F238E27FC236}">
                <a16:creationId xmlns:a16="http://schemas.microsoft.com/office/drawing/2014/main" id="{C3357586-62ED-4332-8D75-F25BDDD12801}"/>
              </a:ext>
            </a:extLst>
          </p:cNvPr>
          <p:cNvSpPr>
            <a:spLocks noGrp="1"/>
          </p:cNvSpPr>
          <p:nvPr>
            <p:ph type="dt" sz="half" idx="10"/>
          </p:nvPr>
        </p:nvSpPr>
        <p:spPr/>
        <p:txBody>
          <a:bodyPr/>
          <a:lstStyle/>
          <a:p>
            <a:fld id="{17B8E5D5-3288-47CA-9B81-6C6207888790}" type="datetime8">
              <a:rPr lang="ar-IQ" smtClean="0"/>
              <a:t>26 شباط، 25</a:t>
            </a:fld>
            <a:endParaRPr lang="ar-IQ" dirty="0"/>
          </a:p>
        </p:txBody>
      </p:sp>
      <p:sp>
        <p:nvSpPr>
          <p:cNvPr id="5" name="عنصر نائب للتذييل 4">
            <a:extLst>
              <a:ext uri="{FF2B5EF4-FFF2-40B4-BE49-F238E27FC236}">
                <a16:creationId xmlns:a16="http://schemas.microsoft.com/office/drawing/2014/main" id="{36921498-6A89-44B5-B04B-E994DBE7F33D}"/>
              </a:ext>
            </a:extLst>
          </p:cNvPr>
          <p:cNvSpPr>
            <a:spLocks noGrp="1"/>
          </p:cNvSpPr>
          <p:nvPr>
            <p:ph type="ftr" sz="quarter" idx="11"/>
          </p:nvPr>
        </p:nvSpPr>
        <p:spPr/>
        <p:txBody>
          <a:bodyPr/>
          <a:lstStyle/>
          <a:p>
            <a:r>
              <a:rPr lang="en-US"/>
              <a:t>Dr.Rabeea Znad</a:t>
            </a:r>
            <a:endParaRPr lang="ar-IQ" dirty="0"/>
          </a:p>
        </p:txBody>
      </p:sp>
      <p:sp>
        <p:nvSpPr>
          <p:cNvPr id="6" name="عنصر نائب لرقم الشريحة 5">
            <a:extLst>
              <a:ext uri="{FF2B5EF4-FFF2-40B4-BE49-F238E27FC236}">
                <a16:creationId xmlns:a16="http://schemas.microsoft.com/office/drawing/2014/main" id="{7743B2BA-EA8A-40BF-BFF2-E04B65301008}"/>
              </a:ext>
            </a:extLst>
          </p:cNvPr>
          <p:cNvSpPr>
            <a:spLocks noGrp="1"/>
          </p:cNvSpPr>
          <p:nvPr>
            <p:ph type="sldNum" sz="quarter" idx="12"/>
          </p:nvPr>
        </p:nvSpPr>
        <p:spPr/>
        <p:txBody>
          <a:bodyPr/>
          <a:lstStyle/>
          <a:p>
            <a:fld id="{A54B011B-96BF-4B22-B117-8C8135DD7E5D}" type="slidenum">
              <a:rPr lang="ar-IQ" smtClean="0"/>
              <a:t>25</a:t>
            </a:fld>
            <a:endParaRPr lang="ar-IQ" dirty="0"/>
          </a:p>
        </p:txBody>
      </p:sp>
    </p:spTree>
    <p:extLst>
      <p:ext uri="{BB962C8B-B14F-4D97-AF65-F5344CB8AC3E}">
        <p14:creationId xmlns:p14="http://schemas.microsoft.com/office/powerpoint/2010/main" val="3409020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848" t="49330" r="5744" b="32537"/>
          <a:stretch/>
        </p:blipFill>
        <p:spPr>
          <a:xfrm>
            <a:off x="3608808" y="2760063"/>
            <a:ext cx="4212765" cy="2278087"/>
          </a:xfrm>
        </p:spPr>
      </p:pic>
      <p:pic>
        <p:nvPicPr>
          <p:cNvPr id="15" name="عنصر نائب للمحتوى 3"/>
          <p:cNvPicPr>
            <a:picLocks noChangeAspect="1"/>
          </p:cNvPicPr>
          <p:nvPr/>
        </p:nvPicPr>
        <p:blipFill rotWithShape="1">
          <a:blip r:embed="rId2" cstate="print">
            <a:extLst>
              <a:ext uri="{28A0092B-C50C-407E-A947-70E740481C1C}">
                <a14:useLocalDpi xmlns:a14="http://schemas.microsoft.com/office/drawing/2010/main" val="0"/>
              </a:ext>
            </a:extLst>
          </a:blip>
          <a:srcRect l="2108" t="48647" r="54268" b="34248"/>
          <a:stretch/>
        </p:blipFill>
        <p:spPr>
          <a:xfrm>
            <a:off x="80254" y="2700313"/>
            <a:ext cx="3590268" cy="2208383"/>
          </a:xfrm>
          <a:prstGeom prst="rect">
            <a:avLst/>
          </a:prstGeom>
        </p:spPr>
      </p:pic>
      <p:sp>
        <p:nvSpPr>
          <p:cNvPr id="5" name="مستطيل 4"/>
          <p:cNvSpPr/>
          <p:nvPr/>
        </p:nvSpPr>
        <p:spPr>
          <a:xfrm>
            <a:off x="-590550" y="720209"/>
            <a:ext cx="6267450" cy="461665"/>
          </a:xfrm>
          <a:prstGeom prst="rect">
            <a:avLst/>
          </a:prstGeom>
        </p:spPr>
        <p:txBody>
          <a:bodyPr wrap="square">
            <a:spAutoFit/>
          </a:bodyPr>
          <a:lstStyle/>
          <a:p>
            <a:r>
              <a:rPr lang="en-US" sz="2400" b="0" i="0" u="sng" dirty="0">
                <a:solidFill>
                  <a:srgbClr val="000000"/>
                </a:solidFill>
                <a:effectLst/>
                <a:latin typeface="Times New Roman" panose="02020603050405020304" pitchFamily="18" charset="0"/>
                <a:cs typeface="Times New Roman" panose="02020603050405020304" pitchFamily="18" charset="0"/>
              </a:rPr>
              <a:t> </a:t>
            </a:r>
            <a:endParaRPr lang="ar-IQ" dirty="0">
              <a:latin typeface="Times New Roman" panose="02020603050405020304" pitchFamily="18" charset="0"/>
              <a:cs typeface="Times New Roman" panose="02020603050405020304" pitchFamily="18" charset="0"/>
            </a:endParaRPr>
          </a:p>
        </p:txBody>
      </p:sp>
      <p:sp>
        <p:nvSpPr>
          <p:cNvPr id="6" name="مستطيل 5"/>
          <p:cNvSpPr/>
          <p:nvPr/>
        </p:nvSpPr>
        <p:spPr>
          <a:xfrm>
            <a:off x="0" y="0"/>
            <a:ext cx="2781724" cy="523220"/>
          </a:xfrm>
          <a:prstGeom prst="rect">
            <a:avLst/>
          </a:prstGeom>
        </p:spPr>
        <p:txBody>
          <a:bodyPr wrap="none">
            <a:spAutoFit/>
          </a:bodyPr>
          <a:lstStyle/>
          <a:p>
            <a:pPr algn="l" rtl="0"/>
            <a:r>
              <a:rPr lang="en-US" sz="2800" u="sng" dirty="0">
                <a:latin typeface="Times New Roman" panose="02020603050405020304" pitchFamily="18" charset="0"/>
                <a:cs typeface="Times New Roman" panose="02020603050405020304" pitchFamily="18" charset="0"/>
              </a:rPr>
              <a:t>Triangular Facets </a:t>
            </a:r>
          </a:p>
        </p:txBody>
      </p:sp>
      <p:sp>
        <p:nvSpPr>
          <p:cNvPr id="8" name="مستطيل 7"/>
          <p:cNvSpPr/>
          <p:nvPr/>
        </p:nvSpPr>
        <p:spPr>
          <a:xfrm>
            <a:off x="175504" y="519529"/>
            <a:ext cx="12016496" cy="830997"/>
          </a:xfrm>
          <a:prstGeom prst="rect">
            <a:avLst/>
          </a:prstGeom>
        </p:spPr>
        <p:txBody>
          <a:bodyPr wrap="square">
            <a:spAutoFit/>
          </a:bodyPr>
          <a:lstStyle/>
          <a:p>
            <a:pPr algn="l" rtl="0"/>
            <a:r>
              <a:rPr lang="en-US" sz="2400" b="0" i="0" dirty="0">
                <a:solidFill>
                  <a:srgbClr val="000000"/>
                </a:solidFill>
                <a:effectLst/>
                <a:latin typeface="Times New Roman" panose="02020603050405020304" pitchFamily="18" charset="0"/>
                <a:cs typeface="Times New Roman" panose="02020603050405020304" pitchFamily="18" charset="0"/>
              </a:rPr>
              <a:t>Triangular shaped facets, which are generally formed by the erosion of normal fault</a:t>
            </a:r>
          </a:p>
          <a:p>
            <a:pPr algn="l" rtl="0"/>
            <a:r>
              <a:rPr lang="en-US" sz="2400" b="0" i="0" dirty="0">
                <a:solidFill>
                  <a:srgbClr val="000000"/>
                </a:solidFill>
                <a:effectLst/>
                <a:latin typeface="Times New Roman" panose="02020603050405020304" pitchFamily="18" charset="0"/>
                <a:cs typeface="Times New Roman" panose="02020603050405020304" pitchFamily="18" charset="0"/>
              </a:rPr>
              <a:t> scarp,  it could be one of the most prominent geomorphic features on active normal fault scarps.</a:t>
            </a:r>
            <a:endParaRPr lang="ar-IQ" sz="2400" dirty="0">
              <a:latin typeface="Times New Roman" panose="02020603050405020304" pitchFamily="18" charset="0"/>
              <a:cs typeface="Times New Roman" panose="02020603050405020304" pitchFamily="18" charset="0"/>
            </a:endParaRPr>
          </a:p>
        </p:txBody>
      </p:sp>
      <p:sp>
        <p:nvSpPr>
          <p:cNvPr id="9" name="مربع نص 8"/>
          <p:cNvSpPr txBox="1"/>
          <p:nvPr/>
        </p:nvSpPr>
        <p:spPr>
          <a:xfrm>
            <a:off x="0" y="1791507"/>
            <a:ext cx="4838785" cy="523220"/>
          </a:xfrm>
          <a:prstGeom prst="rect">
            <a:avLst/>
          </a:prstGeom>
          <a:noFill/>
        </p:spPr>
        <p:txBody>
          <a:bodyPr wrap="square" rtlCol="1">
            <a:spAutoFit/>
          </a:bodyPr>
          <a:lstStyle/>
          <a:p>
            <a:r>
              <a:rPr lang="en-US" sz="2800" dirty="0">
                <a:latin typeface="Times New Roman" panose="02020603050405020304" pitchFamily="18" charset="0"/>
                <a:cs typeface="Times New Roman" panose="02020603050405020304" pitchFamily="18" charset="0"/>
              </a:rPr>
              <a:t>Evolution of triangular facets:</a:t>
            </a:r>
            <a:endParaRPr lang="ar-IQ" sz="2800" dirty="0">
              <a:latin typeface="Times New Roman" panose="02020603050405020304" pitchFamily="18" charset="0"/>
              <a:cs typeface="Times New Roman" panose="02020603050405020304" pitchFamily="18" charset="0"/>
            </a:endParaRPr>
          </a:p>
        </p:txBody>
      </p:sp>
      <p:sp>
        <p:nvSpPr>
          <p:cNvPr id="10" name="مربع نص 9"/>
          <p:cNvSpPr txBox="1"/>
          <p:nvPr/>
        </p:nvSpPr>
        <p:spPr>
          <a:xfrm>
            <a:off x="-60812" y="5954878"/>
            <a:ext cx="3810000" cy="954107"/>
          </a:xfrm>
          <a:prstGeom prst="rect">
            <a:avLst/>
          </a:prstGeom>
          <a:noFill/>
        </p:spPr>
        <p:txBody>
          <a:bodyPr wrap="square" rtlCol="1">
            <a:spAutoFit/>
          </a:bodyPr>
          <a:lstStyle/>
          <a:p>
            <a:r>
              <a:rPr lang="en-US" sz="2800" dirty="0">
                <a:latin typeface="Times New Roman" panose="02020603050405020304" pitchFamily="18" charset="0"/>
                <a:cs typeface="Times New Roman" panose="02020603050405020304" pitchFamily="18" charset="0"/>
              </a:rPr>
              <a:t>(A) Scarp Before Erosion</a:t>
            </a:r>
            <a:endParaRPr lang="ar-IQ" sz="2800" dirty="0">
              <a:latin typeface="Times New Roman" panose="02020603050405020304" pitchFamily="18" charset="0"/>
              <a:cs typeface="Times New Roman" panose="02020603050405020304" pitchFamily="18" charset="0"/>
            </a:endParaRPr>
          </a:p>
        </p:txBody>
      </p:sp>
      <p:sp>
        <p:nvSpPr>
          <p:cNvPr id="11" name="مربع نص 10"/>
          <p:cNvSpPr txBox="1"/>
          <p:nvPr/>
        </p:nvSpPr>
        <p:spPr>
          <a:xfrm>
            <a:off x="2720488" y="5281047"/>
            <a:ext cx="5063246" cy="523220"/>
          </a:xfrm>
          <a:prstGeom prst="rect">
            <a:avLst/>
          </a:prstGeom>
          <a:noFill/>
        </p:spPr>
        <p:txBody>
          <a:bodyPr wrap="square" rtlCol="1">
            <a:spAutoFit/>
          </a:bodyPr>
          <a:lstStyle/>
          <a:p>
            <a:r>
              <a:rPr lang="en-US" sz="2800" dirty="0">
                <a:latin typeface="Times New Roman" panose="02020603050405020304" pitchFamily="18" charset="0"/>
                <a:cs typeface="Times New Roman" panose="02020603050405020304" pitchFamily="18" charset="0"/>
              </a:rPr>
              <a:t>(B) Partially eroded fault scarp.</a:t>
            </a:r>
            <a:endParaRPr lang="ar-IQ" sz="2800" dirty="0">
              <a:latin typeface="Times New Roman" panose="02020603050405020304" pitchFamily="18" charset="0"/>
              <a:cs typeface="Times New Roman" panose="02020603050405020304" pitchFamily="18" charset="0"/>
            </a:endParaRPr>
          </a:p>
        </p:txBody>
      </p:sp>
      <p:sp>
        <p:nvSpPr>
          <p:cNvPr id="12" name="مربع نص 11"/>
          <p:cNvSpPr txBox="1"/>
          <p:nvPr/>
        </p:nvSpPr>
        <p:spPr>
          <a:xfrm>
            <a:off x="6659355" y="5739434"/>
            <a:ext cx="5510880" cy="954107"/>
          </a:xfrm>
          <a:prstGeom prst="rect">
            <a:avLst/>
          </a:prstGeom>
          <a:noFill/>
        </p:spPr>
        <p:txBody>
          <a:bodyPr wrap="square" rtlCol="1">
            <a:spAutoFit/>
          </a:bodyPr>
          <a:lstStyle/>
          <a:p>
            <a:r>
              <a:rPr lang="en-US" sz="2400" dirty="0">
                <a:latin typeface="Times New Roman" panose="02020603050405020304" pitchFamily="18"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Triangle facets-representing remnant of original fault scarp.</a:t>
            </a:r>
            <a:endParaRPr lang="ar-IQ" sz="2800" dirty="0">
              <a:latin typeface="Times New Roman" panose="02020603050405020304" pitchFamily="18" charset="0"/>
              <a:cs typeface="Times New Roman" panose="02020603050405020304" pitchFamily="18" charset="0"/>
            </a:endParaRPr>
          </a:p>
        </p:txBody>
      </p:sp>
      <p:pic>
        <p:nvPicPr>
          <p:cNvPr id="14" name="عنصر نائب للمحتوى 3"/>
          <p:cNvPicPr>
            <a:picLocks noChangeAspect="1"/>
          </p:cNvPicPr>
          <p:nvPr/>
        </p:nvPicPr>
        <p:blipFill rotWithShape="1">
          <a:blip r:embed="rId2" cstate="print">
            <a:extLst>
              <a:ext uri="{28A0092B-C50C-407E-A947-70E740481C1C}">
                <a14:useLocalDpi xmlns:a14="http://schemas.microsoft.com/office/drawing/2010/main" val="0"/>
              </a:ext>
            </a:extLst>
          </a:blip>
          <a:srcRect t="74836" r="54754" b="5239"/>
          <a:stretch/>
        </p:blipFill>
        <p:spPr>
          <a:xfrm>
            <a:off x="7639050" y="2530020"/>
            <a:ext cx="4552950" cy="2655422"/>
          </a:xfrm>
          <a:prstGeom prst="rect">
            <a:avLst/>
          </a:prstGeom>
        </p:spPr>
      </p:pic>
      <p:sp>
        <p:nvSpPr>
          <p:cNvPr id="16" name="مربع نص 15"/>
          <p:cNvSpPr txBox="1"/>
          <p:nvPr/>
        </p:nvSpPr>
        <p:spPr>
          <a:xfrm>
            <a:off x="1676400" y="2434415"/>
            <a:ext cx="1044088" cy="461665"/>
          </a:xfrm>
          <a:prstGeom prst="rect">
            <a:avLst/>
          </a:prstGeom>
          <a:noFill/>
        </p:spPr>
        <p:txBody>
          <a:bodyPr wrap="square" rtlCol="1">
            <a:spAutoFit/>
          </a:bodyPr>
          <a:lstStyle/>
          <a:p>
            <a:r>
              <a:rPr lang="en-US" sz="2400" b="1" dirty="0">
                <a:latin typeface="Times New Roman" panose="02020603050405020304" pitchFamily="18" charset="0"/>
                <a:cs typeface="Times New Roman" panose="02020603050405020304" pitchFamily="18" charset="0"/>
              </a:rPr>
              <a:t>(A)</a:t>
            </a:r>
            <a:endParaRPr lang="ar-IQ" sz="2400" b="1" dirty="0">
              <a:latin typeface="Times New Roman" panose="02020603050405020304" pitchFamily="18" charset="0"/>
              <a:cs typeface="Times New Roman" panose="02020603050405020304" pitchFamily="18" charset="0"/>
            </a:endParaRPr>
          </a:p>
        </p:txBody>
      </p:sp>
      <p:sp>
        <p:nvSpPr>
          <p:cNvPr id="17" name="مربع نص 16"/>
          <p:cNvSpPr txBox="1"/>
          <p:nvPr/>
        </p:nvSpPr>
        <p:spPr>
          <a:xfrm>
            <a:off x="5266668" y="2314727"/>
            <a:ext cx="1044088" cy="461665"/>
          </a:xfrm>
          <a:prstGeom prst="rect">
            <a:avLst/>
          </a:prstGeom>
          <a:noFill/>
        </p:spPr>
        <p:txBody>
          <a:bodyPr wrap="square" rtlCol="1">
            <a:spAutoFit/>
          </a:bodyPr>
          <a:lstStyle/>
          <a:p>
            <a:r>
              <a:rPr lang="en-US" sz="2400" b="1" dirty="0">
                <a:latin typeface="Times New Roman" panose="02020603050405020304" pitchFamily="18" charset="0"/>
                <a:cs typeface="Times New Roman" panose="02020603050405020304" pitchFamily="18" charset="0"/>
              </a:rPr>
              <a:t>(B)</a:t>
            </a:r>
            <a:endParaRPr lang="ar-IQ" sz="2400" b="1" dirty="0">
              <a:latin typeface="Times New Roman" panose="02020603050405020304" pitchFamily="18" charset="0"/>
              <a:cs typeface="Times New Roman" panose="02020603050405020304" pitchFamily="18" charset="0"/>
            </a:endParaRPr>
          </a:p>
        </p:txBody>
      </p:sp>
      <p:sp>
        <p:nvSpPr>
          <p:cNvPr id="18" name="مربع نص 17"/>
          <p:cNvSpPr txBox="1"/>
          <p:nvPr/>
        </p:nvSpPr>
        <p:spPr>
          <a:xfrm>
            <a:off x="9757240" y="2238648"/>
            <a:ext cx="1044088" cy="461665"/>
          </a:xfrm>
          <a:prstGeom prst="rect">
            <a:avLst/>
          </a:prstGeom>
          <a:noFill/>
        </p:spPr>
        <p:txBody>
          <a:bodyPr wrap="square" rtlCol="1">
            <a:spAutoFit/>
          </a:bodyPr>
          <a:lstStyle/>
          <a:p>
            <a:r>
              <a:rPr lang="en-US" sz="2400" b="1" dirty="0">
                <a:latin typeface="Times New Roman" panose="02020603050405020304" pitchFamily="18" charset="0"/>
                <a:cs typeface="Times New Roman" panose="02020603050405020304" pitchFamily="18" charset="0"/>
              </a:rPr>
              <a:t>(C)</a:t>
            </a:r>
            <a:endParaRPr lang="ar-IQ" sz="2400" b="1" dirty="0">
              <a:latin typeface="Times New Roman" panose="02020603050405020304" pitchFamily="18" charset="0"/>
              <a:cs typeface="Times New Roman" panose="02020603050405020304" pitchFamily="18" charset="0"/>
            </a:endParaRPr>
          </a:p>
        </p:txBody>
      </p:sp>
      <p:sp>
        <p:nvSpPr>
          <p:cNvPr id="19" name="مستطيل 18"/>
          <p:cNvSpPr/>
          <p:nvPr/>
        </p:nvSpPr>
        <p:spPr>
          <a:xfrm>
            <a:off x="1091090" y="3978705"/>
            <a:ext cx="1300356" cy="369332"/>
          </a:xfrm>
          <a:prstGeom prst="rect">
            <a:avLst/>
          </a:prstGeom>
        </p:spPr>
        <p:txBody>
          <a:bodyPr wrap="none">
            <a:spAutoFit/>
          </a:bodyPr>
          <a:lstStyle/>
          <a:p>
            <a:pPr algn="l" rtl="0"/>
            <a:r>
              <a:rPr lang="en-US" b="1" dirty="0">
                <a:latin typeface="Times New Roman" panose="02020603050405020304" pitchFamily="18" charset="0"/>
                <a:cs typeface="Times New Roman" panose="02020603050405020304" pitchFamily="18" charset="0"/>
              </a:rPr>
              <a:t>fault scarp </a:t>
            </a:r>
          </a:p>
        </p:txBody>
      </p:sp>
      <p:sp>
        <p:nvSpPr>
          <p:cNvPr id="2" name="عنصر نائب للتاريخ 1">
            <a:extLst>
              <a:ext uri="{FF2B5EF4-FFF2-40B4-BE49-F238E27FC236}">
                <a16:creationId xmlns:a16="http://schemas.microsoft.com/office/drawing/2014/main" id="{2F054326-D26C-4E0C-A197-4CD678193F73}"/>
              </a:ext>
            </a:extLst>
          </p:cNvPr>
          <p:cNvSpPr>
            <a:spLocks noGrp="1"/>
          </p:cNvSpPr>
          <p:nvPr>
            <p:ph type="dt" sz="half" idx="10"/>
          </p:nvPr>
        </p:nvSpPr>
        <p:spPr/>
        <p:txBody>
          <a:bodyPr/>
          <a:lstStyle/>
          <a:p>
            <a:fld id="{A7EEBD05-CA97-4D5D-8D38-CFD4860E6EC0}"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E9FC4973-D531-4B0C-9251-42E72CA060F8}"/>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7" name="عنصر نائب لرقم الشريحة 6">
            <a:extLst>
              <a:ext uri="{FF2B5EF4-FFF2-40B4-BE49-F238E27FC236}">
                <a16:creationId xmlns:a16="http://schemas.microsoft.com/office/drawing/2014/main" id="{C885A6BF-EB2F-484A-89B0-E4F0F7D4FB0E}"/>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26</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0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426719" y="457200"/>
            <a:ext cx="11526378" cy="5432850"/>
            <a:chOff x="426719" y="457200"/>
            <a:chExt cx="11526378" cy="5432850"/>
          </a:xfrm>
        </p:grpSpPr>
        <p:pic>
          <p:nvPicPr>
            <p:cNvPr id="4" name="صورة 3"/>
            <p:cNvPicPr>
              <a:picLocks noChangeAspect="1"/>
            </p:cNvPicPr>
            <p:nvPr/>
          </p:nvPicPr>
          <p:blipFill>
            <a:blip r:embed="rId2"/>
            <a:stretch>
              <a:fillRect/>
            </a:stretch>
          </p:blipFill>
          <p:spPr>
            <a:xfrm>
              <a:off x="1747662" y="457200"/>
              <a:ext cx="10205435" cy="5132872"/>
            </a:xfrm>
            <a:prstGeom prst="rect">
              <a:avLst/>
            </a:prstGeom>
          </p:spPr>
        </p:pic>
        <p:sp>
          <p:nvSpPr>
            <p:cNvPr id="5" name="مربع نص 4"/>
            <p:cNvSpPr txBox="1"/>
            <p:nvPr/>
          </p:nvSpPr>
          <p:spPr>
            <a:xfrm>
              <a:off x="426719" y="4812832"/>
              <a:ext cx="6423660" cy="1077218"/>
            </a:xfrm>
            <a:prstGeom prst="rect">
              <a:avLst/>
            </a:prstGeom>
            <a:solidFill>
              <a:schemeClr val="bg1"/>
            </a:solidFill>
          </p:spPr>
          <p:txBody>
            <a:bodyPr wrap="square" rtlCol="0">
              <a:spAutoFit/>
            </a:bodyPr>
            <a:lstStyle/>
            <a:p>
              <a:r>
                <a:rPr lang="en-US" sz="3200" dirty="0"/>
                <a:t>Triangular facets </a:t>
              </a:r>
              <a:r>
                <a:rPr lang="en-US" sz="3200" dirty="0">
                  <a:latin typeface="Times New Roman" panose="02020603050405020304" pitchFamily="18" charset="0"/>
                  <a:cs typeface="Times New Roman" panose="02020603050405020304" pitchFamily="18" charset="0"/>
                </a:rPr>
                <a:t>developed</a:t>
              </a:r>
              <a:r>
                <a:rPr lang="en-US" sz="3200" dirty="0"/>
                <a:t> due to valley cutting through a fault scarp</a:t>
              </a:r>
            </a:p>
          </p:txBody>
        </p:sp>
      </p:grpSp>
      <p:sp>
        <p:nvSpPr>
          <p:cNvPr id="2" name="عنصر نائب للتاريخ 1">
            <a:extLst>
              <a:ext uri="{FF2B5EF4-FFF2-40B4-BE49-F238E27FC236}">
                <a16:creationId xmlns:a16="http://schemas.microsoft.com/office/drawing/2014/main" id="{51B3B02F-B1F2-42AA-9302-352FBA1AF420}"/>
              </a:ext>
            </a:extLst>
          </p:cNvPr>
          <p:cNvSpPr>
            <a:spLocks noGrp="1"/>
          </p:cNvSpPr>
          <p:nvPr>
            <p:ph type="dt" sz="half" idx="10"/>
          </p:nvPr>
        </p:nvSpPr>
        <p:spPr/>
        <p:txBody>
          <a:bodyPr/>
          <a:lstStyle/>
          <a:p>
            <a:fld id="{BCCC4317-2626-4B2D-94A2-3E07C60B97F1}" type="datetime8">
              <a:rPr lang="ar-IQ" smtClean="0"/>
              <a:t>26 شباط، 25</a:t>
            </a:fld>
            <a:endParaRPr lang="ar-IQ" dirty="0"/>
          </a:p>
        </p:txBody>
      </p:sp>
      <p:sp>
        <p:nvSpPr>
          <p:cNvPr id="3" name="عنصر نائب للتذييل 2">
            <a:extLst>
              <a:ext uri="{FF2B5EF4-FFF2-40B4-BE49-F238E27FC236}">
                <a16:creationId xmlns:a16="http://schemas.microsoft.com/office/drawing/2014/main" id="{3334E713-4645-4DF1-9DB0-EAB20D0F8365}"/>
              </a:ext>
            </a:extLst>
          </p:cNvPr>
          <p:cNvSpPr>
            <a:spLocks noGrp="1"/>
          </p:cNvSpPr>
          <p:nvPr>
            <p:ph type="ftr" sz="quarter" idx="11"/>
          </p:nvPr>
        </p:nvSpPr>
        <p:spPr/>
        <p:txBody>
          <a:bodyPr/>
          <a:lstStyle/>
          <a:p>
            <a:r>
              <a:rPr lang="en-US"/>
              <a:t>Dr.Rabeea Znad</a:t>
            </a:r>
            <a:endParaRPr lang="ar-IQ" dirty="0"/>
          </a:p>
        </p:txBody>
      </p:sp>
      <p:sp>
        <p:nvSpPr>
          <p:cNvPr id="7" name="عنصر نائب لرقم الشريحة 6">
            <a:extLst>
              <a:ext uri="{FF2B5EF4-FFF2-40B4-BE49-F238E27FC236}">
                <a16:creationId xmlns:a16="http://schemas.microsoft.com/office/drawing/2014/main" id="{F618BCC7-ADED-4C63-B742-29613DF0A481}"/>
              </a:ext>
            </a:extLst>
          </p:cNvPr>
          <p:cNvSpPr>
            <a:spLocks noGrp="1"/>
          </p:cNvSpPr>
          <p:nvPr>
            <p:ph type="sldNum" sz="quarter" idx="12"/>
          </p:nvPr>
        </p:nvSpPr>
        <p:spPr/>
        <p:txBody>
          <a:bodyPr/>
          <a:lstStyle/>
          <a:p>
            <a:fld id="{A54B011B-96BF-4B22-B117-8C8135DD7E5D}" type="slidenum">
              <a:rPr lang="ar-IQ" smtClean="0"/>
              <a:t>27</a:t>
            </a:fld>
            <a:endParaRPr lang="ar-IQ" dirty="0"/>
          </a:p>
        </p:txBody>
      </p:sp>
    </p:spTree>
    <p:extLst>
      <p:ext uri="{BB962C8B-B14F-4D97-AF65-F5344CB8AC3E}">
        <p14:creationId xmlns:p14="http://schemas.microsoft.com/office/powerpoint/2010/main" val="3247916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p:nvPr/>
        </p:nvPicPr>
        <p:blipFill rotWithShape="1">
          <a:blip r:embed="rId2"/>
          <a:srcRect t="90323"/>
          <a:stretch/>
        </p:blipFill>
        <p:spPr bwMode="auto">
          <a:xfrm>
            <a:off x="-85725" y="6172200"/>
            <a:ext cx="8648700" cy="685800"/>
          </a:xfrm>
          <a:prstGeom prst="rect">
            <a:avLst/>
          </a:prstGeom>
          <a:noFill/>
          <a:ln w="9525">
            <a:noFill/>
            <a:miter lim="800000"/>
            <a:headEnd/>
            <a:tailEnd/>
          </a:ln>
        </p:spPr>
      </p:pic>
      <p:pic>
        <p:nvPicPr>
          <p:cNvPr id="7" name="صورة 6"/>
          <p:cNvPicPr/>
          <p:nvPr/>
        </p:nvPicPr>
        <p:blipFill rotWithShape="1">
          <a:blip r:embed="rId2"/>
          <a:srcRect l="1982" t="2420" b="14784"/>
          <a:stretch/>
        </p:blipFill>
        <p:spPr bwMode="auto">
          <a:xfrm>
            <a:off x="279400" y="0"/>
            <a:ext cx="8420100" cy="6129337"/>
          </a:xfrm>
          <a:prstGeom prst="rect">
            <a:avLst/>
          </a:prstGeom>
          <a:noFill/>
          <a:ln w="9525">
            <a:noFill/>
            <a:miter lim="800000"/>
            <a:headEnd/>
            <a:tailEnd/>
          </a:ln>
        </p:spPr>
      </p:pic>
      <p:pic>
        <p:nvPicPr>
          <p:cNvPr id="9" name="صورة 8"/>
          <p:cNvPicPr/>
          <p:nvPr/>
        </p:nvPicPr>
        <p:blipFill>
          <a:blip r:embed="rId3">
            <a:lum bright="-10000" contrast="20000"/>
          </a:blip>
          <a:srcRect/>
          <a:stretch>
            <a:fillRect/>
          </a:stretch>
        </p:blipFill>
        <p:spPr bwMode="auto">
          <a:xfrm>
            <a:off x="0" y="747711"/>
            <a:ext cx="8420100" cy="4719638"/>
          </a:xfrm>
          <a:prstGeom prst="rect">
            <a:avLst/>
          </a:prstGeom>
          <a:noFill/>
          <a:ln w="9525">
            <a:noFill/>
            <a:miter lim="800000"/>
            <a:headEnd/>
            <a:tailEnd/>
          </a:ln>
        </p:spPr>
      </p:pic>
      <p:sp>
        <p:nvSpPr>
          <p:cNvPr id="2" name="عنصر نائب للتاريخ 1">
            <a:extLst>
              <a:ext uri="{FF2B5EF4-FFF2-40B4-BE49-F238E27FC236}">
                <a16:creationId xmlns:a16="http://schemas.microsoft.com/office/drawing/2014/main" id="{17E51E91-C4F1-450B-A10D-3DFBC5670F05}"/>
              </a:ext>
            </a:extLst>
          </p:cNvPr>
          <p:cNvSpPr>
            <a:spLocks noGrp="1"/>
          </p:cNvSpPr>
          <p:nvPr>
            <p:ph type="dt" sz="half" idx="10"/>
          </p:nvPr>
        </p:nvSpPr>
        <p:spPr/>
        <p:txBody>
          <a:bodyPr/>
          <a:lstStyle/>
          <a:p>
            <a:fld id="{CB178986-D99E-4ACA-943C-3B1A81500BFA}" type="datetime8">
              <a:rPr lang="ar-IQ" smtClean="0"/>
              <a:t>26 شباط، 25</a:t>
            </a:fld>
            <a:endParaRPr lang="ar-IQ" dirty="0"/>
          </a:p>
        </p:txBody>
      </p:sp>
      <p:sp>
        <p:nvSpPr>
          <p:cNvPr id="3" name="عنصر نائب للتذييل 2">
            <a:extLst>
              <a:ext uri="{FF2B5EF4-FFF2-40B4-BE49-F238E27FC236}">
                <a16:creationId xmlns:a16="http://schemas.microsoft.com/office/drawing/2014/main" id="{C1A66EDD-0DF3-4625-AB43-4AC43C638A79}"/>
              </a:ext>
            </a:extLst>
          </p:cNvPr>
          <p:cNvSpPr>
            <a:spLocks noGrp="1"/>
          </p:cNvSpPr>
          <p:nvPr>
            <p:ph type="ftr" sz="quarter" idx="11"/>
          </p:nvPr>
        </p:nvSpPr>
        <p:spPr/>
        <p:txBody>
          <a:bodyPr/>
          <a:lstStyle/>
          <a:p>
            <a:r>
              <a:rPr lang="en-US"/>
              <a:t>Dr.Rabeea Znad</a:t>
            </a:r>
            <a:endParaRPr lang="ar-IQ" dirty="0"/>
          </a:p>
        </p:txBody>
      </p:sp>
      <p:sp>
        <p:nvSpPr>
          <p:cNvPr id="5" name="عنصر نائب لرقم الشريحة 4">
            <a:extLst>
              <a:ext uri="{FF2B5EF4-FFF2-40B4-BE49-F238E27FC236}">
                <a16:creationId xmlns:a16="http://schemas.microsoft.com/office/drawing/2014/main" id="{CA720857-0835-4396-8458-44E9DD60130E}"/>
              </a:ext>
            </a:extLst>
          </p:cNvPr>
          <p:cNvSpPr>
            <a:spLocks noGrp="1"/>
          </p:cNvSpPr>
          <p:nvPr>
            <p:ph type="sldNum" sz="quarter" idx="12"/>
          </p:nvPr>
        </p:nvSpPr>
        <p:spPr/>
        <p:txBody>
          <a:bodyPr/>
          <a:lstStyle/>
          <a:p>
            <a:fld id="{A54B011B-96BF-4B22-B117-8C8135DD7E5D}" type="slidenum">
              <a:rPr lang="ar-IQ" smtClean="0"/>
              <a:t>28</a:t>
            </a:fld>
            <a:endParaRPr lang="ar-IQ" dirty="0"/>
          </a:p>
        </p:txBody>
      </p:sp>
    </p:spTree>
    <p:extLst>
      <p:ext uri="{BB962C8B-B14F-4D97-AF65-F5344CB8AC3E}">
        <p14:creationId xmlns:p14="http://schemas.microsoft.com/office/powerpoint/2010/main" val="78708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1563" y="131605"/>
            <a:ext cx="8648701" cy="649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563" y="131605"/>
            <a:ext cx="8648700" cy="649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لتاريخ 2">
            <a:extLst>
              <a:ext uri="{FF2B5EF4-FFF2-40B4-BE49-F238E27FC236}">
                <a16:creationId xmlns:a16="http://schemas.microsoft.com/office/drawing/2014/main" id="{44F2FA54-C98A-42E4-A2D9-4EE7731B5FF8}"/>
              </a:ext>
            </a:extLst>
          </p:cNvPr>
          <p:cNvSpPr>
            <a:spLocks noGrp="1"/>
          </p:cNvSpPr>
          <p:nvPr>
            <p:ph type="dt" sz="half" idx="10"/>
          </p:nvPr>
        </p:nvSpPr>
        <p:spPr/>
        <p:txBody>
          <a:bodyPr/>
          <a:lstStyle/>
          <a:p>
            <a:fld id="{6B787B37-662D-466A-B79F-16446FD6DAE8}" type="datetime8">
              <a:rPr lang="ar-IQ" smtClean="0"/>
              <a:t>26 شباط، 25</a:t>
            </a:fld>
            <a:endParaRPr lang="ar-IQ" dirty="0"/>
          </a:p>
        </p:txBody>
      </p:sp>
      <p:sp>
        <p:nvSpPr>
          <p:cNvPr id="5" name="عنصر نائب للتذييل 4">
            <a:extLst>
              <a:ext uri="{FF2B5EF4-FFF2-40B4-BE49-F238E27FC236}">
                <a16:creationId xmlns:a16="http://schemas.microsoft.com/office/drawing/2014/main" id="{04DE1EB4-E468-416A-B6F2-18AFCFA9938F}"/>
              </a:ext>
            </a:extLst>
          </p:cNvPr>
          <p:cNvSpPr>
            <a:spLocks noGrp="1"/>
          </p:cNvSpPr>
          <p:nvPr>
            <p:ph type="ftr" sz="quarter" idx="11"/>
          </p:nvPr>
        </p:nvSpPr>
        <p:spPr/>
        <p:txBody>
          <a:bodyPr/>
          <a:lstStyle/>
          <a:p>
            <a:r>
              <a:rPr lang="en-US"/>
              <a:t>Dr.Rabeea Znad</a:t>
            </a:r>
            <a:endParaRPr lang="ar-IQ" dirty="0"/>
          </a:p>
        </p:txBody>
      </p:sp>
      <p:sp>
        <p:nvSpPr>
          <p:cNvPr id="7" name="عنصر نائب لرقم الشريحة 6">
            <a:extLst>
              <a:ext uri="{FF2B5EF4-FFF2-40B4-BE49-F238E27FC236}">
                <a16:creationId xmlns:a16="http://schemas.microsoft.com/office/drawing/2014/main" id="{070E82A0-74BF-4DE3-9BEF-CD68BFE4FB07}"/>
              </a:ext>
            </a:extLst>
          </p:cNvPr>
          <p:cNvSpPr>
            <a:spLocks noGrp="1"/>
          </p:cNvSpPr>
          <p:nvPr>
            <p:ph type="sldNum" sz="quarter" idx="12"/>
          </p:nvPr>
        </p:nvSpPr>
        <p:spPr/>
        <p:txBody>
          <a:bodyPr/>
          <a:lstStyle/>
          <a:p>
            <a:fld id="{A54B011B-96BF-4B22-B117-8C8135DD7E5D}" type="slidenum">
              <a:rPr lang="ar-IQ" smtClean="0"/>
              <a:t>29</a:t>
            </a:fld>
            <a:endParaRPr lang="ar-IQ" dirty="0"/>
          </a:p>
        </p:txBody>
      </p:sp>
    </p:spTree>
    <p:extLst>
      <p:ext uri="{BB962C8B-B14F-4D97-AF65-F5344CB8AC3E}">
        <p14:creationId xmlns:p14="http://schemas.microsoft.com/office/powerpoint/2010/main" val="41757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693174" y="1342103"/>
            <a:ext cx="4380526" cy="3082413"/>
            <a:chOff x="1902542" y="2123768"/>
            <a:chExt cx="4218294" cy="2685231"/>
          </a:xfrm>
        </p:grpSpPr>
        <p:pic>
          <p:nvPicPr>
            <p:cNvPr id="2" name="Picture 4" descr="Stress axes and faults"/>
            <p:cNvPicPr>
              <a:picLocks noChangeAspect="1" noChangeArrowheads="1"/>
            </p:cNvPicPr>
            <p:nvPr/>
          </p:nvPicPr>
          <p:blipFill rotWithShape="1">
            <a:blip r:embed="rId2">
              <a:lum bright="-6000" contrast="6000"/>
              <a:extLst>
                <a:ext uri="{28A0092B-C50C-407E-A947-70E740481C1C}">
                  <a14:useLocalDpi xmlns:a14="http://schemas.microsoft.com/office/drawing/2010/main" val="0"/>
                </a:ext>
              </a:extLst>
            </a:blip>
            <a:srcRect l="48010" b="51948"/>
            <a:stretch/>
          </p:blipFill>
          <p:spPr bwMode="auto">
            <a:xfrm>
              <a:off x="2189776" y="2287895"/>
              <a:ext cx="3931060" cy="252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مستطيل 2"/>
            <p:cNvSpPr/>
            <p:nvPr/>
          </p:nvSpPr>
          <p:spPr>
            <a:xfrm>
              <a:off x="1902542" y="2123768"/>
              <a:ext cx="929148" cy="82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latin typeface="Times New Roman" panose="02020603050405020304" pitchFamily="18" charset="0"/>
                <a:cs typeface="Times New Roman" panose="02020603050405020304" pitchFamily="18" charset="0"/>
              </a:endParaRPr>
            </a:p>
          </p:txBody>
        </p:sp>
        <p:sp>
          <p:nvSpPr>
            <p:cNvPr id="4" name="مستطيل 3"/>
            <p:cNvSpPr/>
            <p:nvPr/>
          </p:nvSpPr>
          <p:spPr>
            <a:xfrm>
              <a:off x="1902542" y="3983090"/>
              <a:ext cx="929148" cy="82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latin typeface="Times New Roman" panose="02020603050405020304" pitchFamily="18" charset="0"/>
                <a:cs typeface="Times New Roman" panose="02020603050405020304" pitchFamily="18" charset="0"/>
              </a:endParaRPr>
            </a:p>
          </p:txBody>
        </p:sp>
      </p:grpSp>
      <p:sp>
        <p:nvSpPr>
          <p:cNvPr id="6" name="مربع نص 5"/>
          <p:cNvSpPr txBox="1"/>
          <p:nvPr/>
        </p:nvSpPr>
        <p:spPr>
          <a:xfrm>
            <a:off x="4419235" y="604886"/>
            <a:ext cx="4852219" cy="954107"/>
          </a:xfrm>
          <a:prstGeom prst="rect">
            <a:avLst/>
          </a:prstGeom>
          <a:noFill/>
        </p:spPr>
        <p:txBody>
          <a:bodyPr wrap="square" rtlCol="1">
            <a:spAutoFit/>
          </a:bodyPr>
          <a:lstStyle/>
          <a:p>
            <a:r>
              <a:rPr lang="en-US" sz="2800" dirty="0">
                <a:latin typeface="Times New Roman" panose="02020603050405020304" pitchFamily="18" charset="0"/>
                <a:cs typeface="Times New Roman" panose="02020603050405020304" pitchFamily="18" charset="0"/>
              </a:rPr>
              <a:t>Reverse faults system</a:t>
            </a:r>
          </a:p>
          <a:p>
            <a:r>
              <a:rPr lang="en-US" sz="2800" dirty="0">
                <a:latin typeface="Times New Roman" panose="02020603050405020304" pitchFamily="18" charset="0"/>
                <a:cs typeface="Times New Roman" panose="02020603050405020304" pitchFamily="18" charset="0"/>
              </a:rPr>
              <a:t>    (thrust)                        </a:t>
            </a:r>
            <a:endParaRPr lang="ar-IQ" sz="2800" dirty="0">
              <a:latin typeface="Times New Roman" panose="02020603050405020304" pitchFamily="18" charset="0"/>
              <a:cs typeface="Times New Roman" panose="02020603050405020304" pitchFamily="18" charset="0"/>
            </a:endParaRPr>
          </a:p>
        </p:txBody>
      </p:sp>
      <p:sp>
        <p:nvSpPr>
          <p:cNvPr id="7" name="مستطيل 6"/>
          <p:cNvSpPr/>
          <p:nvPr/>
        </p:nvSpPr>
        <p:spPr>
          <a:xfrm>
            <a:off x="6750350" y="1828510"/>
            <a:ext cx="474810" cy="461665"/>
          </a:xfrm>
          <a:prstGeom prst="rect">
            <a:avLst/>
          </a:prstGeom>
          <a:solidFill>
            <a:schemeClr val="bg1"/>
          </a:solidFill>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US" sz="2400" b="1" baseline="-25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1</a:t>
            </a:r>
            <a:endParaRPr lang="ar-IQ" sz="2400" dirty="0">
              <a:solidFill>
                <a:srgbClr val="C00000"/>
              </a:solidFill>
              <a:latin typeface="Times New Roman" panose="02020603050405020304" pitchFamily="18" charset="0"/>
              <a:cs typeface="Times New Roman" panose="02020603050405020304" pitchFamily="18" charset="0"/>
            </a:endParaRPr>
          </a:p>
        </p:txBody>
      </p:sp>
      <p:sp>
        <p:nvSpPr>
          <p:cNvPr id="8" name="مربع نص 7"/>
          <p:cNvSpPr txBox="1"/>
          <p:nvPr/>
        </p:nvSpPr>
        <p:spPr>
          <a:xfrm>
            <a:off x="7225160" y="1844676"/>
            <a:ext cx="1469698" cy="461665"/>
          </a:xfrm>
          <a:prstGeom prst="rect">
            <a:avLst/>
          </a:prstGeom>
          <a:noFill/>
        </p:spPr>
        <p:txBody>
          <a:bodyPr wrap="none" rtlCol="1">
            <a:spAutoFit/>
          </a:bodyPr>
          <a:lstStyle/>
          <a:p>
            <a:r>
              <a:rPr lang="en-US" sz="2400" dirty="0">
                <a:solidFill>
                  <a:srgbClr val="C00000"/>
                </a:solidFill>
                <a:latin typeface="Times New Roman" panose="02020603050405020304" pitchFamily="18" charset="0"/>
                <a:cs typeface="Times New Roman" panose="02020603050405020304" pitchFamily="18" charset="0"/>
              </a:rPr>
              <a:t>horizontal</a:t>
            </a:r>
            <a:endParaRPr lang="ar-IQ" sz="2400" dirty="0">
              <a:latin typeface="Times New Roman" panose="02020603050405020304" pitchFamily="18" charset="0"/>
              <a:cs typeface="Times New Roman" panose="02020603050405020304" pitchFamily="18" charset="0"/>
            </a:endParaRPr>
          </a:p>
        </p:txBody>
      </p:sp>
      <p:sp>
        <p:nvSpPr>
          <p:cNvPr id="9" name="مستطيل 8"/>
          <p:cNvSpPr/>
          <p:nvPr/>
        </p:nvSpPr>
        <p:spPr>
          <a:xfrm>
            <a:off x="6452437" y="2781965"/>
            <a:ext cx="2495065" cy="646331"/>
          </a:xfrm>
          <a:prstGeom prst="rect">
            <a:avLst/>
          </a:prstGeom>
          <a:solidFill>
            <a:schemeClr val="bg1"/>
          </a:solidFill>
        </p:spPr>
        <p:txBody>
          <a:bodyPr wrap="squar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3200" b="1" baseline="-25000" dirty="0">
                <a:latin typeface="Times New Roman" panose="02020603050405020304" pitchFamily="18" charset="0"/>
                <a:cs typeface="Times New Roman" panose="02020603050405020304" pitchFamily="18" charset="0"/>
                <a:sym typeface="Symbol" panose="05050102010706020507" pitchFamily="18" charset="2"/>
              </a:rPr>
              <a:t>2     </a:t>
            </a:r>
            <a:r>
              <a:rPr lang="en-US" sz="3600" b="1" baseline="-25000" dirty="0">
                <a:latin typeface="Times New Roman" panose="02020603050405020304" pitchFamily="18" charset="0"/>
                <a:cs typeface="Times New Roman" panose="02020603050405020304" pitchFamily="18" charset="0"/>
                <a:sym typeface="Symbol" panose="05050102010706020507" pitchFamily="18" charset="2"/>
              </a:rPr>
              <a:t>horizontal </a:t>
            </a:r>
            <a:endParaRPr lang="ar-IQ" sz="3600" dirty="0">
              <a:latin typeface="Times New Roman" panose="02020603050405020304" pitchFamily="18" charset="0"/>
              <a:cs typeface="Times New Roman" panose="02020603050405020304" pitchFamily="18" charset="0"/>
            </a:endParaRPr>
          </a:p>
        </p:txBody>
      </p:sp>
      <p:sp>
        <p:nvSpPr>
          <p:cNvPr id="10" name="مستطيل 9"/>
          <p:cNvSpPr/>
          <p:nvPr/>
        </p:nvSpPr>
        <p:spPr>
          <a:xfrm>
            <a:off x="6778147" y="2217005"/>
            <a:ext cx="1776448" cy="646331"/>
          </a:xfrm>
          <a:prstGeom prst="rect">
            <a:avLst/>
          </a:prstGeom>
          <a:solidFill>
            <a:schemeClr val="bg1"/>
          </a:solidFill>
        </p:spPr>
        <p:txBody>
          <a:bodyPr wrap="none">
            <a:spAutoFit/>
          </a:bodyPr>
          <a:lstStyle/>
          <a:p>
            <a:r>
              <a:rPr lang="en-US" sz="2400" b="1" dirty="0">
                <a:latin typeface="Times New Roman" panose="02020603050405020304" pitchFamily="18" charset="0"/>
                <a:cs typeface="Times New Roman" panose="02020603050405020304" pitchFamily="18" charset="0"/>
                <a:sym typeface="Symbol" panose="05050102010706020507" pitchFamily="18" charset="2"/>
              </a:rPr>
              <a:t></a:t>
            </a:r>
            <a:r>
              <a:rPr lang="en-US" sz="2800" b="1" baseline="-25000" dirty="0">
                <a:latin typeface="Times New Roman" panose="02020603050405020304" pitchFamily="18" charset="0"/>
                <a:cs typeface="Times New Roman" panose="02020603050405020304" pitchFamily="18" charset="0"/>
                <a:sym typeface="Symbol" panose="05050102010706020507" pitchFamily="18" charset="2"/>
              </a:rPr>
              <a:t>3     </a:t>
            </a:r>
            <a:r>
              <a:rPr lang="en-US" sz="3600" b="1" baseline="-25000" dirty="0">
                <a:latin typeface="Times New Roman" panose="02020603050405020304" pitchFamily="18" charset="0"/>
                <a:cs typeface="Times New Roman" panose="02020603050405020304" pitchFamily="18" charset="0"/>
                <a:sym typeface="Symbol" panose="05050102010706020507" pitchFamily="18" charset="2"/>
              </a:rPr>
              <a:t>vertical</a:t>
            </a:r>
            <a:endParaRPr lang="ar-IQ" sz="2800" dirty="0">
              <a:latin typeface="Times New Roman" panose="02020603050405020304" pitchFamily="18" charset="0"/>
              <a:cs typeface="Times New Roman" panose="02020603050405020304" pitchFamily="18" charset="0"/>
            </a:endParaRPr>
          </a:p>
        </p:txBody>
      </p:sp>
      <p:sp>
        <p:nvSpPr>
          <p:cNvPr id="11" name="مستطيل 10"/>
          <p:cNvSpPr/>
          <p:nvPr/>
        </p:nvSpPr>
        <p:spPr>
          <a:xfrm>
            <a:off x="8481029" y="3750808"/>
            <a:ext cx="2571537" cy="400110"/>
          </a:xfrm>
          <a:prstGeom prst="rect">
            <a:avLst/>
          </a:prstGeom>
        </p:spPr>
        <p:txBody>
          <a:bodyPr wrap="none">
            <a:spAutoFit/>
          </a:bodyPr>
          <a:lstStyle/>
          <a:p>
            <a:r>
              <a:rPr lang="en-US" sz="2000" b="0" i="0" dirty="0">
                <a:solidFill>
                  <a:srgbClr val="333333"/>
                </a:solidFill>
                <a:effectLst/>
                <a:latin typeface="Times New Roman" panose="02020603050405020304" pitchFamily="18" charset="0"/>
                <a:cs typeface="Times New Roman" panose="02020603050405020304" pitchFamily="18" charset="0"/>
              </a:rPr>
              <a:t>compressional stresses </a:t>
            </a:r>
            <a:endParaRPr lang="ar-IQ" sz="2000" dirty="0">
              <a:latin typeface="Times New Roman" panose="02020603050405020304" pitchFamily="18" charset="0"/>
              <a:cs typeface="Times New Roman" panose="02020603050405020304" pitchFamily="18" charset="0"/>
            </a:endParaRPr>
          </a:p>
        </p:txBody>
      </p:sp>
      <p:sp>
        <p:nvSpPr>
          <p:cNvPr id="12" name="مستطيل 11"/>
          <p:cNvSpPr/>
          <p:nvPr/>
        </p:nvSpPr>
        <p:spPr>
          <a:xfrm>
            <a:off x="5144924" y="3689253"/>
            <a:ext cx="2973827" cy="461665"/>
          </a:xfrm>
          <a:prstGeom prst="rect">
            <a:avLst/>
          </a:prstGeom>
        </p:spPr>
        <p:txBody>
          <a:bodyPr wrap="none">
            <a:spAutoFit/>
          </a:bodyPr>
          <a:lstStyle/>
          <a:p>
            <a:r>
              <a:rPr lang="en-US" sz="2400" u="sng" dirty="0">
                <a:latin typeface="Times New Roman" panose="02020603050405020304" pitchFamily="18" charset="0"/>
                <a:cs typeface="Times New Roman" panose="02020603050405020304" pitchFamily="18" charset="0"/>
              </a:rPr>
              <a:t>Tectonic environment</a:t>
            </a:r>
            <a:r>
              <a:rPr lang="en-US" sz="2400" dirty="0">
                <a:latin typeface="Times New Roman" panose="02020603050405020304" pitchFamily="18" charset="0"/>
                <a:cs typeface="Times New Roman" panose="02020603050405020304" pitchFamily="18" charset="0"/>
              </a:rPr>
              <a:t>;</a:t>
            </a:r>
            <a:endParaRPr lang="ar-IQ" sz="2400" dirty="0">
              <a:latin typeface="Times New Roman" panose="02020603050405020304" pitchFamily="18" charset="0"/>
              <a:cs typeface="Times New Roman" panose="02020603050405020304" pitchFamily="18" charset="0"/>
            </a:endParaRPr>
          </a:p>
        </p:txBody>
      </p:sp>
      <p:sp>
        <p:nvSpPr>
          <p:cNvPr id="13" name="مستطيل 12"/>
          <p:cNvSpPr/>
          <p:nvPr/>
        </p:nvSpPr>
        <p:spPr>
          <a:xfrm>
            <a:off x="5983821" y="4236111"/>
            <a:ext cx="3373039" cy="461665"/>
          </a:xfrm>
          <a:prstGeom prst="rect">
            <a:avLst/>
          </a:prstGeom>
        </p:spPr>
        <p:txBody>
          <a:bodyPr wrap="none">
            <a:spAutoFit/>
          </a:bodyPr>
          <a:lstStyle/>
          <a:p>
            <a:r>
              <a:rPr lang="en-US" sz="2400" b="0" i="0" u="sng" dirty="0">
                <a:solidFill>
                  <a:srgbClr val="333333"/>
                </a:solidFill>
                <a:effectLst/>
                <a:latin typeface="Times New Roman" panose="02020603050405020304" pitchFamily="18" charset="0"/>
                <a:cs typeface="Times New Roman" panose="02020603050405020304" pitchFamily="18" charset="0"/>
              </a:rPr>
              <a:t>fault dips </a:t>
            </a:r>
            <a:r>
              <a:rPr lang="en-US" sz="2400" b="0" i="0" dirty="0">
                <a:solidFill>
                  <a:srgbClr val="333333"/>
                </a:solidFill>
                <a:effectLst/>
                <a:latin typeface="Times New Roman" panose="02020603050405020304" pitchFamily="18" charset="0"/>
                <a:cs typeface="Times New Roman" panose="02020603050405020304" pitchFamily="18" charset="0"/>
              </a:rPr>
              <a:t>;at less than 45°</a:t>
            </a:r>
            <a:endParaRPr lang="ar-IQ" sz="2400" dirty="0">
              <a:latin typeface="Times New Roman" panose="02020603050405020304" pitchFamily="18" charset="0"/>
              <a:cs typeface="Times New Roman" panose="02020603050405020304" pitchFamily="18" charset="0"/>
            </a:endParaRPr>
          </a:p>
        </p:txBody>
      </p:sp>
      <p:sp>
        <p:nvSpPr>
          <p:cNvPr id="14" name="مستطيل 13"/>
          <p:cNvSpPr/>
          <p:nvPr/>
        </p:nvSpPr>
        <p:spPr>
          <a:xfrm>
            <a:off x="3134446" y="4900140"/>
            <a:ext cx="7043248" cy="1569660"/>
          </a:xfrm>
          <a:prstGeom prst="rect">
            <a:avLst/>
          </a:prstGeom>
        </p:spPr>
        <p:txBody>
          <a:bodyPr wrap="square">
            <a:spAutoFit/>
          </a:bodyPr>
          <a:lstStyle/>
          <a:p>
            <a:pPr algn="l" rtl="0"/>
            <a:r>
              <a:rPr lang="en-US" sz="2000" b="0" i="0" dirty="0">
                <a:solidFill>
                  <a:srgbClr val="333333"/>
                </a:solidFill>
                <a:effectLst/>
                <a:latin typeface="Times New Roman" panose="02020603050405020304" pitchFamily="18" charset="0"/>
                <a:cs typeface="Times New Roman" panose="02020603050405020304" pitchFamily="18" charset="0"/>
              </a:rPr>
              <a:t>However</a:t>
            </a:r>
            <a:r>
              <a:rPr lang="en-US" sz="2000" dirty="0">
                <a:solidFill>
                  <a:srgbClr val="333333"/>
                </a:solidFill>
                <a:latin typeface="Times New Roman" panose="02020603050405020304" pitchFamily="18" charset="0"/>
                <a:cs typeface="Times New Roman" panose="02020603050405020304" pitchFamily="18" charset="0"/>
              </a:rPr>
              <a:t>, in nature steeply or shallowly dipping reverse faults do occur because of variations in the properties of rocks (such as their relative strength) on a fault surface.</a:t>
            </a:r>
            <a:r>
              <a:rPr lang="en-US" sz="2000" dirty="0">
                <a:latin typeface="Times New Roman" panose="02020603050405020304" pitchFamily="18" charset="0"/>
                <a:cs typeface="Times New Roman" panose="02020603050405020304" pitchFamily="18" charset="0"/>
              </a:rPr>
              <a:t> </a:t>
            </a:r>
            <a:endParaRPr lang="ar-SA" sz="2000" dirty="0">
              <a:latin typeface="Times New Roman" panose="02020603050405020304" pitchFamily="18" charset="0"/>
              <a:cs typeface="Times New Roman" panose="02020603050405020304" pitchFamily="18" charset="0"/>
            </a:endParaRPr>
          </a:p>
          <a:p>
            <a:pPr algn="l" rtl="0"/>
            <a:r>
              <a:rPr lang="en-US" sz="2000" b="0" i="0" dirty="0">
                <a:solidFill>
                  <a:srgbClr val="C00000"/>
                </a:solidFill>
                <a:effectLst/>
                <a:latin typeface="Times New Roman" panose="02020603050405020304" pitchFamily="18" charset="0"/>
                <a:cs typeface="Times New Roman" panose="02020603050405020304" pitchFamily="18" charset="0"/>
              </a:rPr>
              <a:t>A thrust is a low-angle reverse fault</a:t>
            </a:r>
            <a:r>
              <a:rPr lang="en-US" sz="1600" b="0" i="0" dirty="0">
                <a:solidFill>
                  <a:srgbClr val="C00000"/>
                </a:solidFill>
                <a:effectLst/>
                <a:latin typeface="Times New Roman" panose="02020603050405020304" pitchFamily="18" charset="0"/>
                <a:cs typeface="Times New Roman" panose="02020603050405020304" pitchFamily="18" charset="0"/>
              </a:rPr>
              <a:t>.</a:t>
            </a:r>
            <a:br>
              <a:rPr lang="en-US" sz="1600" dirty="0">
                <a:solidFill>
                  <a:srgbClr val="C00000"/>
                </a:solidFill>
                <a:latin typeface="Times New Roman" panose="02020603050405020304" pitchFamily="18" charset="0"/>
                <a:cs typeface="Times New Roman" panose="02020603050405020304" pitchFamily="18" charset="0"/>
              </a:rPr>
            </a:br>
            <a:endParaRPr lang="ar-IQ" sz="1600" dirty="0">
              <a:solidFill>
                <a:srgbClr val="C00000"/>
              </a:solidFill>
              <a:latin typeface="Times New Roman" panose="02020603050405020304" pitchFamily="18" charset="0"/>
              <a:cs typeface="Times New Roman" panose="02020603050405020304" pitchFamily="18" charset="0"/>
            </a:endParaRPr>
          </a:p>
        </p:txBody>
      </p:sp>
      <p:pic>
        <p:nvPicPr>
          <p:cNvPr id="15" name="Picture 4" descr="Stress axes and faults"/>
          <p:cNvPicPr>
            <a:picLocks noChangeAspect="1" noChangeArrowheads="1"/>
          </p:cNvPicPr>
          <p:nvPr/>
        </p:nvPicPr>
        <p:blipFill rotWithShape="1">
          <a:blip r:embed="rId2">
            <a:lum bright="-6000" contrast="6000"/>
            <a:extLst>
              <a:ext uri="{28A0092B-C50C-407E-A947-70E740481C1C}">
                <a14:useLocalDpi xmlns:a14="http://schemas.microsoft.com/office/drawing/2010/main" val="0"/>
              </a:ext>
            </a:extLst>
          </a:blip>
          <a:srcRect l="1" r="44577" b="88507"/>
          <a:stretch/>
        </p:blipFill>
        <p:spPr bwMode="auto">
          <a:xfrm>
            <a:off x="693174" y="462806"/>
            <a:ext cx="4190641" cy="602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4" descr="Stress axes and faults"/>
          <p:cNvPicPr>
            <a:picLocks noChangeAspect="1" noChangeArrowheads="1"/>
          </p:cNvPicPr>
          <p:nvPr/>
        </p:nvPicPr>
        <p:blipFill rotWithShape="1">
          <a:blip r:embed="rId2">
            <a:lum bright="-6000" contrast="6000"/>
            <a:extLst>
              <a:ext uri="{28A0092B-C50C-407E-A947-70E740481C1C}">
                <a14:useLocalDpi xmlns:a14="http://schemas.microsoft.com/office/drawing/2010/main" val="0"/>
              </a:ext>
            </a:extLst>
          </a:blip>
          <a:srcRect l="2043" t="58827" r="66903" b="-1406"/>
          <a:stretch/>
        </p:blipFill>
        <p:spPr bwMode="auto">
          <a:xfrm>
            <a:off x="470456" y="4213458"/>
            <a:ext cx="2348066" cy="22339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عنصر نائب للتاريخ 16">
            <a:extLst>
              <a:ext uri="{FF2B5EF4-FFF2-40B4-BE49-F238E27FC236}">
                <a16:creationId xmlns:a16="http://schemas.microsoft.com/office/drawing/2014/main" id="{D566BE94-5444-4E07-AEE7-4316D641F9EC}"/>
              </a:ext>
            </a:extLst>
          </p:cNvPr>
          <p:cNvSpPr>
            <a:spLocks noGrp="1"/>
          </p:cNvSpPr>
          <p:nvPr>
            <p:ph type="dt" sz="half" idx="10"/>
          </p:nvPr>
        </p:nvSpPr>
        <p:spPr/>
        <p:txBody>
          <a:bodyPr/>
          <a:lstStyle/>
          <a:p>
            <a:fld id="{0688C6F5-E219-444C-A8E7-3477E98B4A16}"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18" name="عنصر نائب للتذييل 17">
            <a:extLst>
              <a:ext uri="{FF2B5EF4-FFF2-40B4-BE49-F238E27FC236}">
                <a16:creationId xmlns:a16="http://schemas.microsoft.com/office/drawing/2014/main" id="{BD26BD93-2E84-4277-B41F-5F8B4D418CCE}"/>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19" name="عنصر نائب لرقم الشريحة 18">
            <a:extLst>
              <a:ext uri="{FF2B5EF4-FFF2-40B4-BE49-F238E27FC236}">
                <a16:creationId xmlns:a16="http://schemas.microsoft.com/office/drawing/2014/main" id="{977FBA0D-3E6A-4A35-9BB9-548047BA3931}"/>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3</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248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342900" y="0"/>
            <a:ext cx="8373878" cy="584775"/>
          </a:xfrm>
          <a:prstGeom prst="rect">
            <a:avLst/>
          </a:prstGeom>
        </p:spPr>
        <p:txBody>
          <a:bodyPr wrap="square">
            <a:spAutoFit/>
          </a:bodyPr>
          <a:lstStyle/>
          <a:p>
            <a:pPr algn="l" rtl="0"/>
            <a:r>
              <a:rPr lang="en-US" sz="3200" b="1" u="sng" dirty="0">
                <a:latin typeface="Times New Roman" panose="02020603050405020304" pitchFamily="18" charset="0"/>
                <a:cs typeface="Times New Roman" panose="02020603050405020304" pitchFamily="18" charset="0"/>
              </a:rPr>
              <a:t>Aligned springs and vegetation </a:t>
            </a:r>
            <a:r>
              <a:rPr lang="en-US" sz="3200" b="1" dirty="0">
                <a:latin typeface="Times New Roman" panose="02020603050405020304" pitchFamily="18" charset="0"/>
                <a:cs typeface="Times New Roman" panose="02020603050405020304" pitchFamily="18" charset="0"/>
              </a:rPr>
              <a:t>;</a:t>
            </a:r>
          </a:p>
        </p:txBody>
      </p:sp>
      <p:sp>
        <p:nvSpPr>
          <p:cNvPr id="5" name="مربع نص 4"/>
          <p:cNvSpPr txBox="1"/>
          <p:nvPr/>
        </p:nvSpPr>
        <p:spPr>
          <a:xfrm>
            <a:off x="0" y="584775"/>
            <a:ext cx="9525000" cy="2246769"/>
          </a:xfrm>
          <a:prstGeom prst="rect">
            <a:avLst/>
          </a:prstGeom>
          <a:noFill/>
        </p:spPr>
        <p:txBody>
          <a:bodyPr wrap="square" rtlCol="1">
            <a:spAutoFit/>
          </a:bodyPr>
          <a:lstStyle/>
          <a:p>
            <a:pPr algn="l"/>
            <a:r>
              <a:rPr lang="en-US" sz="2800" dirty="0">
                <a:latin typeface="Times New Roman" panose="02020603050405020304" pitchFamily="18" charset="0"/>
                <a:cs typeface="Times New Roman" panose="02020603050405020304" pitchFamily="18" charset="0"/>
              </a:rPr>
              <a:t>Aligned along the foot of a mountain range are highly suggestive of faulting, especially if the water is hot. The alignment suggest the presence of a major plane of weakness. and hot water indicates a fracture that permits deep penetration of circulating waters.</a:t>
            </a:r>
            <a:endParaRPr lang="ar-IQ" sz="2800" dirty="0">
              <a:latin typeface="Times New Roman" panose="02020603050405020304" pitchFamily="18" charset="0"/>
              <a:cs typeface="Times New Roman" panose="02020603050405020304" pitchFamily="18" charset="0"/>
            </a:endParaRPr>
          </a:p>
        </p:txBody>
      </p:sp>
      <p:sp>
        <p:nvSpPr>
          <p:cNvPr id="6" name="مستطيل 5"/>
          <p:cNvSpPr/>
          <p:nvPr/>
        </p:nvSpPr>
        <p:spPr>
          <a:xfrm>
            <a:off x="72669" y="2703879"/>
            <a:ext cx="2951385"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Offset  of stream :</a:t>
            </a:r>
            <a:endParaRPr lang="ar-IQ" sz="2800" u="sng" dirty="0">
              <a:latin typeface="Times New Roman" panose="02020603050405020304" pitchFamily="18" charset="0"/>
              <a:cs typeface="Times New Roman" panose="02020603050405020304" pitchFamily="18" charset="0"/>
            </a:endParaRPr>
          </a:p>
        </p:txBody>
      </p:sp>
      <p:grpSp>
        <p:nvGrpSpPr>
          <p:cNvPr id="7" name="مجموعة 6"/>
          <p:cNvGrpSpPr/>
          <p:nvPr/>
        </p:nvGrpSpPr>
        <p:grpSpPr>
          <a:xfrm>
            <a:off x="7124700" y="5010150"/>
            <a:ext cx="2152650" cy="1518215"/>
            <a:chOff x="1649505" y="627528"/>
            <a:chExt cx="8749553" cy="5719109"/>
          </a:xfrm>
        </p:grpSpPr>
        <p:grpSp>
          <p:nvGrpSpPr>
            <p:cNvPr id="8" name="مجموعة 7"/>
            <p:cNvGrpSpPr/>
            <p:nvPr/>
          </p:nvGrpSpPr>
          <p:grpSpPr>
            <a:xfrm>
              <a:off x="1649505" y="627528"/>
              <a:ext cx="8749553" cy="5719109"/>
              <a:chOff x="1649505" y="627528"/>
              <a:chExt cx="8749553" cy="5719109"/>
            </a:xfrm>
          </p:grpSpPr>
          <p:pic>
            <p:nvPicPr>
              <p:cNvPr id="10" name="Picture 2" descr="carrisoz.jpg                                                   00029315Missoula                       ABA781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9505" y="627528"/>
                <a:ext cx="8749553" cy="571910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رابط كسهم مستقيم 10"/>
              <p:cNvCxnSpPr/>
              <p:nvPr/>
            </p:nvCxnSpPr>
            <p:spPr>
              <a:xfrm flipH="1" flipV="1">
                <a:off x="7353300" y="3790950"/>
                <a:ext cx="1143000" cy="38100"/>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9" name="شكل حر 8"/>
            <p:cNvSpPr/>
            <p:nvPr/>
          </p:nvSpPr>
          <p:spPr>
            <a:xfrm>
              <a:off x="7179469" y="1047750"/>
              <a:ext cx="1569404" cy="5200650"/>
            </a:xfrm>
            <a:custGeom>
              <a:avLst/>
              <a:gdLst>
                <a:gd name="connsiteX0" fmla="*/ 1373981 w 1569404"/>
                <a:gd name="connsiteY0" fmla="*/ 0 h 5200650"/>
                <a:gd name="connsiteX1" fmla="*/ 1373981 w 1569404"/>
                <a:gd name="connsiteY1" fmla="*/ 361950 h 5200650"/>
                <a:gd name="connsiteX2" fmla="*/ 1373981 w 1569404"/>
                <a:gd name="connsiteY2" fmla="*/ 609600 h 5200650"/>
                <a:gd name="connsiteX3" fmla="*/ 1202531 w 1569404"/>
                <a:gd name="connsiteY3" fmla="*/ 857250 h 5200650"/>
                <a:gd name="connsiteX4" fmla="*/ 1278731 w 1569404"/>
                <a:gd name="connsiteY4" fmla="*/ 1066800 h 5200650"/>
                <a:gd name="connsiteX5" fmla="*/ 1354931 w 1569404"/>
                <a:gd name="connsiteY5" fmla="*/ 1238250 h 5200650"/>
                <a:gd name="connsiteX6" fmla="*/ 1316831 w 1569404"/>
                <a:gd name="connsiteY6" fmla="*/ 1447800 h 5200650"/>
                <a:gd name="connsiteX7" fmla="*/ 1412081 w 1569404"/>
                <a:gd name="connsiteY7" fmla="*/ 1581150 h 5200650"/>
                <a:gd name="connsiteX8" fmla="*/ 1564481 w 1569404"/>
                <a:gd name="connsiteY8" fmla="*/ 1752600 h 5200650"/>
                <a:gd name="connsiteX9" fmla="*/ 1526381 w 1569404"/>
                <a:gd name="connsiteY9" fmla="*/ 1981200 h 5200650"/>
                <a:gd name="connsiteX10" fmla="*/ 1469231 w 1569404"/>
                <a:gd name="connsiteY10" fmla="*/ 2114550 h 5200650"/>
                <a:gd name="connsiteX11" fmla="*/ 1221581 w 1569404"/>
                <a:gd name="connsiteY11" fmla="*/ 2343150 h 5200650"/>
                <a:gd name="connsiteX12" fmla="*/ 1202531 w 1569404"/>
                <a:gd name="connsiteY12" fmla="*/ 2400300 h 5200650"/>
                <a:gd name="connsiteX13" fmla="*/ 1031081 w 1569404"/>
                <a:gd name="connsiteY13" fmla="*/ 2419350 h 5200650"/>
                <a:gd name="connsiteX14" fmla="*/ 592931 w 1569404"/>
                <a:gd name="connsiteY14" fmla="*/ 2400300 h 5200650"/>
                <a:gd name="connsiteX15" fmla="*/ 326231 w 1569404"/>
                <a:gd name="connsiteY15" fmla="*/ 2400300 h 5200650"/>
                <a:gd name="connsiteX16" fmla="*/ 116681 w 1569404"/>
                <a:gd name="connsiteY16" fmla="*/ 2400300 h 5200650"/>
                <a:gd name="connsiteX17" fmla="*/ 21431 w 1569404"/>
                <a:gd name="connsiteY17" fmla="*/ 2438400 h 5200650"/>
                <a:gd name="connsiteX18" fmla="*/ 2381 w 1569404"/>
                <a:gd name="connsiteY18" fmla="*/ 2552700 h 5200650"/>
                <a:gd name="connsiteX19" fmla="*/ 59531 w 1569404"/>
                <a:gd name="connsiteY19" fmla="*/ 2743200 h 5200650"/>
                <a:gd name="connsiteX20" fmla="*/ 59531 w 1569404"/>
                <a:gd name="connsiteY20" fmla="*/ 2857500 h 5200650"/>
                <a:gd name="connsiteX21" fmla="*/ 59531 w 1569404"/>
                <a:gd name="connsiteY21" fmla="*/ 3086100 h 5200650"/>
                <a:gd name="connsiteX22" fmla="*/ 40481 w 1569404"/>
                <a:gd name="connsiteY22" fmla="*/ 3181350 h 5200650"/>
                <a:gd name="connsiteX23" fmla="*/ 40481 w 1569404"/>
                <a:gd name="connsiteY23" fmla="*/ 3333750 h 5200650"/>
                <a:gd name="connsiteX24" fmla="*/ 78581 w 1569404"/>
                <a:gd name="connsiteY24" fmla="*/ 3486150 h 5200650"/>
                <a:gd name="connsiteX25" fmla="*/ 97631 w 1569404"/>
                <a:gd name="connsiteY25" fmla="*/ 3695700 h 5200650"/>
                <a:gd name="connsiteX26" fmla="*/ 154781 w 1569404"/>
                <a:gd name="connsiteY26" fmla="*/ 4019550 h 5200650"/>
                <a:gd name="connsiteX27" fmla="*/ 250031 w 1569404"/>
                <a:gd name="connsiteY27" fmla="*/ 4210050 h 5200650"/>
                <a:gd name="connsiteX28" fmla="*/ 383381 w 1569404"/>
                <a:gd name="connsiteY28" fmla="*/ 4438650 h 5200650"/>
                <a:gd name="connsiteX29" fmla="*/ 478631 w 1569404"/>
                <a:gd name="connsiteY29" fmla="*/ 4495800 h 5200650"/>
                <a:gd name="connsiteX30" fmla="*/ 592931 w 1569404"/>
                <a:gd name="connsiteY30" fmla="*/ 4572000 h 5200650"/>
                <a:gd name="connsiteX31" fmla="*/ 573881 w 1569404"/>
                <a:gd name="connsiteY31" fmla="*/ 4724400 h 5200650"/>
                <a:gd name="connsiteX32" fmla="*/ 554831 w 1569404"/>
                <a:gd name="connsiteY32" fmla="*/ 4781550 h 5200650"/>
                <a:gd name="connsiteX33" fmla="*/ 516731 w 1569404"/>
                <a:gd name="connsiteY33" fmla="*/ 4953000 h 5200650"/>
                <a:gd name="connsiteX34" fmla="*/ 516731 w 1569404"/>
                <a:gd name="connsiteY34" fmla="*/ 5200650 h 5200650"/>
                <a:gd name="connsiteX35" fmla="*/ 516731 w 1569404"/>
                <a:gd name="connsiteY35" fmla="*/ 5200650 h 5200650"/>
                <a:gd name="connsiteX36" fmla="*/ 516731 w 1569404"/>
                <a:gd name="connsiteY36" fmla="*/ 5200650 h 5200650"/>
                <a:gd name="connsiteX37" fmla="*/ 516731 w 1569404"/>
                <a:gd name="connsiteY37" fmla="*/ 5200650 h 5200650"/>
                <a:gd name="connsiteX38" fmla="*/ 516731 w 1569404"/>
                <a:gd name="connsiteY38" fmla="*/ 5200650 h 5200650"/>
                <a:gd name="connsiteX39" fmla="*/ 516731 w 1569404"/>
                <a:gd name="connsiteY39" fmla="*/ 5200650 h 5200650"/>
                <a:gd name="connsiteX40" fmla="*/ 516731 w 1569404"/>
                <a:gd name="connsiteY40" fmla="*/ 52006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69404" h="5200650">
                  <a:moveTo>
                    <a:pt x="1373981" y="0"/>
                  </a:moveTo>
                  <a:lnTo>
                    <a:pt x="1373981" y="361950"/>
                  </a:lnTo>
                  <a:cubicBezTo>
                    <a:pt x="1373981" y="463550"/>
                    <a:pt x="1402556" y="527050"/>
                    <a:pt x="1373981" y="609600"/>
                  </a:cubicBezTo>
                  <a:cubicBezTo>
                    <a:pt x="1345406" y="692150"/>
                    <a:pt x="1218406" y="781050"/>
                    <a:pt x="1202531" y="857250"/>
                  </a:cubicBezTo>
                  <a:cubicBezTo>
                    <a:pt x="1186656" y="933450"/>
                    <a:pt x="1253331" y="1003300"/>
                    <a:pt x="1278731" y="1066800"/>
                  </a:cubicBezTo>
                  <a:cubicBezTo>
                    <a:pt x="1304131" y="1130300"/>
                    <a:pt x="1348581" y="1174750"/>
                    <a:pt x="1354931" y="1238250"/>
                  </a:cubicBezTo>
                  <a:cubicBezTo>
                    <a:pt x="1361281" y="1301750"/>
                    <a:pt x="1307306" y="1390650"/>
                    <a:pt x="1316831" y="1447800"/>
                  </a:cubicBezTo>
                  <a:cubicBezTo>
                    <a:pt x="1326356" y="1504950"/>
                    <a:pt x="1370806" y="1530350"/>
                    <a:pt x="1412081" y="1581150"/>
                  </a:cubicBezTo>
                  <a:cubicBezTo>
                    <a:pt x="1453356" y="1631950"/>
                    <a:pt x="1545431" y="1685925"/>
                    <a:pt x="1564481" y="1752600"/>
                  </a:cubicBezTo>
                  <a:cubicBezTo>
                    <a:pt x="1583531" y="1819275"/>
                    <a:pt x="1542256" y="1920875"/>
                    <a:pt x="1526381" y="1981200"/>
                  </a:cubicBezTo>
                  <a:cubicBezTo>
                    <a:pt x="1510506" y="2041525"/>
                    <a:pt x="1520031" y="2054225"/>
                    <a:pt x="1469231" y="2114550"/>
                  </a:cubicBezTo>
                  <a:cubicBezTo>
                    <a:pt x="1418431" y="2174875"/>
                    <a:pt x="1266031" y="2295525"/>
                    <a:pt x="1221581" y="2343150"/>
                  </a:cubicBezTo>
                  <a:cubicBezTo>
                    <a:pt x="1177131" y="2390775"/>
                    <a:pt x="1234281" y="2387600"/>
                    <a:pt x="1202531" y="2400300"/>
                  </a:cubicBezTo>
                  <a:cubicBezTo>
                    <a:pt x="1170781" y="2413000"/>
                    <a:pt x="1132681" y="2419350"/>
                    <a:pt x="1031081" y="2419350"/>
                  </a:cubicBezTo>
                  <a:cubicBezTo>
                    <a:pt x="929481" y="2419350"/>
                    <a:pt x="710406" y="2403475"/>
                    <a:pt x="592931" y="2400300"/>
                  </a:cubicBezTo>
                  <a:cubicBezTo>
                    <a:pt x="475456" y="2397125"/>
                    <a:pt x="326231" y="2400300"/>
                    <a:pt x="326231" y="2400300"/>
                  </a:cubicBezTo>
                  <a:cubicBezTo>
                    <a:pt x="246856" y="2400300"/>
                    <a:pt x="167481" y="2393950"/>
                    <a:pt x="116681" y="2400300"/>
                  </a:cubicBezTo>
                  <a:cubicBezTo>
                    <a:pt x="65881" y="2406650"/>
                    <a:pt x="40481" y="2413000"/>
                    <a:pt x="21431" y="2438400"/>
                  </a:cubicBezTo>
                  <a:cubicBezTo>
                    <a:pt x="2381" y="2463800"/>
                    <a:pt x="-3969" y="2501900"/>
                    <a:pt x="2381" y="2552700"/>
                  </a:cubicBezTo>
                  <a:cubicBezTo>
                    <a:pt x="8731" y="2603500"/>
                    <a:pt x="50006" y="2692400"/>
                    <a:pt x="59531" y="2743200"/>
                  </a:cubicBezTo>
                  <a:cubicBezTo>
                    <a:pt x="69056" y="2794000"/>
                    <a:pt x="59531" y="2857500"/>
                    <a:pt x="59531" y="2857500"/>
                  </a:cubicBezTo>
                  <a:cubicBezTo>
                    <a:pt x="59531" y="2914650"/>
                    <a:pt x="62706" y="3032125"/>
                    <a:pt x="59531" y="3086100"/>
                  </a:cubicBezTo>
                  <a:cubicBezTo>
                    <a:pt x="56356" y="3140075"/>
                    <a:pt x="43656" y="3140075"/>
                    <a:pt x="40481" y="3181350"/>
                  </a:cubicBezTo>
                  <a:cubicBezTo>
                    <a:pt x="37306" y="3222625"/>
                    <a:pt x="34131" y="3282950"/>
                    <a:pt x="40481" y="3333750"/>
                  </a:cubicBezTo>
                  <a:cubicBezTo>
                    <a:pt x="46831" y="3384550"/>
                    <a:pt x="69056" y="3425825"/>
                    <a:pt x="78581" y="3486150"/>
                  </a:cubicBezTo>
                  <a:cubicBezTo>
                    <a:pt x="88106" y="3546475"/>
                    <a:pt x="84931" y="3606800"/>
                    <a:pt x="97631" y="3695700"/>
                  </a:cubicBezTo>
                  <a:cubicBezTo>
                    <a:pt x="110331" y="3784600"/>
                    <a:pt x="129381" y="3933825"/>
                    <a:pt x="154781" y="4019550"/>
                  </a:cubicBezTo>
                  <a:cubicBezTo>
                    <a:pt x="180181" y="4105275"/>
                    <a:pt x="211931" y="4140200"/>
                    <a:pt x="250031" y="4210050"/>
                  </a:cubicBezTo>
                  <a:cubicBezTo>
                    <a:pt x="288131" y="4279900"/>
                    <a:pt x="345281" y="4391025"/>
                    <a:pt x="383381" y="4438650"/>
                  </a:cubicBezTo>
                  <a:cubicBezTo>
                    <a:pt x="421481" y="4486275"/>
                    <a:pt x="443706" y="4473575"/>
                    <a:pt x="478631" y="4495800"/>
                  </a:cubicBezTo>
                  <a:cubicBezTo>
                    <a:pt x="513556" y="4518025"/>
                    <a:pt x="577056" y="4533900"/>
                    <a:pt x="592931" y="4572000"/>
                  </a:cubicBezTo>
                  <a:cubicBezTo>
                    <a:pt x="608806" y="4610100"/>
                    <a:pt x="580231" y="4689475"/>
                    <a:pt x="573881" y="4724400"/>
                  </a:cubicBezTo>
                  <a:cubicBezTo>
                    <a:pt x="567531" y="4759325"/>
                    <a:pt x="564356" y="4743450"/>
                    <a:pt x="554831" y="4781550"/>
                  </a:cubicBezTo>
                  <a:cubicBezTo>
                    <a:pt x="545306" y="4819650"/>
                    <a:pt x="523081" y="4883150"/>
                    <a:pt x="516731" y="4953000"/>
                  </a:cubicBezTo>
                  <a:cubicBezTo>
                    <a:pt x="510381" y="5022850"/>
                    <a:pt x="516731" y="5200650"/>
                    <a:pt x="516731" y="5200650"/>
                  </a:cubicBezTo>
                  <a:lnTo>
                    <a:pt x="516731" y="5200650"/>
                  </a:lnTo>
                  <a:lnTo>
                    <a:pt x="516731" y="5200650"/>
                  </a:lnTo>
                  <a:lnTo>
                    <a:pt x="516731" y="5200650"/>
                  </a:lnTo>
                  <a:lnTo>
                    <a:pt x="516731" y="5200650"/>
                  </a:lnTo>
                  <a:lnTo>
                    <a:pt x="516731" y="5200650"/>
                  </a:lnTo>
                  <a:lnTo>
                    <a:pt x="516731" y="5200650"/>
                  </a:lnTo>
                </a:path>
              </a:pathLst>
            </a:custGeom>
            <a:noFill/>
            <a:ln w="317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latin typeface="Times New Roman" panose="02020603050405020304" pitchFamily="18" charset="0"/>
                <a:cs typeface="Times New Roman" panose="02020603050405020304" pitchFamily="18" charset="0"/>
              </a:endParaRPr>
            </a:p>
          </p:txBody>
        </p:sp>
      </p:grpSp>
      <p:grpSp>
        <p:nvGrpSpPr>
          <p:cNvPr id="13" name="مجموعة 12"/>
          <p:cNvGrpSpPr/>
          <p:nvPr/>
        </p:nvGrpSpPr>
        <p:grpSpPr>
          <a:xfrm>
            <a:off x="7124700" y="2647950"/>
            <a:ext cx="4805349" cy="3886644"/>
            <a:chOff x="6622732" y="2280097"/>
            <a:chExt cx="4812017" cy="4254053"/>
          </a:xfrm>
        </p:grpSpPr>
        <p:pic>
          <p:nvPicPr>
            <p:cNvPr id="43010" name="Picture 2" descr="http://t2.gstatic.com/images?q=tbn:ANd9GcSGgX8QDd7i3trnnM0zPxuTsDgoUMyg7DcgiIjtSEOxrZfnWPi8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732" y="2280097"/>
              <a:ext cx="4812017" cy="4248268"/>
            </a:xfrm>
            <a:prstGeom prst="rect">
              <a:avLst/>
            </a:prstGeom>
            <a:noFill/>
            <a:extLst>
              <a:ext uri="{909E8E84-426E-40DD-AFC4-6F175D3DCCD1}">
                <a14:hiddenFill xmlns:a14="http://schemas.microsoft.com/office/drawing/2010/main">
                  <a:solidFill>
                    <a:srgbClr val="FFFFFF"/>
                  </a:solidFill>
                </a14:hiddenFill>
              </a:ext>
            </a:extLst>
          </p:spPr>
        </p:pic>
        <p:sp>
          <p:nvSpPr>
            <p:cNvPr id="12" name="شكل حر 11"/>
            <p:cNvSpPr/>
            <p:nvPr/>
          </p:nvSpPr>
          <p:spPr>
            <a:xfrm>
              <a:off x="7410450" y="3962400"/>
              <a:ext cx="2324100" cy="2571750"/>
            </a:xfrm>
            <a:custGeom>
              <a:avLst/>
              <a:gdLst>
                <a:gd name="connsiteX0" fmla="*/ 0 w 2324100"/>
                <a:gd name="connsiteY0" fmla="*/ 0 h 2571750"/>
                <a:gd name="connsiteX1" fmla="*/ 190500 w 2324100"/>
                <a:gd name="connsiteY1" fmla="*/ 190500 h 2571750"/>
                <a:gd name="connsiteX2" fmla="*/ 476250 w 2324100"/>
                <a:gd name="connsiteY2" fmla="*/ 419100 h 2571750"/>
                <a:gd name="connsiteX3" fmla="*/ 666750 w 2324100"/>
                <a:gd name="connsiteY3" fmla="*/ 438150 h 2571750"/>
                <a:gd name="connsiteX4" fmla="*/ 876300 w 2324100"/>
                <a:gd name="connsiteY4" fmla="*/ 628650 h 2571750"/>
                <a:gd name="connsiteX5" fmla="*/ 1085850 w 2324100"/>
                <a:gd name="connsiteY5" fmla="*/ 781050 h 2571750"/>
                <a:gd name="connsiteX6" fmla="*/ 1295400 w 2324100"/>
                <a:gd name="connsiteY6" fmla="*/ 762000 h 2571750"/>
                <a:gd name="connsiteX7" fmla="*/ 1485900 w 2324100"/>
                <a:gd name="connsiteY7" fmla="*/ 914400 h 2571750"/>
                <a:gd name="connsiteX8" fmla="*/ 1562100 w 2324100"/>
                <a:gd name="connsiteY8" fmla="*/ 952500 h 2571750"/>
                <a:gd name="connsiteX9" fmla="*/ 1733550 w 2324100"/>
                <a:gd name="connsiteY9" fmla="*/ 1047750 h 2571750"/>
                <a:gd name="connsiteX10" fmla="*/ 1885950 w 2324100"/>
                <a:gd name="connsiteY10" fmla="*/ 1123950 h 2571750"/>
                <a:gd name="connsiteX11" fmla="*/ 1981200 w 2324100"/>
                <a:gd name="connsiteY11" fmla="*/ 1143000 h 2571750"/>
                <a:gd name="connsiteX12" fmla="*/ 2152650 w 2324100"/>
                <a:gd name="connsiteY12" fmla="*/ 1257300 h 2571750"/>
                <a:gd name="connsiteX13" fmla="*/ 2286000 w 2324100"/>
                <a:gd name="connsiteY13" fmla="*/ 1333500 h 2571750"/>
                <a:gd name="connsiteX14" fmla="*/ 2324100 w 2324100"/>
                <a:gd name="connsiteY14" fmla="*/ 1428750 h 2571750"/>
                <a:gd name="connsiteX15" fmla="*/ 2286000 w 2324100"/>
                <a:gd name="connsiteY15" fmla="*/ 1543050 h 2571750"/>
                <a:gd name="connsiteX16" fmla="*/ 2171700 w 2324100"/>
                <a:gd name="connsiteY16" fmla="*/ 1562100 h 2571750"/>
                <a:gd name="connsiteX17" fmla="*/ 1543050 w 2324100"/>
                <a:gd name="connsiteY17" fmla="*/ 1657350 h 2571750"/>
                <a:gd name="connsiteX18" fmla="*/ 1123950 w 2324100"/>
                <a:gd name="connsiteY18" fmla="*/ 1752600 h 2571750"/>
                <a:gd name="connsiteX19" fmla="*/ 933450 w 2324100"/>
                <a:gd name="connsiteY19" fmla="*/ 1866900 h 2571750"/>
                <a:gd name="connsiteX20" fmla="*/ 876300 w 2324100"/>
                <a:gd name="connsiteY20" fmla="*/ 1924050 h 2571750"/>
                <a:gd name="connsiteX21" fmla="*/ 857250 w 2324100"/>
                <a:gd name="connsiteY21" fmla="*/ 1962150 h 2571750"/>
                <a:gd name="connsiteX22" fmla="*/ 1085850 w 2324100"/>
                <a:gd name="connsiteY22" fmla="*/ 2190750 h 2571750"/>
                <a:gd name="connsiteX23" fmla="*/ 1276350 w 2324100"/>
                <a:gd name="connsiteY23" fmla="*/ 2266950 h 2571750"/>
                <a:gd name="connsiteX24" fmla="*/ 1543050 w 2324100"/>
                <a:gd name="connsiteY24" fmla="*/ 2400300 h 2571750"/>
                <a:gd name="connsiteX25" fmla="*/ 1676400 w 2324100"/>
                <a:gd name="connsiteY25" fmla="*/ 2533650 h 2571750"/>
                <a:gd name="connsiteX26" fmla="*/ 1714500 w 2324100"/>
                <a:gd name="connsiteY26"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24100" h="2571750">
                  <a:moveTo>
                    <a:pt x="0" y="0"/>
                  </a:moveTo>
                  <a:cubicBezTo>
                    <a:pt x="55562" y="60325"/>
                    <a:pt x="111125" y="120650"/>
                    <a:pt x="190500" y="190500"/>
                  </a:cubicBezTo>
                  <a:cubicBezTo>
                    <a:pt x="269875" y="260350"/>
                    <a:pt x="396875" y="377825"/>
                    <a:pt x="476250" y="419100"/>
                  </a:cubicBezTo>
                  <a:cubicBezTo>
                    <a:pt x="555625" y="460375"/>
                    <a:pt x="600075" y="403225"/>
                    <a:pt x="666750" y="438150"/>
                  </a:cubicBezTo>
                  <a:cubicBezTo>
                    <a:pt x="733425" y="473075"/>
                    <a:pt x="806450" y="571500"/>
                    <a:pt x="876300" y="628650"/>
                  </a:cubicBezTo>
                  <a:cubicBezTo>
                    <a:pt x="946150" y="685800"/>
                    <a:pt x="1016000" y="758825"/>
                    <a:pt x="1085850" y="781050"/>
                  </a:cubicBezTo>
                  <a:cubicBezTo>
                    <a:pt x="1155700" y="803275"/>
                    <a:pt x="1228725" y="739775"/>
                    <a:pt x="1295400" y="762000"/>
                  </a:cubicBezTo>
                  <a:cubicBezTo>
                    <a:pt x="1362075" y="784225"/>
                    <a:pt x="1441450" y="882650"/>
                    <a:pt x="1485900" y="914400"/>
                  </a:cubicBezTo>
                  <a:cubicBezTo>
                    <a:pt x="1530350" y="946150"/>
                    <a:pt x="1520825" y="930275"/>
                    <a:pt x="1562100" y="952500"/>
                  </a:cubicBezTo>
                  <a:cubicBezTo>
                    <a:pt x="1603375" y="974725"/>
                    <a:pt x="1679575" y="1019175"/>
                    <a:pt x="1733550" y="1047750"/>
                  </a:cubicBezTo>
                  <a:cubicBezTo>
                    <a:pt x="1787525" y="1076325"/>
                    <a:pt x="1844675" y="1108075"/>
                    <a:pt x="1885950" y="1123950"/>
                  </a:cubicBezTo>
                  <a:cubicBezTo>
                    <a:pt x="1927225" y="1139825"/>
                    <a:pt x="1936750" y="1120775"/>
                    <a:pt x="1981200" y="1143000"/>
                  </a:cubicBezTo>
                  <a:cubicBezTo>
                    <a:pt x="2025650" y="1165225"/>
                    <a:pt x="2101850" y="1225550"/>
                    <a:pt x="2152650" y="1257300"/>
                  </a:cubicBezTo>
                  <a:cubicBezTo>
                    <a:pt x="2203450" y="1289050"/>
                    <a:pt x="2257425" y="1304925"/>
                    <a:pt x="2286000" y="1333500"/>
                  </a:cubicBezTo>
                  <a:cubicBezTo>
                    <a:pt x="2314575" y="1362075"/>
                    <a:pt x="2324100" y="1393825"/>
                    <a:pt x="2324100" y="1428750"/>
                  </a:cubicBezTo>
                  <a:cubicBezTo>
                    <a:pt x="2324100" y="1463675"/>
                    <a:pt x="2311400" y="1520825"/>
                    <a:pt x="2286000" y="1543050"/>
                  </a:cubicBezTo>
                  <a:cubicBezTo>
                    <a:pt x="2260600" y="1565275"/>
                    <a:pt x="2171700" y="1562100"/>
                    <a:pt x="2171700" y="1562100"/>
                  </a:cubicBezTo>
                  <a:cubicBezTo>
                    <a:pt x="2047875" y="1581150"/>
                    <a:pt x="1717675" y="1625600"/>
                    <a:pt x="1543050" y="1657350"/>
                  </a:cubicBezTo>
                  <a:cubicBezTo>
                    <a:pt x="1368425" y="1689100"/>
                    <a:pt x="1225550" y="1717675"/>
                    <a:pt x="1123950" y="1752600"/>
                  </a:cubicBezTo>
                  <a:cubicBezTo>
                    <a:pt x="1022350" y="1787525"/>
                    <a:pt x="974725" y="1838325"/>
                    <a:pt x="933450" y="1866900"/>
                  </a:cubicBezTo>
                  <a:cubicBezTo>
                    <a:pt x="892175" y="1895475"/>
                    <a:pt x="889000" y="1908175"/>
                    <a:pt x="876300" y="1924050"/>
                  </a:cubicBezTo>
                  <a:cubicBezTo>
                    <a:pt x="863600" y="1939925"/>
                    <a:pt x="822325" y="1917700"/>
                    <a:pt x="857250" y="1962150"/>
                  </a:cubicBezTo>
                  <a:cubicBezTo>
                    <a:pt x="892175" y="2006600"/>
                    <a:pt x="1016000" y="2139950"/>
                    <a:pt x="1085850" y="2190750"/>
                  </a:cubicBezTo>
                  <a:cubicBezTo>
                    <a:pt x="1155700" y="2241550"/>
                    <a:pt x="1200150" y="2232025"/>
                    <a:pt x="1276350" y="2266950"/>
                  </a:cubicBezTo>
                  <a:cubicBezTo>
                    <a:pt x="1352550" y="2301875"/>
                    <a:pt x="1476375" y="2355850"/>
                    <a:pt x="1543050" y="2400300"/>
                  </a:cubicBezTo>
                  <a:cubicBezTo>
                    <a:pt x="1609725" y="2444750"/>
                    <a:pt x="1676400" y="2533650"/>
                    <a:pt x="1676400" y="2533650"/>
                  </a:cubicBezTo>
                  <a:lnTo>
                    <a:pt x="1714500" y="2571750"/>
                  </a:ln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latin typeface="Times New Roman" panose="02020603050405020304" pitchFamily="18" charset="0"/>
                <a:cs typeface="Times New Roman" panose="02020603050405020304" pitchFamily="18" charset="0"/>
              </a:endParaRPr>
            </a:p>
          </p:txBody>
        </p:sp>
      </p:grpSp>
      <p:sp>
        <p:nvSpPr>
          <p:cNvPr id="14" name="مربع نص 13"/>
          <p:cNvSpPr txBox="1"/>
          <p:nvPr/>
        </p:nvSpPr>
        <p:spPr>
          <a:xfrm>
            <a:off x="-31772" y="3142689"/>
            <a:ext cx="6972300" cy="954107"/>
          </a:xfrm>
          <a:prstGeom prst="rect">
            <a:avLst/>
          </a:prstGeom>
          <a:noFill/>
        </p:spPr>
        <p:txBody>
          <a:bodyPr wrap="square" rtlCol="1">
            <a:spAutoFit/>
          </a:bodyPr>
          <a:lstStyle/>
          <a:p>
            <a:pPr algn="l" rtl="0"/>
            <a:r>
              <a:rPr lang="en-US" sz="2800" dirty="0">
                <a:latin typeface="Times New Roman" panose="02020603050405020304" pitchFamily="18" charset="0"/>
                <a:cs typeface="Times New Roman" panose="02020603050405020304" pitchFamily="18" charset="0"/>
              </a:rPr>
              <a:t>Displaced stream courses are found along active strike sip fault.</a:t>
            </a:r>
            <a:endParaRPr lang="ar-IQ" sz="2800" dirty="0">
              <a:latin typeface="Times New Roman" panose="02020603050405020304" pitchFamily="18" charset="0"/>
              <a:cs typeface="Times New Roman" panose="02020603050405020304" pitchFamily="18" charset="0"/>
            </a:endParaRPr>
          </a:p>
        </p:txBody>
      </p:sp>
      <p:sp>
        <p:nvSpPr>
          <p:cNvPr id="15" name="AutoShape 4" descr="http://t3.gstatic.com/images?q=tbn:ANd9GcSEAwVpKArj2cfmilQoNtlaJuoHsqBkE5eYtGaMbUe-hA82vCW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latin typeface="Times New Roman" panose="02020603050405020304" pitchFamily="18" charset="0"/>
              <a:cs typeface="Times New Roman" panose="02020603050405020304" pitchFamily="18" charset="0"/>
            </a:endParaRPr>
          </a:p>
        </p:txBody>
      </p:sp>
      <p:sp>
        <p:nvSpPr>
          <p:cNvPr id="16" name="AutoShape 6" descr="http://t3.gstatic.com/images?q=tbn:ANd9GcSEAwVpKArj2cfmilQoNtlaJuoHsqBkE5eYtGaMbUe-hA82vCWV"/>
          <p:cNvSpPr>
            <a:spLocks noChangeAspect="1" noChangeArrowheads="1"/>
          </p:cNvSpPr>
          <p:nvPr/>
        </p:nvSpPr>
        <p:spPr bwMode="auto">
          <a:xfrm>
            <a:off x="307975" y="7937"/>
            <a:ext cx="2163756" cy="21637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IQ">
              <a:latin typeface="Times New Roman" panose="02020603050405020304" pitchFamily="18" charset="0"/>
              <a:cs typeface="Times New Roman" panose="02020603050405020304" pitchFamily="18" charset="0"/>
            </a:endParaRPr>
          </a:p>
        </p:txBody>
      </p:sp>
      <p:grpSp>
        <p:nvGrpSpPr>
          <p:cNvPr id="26" name="مجموعة 25"/>
          <p:cNvGrpSpPr/>
          <p:nvPr/>
        </p:nvGrpSpPr>
        <p:grpSpPr>
          <a:xfrm>
            <a:off x="3133725" y="3802533"/>
            <a:ext cx="3928835" cy="2638342"/>
            <a:chOff x="3133725" y="3802533"/>
            <a:chExt cx="3928835" cy="2638342"/>
          </a:xfrm>
        </p:grpSpPr>
        <p:pic>
          <p:nvPicPr>
            <p:cNvPr id="17" name="صورة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725" y="3802533"/>
              <a:ext cx="3928835" cy="2638342"/>
            </a:xfrm>
            <a:prstGeom prst="rect">
              <a:avLst/>
            </a:prstGeom>
          </p:spPr>
        </p:pic>
        <p:cxnSp>
          <p:nvCxnSpPr>
            <p:cNvPr id="19" name="رابط كسهم مستقيم 18"/>
            <p:cNvCxnSpPr/>
            <p:nvPr/>
          </p:nvCxnSpPr>
          <p:spPr>
            <a:xfrm flipV="1">
              <a:off x="4362450" y="5238887"/>
              <a:ext cx="777421" cy="18913"/>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رابط كسهم مستقيم 23"/>
            <p:cNvCxnSpPr/>
            <p:nvPr/>
          </p:nvCxnSpPr>
          <p:spPr>
            <a:xfrm flipH="1">
              <a:off x="6169844" y="5578757"/>
              <a:ext cx="770684" cy="42738"/>
            </a:xfrm>
            <a:prstGeom prst="straightConnector1">
              <a:avLst/>
            </a:prstGeom>
            <a:ln w="793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مربع نص 26"/>
          <p:cNvSpPr txBox="1"/>
          <p:nvPr/>
        </p:nvSpPr>
        <p:spPr>
          <a:xfrm>
            <a:off x="-7320" y="5257937"/>
            <a:ext cx="2503605" cy="830997"/>
          </a:xfrm>
          <a:prstGeom prst="rect">
            <a:avLst/>
          </a:prstGeom>
          <a:noFill/>
        </p:spPr>
        <p:txBody>
          <a:bodyPr wrap="square" rtlCol="1">
            <a:spAutoFit/>
          </a:bodyPr>
          <a:lstStyle/>
          <a:p>
            <a:r>
              <a:rPr lang="en-US" sz="2400" dirty="0">
                <a:latin typeface="Times New Roman" panose="02020603050405020304" pitchFamily="18" charset="0"/>
                <a:cs typeface="Times New Roman" panose="02020603050405020304" pitchFamily="18" charset="0"/>
              </a:rPr>
              <a:t>Define the sense slip motion</a:t>
            </a:r>
            <a:endParaRPr lang="ar-IQ" sz="2400" dirty="0">
              <a:latin typeface="Times New Roman" panose="02020603050405020304" pitchFamily="18" charset="0"/>
              <a:cs typeface="Times New Roman" panose="02020603050405020304" pitchFamily="18" charset="0"/>
            </a:endParaRPr>
          </a:p>
        </p:txBody>
      </p:sp>
      <p:sp>
        <p:nvSpPr>
          <p:cNvPr id="28" name="مربع نص 27"/>
          <p:cNvSpPr txBox="1"/>
          <p:nvPr/>
        </p:nvSpPr>
        <p:spPr>
          <a:xfrm>
            <a:off x="3000297" y="4836952"/>
            <a:ext cx="3142882" cy="461665"/>
          </a:xfrm>
          <a:prstGeom prst="rect">
            <a:avLst/>
          </a:prstGeom>
          <a:noFill/>
        </p:spPr>
        <p:txBody>
          <a:bodyPr wrap="square" rtlCol="1">
            <a:spAutoFit/>
          </a:bodyPr>
          <a:lstStyle/>
          <a:p>
            <a:r>
              <a:rPr lang="en-US" sz="2400" b="1" dirty="0">
                <a:latin typeface="Times New Roman" panose="02020603050405020304" pitchFamily="18" charset="0"/>
                <a:cs typeface="Times New Roman" panose="02020603050405020304" pitchFamily="18" charset="0"/>
              </a:rPr>
              <a:t>Right lateral(</a:t>
            </a:r>
            <a:r>
              <a:rPr lang="en-US" sz="2400" b="1" dirty="0">
                <a:solidFill>
                  <a:schemeClr val="bg1"/>
                </a:solidFill>
                <a:latin typeface="Times New Roman" panose="02020603050405020304" pitchFamily="18" charset="0"/>
                <a:cs typeface="Times New Roman" panose="02020603050405020304" pitchFamily="18" charset="0"/>
              </a:rPr>
              <a:t>dextral</a:t>
            </a:r>
            <a:r>
              <a:rPr lang="en-US" sz="2400" b="1" dirty="0">
                <a:latin typeface="Times New Roman" panose="02020603050405020304" pitchFamily="18" charset="0"/>
                <a:cs typeface="Times New Roman" panose="02020603050405020304" pitchFamily="18" charset="0"/>
              </a:rPr>
              <a:t>)</a:t>
            </a:r>
            <a:endParaRPr lang="ar-IQ" sz="2400" b="1" dirty="0">
              <a:latin typeface="Times New Roman" panose="02020603050405020304" pitchFamily="18" charset="0"/>
              <a:cs typeface="Times New Roman" panose="02020603050405020304" pitchFamily="18" charset="0"/>
            </a:endParaRPr>
          </a:p>
        </p:txBody>
      </p:sp>
      <p:pic>
        <p:nvPicPr>
          <p:cNvPr id="2" name="صورة 1"/>
          <p:cNvPicPr>
            <a:picLocks noChangeAspect="1"/>
          </p:cNvPicPr>
          <p:nvPr/>
        </p:nvPicPr>
        <p:blipFill>
          <a:blip r:embed="rId5"/>
          <a:stretch>
            <a:fillRect/>
          </a:stretch>
        </p:blipFill>
        <p:spPr>
          <a:xfrm>
            <a:off x="7180918" y="3255981"/>
            <a:ext cx="4880134" cy="3265782"/>
          </a:xfrm>
          <a:prstGeom prst="rect">
            <a:avLst/>
          </a:prstGeom>
        </p:spPr>
      </p:pic>
      <p:sp>
        <p:nvSpPr>
          <p:cNvPr id="3" name="عنصر نائب للتاريخ 2">
            <a:extLst>
              <a:ext uri="{FF2B5EF4-FFF2-40B4-BE49-F238E27FC236}">
                <a16:creationId xmlns:a16="http://schemas.microsoft.com/office/drawing/2014/main" id="{1ABCD2E4-6604-4BCD-AA1F-49E59C7E97A4}"/>
              </a:ext>
            </a:extLst>
          </p:cNvPr>
          <p:cNvSpPr>
            <a:spLocks noGrp="1"/>
          </p:cNvSpPr>
          <p:nvPr>
            <p:ph type="dt" sz="half" idx="10"/>
          </p:nvPr>
        </p:nvSpPr>
        <p:spPr/>
        <p:txBody>
          <a:bodyPr/>
          <a:lstStyle/>
          <a:p>
            <a:fld id="{D177A80D-5202-4FE6-B605-A406CDDF6A0C}"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18" name="عنصر نائب للتذييل 17">
            <a:extLst>
              <a:ext uri="{FF2B5EF4-FFF2-40B4-BE49-F238E27FC236}">
                <a16:creationId xmlns:a16="http://schemas.microsoft.com/office/drawing/2014/main" id="{7E06CC8D-F6C7-4E20-A813-97319D220D94}"/>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20" name="عنصر نائب لرقم الشريحة 19">
            <a:extLst>
              <a:ext uri="{FF2B5EF4-FFF2-40B4-BE49-F238E27FC236}">
                <a16:creationId xmlns:a16="http://schemas.microsoft.com/office/drawing/2014/main" id="{7BF6587C-9545-49E2-8371-CE8C22D08980}"/>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30</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91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5"/>
          <p:cNvPicPr>
            <a:picLocks noGrp="1" noChangeAspect="1"/>
          </p:cNvPicPr>
          <p:nvPr>
            <p:ph idx="1"/>
          </p:nvPr>
        </p:nvPicPr>
        <p:blipFill rotWithShape="1">
          <a:blip r:embed="rId2">
            <a:extLst>
              <a:ext uri="{28A0092B-C50C-407E-A947-70E740481C1C}">
                <a14:useLocalDpi xmlns:a14="http://schemas.microsoft.com/office/drawing/2010/main" val="0"/>
              </a:ext>
            </a:extLst>
          </a:blip>
          <a:srcRect l="2843" t="4013" r="2411" b="64990"/>
          <a:stretch/>
        </p:blipFill>
        <p:spPr>
          <a:xfrm>
            <a:off x="978528" y="2557403"/>
            <a:ext cx="9990653" cy="3600450"/>
          </a:xfrm>
        </p:spPr>
      </p:pic>
      <p:sp>
        <p:nvSpPr>
          <p:cNvPr id="7" name="مستطيل 6"/>
          <p:cNvSpPr/>
          <p:nvPr/>
        </p:nvSpPr>
        <p:spPr>
          <a:xfrm>
            <a:off x="432559" y="310634"/>
            <a:ext cx="3743141"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Break of stream profile</a:t>
            </a:r>
            <a:endParaRPr lang="ar-IQ" sz="2800" b="1" dirty="0">
              <a:latin typeface="Times New Roman" panose="02020603050405020304" pitchFamily="18" charset="0"/>
              <a:cs typeface="Times New Roman" panose="02020603050405020304" pitchFamily="18" charset="0"/>
            </a:endParaRPr>
          </a:p>
        </p:txBody>
      </p:sp>
      <p:sp>
        <p:nvSpPr>
          <p:cNvPr id="8" name="مربع نص 7"/>
          <p:cNvSpPr txBox="1"/>
          <p:nvPr/>
        </p:nvSpPr>
        <p:spPr>
          <a:xfrm>
            <a:off x="744629" y="886658"/>
            <a:ext cx="9405402" cy="1200329"/>
          </a:xfrm>
          <a:prstGeom prst="rect">
            <a:avLst/>
          </a:prstGeom>
          <a:noFill/>
        </p:spPr>
        <p:txBody>
          <a:bodyPr wrap="square" rtlCol="1">
            <a:spAutoFit/>
          </a:bodyPr>
          <a:lstStyle/>
          <a:p>
            <a:pPr algn="l" rtl="0"/>
            <a:r>
              <a:rPr lang="en-US" sz="2400" dirty="0">
                <a:latin typeface="Times New Roman" panose="02020603050405020304" pitchFamily="18" charset="0"/>
                <a:cs typeface="Times New Roman" panose="02020603050405020304" pitchFamily="18" charset="0"/>
              </a:rPr>
              <a:t>Lake and swamp along a fault scrap    (A)   stream that flowed toward the left been dammed by the fault scrap. (B)  Swamp occupies depression at foot of fault scrap.</a:t>
            </a:r>
            <a:endParaRPr lang="ar-IQ" sz="2400" dirty="0">
              <a:latin typeface="Times New Roman" panose="02020603050405020304" pitchFamily="18" charset="0"/>
              <a:cs typeface="Times New Roman" panose="02020603050405020304" pitchFamily="18" charset="0"/>
            </a:endParaRPr>
          </a:p>
        </p:txBody>
      </p:sp>
      <p:cxnSp>
        <p:nvCxnSpPr>
          <p:cNvPr id="10" name="رابط كسهم مستقيم 9"/>
          <p:cNvCxnSpPr/>
          <p:nvPr/>
        </p:nvCxnSpPr>
        <p:spPr>
          <a:xfrm flipH="1" flipV="1">
            <a:off x="2260914" y="4050417"/>
            <a:ext cx="216529" cy="614422"/>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p:cNvCxnSpPr/>
          <p:nvPr/>
        </p:nvCxnSpPr>
        <p:spPr>
          <a:xfrm>
            <a:off x="2706044" y="4357628"/>
            <a:ext cx="240670" cy="671572"/>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p:cNvCxnSpPr/>
          <p:nvPr/>
        </p:nvCxnSpPr>
        <p:spPr>
          <a:xfrm flipH="1" flipV="1">
            <a:off x="4175700" y="3764667"/>
            <a:ext cx="567750" cy="45333"/>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p:cNvCxnSpPr/>
          <p:nvPr/>
        </p:nvCxnSpPr>
        <p:spPr>
          <a:xfrm flipH="1" flipV="1">
            <a:off x="2369178" y="3434850"/>
            <a:ext cx="778232" cy="145151"/>
          </a:xfrm>
          <a:prstGeom prst="straightConnector1">
            <a:avLst/>
          </a:prstGeom>
          <a:ln w="69850">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عنصر نائب للتاريخ 1">
            <a:extLst>
              <a:ext uri="{FF2B5EF4-FFF2-40B4-BE49-F238E27FC236}">
                <a16:creationId xmlns:a16="http://schemas.microsoft.com/office/drawing/2014/main" id="{B4D60DBD-A9F5-4C1E-B5F1-8EC7EA618E10}"/>
              </a:ext>
            </a:extLst>
          </p:cNvPr>
          <p:cNvSpPr>
            <a:spLocks noGrp="1"/>
          </p:cNvSpPr>
          <p:nvPr>
            <p:ph type="dt" sz="half" idx="10"/>
          </p:nvPr>
        </p:nvSpPr>
        <p:spPr/>
        <p:txBody>
          <a:bodyPr/>
          <a:lstStyle/>
          <a:p>
            <a:fld id="{C33A19C4-F601-4B54-B66C-A4DCABA34CC4}"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CBC03DD9-8886-4EFC-A642-94B939AF978F}"/>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4" name="عنصر نائب لرقم الشريحة 3">
            <a:extLst>
              <a:ext uri="{FF2B5EF4-FFF2-40B4-BE49-F238E27FC236}">
                <a16:creationId xmlns:a16="http://schemas.microsoft.com/office/drawing/2014/main" id="{590167BD-205D-429E-B227-212DF3468994}"/>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31</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003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p:cNvPicPr>
            <a:picLocks noChangeAspect="1"/>
          </p:cNvPicPr>
          <p:nvPr/>
        </p:nvPicPr>
        <p:blipFill rotWithShape="1">
          <a:blip r:embed="rId2">
            <a:extLst>
              <a:ext uri="{28A0092B-C50C-407E-A947-70E740481C1C}">
                <a14:useLocalDpi xmlns:a14="http://schemas.microsoft.com/office/drawing/2010/main" val="0"/>
              </a:ext>
            </a:extLst>
          </a:blip>
          <a:srcRect t="55837" r="31608" b="6855"/>
          <a:stretch/>
        </p:blipFill>
        <p:spPr>
          <a:xfrm>
            <a:off x="971550" y="4358228"/>
            <a:ext cx="9486900" cy="2499772"/>
          </a:xfrm>
          <a:prstGeom prst="rect">
            <a:avLst/>
          </a:prstGeom>
        </p:spPr>
      </p:pic>
      <p:pic>
        <p:nvPicPr>
          <p:cNvPr id="17" name="صورة 16"/>
          <p:cNvPicPr>
            <a:picLocks noChangeAspect="1"/>
          </p:cNvPicPr>
          <p:nvPr/>
        </p:nvPicPr>
        <p:blipFill rotWithShape="1">
          <a:blip r:embed="rId2">
            <a:extLst>
              <a:ext uri="{28A0092B-C50C-407E-A947-70E740481C1C}">
                <a14:useLocalDpi xmlns:a14="http://schemas.microsoft.com/office/drawing/2010/main" val="0"/>
              </a:ext>
            </a:extLst>
          </a:blip>
          <a:srcRect l="4095" b="45337"/>
          <a:stretch/>
        </p:blipFill>
        <p:spPr>
          <a:xfrm>
            <a:off x="1219200" y="680816"/>
            <a:ext cx="8922258" cy="3544824"/>
          </a:xfrm>
          <a:prstGeom prst="rect">
            <a:avLst/>
          </a:prstGeom>
        </p:spPr>
      </p:pic>
      <p:sp>
        <p:nvSpPr>
          <p:cNvPr id="18" name="مستطيل 17"/>
          <p:cNvSpPr/>
          <p:nvPr/>
        </p:nvSpPr>
        <p:spPr>
          <a:xfrm>
            <a:off x="504158" y="81975"/>
            <a:ext cx="4604146" cy="584775"/>
          </a:xfrm>
          <a:prstGeom prst="rect">
            <a:avLst/>
          </a:prstGeom>
        </p:spPr>
        <p:txBody>
          <a:bodyPr wrap="none">
            <a:spAutoFit/>
          </a:bodyPr>
          <a:lstStyle/>
          <a:p>
            <a:r>
              <a:rPr lang="en-US" sz="3200" b="1" dirty="0">
                <a:solidFill>
                  <a:schemeClr val="tx2">
                    <a:satMod val="130000"/>
                  </a:schemeClr>
                </a:solidFill>
                <a:latin typeface="Times New Roman" panose="02020603050405020304" pitchFamily="18" charset="0"/>
                <a:cs typeface="Times New Roman" panose="02020603050405020304" pitchFamily="18" charset="0"/>
              </a:rPr>
              <a:t>Symbols of faults on map</a:t>
            </a:r>
            <a:endParaRPr lang="ar-IQ" sz="3200" dirty="0">
              <a:latin typeface="Times New Roman" panose="02020603050405020304" pitchFamily="18" charset="0"/>
              <a:cs typeface="Times New Roman" panose="02020603050405020304" pitchFamily="18" charset="0"/>
            </a:endParaRPr>
          </a:p>
        </p:txBody>
      </p:sp>
      <p:sp>
        <p:nvSpPr>
          <p:cNvPr id="2" name="عنصر نائب للتاريخ 1">
            <a:extLst>
              <a:ext uri="{FF2B5EF4-FFF2-40B4-BE49-F238E27FC236}">
                <a16:creationId xmlns:a16="http://schemas.microsoft.com/office/drawing/2014/main" id="{49F636CF-50E1-4BAE-BAB1-13A4A6772EBB}"/>
              </a:ext>
            </a:extLst>
          </p:cNvPr>
          <p:cNvSpPr>
            <a:spLocks noGrp="1"/>
          </p:cNvSpPr>
          <p:nvPr>
            <p:ph type="dt" sz="half" idx="10"/>
          </p:nvPr>
        </p:nvSpPr>
        <p:spPr/>
        <p:txBody>
          <a:bodyPr/>
          <a:lstStyle/>
          <a:p>
            <a:fld id="{B16BE83B-AE0B-4FD3-8926-6DC99ECDD1E6}" type="datetime8">
              <a:rPr lang="ar-IQ" smtClean="0"/>
              <a:t>26 شباط، 25</a:t>
            </a:fld>
            <a:endParaRPr lang="ar-IQ" dirty="0"/>
          </a:p>
        </p:txBody>
      </p:sp>
      <p:sp>
        <p:nvSpPr>
          <p:cNvPr id="3" name="عنصر نائب للتذييل 2">
            <a:extLst>
              <a:ext uri="{FF2B5EF4-FFF2-40B4-BE49-F238E27FC236}">
                <a16:creationId xmlns:a16="http://schemas.microsoft.com/office/drawing/2014/main" id="{2ECFDE13-1069-43BC-A2C0-CD6A40F36C91}"/>
              </a:ext>
            </a:extLst>
          </p:cNvPr>
          <p:cNvSpPr>
            <a:spLocks noGrp="1"/>
          </p:cNvSpPr>
          <p:nvPr>
            <p:ph type="ftr" sz="quarter" idx="11"/>
          </p:nvPr>
        </p:nvSpPr>
        <p:spPr/>
        <p:txBody>
          <a:bodyPr/>
          <a:lstStyle/>
          <a:p>
            <a:r>
              <a:rPr lang="en-US"/>
              <a:t>Dr.Rabeea Znad</a:t>
            </a:r>
            <a:endParaRPr lang="ar-IQ" dirty="0"/>
          </a:p>
        </p:txBody>
      </p:sp>
      <p:sp>
        <p:nvSpPr>
          <p:cNvPr id="4" name="عنصر نائب لرقم الشريحة 3">
            <a:extLst>
              <a:ext uri="{FF2B5EF4-FFF2-40B4-BE49-F238E27FC236}">
                <a16:creationId xmlns:a16="http://schemas.microsoft.com/office/drawing/2014/main" id="{4EB357A1-9410-4E10-9E1A-641A88F2224B}"/>
              </a:ext>
            </a:extLst>
          </p:cNvPr>
          <p:cNvSpPr>
            <a:spLocks noGrp="1"/>
          </p:cNvSpPr>
          <p:nvPr>
            <p:ph type="sldNum" sz="quarter" idx="12"/>
          </p:nvPr>
        </p:nvSpPr>
        <p:spPr/>
        <p:txBody>
          <a:bodyPr/>
          <a:lstStyle/>
          <a:p>
            <a:fld id="{A54B011B-96BF-4B22-B117-8C8135DD7E5D}" type="slidenum">
              <a:rPr lang="ar-IQ" smtClean="0"/>
              <a:t>32</a:t>
            </a:fld>
            <a:endParaRPr lang="ar-IQ" dirty="0"/>
          </a:p>
        </p:txBody>
      </p:sp>
    </p:spTree>
    <p:extLst>
      <p:ext uri="{BB962C8B-B14F-4D97-AF65-F5344CB8AC3E}">
        <p14:creationId xmlns:p14="http://schemas.microsoft.com/office/powerpoint/2010/main" val="927965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E3D7747-A5F3-9786-DAC4-D2C13610CA83}"/>
              </a:ext>
            </a:extLst>
          </p:cNvPr>
          <p:cNvSpPr>
            <a:spLocks noGrp="1"/>
          </p:cNvSpPr>
          <p:nvPr>
            <p:ph type="dt" sz="half" idx="10"/>
          </p:nvPr>
        </p:nvSpPr>
        <p:spPr/>
        <p:txBody>
          <a:bodyPr/>
          <a:lstStyle/>
          <a:p>
            <a:fld id="{85858BC1-D3C3-4111-AE6A-39175A5FE8A3}" type="datetime8">
              <a:rPr lang="ar-IQ" smtClean="0"/>
              <a:t>26 شباط، 25</a:t>
            </a:fld>
            <a:endParaRPr lang="ar-IQ" dirty="0"/>
          </a:p>
        </p:txBody>
      </p:sp>
      <p:sp>
        <p:nvSpPr>
          <p:cNvPr id="3" name="عنصر نائب للتذييل 2">
            <a:extLst>
              <a:ext uri="{FF2B5EF4-FFF2-40B4-BE49-F238E27FC236}">
                <a16:creationId xmlns:a16="http://schemas.microsoft.com/office/drawing/2014/main" id="{E0DDAAD8-F561-107D-CB5D-84F0C6A13398}"/>
              </a:ext>
            </a:extLst>
          </p:cNvPr>
          <p:cNvSpPr>
            <a:spLocks noGrp="1"/>
          </p:cNvSpPr>
          <p:nvPr>
            <p:ph type="ftr" sz="quarter" idx="11"/>
          </p:nvPr>
        </p:nvSpPr>
        <p:spPr/>
        <p:txBody>
          <a:bodyPr/>
          <a:lstStyle/>
          <a:p>
            <a:r>
              <a:rPr lang="en-US"/>
              <a:t>Dr.Rabeea Znad</a:t>
            </a:r>
            <a:endParaRPr lang="ar-IQ" dirty="0"/>
          </a:p>
        </p:txBody>
      </p:sp>
      <p:sp>
        <p:nvSpPr>
          <p:cNvPr id="4" name="عنصر نائب لرقم الشريحة 3">
            <a:extLst>
              <a:ext uri="{FF2B5EF4-FFF2-40B4-BE49-F238E27FC236}">
                <a16:creationId xmlns:a16="http://schemas.microsoft.com/office/drawing/2014/main" id="{D782F457-2345-6C49-F1AD-3463D3029150}"/>
              </a:ext>
            </a:extLst>
          </p:cNvPr>
          <p:cNvSpPr>
            <a:spLocks noGrp="1"/>
          </p:cNvSpPr>
          <p:nvPr>
            <p:ph type="sldNum" sz="quarter" idx="12"/>
          </p:nvPr>
        </p:nvSpPr>
        <p:spPr/>
        <p:txBody>
          <a:bodyPr/>
          <a:lstStyle/>
          <a:p>
            <a:fld id="{A54B011B-96BF-4B22-B117-8C8135DD7E5D}" type="slidenum">
              <a:rPr lang="ar-IQ" smtClean="0"/>
              <a:t>33</a:t>
            </a:fld>
            <a:endParaRPr lang="ar-IQ" dirty="0"/>
          </a:p>
        </p:txBody>
      </p:sp>
      <p:sp>
        <p:nvSpPr>
          <p:cNvPr id="6" name="مربع نص 5">
            <a:extLst>
              <a:ext uri="{FF2B5EF4-FFF2-40B4-BE49-F238E27FC236}">
                <a16:creationId xmlns:a16="http://schemas.microsoft.com/office/drawing/2014/main" id="{1348FBC9-790E-B95B-B9BC-955455A1DCCB}"/>
              </a:ext>
            </a:extLst>
          </p:cNvPr>
          <p:cNvSpPr txBox="1"/>
          <p:nvPr/>
        </p:nvSpPr>
        <p:spPr>
          <a:xfrm>
            <a:off x="1135116" y="1044704"/>
            <a:ext cx="10678511" cy="4524315"/>
          </a:xfrm>
          <a:prstGeom prst="rect">
            <a:avLst/>
          </a:prstGeom>
          <a:noFill/>
        </p:spPr>
        <p:txBody>
          <a:bodyPr wrap="square">
            <a:spAutoFit/>
          </a:bodyPr>
          <a:lstStyle/>
          <a:p>
            <a:pPr algn="l" rtl="0"/>
            <a:r>
              <a:rPr lang="en-US" sz="4800" b="0" i="0" dirty="0">
                <a:effectLst/>
                <a:latin typeface="Times New Roman" panose="02020603050405020304" pitchFamily="18" charset="0"/>
                <a:cs typeface="Times New Roman" panose="02020603050405020304" pitchFamily="18" charset="0"/>
              </a:rPr>
              <a:t>Understanding these indicators helps geologists map and interpret fault systems, which are essential for assessing seismic hazards, locating mineral deposits, and understanding the geological history of an area.</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330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p:cNvSpPr/>
          <p:nvPr/>
        </p:nvSpPr>
        <p:spPr>
          <a:xfrm>
            <a:off x="6564467" y="2379064"/>
            <a:ext cx="2581156" cy="646331"/>
          </a:xfrm>
          <a:prstGeom prst="rect">
            <a:avLst/>
          </a:prstGeom>
          <a:solidFill>
            <a:schemeClr val="bg1"/>
          </a:solidFill>
        </p:spPr>
        <p:txBody>
          <a:bodyPr wrap="none">
            <a:spAutoFit/>
          </a:bodyPr>
          <a:lstStyle/>
          <a:p>
            <a:r>
              <a:rPr lang="en-US" sz="3600" b="1" dirty="0">
                <a:latin typeface="Times New Roman" panose="02020603050405020304" pitchFamily="18" charset="0"/>
                <a:cs typeface="Times New Roman" panose="02020603050405020304" pitchFamily="18" charset="0"/>
                <a:sym typeface="Symbol" panose="05050102010706020507" pitchFamily="18" charset="2"/>
              </a:rPr>
              <a:t></a:t>
            </a:r>
            <a:r>
              <a:rPr lang="en-US" sz="4000" b="1" baseline="-25000" dirty="0">
                <a:latin typeface="Times New Roman" panose="02020603050405020304" pitchFamily="18" charset="0"/>
                <a:cs typeface="Times New Roman" panose="02020603050405020304" pitchFamily="18" charset="0"/>
                <a:sym typeface="Symbol" panose="05050102010706020507" pitchFamily="18" charset="2"/>
              </a:rPr>
              <a:t>3    horizontal</a:t>
            </a:r>
            <a:r>
              <a:rPr lang="en-US" sz="3200" b="1" dirty="0">
                <a:latin typeface="Times New Roman" panose="02020603050405020304" pitchFamily="18" charset="0"/>
                <a:cs typeface="Times New Roman" panose="02020603050405020304" pitchFamily="18" charset="0"/>
                <a:sym typeface="Symbol" panose="05050102010706020507" pitchFamily="18" charset="2"/>
              </a:rPr>
              <a:t> </a:t>
            </a:r>
            <a:endParaRPr lang="ar-IQ" sz="3200" dirty="0">
              <a:latin typeface="Times New Roman" panose="02020603050405020304" pitchFamily="18" charset="0"/>
              <a:cs typeface="Times New Roman" panose="02020603050405020304" pitchFamily="18" charset="0"/>
            </a:endParaRPr>
          </a:p>
        </p:txBody>
      </p:sp>
      <p:sp>
        <p:nvSpPr>
          <p:cNvPr id="13" name="مستطيل 12"/>
          <p:cNvSpPr/>
          <p:nvPr/>
        </p:nvSpPr>
        <p:spPr>
          <a:xfrm>
            <a:off x="6638184" y="1839926"/>
            <a:ext cx="2180405" cy="769441"/>
          </a:xfrm>
          <a:prstGeom prst="rect">
            <a:avLst/>
          </a:prstGeom>
          <a:solidFill>
            <a:schemeClr val="bg1"/>
          </a:solidFill>
        </p:spPr>
        <p:txBody>
          <a:bodyPr wrap="none">
            <a:spAutoFit/>
          </a:bodyPr>
          <a:lstStyle/>
          <a:p>
            <a:r>
              <a:rPr lang="en-US" sz="3200" b="1" dirty="0">
                <a:latin typeface="Times New Roman" panose="02020603050405020304" pitchFamily="18" charset="0"/>
                <a:cs typeface="Times New Roman" panose="02020603050405020304" pitchFamily="18" charset="0"/>
                <a:sym typeface="Symbol" panose="05050102010706020507" pitchFamily="18" charset="2"/>
              </a:rPr>
              <a:t></a:t>
            </a:r>
            <a:r>
              <a:rPr lang="en-US" sz="3600" b="1" baseline="-25000" dirty="0">
                <a:latin typeface="Times New Roman" panose="02020603050405020304" pitchFamily="18" charset="0"/>
                <a:cs typeface="Times New Roman" panose="02020603050405020304" pitchFamily="18" charset="0"/>
                <a:sym typeface="Symbol" panose="05050102010706020507" pitchFamily="18" charset="2"/>
              </a:rPr>
              <a:t>2     </a:t>
            </a:r>
            <a:r>
              <a:rPr lang="en-US" sz="4400" b="1" baseline="-25000" dirty="0">
                <a:latin typeface="Times New Roman" panose="02020603050405020304" pitchFamily="18" charset="0"/>
                <a:cs typeface="Times New Roman" panose="02020603050405020304" pitchFamily="18" charset="0"/>
                <a:sym typeface="Symbol" panose="05050102010706020507" pitchFamily="18" charset="2"/>
              </a:rPr>
              <a:t>vertical</a:t>
            </a:r>
            <a:endParaRPr lang="ar-IQ" sz="3600" dirty="0">
              <a:latin typeface="Times New Roman" panose="02020603050405020304" pitchFamily="18" charset="0"/>
              <a:cs typeface="Times New Roman" panose="02020603050405020304" pitchFamily="18" charset="0"/>
            </a:endParaRPr>
          </a:p>
        </p:txBody>
      </p:sp>
      <p:pic>
        <p:nvPicPr>
          <p:cNvPr id="2" name="Picture 4" descr="Stress axes and faults"/>
          <p:cNvPicPr>
            <a:picLocks noChangeAspect="1" noChangeArrowheads="1"/>
          </p:cNvPicPr>
          <p:nvPr/>
        </p:nvPicPr>
        <p:blipFill rotWithShape="1">
          <a:blip r:embed="rId2">
            <a:lum bright="-6000" contrast="6000"/>
            <a:extLst>
              <a:ext uri="{28A0092B-C50C-407E-A947-70E740481C1C}">
                <a14:useLocalDpi xmlns:a14="http://schemas.microsoft.com/office/drawing/2010/main" val="0"/>
              </a:ext>
            </a:extLst>
          </a:blip>
          <a:srcRect l="1" r="44577" b="88507"/>
          <a:stretch/>
        </p:blipFill>
        <p:spPr bwMode="auto">
          <a:xfrm>
            <a:off x="356289" y="190787"/>
            <a:ext cx="4190641" cy="6029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descr="Stress axes and faults"/>
          <p:cNvPicPr>
            <a:picLocks noChangeAspect="1" noChangeArrowheads="1"/>
          </p:cNvPicPr>
          <p:nvPr/>
        </p:nvPicPr>
        <p:blipFill rotWithShape="1">
          <a:blip r:embed="rId2">
            <a:lum bright="-6000" contrast="6000"/>
            <a:extLst>
              <a:ext uri="{28A0092B-C50C-407E-A947-70E740481C1C}">
                <a14:useLocalDpi xmlns:a14="http://schemas.microsoft.com/office/drawing/2010/main" val="0"/>
              </a:ext>
            </a:extLst>
          </a:blip>
          <a:srcRect l="2043" t="58827" r="66903" b="-1406"/>
          <a:stretch/>
        </p:blipFill>
        <p:spPr bwMode="auto">
          <a:xfrm>
            <a:off x="696721" y="4119840"/>
            <a:ext cx="2348066" cy="22339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مجموعة 6"/>
          <p:cNvGrpSpPr/>
          <p:nvPr/>
        </p:nvGrpSpPr>
        <p:grpSpPr>
          <a:xfrm>
            <a:off x="0" y="858468"/>
            <a:ext cx="4670091" cy="2951875"/>
            <a:chOff x="1178983" y="1041391"/>
            <a:chExt cx="4670091" cy="2951875"/>
          </a:xfrm>
        </p:grpSpPr>
        <p:pic>
          <p:nvPicPr>
            <p:cNvPr id="4" name="Picture 4" descr="Stress axes and faults"/>
            <p:cNvPicPr>
              <a:picLocks noChangeAspect="1" noChangeArrowheads="1"/>
            </p:cNvPicPr>
            <p:nvPr/>
          </p:nvPicPr>
          <p:blipFill rotWithShape="1">
            <a:blip r:embed="rId2">
              <a:lum bright="-6000" contrast="6000"/>
              <a:extLst>
                <a:ext uri="{28A0092B-C50C-407E-A947-70E740481C1C}">
                  <a14:useLocalDpi xmlns:a14="http://schemas.microsoft.com/office/drawing/2010/main" val="0"/>
                </a:ext>
              </a:extLst>
            </a:blip>
            <a:srcRect l="41320" t="48252" b="-1"/>
            <a:stretch/>
          </p:blipFill>
          <p:spPr bwMode="auto">
            <a:xfrm>
              <a:off x="1412112" y="1127439"/>
              <a:ext cx="4436962" cy="27150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شكل بيضاوي 4"/>
            <p:cNvSpPr/>
            <p:nvPr/>
          </p:nvSpPr>
          <p:spPr>
            <a:xfrm>
              <a:off x="1178983" y="1041391"/>
              <a:ext cx="846587" cy="836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latin typeface="Times New Roman" panose="02020603050405020304" pitchFamily="18" charset="0"/>
                <a:cs typeface="Times New Roman" panose="02020603050405020304" pitchFamily="18" charset="0"/>
              </a:endParaRPr>
            </a:p>
          </p:txBody>
        </p:sp>
        <p:sp>
          <p:nvSpPr>
            <p:cNvPr id="6" name="مستطيل مستدير الزوايا 5"/>
            <p:cNvSpPr/>
            <p:nvPr/>
          </p:nvSpPr>
          <p:spPr>
            <a:xfrm>
              <a:off x="1296365" y="3229337"/>
              <a:ext cx="1458410" cy="763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latin typeface="Times New Roman" panose="02020603050405020304" pitchFamily="18" charset="0"/>
                <a:cs typeface="Times New Roman" panose="02020603050405020304" pitchFamily="18" charset="0"/>
              </a:endParaRPr>
            </a:p>
          </p:txBody>
        </p:sp>
      </p:grpSp>
      <p:sp>
        <p:nvSpPr>
          <p:cNvPr id="8" name="مستطيل 7"/>
          <p:cNvSpPr/>
          <p:nvPr/>
        </p:nvSpPr>
        <p:spPr>
          <a:xfrm>
            <a:off x="4670091" y="853860"/>
            <a:ext cx="5087385" cy="584775"/>
          </a:xfrm>
          <a:prstGeom prst="rect">
            <a:avLst/>
          </a:prstGeom>
        </p:spPr>
        <p:txBody>
          <a:bodyPr wrap="square">
            <a:spAutoFit/>
          </a:bodyPr>
          <a:lstStyle/>
          <a:p>
            <a:pPr algn="l" rtl="0"/>
            <a:r>
              <a:rPr lang="en-US" sz="1600" b="0" i="0" dirty="0">
                <a:solidFill>
                  <a:srgbClr val="333333"/>
                </a:solidFill>
                <a:effectLst/>
                <a:latin typeface="Times New Roman" panose="02020603050405020304" pitchFamily="18" charset="0"/>
                <a:cs typeface="Times New Roman" panose="02020603050405020304" pitchFamily="18" charset="0"/>
              </a:rPr>
              <a:t>A strike-slip fault is a nearly vertical dip-slip fault in which fault blocks move horizontally, parallel to the fault strike.  </a:t>
            </a:r>
            <a:endParaRPr lang="ar-IQ" sz="1600" dirty="0">
              <a:latin typeface="Times New Roman" panose="02020603050405020304" pitchFamily="18" charset="0"/>
              <a:cs typeface="Times New Roman" panose="02020603050405020304" pitchFamily="18" charset="0"/>
            </a:endParaRPr>
          </a:p>
        </p:txBody>
      </p:sp>
      <p:sp>
        <p:nvSpPr>
          <p:cNvPr id="9" name="مستطيل 8"/>
          <p:cNvSpPr/>
          <p:nvPr/>
        </p:nvSpPr>
        <p:spPr>
          <a:xfrm>
            <a:off x="5772954" y="268351"/>
            <a:ext cx="3602268" cy="523220"/>
          </a:xfrm>
          <a:prstGeom prst="rect">
            <a:avLst/>
          </a:prstGeom>
        </p:spPr>
        <p:txBody>
          <a:bodyPr wrap="none">
            <a:spAutoFit/>
          </a:bodyPr>
          <a:lstStyle/>
          <a:p>
            <a:r>
              <a:rPr lang="en-US" sz="2800" b="0" i="0" dirty="0">
                <a:solidFill>
                  <a:srgbClr val="333333"/>
                </a:solidFill>
                <a:effectLst/>
                <a:latin typeface="Times New Roman" panose="02020603050405020304" pitchFamily="18" charset="0"/>
                <a:cs typeface="Times New Roman" panose="02020603050405020304" pitchFamily="18" charset="0"/>
              </a:rPr>
              <a:t>Strike-slip fault system </a:t>
            </a:r>
            <a:endParaRPr lang="ar-IQ" sz="2800" dirty="0">
              <a:latin typeface="Times New Roman" panose="02020603050405020304" pitchFamily="18" charset="0"/>
              <a:cs typeface="Times New Roman" panose="02020603050405020304" pitchFamily="18" charset="0"/>
            </a:endParaRPr>
          </a:p>
        </p:txBody>
      </p:sp>
      <p:sp>
        <p:nvSpPr>
          <p:cNvPr id="10" name="مستطيل 9"/>
          <p:cNvSpPr/>
          <p:nvPr/>
        </p:nvSpPr>
        <p:spPr>
          <a:xfrm>
            <a:off x="6614052" y="1494319"/>
            <a:ext cx="619080" cy="646331"/>
          </a:xfrm>
          <a:prstGeom prst="rect">
            <a:avLst/>
          </a:prstGeom>
          <a:solidFill>
            <a:schemeClr val="bg1"/>
          </a:solidFill>
        </p:spPr>
        <p:txBody>
          <a:bodyPr wrap="none">
            <a:spAutoFit/>
          </a:bodyPr>
          <a:lstStyle/>
          <a:p>
            <a:r>
              <a:rPr lang="en-US" sz="36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US" sz="3600" b="1" baseline="-25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1</a:t>
            </a:r>
            <a:endParaRPr lang="ar-IQ" sz="3600" dirty="0">
              <a:solidFill>
                <a:srgbClr val="C00000"/>
              </a:solidFill>
              <a:latin typeface="Times New Roman" panose="02020603050405020304" pitchFamily="18" charset="0"/>
              <a:cs typeface="Times New Roman" panose="02020603050405020304" pitchFamily="18" charset="0"/>
            </a:endParaRPr>
          </a:p>
        </p:txBody>
      </p:sp>
      <p:sp>
        <p:nvSpPr>
          <p:cNvPr id="11" name="مربع نص 10"/>
          <p:cNvSpPr txBox="1"/>
          <p:nvPr/>
        </p:nvSpPr>
        <p:spPr>
          <a:xfrm>
            <a:off x="7390383" y="1576525"/>
            <a:ext cx="1984839" cy="584775"/>
          </a:xfrm>
          <a:prstGeom prst="rect">
            <a:avLst/>
          </a:prstGeom>
          <a:noFill/>
        </p:spPr>
        <p:txBody>
          <a:bodyPr wrap="none" rtlCol="1">
            <a:spAutoFit/>
          </a:bodyPr>
          <a:lstStyle/>
          <a:p>
            <a:r>
              <a:rPr lang="en-US" sz="3200" b="1" dirty="0">
                <a:solidFill>
                  <a:srgbClr val="C00000"/>
                </a:solidFill>
                <a:latin typeface="Times New Roman" panose="02020603050405020304" pitchFamily="18" charset="0"/>
                <a:cs typeface="Times New Roman" panose="02020603050405020304" pitchFamily="18" charset="0"/>
              </a:rPr>
              <a:t>horizontal</a:t>
            </a:r>
            <a:endParaRPr lang="ar-IQ" sz="3200" b="1" dirty="0">
              <a:latin typeface="Times New Roman" panose="02020603050405020304" pitchFamily="18" charset="0"/>
              <a:cs typeface="Times New Roman" panose="02020603050405020304" pitchFamily="18" charset="0"/>
            </a:endParaRPr>
          </a:p>
        </p:txBody>
      </p:sp>
      <p:sp>
        <p:nvSpPr>
          <p:cNvPr id="14" name="مستطيل 13"/>
          <p:cNvSpPr/>
          <p:nvPr/>
        </p:nvSpPr>
        <p:spPr>
          <a:xfrm>
            <a:off x="6102531" y="3100058"/>
            <a:ext cx="4304383" cy="523220"/>
          </a:xfrm>
          <a:prstGeom prst="rect">
            <a:avLst/>
          </a:prstGeom>
        </p:spPr>
        <p:txBody>
          <a:bodyPr wrap="none">
            <a:spAutoFit/>
          </a:bodyPr>
          <a:lstStyle/>
          <a:p>
            <a:r>
              <a:rPr lang="en-US" b="0" i="0" dirty="0">
                <a:solidFill>
                  <a:srgbClr val="333333"/>
                </a:solidFill>
                <a:effectLst/>
                <a:latin typeface="Times New Roman" panose="02020603050405020304" pitchFamily="18" charset="0"/>
                <a:cs typeface="Times New Roman" panose="02020603050405020304" pitchFamily="18" charset="0"/>
              </a:rPr>
              <a:t> </a:t>
            </a:r>
            <a:r>
              <a:rPr lang="en-US" sz="2800" b="0" i="0" u="sng" dirty="0">
                <a:solidFill>
                  <a:srgbClr val="333333"/>
                </a:solidFill>
                <a:effectLst/>
                <a:latin typeface="Times New Roman" panose="02020603050405020304" pitchFamily="18" charset="0"/>
                <a:cs typeface="Times New Roman" panose="02020603050405020304" pitchFamily="18" charset="0"/>
              </a:rPr>
              <a:t>fault dip </a:t>
            </a:r>
            <a:r>
              <a:rPr lang="en-US" sz="2800" b="0" i="0" dirty="0" err="1">
                <a:solidFill>
                  <a:srgbClr val="333333"/>
                </a:solidFill>
                <a:effectLst/>
                <a:latin typeface="Times New Roman" panose="02020603050405020304" pitchFamily="18" charset="0"/>
                <a:cs typeface="Times New Roman" panose="02020603050405020304" pitchFamily="18" charset="0"/>
              </a:rPr>
              <a:t>slip;nearly</a:t>
            </a:r>
            <a:r>
              <a:rPr lang="en-US" sz="2800" b="0" i="0" dirty="0">
                <a:solidFill>
                  <a:srgbClr val="333333"/>
                </a:solidFill>
                <a:effectLst/>
                <a:latin typeface="Times New Roman" panose="02020603050405020304" pitchFamily="18" charset="0"/>
                <a:cs typeface="Times New Roman" panose="02020603050405020304" pitchFamily="18" charset="0"/>
              </a:rPr>
              <a:t> vertical </a:t>
            </a:r>
            <a:endParaRPr lang="ar-IQ" dirty="0">
              <a:latin typeface="Times New Roman" panose="02020603050405020304" pitchFamily="18" charset="0"/>
              <a:cs typeface="Times New Roman" panose="02020603050405020304" pitchFamily="18" charset="0"/>
            </a:endParaRPr>
          </a:p>
        </p:txBody>
      </p:sp>
      <p:sp>
        <p:nvSpPr>
          <p:cNvPr id="15" name="مستطيل 14"/>
          <p:cNvSpPr/>
          <p:nvPr/>
        </p:nvSpPr>
        <p:spPr>
          <a:xfrm>
            <a:off x="3135686" y="4340892"/>
            <a:ext cx="8910569" cy="1015663"/>
          </a:xfrm>
          <a:prstGeom prst="rect">
            <a:avLst/>
          </a:prstGeom>
        </p:spPr>
        <p:txBody>
          <a:bodyPr wrap="square">
            <a:spAutoFit/>
          </a:bodyPr>
          <a:lstStyle/>
          <a:p>
            <a:pPr algn="l" rtl="0"/>
            <a:r>
              <a:rPr lang="en-US" sz="2800" b="0" i="0" dirty="0">
                <a:solidFill>
                  <a:srgbClr val="333333"/>
                </a:solidFill>
                <a:effectLst/>
                <a:latin typeface="Times New Roman" panose="02020603050405020304" pitchFamily="18" charset="0"/>
                <a:cs typeface="Times New Roman" panose="02020603050405020304" pitchFamily="18" charset="0"/>
              </a:rPr>
              <a:t>The direction of strike slip may be left-lateral (sinistral) or right-lateral (dextral) with respect to an observer</a:t>
            </a:r>
            <a:r>
              <a:rPr lang="en-US" sz="3200" b="0" i="0" dirty="0">
                <a:solidFill>
                  <a:srgbClr val="333333"/>
                </a:solidFill>
                <a:effectLst/>
                <a:latin typeface="Times New Roman" panose="02020603050405020304" pitchFamily="18" charset="0"/>
                <a:cs typeface="Times New Roman" panose="02020603050405020304" pitchFamily="18" charset="0"/>
              </a:rPr>
              <a:t>. </a:t>
            </a:r>
            <a:endParaRPr lang="ar-IQ" sz="3200" dirty="0">
              <a:latin typeface="Times New Roman" panose="02020603050405020304" pitchFamily="18" charset="0"/>
              <a:cs typeface="Times New Roman" panose="02020603050405020304" pitchFamily="18" charset="0"/>
            </a:endParaRPr>
          </a:p>
        </p:txBody>
      </p:sp>
      <p:sp>
        <p:nvSpPr>
          <p:cNvPr id="16" name="مستطيل 15"/>
          <p:cNvSpPr/>
          <p:nvPr/>
        </p:nvSpPr>
        <p:spPr>
          <a:xfrm>
            <a:off x="1575792" y="6229812"/>
            <a:ext cx="9487872" cy="461665"/>
          </a:xfrm>
          <a:prstGeom prst="rect">
            <a:avLst/>
          </a:prstGeom>
        </p:spPr>
        <p:txBody>
          <a:bodyPr wrap="square">
            <a:spAutoFit/>
          </a:bodyPr>
          <a:lstStyle/>
          <a:p>
            <a:r>
              <a:rPr lang="en-US" sz="2400" b="0" i="0" dirty="0">
                <a:solidFill>
                  <a:srgbClr val="333333"/>
                </a:solidFill>
                <a:effectLst/>
                <a:latin typeface="Times New Roman" panose="02020603050405020304" pitchFamily="18" charset="0"/>
                <a:cs typeface="Times New Roman" panose="02020603050405020304" pitchFamily="18" charset="0"/>
              </a:rPr>
              <a:t>Large strike-slip faults are also called </a:t>
            </a:r>
            <a:r>
              <a:rPr lang="en-US" sz="2400" b="1" i="0" u="sng" dirty="0">
                <a:solidFill>
                  <a:srgbClr val="333333"/>
                </a:solidFill>
                <a:effectLst/>
                <a:latin typeface="Times New Roman" panose="02020603050405020304" pitchFamily="18" charset="0"/>
                <a:cs typeface="Times New Roman" panose="02020603050405020304" pitchFamily="18" charset="0"/>
              </a:rPr>
              <a:t>wrench or </a:t>
            </a:r>
            <a:r>
              <a:rPr lang="en-US" sz="2400" b="1" i="0" u="sng" dirty="0" err="1">
                <a:solidFill>
                  <a:srgbClr val="333333"/>
                </a:solidFill>
                <a:effectLst/>
                <a:latin typeface="Times New Roman" panose="02020603050405020304" pitchFamily="18" charset="0"/>
                <a:cs typeface="Times New Roman" panose="02020603050405020304" pitchFamily="18" charset="0"/>
              </a:rPr>
              <a:t>transcurrent</a:t>
            </a:r>
            <a:r>
              <a:rPr lang="en-US" sz="2400" b="1" i="0" u="sng" dirty="0">
                <a:solidFill>
                  <a:srgbClr val="333333"/>
                </a:solidFill>
                <a:effectLst/>
                <a:latin typeface="Times New Roman" panose="02020603050405020304" pitchFamily="18" charset="0"/>
                <a:cs typeface="Times New Roman" panose="02020603050405020304" pitchFamily="18" charset="0"/>
              </a:rPr>
              <a:t> </a:t>
            </a:r>
            <a:r>
              <a:rPr lang="en-US" sz="2400" b="0" i="0" dirty="0">
                <a:solidFill>
                  <a:srgbClr val="333333"/>
                </a:solidFill>
                <a:effectLst/>
                <a:latin typeface="Times New Roman" panose="02020603050405020304" pitchFamily="18" charset="0"/>
                <a:cs typeface="Times New Roman" panose="02020603050405020304" pitchFamily="18" charset="0"/>
              </a:rPr>
              <a:t>faults</a:t>
            </a:r>
            <a:endParaRPr lang="ar-IQ" sz="2400" dirty="0">
              <a:latin typeface="Times New Roman" panose="02020603050405020304" pitchFamily="18" charset="0"/>
              <a:cs typeface="Times New Roman" panose="02020603050405020304" pitchFamily="18" charset="0"/>
            </a:endParaRPr>
          </a:p>
        </p:txBody>
      </p:sp>
      <p:sp>
        <p:nvSpPr>
          <p:cNvPr id="17" name="مربع نص 16"/>
          <p:cNvSpPr txBox="1"/>
          <p:nvPr/>
        </p:nvSpPr>
        <p:spPr>
          <a:xfrm>
            <a:off x="4413769" y="3544417"/>
            <a:ext cx="6043317" cy="523220"/>
          </a:xfrm>
          <a:prstGeom prst="rect">
            <a:avLst/>
          </a:prstGeom>
          <a:noFill/>
        </p:spPr>
        <p:txBody>
          <a:bodyPr wrap="square" rtlCol="1">
            <a:spAutoFit/>
          </a:bodyPr>
          <a:lstStyle/>
          <a:p>
            <a:r>
              <a:rPr lang="en-US" dirty="0">
                <a:latin typeface="Times New Roman" panose="02020603050405020304" pitchFamily="18" charset="0"/>
                <a:cs typeface="Times New Roman" panose="02020603050405020304" pitchFamily="18" charset="0"/>
              </a:rPr>
              <a:t>  </a:t>
            </a:r>
            <a:r>
              <a:rPr lang="en-US" sz="2800" u="sng" dirty="0">
                <a:latin typeface="Times New Roman" panose="02020603050405020304" pitchFamily="18" charset="0"/>
                <a:cs typeface="Times New Roman" panose="02020603050405020304" pitchFamily="18" charset="0"/>
              </a:rPr>
              <a:t>environment</a:t>
            </a:r>
            <a:r>
              <a:rPr lang="en-US" sz="2800" dirty="0">
                <a:latin typeface="Times New Roman" panose="02020603050405020304" pitchFamily="18" charset="0"/>
                <a:cs typeface="Times New Roman" panose="02020603050405020304" pitchFamily="18" charset="0"/>
              </a:rPr>
              <a:t>; Strike slip tectonics</a:t>
            </a:r>
            <a:endParaRPr lang="ar-IQ" sz="2000" dirty="0">
              <a:latin typeface="Times New Roman" panose="02020603050405020304" pitchFamily="18" charset="0"/>
              <a:cs typeface="Times New Roman" panose="02020603050405020304" pitchFamily="18" charset="0"/>
            </a:endParaRPr>
          </a:p>
        </p:txBody>
      </p:sp>
      <p:sp>
        <p:nvSpPr>
          <p:cNvPr id="18" name="عنصر نائب للتاريخ 17">
            <a:extLst>
              <a:ext uri="{FF2B5EF4-FFF2-40B4-BE49-F238E27FC236}">
                <a16:creationId xmlns:a16="http://schemas.microsoft.com/office/drawing/2014/main" id="{0E16C91A-83AD-497A-87CE-F7D3F0EF03FB}"/>
              </a:ext>
            </a:extLst>
          </p:cNvPr>
          <p:cNvSpPr>
            <a:spLocks noGrp="1"/>
          </p:cNvSpPr>
          <p:nvPr>
            <p:ph type="dt" sz="half" idx="10"/>
          </p:nvPr>
        </p:nvSpPr>
        <p:spPr/>
        <p:txBody>
          <a:bodyPr/>
          <a:lstStyle/>
          <a:p>
            <a:fld id="{15980E5C-0798-449F-B412-C71B4040E601}"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19" name="عنصر نائب للتذييل 18">
            <a:extLst>
              <a:ext uri="{FF2B5EF4-FFF2-40B4-BE49-F238E27FC236}">
                <a16:creationId xmlns:a16="http://schemas.microsoft.com/office/drawing/2014/main" id="{BAB484CF-EFB8-4E18-8652-0F1165391BD7}"/>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20" name="عنصر نائب لرقم الشريحة 19">
            <a:extLst>
              <a:ext uri="{FF2B5EF4-FFF2-40B4-BE49-F238E27FC236}">
                <a16:creationId xmlns:a16="http://schemas.microsoft.com/office/drawing/2014/main" id="{29673001-A47F-4C3E-8D2A-5E0FF2F73BE6}"/>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4</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1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figure_07_08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4932"/>
            <a:ext cx="6685537" cy="364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p:cNvSpPr>
            <a:spLocks noChangeArrowheads="1"/>
          </p:cNvSpPr>
          <p:nvPr/>
        </p:nvSpPr>
        <p:spPr bwMode="auto">
          <a:xfrm>
            <a:off x="9242488" y="228601"/>
            <a:ext cx="2888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dirty="0">
                <a:effectLst>
                  <a:outerShdw blurRad="38100" dist="38100" dir="2700000" algn="tl">
                    <a:srgbClr val="C0C0C0"/>
                  </a:outerShdw>
                </a:effectLst>
                <a:ea typeface="ＭＳ Ｐゴシック" pitchFamily="34" charset="-128"/>
                <a:cs typeface="Arial" pitchFamily="34" charset="0"/>
              </a:rPr>
              <a:t> </a:t>
            </a:r>
          </a:p>
        </p:txBody>
      </p:sp>
      <p:pic>
        <p:nvPicPr>
          <p:cNvPr id="4" name="Picture 3" descr="figure_07_08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3400" y="1322730"/>
            <a:ext cx="5435900" cy="406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ستطيل 1"/>
          <p:cNvSpPr/>
          <p:nvPr/>
        </p:nvSpPr>
        <p:spPr>
          <a:xfrm>
            <a:off x="7244112" y="4857981"/>
            <a:ext cx="966931" cy="369332"/>
          </a:xfrm>
          <a:prstGeom prst="rect">
            <a:avLst/>
          </a:prstGeom>
        </p:spPr>
        <p:txBody>
          <a:bodyPr wrap="none">
            <a:spAutoFit/>
          </a:bodyPr>
          <a:lstStyle/>
          <a:p>
            <a:r>
              <a:rPr lang="en-US" b="0" i="0" dirty="0">
                <a:solidFill>
                  <a:srgbClr val="333333"/>
                </a:solidFill>
                <a:effectLst/>
                <a:latin typeface="Karla"/>
              </a:rPr>
              <a:t>sinistral</a:t>
            </a:r>
            <a:endParaRPr lang="ar-IQ" dirty="0"/>
          </a:p>
        </p:txBody>
      </p:sp>
      <p:sp>
        <p:nvSpPr>
          <p:cNvPr id="3" name="مستطيل 2"/>
          <p:cNvSpPr/>
          <p:nvPr/>
        </p:nvSpPr>
        <p:spPr>
          <a:xfrm>
            <a:off x="10139772" y="4857981"/>
            <a:ext cx="877163" cy="369332"/>
          </a:xfrm>
          <a:prstGeom prst="rect">
            <a:avLst/>
          </a:prstGeom>
        </p:spPr>
        <p:txBody>
          <a:bodyPr wrap="none">
            <a:spAutoFit/>
          </a:bodyPr>
          <a:lstStyle/>
          <a:p>
            <a:r>
              <a:rPr lang="en-US" b="0" i="0" dirty="0">
                <a:solidFill>
                  <a:srgbClr val="333333"/>
                </a:solidFill>
                <a:effectLst/>
                <a:latin typeface="Karla"/>
              </a:rPr>
              <a:t>dextral</a:t>
            </a:r>
            <a:endParaRPr lang="ar-IQ" dirty="0"/>
          </a:p>
        </p:txBody>
      </p:sp>
      <p:sp>
        <p:nvSpPr>
          <p:cNvPr id="5" name="عنصر نائب للتاريخ 4">
            <a:extLst>
              <a:ext uri="{FF2B5EF4-FFF2-40B4-BE49-F238E27FC236}">
                <a16:creationId xmlns:a16="http://schemas.microsoft.com/office/drawing/2014/main" id="{A124CA13-F5F0-4D18-A112-61EA8DC3D610}"/>
              </a:ext>
            </a:extLst>
          </p:cNvPr>
          <p:cNvSpPr>
            <a:spLocks noGrp="1"/>
          </p:cNvSpPr>
          <p:nvPr>
            <p:ph type="dt" sz="half" idx="10"/>
          </p:nvPr>
        </p:nvSpPr>
        <p:spPr/>
        <p:txBody>
          <a:bodyPr/>
          <a:lstStyle/>
          <a:p>
            <a:fld id="{3E105BE0-B821-4CB4-AA98-630C814BDF40}" type="datetime8">
              <a:rPr lang="ar-IQ" smtClean="0"/>
              <a:t>26 شباط، 25</a:t>
            </a:fld>
            <a:endParaRPr lang="ar-IQ" dirty="0"/>
          </a:p>
        </p:txBody>
      </p:sp>
      <p:sp>
        <p:nvSpPr>
          <p:cNvPr id="6" name="عنصر نائب للتذييل 5">
            <a:extLst>
              <a:ext uri="{FF2B5EF4-FFF2-40B4-BE49-F238E27FC236}">
                <a16:creationId xmlns:a16="http://schemas.microsoft.com/office/drawing/2014/main" id="{0F056DEE-D5B3-4EB4-A740-81CCF069339B}"/>
              </a:ext>
            </a:extLst>
          </p:cNvPr>
          <p:cNvSpPr>
            <a:spLocks noGrp="1"/>
          </p:cNvSpPr>
          <p:nvPr>
            <p:ph type="ftr" sz="quarter" idx="11"/>
          </p:nvPr>
        </p:nvSpPr>
        <p:spPr/>
        <p:txBody>
          <a:bodyPr/>
          <a:lstStyle/>
          <a:p>
            <a:r>
              <a:rPr lang="en-US"/>
              <a:t>Dr.Rabeea Znad</a:t>
            </a:r>
            <a:endParaRPr lang="ar-IQ" dirty="0"/>
          </a:p>
        </p:txBody>
      </p:sp>
      <p:sp>
        <p:nvSpPr>
          <p:cNvPr id="7" name="عنصر نائب لرقم الشريحة 6">
            <a:extLst>
              <a:ext uri="{FF2B5EF4-FFF2-40B4-BE49-F238E27FC236}">
                <a16:creationId xmlns:a16="http://schemas.microsoft.com/office/drawing/2014/main" id="{1003D239-836F-44E0-9666-F9A29ACB21B3}"/>
              </a:ext>
            </a:extLst>
          </p:cNvPr>
          <p:cNvSpPr>
            <a:spLocks noGrp="1"/>
          </p:cNvSpPr>
          <p:nvPr>
            <p:ph type="sldNum" sz="quarter" idx="12"/>
          </p:nvPr>
        </p:nvSpPr>
        <p:spPr/>
        <p:txBody>
          <a:bodyPr/>
          <a:lstStyle/>
          <a:p>
            <a:fld id="{A54B011B-96BF-4B22-B117-8C8135DD7E5D}" type="slidenum">
              <a:rPr lang="ar-IQ" smtClean="0"/>
              <a:t>5</a:t>
            </a:fld>
            <a:endParaRPr lang="ar-IQ" dirty="0"/>
          </a:p>
        </p:txBody>
      </p:sp>
    </p:spTree>
    <p:extLst>
      <p:ext uri="{BB962C8B-B14F-4D97-AF65-F5344CB8AC3E}">
        <p14:creationId xmlns:p14="http://schemas.microsoft.com/office/powerpoint/2010/main" val="2728014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figure_07_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339" y="233083"/>
            <a:ext cx="3853812" cy="692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Text Box 5"/>
          <p:cNvSpPr txBox="1">
            <a:spLocks noChangeArrowheads="1"/>
          </p:cNvSpPr>
          <p:nvPr/>
        </p:nvSpPr>
        <p:spPr bwMode="auto">
          <a:xfrm>
            <a:off x="358588" y="417514"/>
            <a:ext cx="47871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b="1" dirty="0">
                <a:effectLst>
                  <a:outerShdw blurRad="38100" dist="38100" dir="2700000" algn="tl">
                    <a:srgbClr val="C0C0C0"/>
                  </a:outerShdw>
                </a:effectLst>
              </a:rPr>
              <a:t>Example of a strike-slip fault </a:t>
            </a:r>
          </a:p>
        </p:txBody>
      </p:sp>
      <p:sp>
        <p:nvSpPr>
          <p:cNvPr id="2" name="عنصر نائب للتاريخ 1">
            <a:extLst>
              <a:ext uri="{FF2B5EF4-FFF2-40B4-BE49-F238E27FC236}">
                <a16:creationId xmlns:a16="http://schemas.microsoft.com/office/drawing/2014/main" id="{63F951C8-A1E7-4695-8B37-1D45EFDE6819}"/>
              </a:ext>
            </a:extLst>
          </p:cNvPr>
          <p:cNvSpPr>
            <a:spLocks noGrp="1"/>
          </p:cNvSpPr>
          <p:nvPr>
            <p:ph type="dt" sz="half" idx="10"/>
          </p:nvPr>
        </p:nvSpPr>
        <p:spPr/>
        <p:txBody>
          <a:bodyPr/>
          <a:lstStyle/>
          <a:p>
            <a:fld id="{32C4E56B-A2A6-4220-AAB1-2287289573BE}" type="datetime8">
              <a:rPr lang="ar-IQ" smtClean="0"/>
              <a:t>26 شباط، 25</a:t>
            </a:fld>
            <a:endParaRPr lang="ar-IQ" dirty="0"/>
          </a:p>
        </p:txBody>
      </p:sp>
      <p:sp>
        <p:nvSpPr>
          <p:cNvPr id="3" name="عنصر نائب للتذييل 2">
            <a:extLst>
              <a:ext uri="{FF2B5EF4-FFF2-40B4-BE49-F238E27FC236}">
                <a16:creationId xmlns:a16="http://schemas.microsoft.com/office/drawing/2014/main" id="{E6C9CCCC-826E-4B2C-85EB-8DF5A3BDA147}"/>
              </a:ext>
            </a:extLst>
          </p:cNvPr>
          <p:cNvSpPr>
            <a:spLocks noGrp="1"/>
          </p:cNvSpPr>
          <p:nvPr>
            <p:ph type="ftr" sz="quarter" idx="11"/>
          </p:nvPr>
        </p:nvSpPr>
        <p:spPr/>
        <p:txBody>
          <a:bodyPr/>
          <a:lstStyle/>
          <a:p>
            <a:r>
              <a:rPr lang="en-US"/>
              <a:t>Dr.Rabeea Znad</a:t>
            </a:r>
            <a:endParaRPr lang="ar-IQ" dirty="0"/>
          </a:p>
        </p:txBody>
      </p:sp>
      <p:sp>
        <p:nvSpPr>
          <p:cNvPr id="4" name="عنصر نائب لرقم الشريحة 3">
            <a:extLst>
              <a:ext uri="{FF2B5EF4-FFF2-40B4-BE49-F238E27FC236}">
                <a16:creationId xmlns:a16="http://schemas.microsoft.com/office/drawing/2014/main" id="{F76070DC-97C5-46BD-AD65-E158D0136CDD}"/>
              </a:ext>
            </a:extLst>
          </p:cNvPr>
          <p:cNvSpPr>
            <a:spLocks noGrp="1"/>
          </p:cNvSpPr>
          <p:nvPr>
            <p:ph type="sldNum" sz="quarter" idx="12"/>
          </p:nvPr>
        </p:nvSpPr>
        <p:spPr/>
        <p:txBody>
          <a:bodyPr/>
          <a:lstStyle/>
          <a:p>
            <a:fld id="{A54B011B-96BF-4B22-B117-8C8135DD7E5D}" type="slidenum">
              <a:rPr lang="ar-IQ" smtClean="0"/>
              <a:t>6</a:t>
            </a:fld>
            <a:endParaRPr lang="ar-IQ" dirty="0"/>
          </a:p>
        </p:txBody>
      </p:sp>
    </p:spTree>
    <p:extLst>
      <p:ext uri="{BB962C8B-B14F-4D97-AF65-F5344CB8AC3E}">
        <p14:creationId xmlns:p14="http://schemas.microsoft.com/office/powerpoint/2010/main" val="769225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5349">
                                            <p:txEl>
                                              <p:pRg st="0" end="0"/>
                                            </p:txEl>
                                          </p:spTgt>
                                        </p:tgtEl>
                                        <p:attrNameLst>
                                          <p:attrName>style.visibility</p:attrName>
                                        </p:attrNameLst>
                                      </p:cBhvr>
                                      <p:to>
                                        <p:strVal val="visible"/>
                                      </p:to>
                                    </p:set>
                                    <p:animEffect transition="in" filter="checkerboard(across)">
                                      <p:cBhvr>
                                        <p:cTn id="7" dur="500"/>
                                        <p:tgtEl>
                                          <p:spTgt spid="1853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914400"/>
            <a:ext cx="4114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2" name="Rectangle 2"/>
          <p:cNvSpPr>
            <a:spLocks noGrp="1" noChangeArrowheads="1"/>
          </p:cNvSpPr>
          <p:nvPr>
            <p:ph type="title"/>
          </p:nvPr>
        </p:nvSpPr>
        <p:spPr>
          <a:xfrm>
            <a:off x="1452282" y="76200"/>
            <a:ext cx="4046070" cy="685800"/>
          </a:xfrm>
        </p:spPr>
        <p:txBody>
          <a:bodyPr>
            <a:normAutofit fontScale="90000"/>
          </a:bodyPr>
          <a:lstStyle/>
          <a:p>
            <a:pPr eaLnBrk="1" hangingPunct="1"/>
            <a:r>
              <a:rPr lang="en-US" b="1" dirty="0">
                <a:latin typeface="Times New Roman" panose="02020603050405020304" pitchFamily="18" charset="0"/>
                <a:cs typeface="Times New Roman" panose="02020603050405020304" pitchFamily="18" charset="0"/>
              </a:rPr>
              <a:t>Fault and Stress</a:t>
            </a:r>
          </a:p>
        </p:txBody>
      </p:sp>
      <p:sp>
        <p:nvSpPr>
          <p:cNvPr id="46083" name="Rectangle 3"/>
          <p:cNvSpPr>
            <a:spLocks noGrp="1" noChangeArrowheads="1"/>
          </p:cNvSpPr>
          <p:nvPr>
            <p:ph idx="1"/>
          </p:nvPr>
        </p:nvSpPr>
        <p:spPr>
          <a:xfrm>
            <a:off x="233081" y="1048871"/>
            <a:ext cx="5647766" cy="5562600"/>
          </a:xfrm>
        </p:spPr>
        <p:txBody>
          <a:bodyPr/>
          <a:lstStyle/>
          <a:p>
            <a:pPr marL="0" indent="0" algn="l" rtl="0" eaLnBrk="1" hangingPunct="1">
              <a:buNone/>
            </a:pPr>
            <a:r>
              <a:rPr lang="en-US" sz="2800" dirty="0">
                <a:latin typeface="Times New Roman" panose="02020603050405020304" pitchFamily="18" charset="0"/>
                <a:cs typeface="Times New Roman" panose="02020603050405020304" pitchFamily="18" charset="0"/>
              </a:rPr>
              <a:t>Conjugate shear fractures develop at about </a:t>
            </a:r>
            <a:r>
              <a:rPr 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sz="2800" dirty="0">
                <a:latin typeface="Times New Roman" panose="02020603050405020304" pitchFamily="18" charset="0"/>
                <a:cs typeface="Times New Roman" panose="02020603050405020304" pitchFamily="18" charset="0"/>
              </a:rPr>
              <a:t>= 30 degrees from </a:t>
            </a: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baseline="-25000" dirty="0">
                <a:latin typeface="Times New Roman" panose="02020603050405020304" pitchFamily="18" charset="0"/>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a:p>
            <a:pPr eaLnBrk="1" hangingPunct="1"/>
            <a:endParaRPr lang="en-US" sz="2800" dirty="0">
              <a:latin typeface="Times New Roman" panose="02020603050405020304" pitchFamily="18" charset="0"/>
              <a:cs typeface="Times New Roman" panose="02020603050405020304" pitchFamily="18" charset="0"/>
              <a:sym typeface="Symbol" panose="05050102010706020507" pitchFamily="18" charset="2"/>
            </a:endParaRPr>
          </a:p>
          <a:p>
            <a:pPr marL="0" indent="0" algn="l" rtl="0" eaLnBrk="1" hangingPunct="1">
              <a:buNone/>
            </a:pP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baseline="-25000" dirty="0">
                <a:latin typeface="Times New Roman" panose="02020603050405020304" pitchFamily="18" charset="0"/>
                <a:cs typeface="Times New Roman" panose="02020603050405020304" pitchFamily="18" charset="0"/>
              </a:rPr>
              <a:t>1 </a:t>
            </a:r>
            <a:r>
              <a:rPr lang="en-US" sz="2800" dirty="0">
                <a:latin typeface="Times New Roman" panose="02020603050405020304" pitchFamily="18" charset="0"/>
                <a:cs typeface="Times New Roman" panose="02020603050405020304" pitchFamily="18" charset="0"/>
              </a:rPr>
              <a:t>bisects the acute angle of about 60</a:t>
            </a:r>
            <a:r>
              <a:rPr lang="en-US" sz="2800" baseline="30000" dirty="0">
                <a:latin typeface="Times New Roman" panose="02020603050405020304" pitchFamily="18" charset="0"/>
                <a:cs typeface="Times New Roman" panose="02020603050405020304" pitchFamily="18" charset="0"/>
              </a:rPr>
              <a:t>o </a:t>
            </a:r>
            <a:r>
              <a:rPr lang="en-US" sz="2800" dirty="0">
                <a:latin typeface="Times New Roman" panose="02020603050405020304" pitchFamily="18" charset="0"/>
                <a:cs typeface="Times New Roman" panose="02020603050405020304" pitchFamily="18" charset="0"/>
              </a:rPr>
              <a:t>between the two fractures</a:t>
            </a:r>
          </a:p>
          <a:p>
            <a:pPr eaLnBrk="1" hangingPunct="1"/>
            <a:endParaRPr lang="en-US" sz="2800" dirty="0">
              <a:latin typeface="Times New Roman" panose="02020603050405020304" pitchFamily="18" charset="0"/>
              <a:cs typeface="Times New Roman" panose="02020603050405020304" pitchFamily="18" charset="0"/>
              <a:sym typeface="Symbol" panose="05050102010706020507" pitchFamily="18" charset="2"/>
            </a:endParaRPr>
          </a:p>
          <a:p>
            <a:pPr marL="0" indent="0" algn="l" rtl="0" eaLnBrk="1" hangingPunct="1">
              <a:buNone/>
            </a:pPr>
            <a:r>
              <a:rPr lang="en-US" sz="2800" dirty="0">
                <a:latin typeface="Times New Roman" panose="02020603050405020304" pitchFamily="18" charset="0"/>
                <a:cs typeface="Times New Roman" panose="02020603050405020304" pitchFamily="18" charset="0"/>
                <a:sym typeface="Symbol" panose="05050102010706020507" pitchFamily="18" charset="2"/>
              </a:rPr>
              <a:t></a:t>
            </a:r>
            <a:r>
              <a:rPr lang="en-US" sz="2800" baseline="-25000" dirty="0">
                <a:latin typeface="Times New Roman" panose="02020603050405020304" pitchFamily="18" charset="0"/>
                <a:cs typeface="Times New Roman" panose="02020603050405020304" pitchFamily="18" charset="0"/>
              </a:rPr>
              <a:t>3 </a:t>
            </a:r>
            <a:r>
              <a:rPr lang="en-US" sz="2800" dirty="0">
                <a:latin typeface="Times New Roman" panose="02020603050405020304" pitchFamily="18" charset="0"/>
                <a:cs typeface="Times New Roman" panose="02020603050405020304" pitchFamily="18" charset="0"/>
              </a:rPr>
              <a:t>bisects the obtuse angle between the two fractures</a:t>
            </a:r>
          </a:p>
          <a:p>
            <a:pPr marL="0" indent="0" algn="l" rtl="0">
              <a:buNone/>
            </a:pPr>
            <a:r>
              <a:rPr lang="en-US" dirty="0">
                <a:latin typeface="Times New Roman" panose="02020603050405020304" pitchFamily="18" charset="0"/>
                <a:cs typeface="Times New Roman" panose="02020603050405020304" pitchFamily="18" charset="0"/>
                <a:sym typeface="Symbol" panose="05050102010706020507" pitchFamily="18" charset="2"/>
              </a:rPr>
              <a:t></a:t>
            </a:r>
            <a:r>
              <a:rPr lang="en-US" baseline="-25000"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parallel to the cross cut of shear surface</a:t>
            </a:r>
            <a:r>
              <a:rPr lang="en-US" baseline="-250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 name="عنصر نائب للتاريخ 1">
            <a:extLst>
              <a:ext uri="{FF2B5EF4-FFF2-40B4-BE49-F238E27FC236}">
                <a16:creationId xmlns:a16="http://schemas.microsoft.com/office/drawing/2014/main" id="{66FA6D13-3EFA-4E66-881B-ACEC86327CF1}"/>
              </a:ext>
            </a:extLst>
          </p:cNvPr>
          <p:cNvSpPr>
            <a:spLocks noGrp="1"/>
          </p:cNvSpPr>
          <p:nvPr>
            <p:ph type="dt" sz="half" idx="10"/>
          </p:nvPr>
        </p:nvSpPr>
        <p:spPr/>
        <p:txBody>
          <a:bodyPr/>
          <a:lstStyle/>
          <a:p>
            <a:fld id="{A3FF9EBB-A382-4F8C-A8C6-0E3E2F5E3E7B}"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3" name="عنصر نائب للتذييل 2">
            <a:extLst>
              <a:ext uri="{FF2B5EF4-FFF2-40B4-BE49-F238E27FC236}">
                <a16:creationId xmlns:a16="http://schemas.microsoft.com/office/drawing/2014/main" id="{F6CE97C4-407E-4ECE-A15D-4DBF0ED5C693}"/>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5" name="عنصر نائب لرقم الشريحة 4">
            <a:extLst>
              <a:ext uri="{FF2B5EF4-FFF2-40B4-BE49-F238E27FC236}">
                <a16:creationId xmlns:a16="http://schemas.microsoft.com/office/drawing/2014/main" id="{2C7A262C-6AF4-4BFC-B324-8D3C33A84223}"/>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7</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52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12376" y="78441"/>
            <a:ext cx="5562601" cy="702515"/>
          </a:xfrm>
          <a:prstGeom prst="rect">
            <a:avLst/>
          </a:prstGeom>
        </p:spPr>
        <p:txBody>
          <a:bodyPr>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CRITERIA FOR FAULTING</a:t>
            </a:r>
            <a:r>
              <a:rPr lang="en-US" sz="4000" dirty="0">
                <a:latin typeface="Times New Roman" panose="02020603050405020304" pitchFamily="18" charset="0"/>
                <a:cs typeface="Times New Roman" panose="02020603050405020304" pitchFamily="18" charset="0"/>
              </a:rPr>
              <a:t> </a:t>
            </a:r>
          </a:p>
        </p:txBody>
      </p:sp>
      <p:sp>
        <p:nvSpPr>
          <p:cNvPr id="3" name="مربع نص 2"/>
          <p:cNvSpPr txBox="1"/>
          <p:nvPr/>
        </p:nvSpPr>
        <p:spPr>
          <a:xfrm>
            <a:off x="112059" y="585027"/>
            <a:ext cx="11725835" cy="954107"/>
          </a:xfrm>
          <a:prstGeom prst="rect">
            <a:avLst/>
          </a:prstGeom>
          <a:noFill/>
        </p:spPr>
        <p:txBody>
          <a:bodyPr wrap="square" rtlCol="1">
            <a:spAutoFit/>
          </a:bodyPr>
          <a:lstStyle/>
          <a:p>
            <a:pPr algn="l" rtl="0"/>
            <a:r>
              <a:rPr lang="en-US" sz="2800" dirty="0">
                <a:latin typeface="Times New Roman" panose="02020603050405020304" pitchFamily="18" charset="0"/>
                <a:cs typeface="Times New Roman" panose="02020603050405020304" pitchFamily="18" charset="0"/>
              </a:rPr>
              <a:t>Numerous criteria reveal faulting, but only few of these criteria may be available in any specific case</a:t>
            </a:r>
            <a:r>
              <a:rPr lang="en-US" sz="2400" dirty="0">
                <a:latin typeface="Times New Roman" panose="02020603050405020304" pitchFamily="18" charset="0"/>
                <a:cs typeface="Times New Roman" panose="02020603050405020304" pitchFamily="18" charset="0"/>
              </a:rPr>
              <a:t>.</a:t>
            </a:r>
            <a:endParaRPr lang="ar-IQ" sz="2400" dirty="0">
              <a:latin typeface="Times New Roman" panose="02020603050405020304" pitchFamily="18" charset="0"/>
              <a:cs typeface="Times New Roman" panose="02020603050405020304" pitchFamily="18" charset="0"/>
            </a:endParaRPr>
          </a:p>
        </p:txBody>
      </p:sp>
      <p:sp>
        <p:nvSpPr>
          <p:cNvPr id="4" name="مربع نص 3"/>
          <p:cNvSpPr txBox="1"/>
          <p:nvPr/>
        </p:nvSpPr>
        <p:spPr>
          <a:xfrm>
            <a:off x="0" y="1539134"/>
            <a:ext cx="12138211" cy="954107"/>
          </a:xfrm>
          <a:prstGeom prst="rect">
            <a:avLst/>
          </a:prstGeom>
          <a:noFill/>
        </p:spPr>
        <p:txBody>
          <a:bodyPr wrap="square" rtlCol="1">
            <a:spAutoFit/>
          </a:bodyPr>
          <a:lstStyle/>
          <a:p>
            <a:pPr algn="l" rtl="0"/>
            <a:r>
              <a:rPr lang="en-US" sz="2800" dirty="0">
                <a:latin typeface="Times New Roman" panose="02020603050405020304" pitchFamily="18" charset="0"/>
                <a:cs typeface="Times New Roman" panose="02020603050405020304" pitchFamily="18" charset="0"/>
              </a:rPr>
              <a:t>The criteria for the recognition of faults may be considered under the following heading:</a:t>
            </a:r>
            <a:endParaRPr lang="ar-IQ" sz="2800" dirty="0">
              <a:latin typeface="Times New Roman" panose="02020603050405020304" pitchFamily="18" charset="0"/>
              <a:cs typeface="Times New Roman" panose="02020603050405020304" pitchFamily="18" charset="0"/>
            </a:endParaRPr>
          </a:p>
        </p:txBody>
      </p:sp>
      <p:sp>
        <p:nvSpPr>
          <p:cNvPr id="5" name="مستطيل 4"/>
          <p:cNvSpPr/>
          <p:nvPr/>
        </p:nvSpPr>
        <p:spPr>
          <a:xfrm>
            <a:off x="132942" y="2493241"/>
            <a:ext cx="7133876" cy="496161"/>
          </a:xfrm>
          <a:prstGeom prst="rect">
            <a:avLst/>
          </a:prstGeom>
        </p:spPr>
        <p:txBody>
          <a:bodyPr wrap="none">
            <a:spAutoFit/>
          </a:bodyPr>
          <a:lstStyle/>
          <a:p>
            <a:pPr marL="571500" indent="-571500" algn="l" rtl="0">
              <a:lnSpc>
                <a:spcPct val="80000"/>
              </a:lnSpc>
              <a:defRPr/>
            </a:pPr>
            <a:r>
              <a:rPr lang="en-US"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Truncation of structures</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beds or rock units.</a:t>
            </a:r>
          </a:p>
        </p:txBody>
      </p:sp>
      <p:sp>
        <p:nvSpPr>
          <p:cNvPr id="6" name="مستطيل 5"/>
          <p:cNvSpPr/>
          <p:nvPr/>
        </p:nvSpPr>
        <p:spPr>
          <a:xfrm>
            <a:off x="-141195" y="2741321"/>
            <a:ext cx="7282507" cy="584775"/>
          </a:xfrm>
          <a:prstGeom prst="rect">
            <a:avLst/>
          </a:prstGeom>
        </p:spPr>
        <p:txBody>
          <a:bodyPr wrap="none">
            <a:spAutoFit/>
          </a:bodyPr>
          <a:lstStyle/>
          <a:p>
            <a:r>
              <a:rPr lang="en-US"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Repetition or omission</a:t>
            </a:r>
            <a:r>
              <a:rPr lang="en-US" sz="3200"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of stratigraphic units. </a:t>
            </a:r>
            <a:endParaRPr lang="ar-IQ" sz="2800" dirty="0">
              <a:latin typeface="Times New Roman" panose="02020603050405020304" pitchFamily="18" charset="0"/>
              <a:cs typeface="Times New Roman" panose="02020603050405020304" pitchFamily="18" charset="0"/>
            </a:endParaRPr>
          </a:p>
        </p:txBody>
      </p:sp>
      <p:sp>
        <p:nvSpPr>
          <p:cNvPr id="7" name="مستطيل 6"/>
          <p:cNvSpPr/>
          <p:nvPr/>
        </p:nvSpPr>
        <p:spPr>
          <a:xfrm>
            <a:off x="206188" y="5604905"/>
            <a:ext cx="9341224" cy="369332"/>
          </a:xfrm>
          <a:prstGeom prst="rect">
            <a:avLst/>
          </a:prstGeom>
        </p:spPr>
        <p:txBody>
          <a:bodyPr wrap="square">
            <a:spAutoFit/>
          </a:bodyPr>
          <a:lstStyle/>
          <a:p>
            <a:r>
              <a:rPr lang="en-US" b="1"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Fault zone deformation</a:t>
            </a:r>
            <a:r>
              <a:rPr lang="en-US" dirty="0">
                <a:latin typeface="Times New Roman" panose="02020603050405020304" pitchFamily="18" charset="0"/>
                <a:cs typeface="Times New Roman" panose="02020603050405020304" pitchFamily="18" charset="0"/>
              </a:rPr>
              <a:t>: striations, </a:t>
            </a:r>
            <a:r>
              <a:rPr lang="en-US" dirty="0" err="1">
                <a:latin typeface="Times New Roman" panose="02020603050405020304" pitchFamily="18" charset="0"/>
                <a:cs typeface="Times New Roman" panose="02020603050405020304" pitchFamily="18" charset="0"/>
              </a:rPr>
              <a:t>breccias</a:t>
            </a:r>
            <a:r>
              <a:rPr lang="en-US" dirty="0">
                <a:latin typeface="Times New Roman" panose="02020603050405020304" pitchFamily="18" charset="0"/>
                <a:cs typeface="Times New Roman" panose="02020603050405020304" pitchFamily="18" charset="0"/>
              </a:rPr>
              <a:t>, gouge, </a:t>
            </a:r>
            <a:r>
              <a:rPr lang="en-US" dirty="0" err="1">
                <a:latin typeface="Times New Roman" panose="02020603050405020304" pitchFamily="18" charset="0"/>
                <a:cs typeface="Times New Roman" panose="02020603050405020304" pitchFamily="18" charset="0"/>
              </a:rPr>
              <a:t>mylonites</a:t>
            </a:r>
            <a:r>
              <a:rPr lang="en-US" dirty="0">
                <a:latin typeface="Times New Roman" panose="02020603050405020304" pitchFamily="18" charset="0"/>
                <a:cs typeface="Times New Roman" panose="02020603050405020304" pitchFamily="18" charset="0"/>
              </a:rPr>
              <a:t> for ductile shear zone, drag folds</a:t>
            </a:r>
            <a:endParaRPr lang="ar-IQ" dirty="0">
              <a:latin typeface="Times New Roman" panose="02020603050405020304" pitchFamily="18" charset="0"/>
              <a:cs typeface="Times New Roman" panose="02020603050405020304" pitchFamily="18" charset="0"/>
            </a:endParaRPr>
          </a:p>
        </p:txBody>
      </p:sp>
      <p:sp>
        <p:nvSpPr>
          <p:cNvPr id="8" name="مستطيل 7"/>
          <p:cNvSpPr/>
          <p:nvPr/>
        </p:nvSpPr>
        <p:spPr>
          <a:xfrm>
            <a:off x="132942" y="3773345"/>
            <a:ext cx="11528612" cy="890115"/>
          </a:xfrm>
          <a:prstGeom prst="rect">
            <a:avLst/>
          </a:prstGeom>
        </p:spPr>
        <p:txBody>
          <a:bodyPr wrap="square">
            <a:spAutoFit/>
          </a:bodyPr>
          <a:lstStyle/>
          <a:p>
            <a:pPr marL="571500" indent="-571500" algn="l" rtl="0">
              <a:lnSpc>
                <a:spcPct val="80000"/>
              </a:lnSpc>
              <a:defRPr/>
            </a:pPr>
            <a:r>
              <a:rPr lang="en-US"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Abundant veins</a:t>
            </a:r>
            <a:r>
              <a:rPr lang="en-US" sz="3200"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silicification</a:t>
            </a:r>
            <a:r>
              <a:rPr lang="en-US" sz="3200"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or other mineralization along fracture may indicate faulting.</a:t>
            </a:r>
          </a:p>
        </p:txBody>
      </p:sp>
      <p:sp>
        <p:nvSpPr>
          <p:cNvPr id="9" name="مربع نص 8"/>
          <p:cNvSpPr txBox="1"/>
          <p:nvPr/>
        </p:nvSpPr>
        <p:spPr>
          <a:xfrm>
            <a:off x="0" y="3137242"/>
            <a:ext cx="13225387" cy="584775"/>
          </a:xfrm>
          <a:prstGeom prst="rect">
            <a:avLst/>
          </a:prstGeom>
          <a:noFill/>
        </p:spPr>
        <p:txBody>
          <a:bodyPr wrap="square" rtlCol="1">
            <a:spAutoFit/>
          </a:bodyPr>
          <a:lstStyle/>
          <a:p>
            <a:pPr algn="l" rtl="0"/>
            <a:r>
              <a:rPr lang="en-US"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Features distinctive fault planes: </a:t>
            </a:r>
            <a:r>
              <a:rPr lang="en-US" sz="2800" dirty="0" err="1">
                <a:latin typeface="Times New Roman" panose="02020603050405020304" pitchFamily="18" charset="0"/>
                <a:cs typeface="Times New Roman" panose="02020603050405020304" pitchFamily="18" charset="0"/>
              </a:rPr>
              <a:t>slickensides,grooving,breccia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mylonite,drag</a:t>
            </a:r>
            <a:endParaRPr lang="ar-IQ" sz="2800" dirty="0">
              <a:latin typeface="Times New Roman" panose="02020603050405020304" pitchFamily="18" charset="0"/>
              <a:cs typeface="Times New Roman" panose="02020603050405020304" pitchFamily="18" charset="0"/>
            </a:endParaRPr>
          </a:p>
        </p:txBody>
      </p:sp>
      <p:sp>
        <p:nvSpPr>
          <p:cNvPr id="10" name="مربع نص 9"/>
          <p:cNvSpPr txBox="1"/>
          <p:nvPr/>
        </p:nvSpPr>
        <p:spPr>
          <a:xfrm>
            <a:off x="-826176" y="4659670"/>
            <a:ext cx="6499412" cy="584775"/>
          </a:xfrm>
          <a:prstGeom prst="rect">
            <a:avLst/>
          </a:prstGeom>
          <a:noFill/>
        </p:spPr>
        <p:txBody>
          <a:bodyPr wrap="square" rtlCol="1">
            <a:spAutoFit/>
          </a:bodyPr>
          <a:lstStyle/>
          <a:p>
            <a:r>
              <a:rPr lang="en-US"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Difference in sedimentary </a:t>
            </a:r>
            <a:r>
              <a:rPr lang="en-US" sz="3200" i="1"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facies</a:t>
            </a:r>
            <a:r>
              <a:rPr lang="en-US"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ar-IQ" sz="3200" i="1"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1" name="عنصر نائب للتاريخ 10">
            <a:extLst>
              <a:ext uri="{FF2B5EF4-FFF2-40B4-BE49-F238E27FC236}">
                <a16:creationId xmlns:a16="http://schemas.microsoft.com/office/drawing/2014/main" id="{483A264D-F115-4ED0-B97F-F7E4291FBAA3}"/>
              </a:ext>
            </a:extLst>
          </p:cNvPr>
          <p:cNvSpPr>
            <a:spLocks noGrp="1"/>
          </p:cNvSpPr>
          <p:nvPr>
            <p:ph type="dt" sz="half" idx="10"/>
          </p:nvPr>
        </p:nvSpPr>
        <p:spPr/>
        <p:txBody>
          <a:bodyPr/>
          <a:lstStyle/>
          <a:p>
            <a:fld id="{A6EE4F3E-5B38-4295-A48E-5DDC122DF241}" type="datetime8">
              <a:rPr lang="ar-IQ" smtClean="0">
                <a:latin typeface="Times New Roman" panose="02020603050405020304" pitchFamily="18" charset="0"/>
                <a:cs typeface="Times New Roman" panose="02020603050405020304" pitchFamily="18" charset="0"/>
              </a:rPr>
              <a:t>26 شباط، 25</a:t>
            </a:fld>
            <a:endParaRPr lang="ar-IQ" dirty="0">
              <a:latin typeface="Times New Roman" panose="02020603050405020304" pitchFamily="18" charset="0"/>
              <a:cs typeface="Times New Roman" panose="02020603050405020304" pitchFamily="18" charset="0"/>
            </a:endParaRPr>
          </a:p>
        </p:txBody>
      </p:sp>
      <p:sp>
        <p:nvSpPr>
          <p:cNvPr id="12" name="عنصر نائب للتذييل 11">
            <a:extLst>
              <a:ext uri="{FF2B5EF4-FFF2-40B4-BE49-F238E27FC236}">
                <a16:creationId xmlns:a16="http://schemas.microsoft.com/office/drawing/2014/main" id="{4E5EEF0C-A534-4DF2-9ADC-2AC9D2FAE30D}"/>
              </a:ext>
            </a:extLst>
          </p:cNvPr>
          <p:cNvSpPr>
            <a:spLocks noGrp="1"/>
          </p:cNvSpPr>
          <p:nvPr>
            <p:ph type="ftr" sz="quarter" idx="11"/>
          </p:nvPr>
        </p:nvSpPr>
        <p:spPr/>
        <p:txBody>
          <a:bodyPr/>
          <a:lstStyle/>
          <a:p>
            <a:r>
              <a:rPr lang="en-US">
                <a:latin typeface="Times New Roman" panose="02020603050405020304" pitchFamily="18" charset="0"/>
                <a:cs typeface="Times New Roman" panose="02020603050405020304" pitchFamily="18" charset="0"/>
              </a:rPr>
              <a:t>Dr.Rabeea Znad</a:t>
            </a:r>
            <a:endParaRPr lang="ar-IQ" dirty="0">
              <a:latin typeface="Times New Roman" panose="02020603050405020304" pitchFamily="18" charset="0"/>
              <a:cs typeface="Times New Roman" panose="02020603050405020304" pitchFamily="18" charset="0"/>
            </a:endParaRPr>
          </a:p>
        </p:txBody>
      </p:sp>
      <p:sp>
        <p:nvSpPr>
          <p:cNvPr id="13" name="عنصر نائب لرقم الشريحة 12">
            <a:extLst>
              <a:ext uri="{FF2B5EF4-FFF2-40B4-BE49-F238E27FC236}">
                <a16:creationId xmlns:a16="http://schemas.microsoft.com/office/drawing/2014/main" id="{413E665D-2196-4699-9184-759E3EE027CB}"/>
              </a:ext>
            </a:extLst>
          </p:cNvPr>
          <p:cNvSpPr>
            <a:spLocks noGrp="1"/>
          </p:cNvSpPr>
          <p:nvPr>
            <p:ph type="sldNum" sz="quarter" idx="12"/>
          </p:nvPr>
        </p:nvSpPr>
        <p:spPr/>
        <p:txBody>
          <a:bodyPr/>
          <a:lstStyle/>
          <a:p>
            <a:fld id="{A54B011B-96BF-4B22-B117-8C8135DD7E5D}" type="slidenum">
              <a:rPr lang="ar-IQ" smtClean="0">
                <a:latin typeface="Times New Roman" panose="02020603050405020304" pitchFamily="18" charset="0"/>
                <a:cs typeface="Times New Roman" panose="02020603050405020304" pitchFamily="18" charset="0"/>
              </a:rPr>
              <a:t>8</a:t>
            </a:fld>
            <a:endParaRPr lang="ar-IQ"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07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E990F36-968B-C716-51B2-FA6040C9DA56}"/>
              </a:ext>
            </a:extLst>
          </p:cNvPr>
          <p:cNvSpPr>
            <a:spLocks noGrp="1"/>
          </p:cNvSpPr>
          <p:nvPr>
            <p:ph type="dt" sz="half" idx="10"/>
          </p:nvPr>
        </p:nvSpPr>
        <p:spPr/>
        <p:txBody>
          <a:bodyPr/>
          <a:lstStyle/>
          <a:p>
            <a:fld id="{85858BC1-D3C3-4111-AE6A-39175A5FE8A3}" type="datetime8">
              <a:rPr lang="ar-IQ" smtClean="0"/>
              <a:t>26 شباط، 25</a:t>
            </a:fld>
            <a:endParaRPr lang="ar-IQ" dirty="0"/>
          </a:p>
        </p:txBody>
      </p:sp>
      <p:sp>
        <p:nvSpPr>
          <p:cNvPr id="3" name="عنصر نائب للتذييل 2">
            <a:extLst>
              <a:ext uri="{FF2B5EF4-FFF2-40B4-BE49-F238E27FC236}">
                <a16:creationId xmlns:a16="http://schemas.microsoft.com/office/drawing/2014/main" id="{A2AD1706-96E0-2E42-85A1-4EC022815999}"/>
              </a:ext>
            </a:extLst>
          </p:cNvPr>
          <p:cNvSpPr>
            <a:spLocks noGrp="1"/>
          </p:cNvSpPr>
          <p:nvPr>
            <p:ph type="ftr" sz="quarter" idx="11"/>
          </p:nvPr>
        </p:nvSpPr>
        <p:spPr/>
        <p:txBody>
          <a:bodyPr/>
          <a:lstStyle/>
          <a:p>
            <a:r>
              <a:rPr lang="en-US"/>
              <a:t>Dr.Rabeea Znad</a:t>
            </a:r>
            <a:endParaRPr lang="ar-IQ" dirty="0"/>
          </a:p>
        </p:txBody>
      </p:sp>
      <p:sp>
        <p:nvSpPr>
          <p:cNvPr id="4" name="عنصر نائب لرقم الشريحة 3">
            <a:extLst>
              <a:ext uri="{FF2B5EF4-FFF2-40B4-BE49-F238E27FC236}">
                <a16:creationId xmlns:a16="http://schemas.microsoft.com/office/drawing/2014/main" id="{1FA1E3FE-6BE8-14B6-6B6F-968864B1B63A}"/>
              </a:ext>
            </a:extLst>
          </p:cNvPr>
          <p:cNvSpPr>
            <a:spLocks noGrp="1"/>
          </p:cNvSpPr>
          <p:nvPr>
            <p:ph type="sldNum" sz="quarter" idx="12"/>
          </p:nvPr>
        </p:nvSpPr>
        <p:spPr/>
        <p:txBody>
          <a:bodyPr/>
          <a:lstStyle/>
          <a:p>
            <a:fld id="{A54B011B-96BF-4B22-B117-8C8135DD7E5D}" type="slidenum">
              <a:rPr lang="ar-IQ" smtClean="0"/>
              <a:t>9</a:t>
            </a:fld>
            <a:endParaRPr lang="ar-IQ" dirty="0"/>
          </a:p>
        </p:txBody>
      </p:sp>
    </p:spTree>
    <p:extLst>
      <p:ext uri="{BB962C8B-B14F-4D97-AF65-F5344CB8AC3E}">
        <p14:creationId xmlns:p14="http://schemas.microsoft.com/office/powerpoint/2010/main" val="2881617346"/>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8162</TotalTime>
  <Words>1495</Words>
  <Application>Microsoft Office PowerPoint</Application>
  <PresentationFormat>شاشة عريضة</PresentationFormat>
  <Paragraphs>257</Paragraphs>
  <Slides>33</Slides>
  <Notes>5</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33</vt:i4>
      </vt:variant>
    </vt:vector>
  </HeadingPairs>
  <TitlesOfParts>
    <vt:vector size="41" baseType="lpstr">
      <vt:lpstr>ＭＳ Ｐゴシック</vt:lpstr>
      <vt:lpstr>Arial</vt:lpstr>
      <vt:lpstr>Calibri</vt:lpstr>
      <vt:lpstr>Calibri Light</vt:lpstr>
      <vt:lpstr>Karla</vt:lpstr>
      <vt:lpstr>lucida grande</vt:lpstr>
      <vt:lpstr>Times New Roman</vt:lpstr>
      <vt:lpstr>نسق Office</vt:lpstr>
      <vt:lpstr>Principal stresses and faults</vt:lpstr>
      <vt:lpstr>عرض تقديمي في PowerPoint</vt:lpstr>
      <vt:lpstr>عرض تقديمي في PowerPoint</vt:lpstr>
      <vt:lpstr>عرض تقديمي في PowerPoint</vt:lpstr>
      <vt:lpstr>عرض تقديمي في PowerPoint</vt:lpstr>
      <vt:lpstr>عرض تقديمي في PowerPoint</vt:lpstr>
      <vt:lpstr>Fault and Stress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CRITERIA FOR FAULTING </vt:lpstr>
      <vt:lpstr>عرض تقديمي في PowerPoint</vt:lpstr>
      <vt:lpstr>Geomorphic features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Principal stresses and faults</dc:title>
  <dc:creator>dr.rabeea</dc:creator>
  <cp:lastModifiedBy>GEOLOGY</cp:lastModifiedBy>
  <cp:revision>133</cp:revision>
  <dcterms:created xsi:type="dcterms:W3CDTF">2014-02-02T19:13:33Z</dcterms:created>
  <dcterms:modified xsi:type="dcterms:W3CDTF">2025-02-26T18:02:36Z</dcterms:modified>
</cp:coreProperties>
</file>