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1" r:id="rId5"/>
    <p:sldId id="262" r:id="rId6"/>
    <p:sldId id="267" r:id="rId7"/>
    <p:sldId id="264" r:id="rId8"/>
    <p:sldId id="265" r:id="rId9"/>
    <p:sldId id="266" r:id="rId10"/>
    <p:sldId id="268" r:id="rId11"/>
    <p:sldId id="263" r:id="rId12"/>
    <p:sldId id="260"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5" d="100"/>
          <a:sy n="75" d="100"/>
        </p:scale>
        <p:origin x="2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254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439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24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20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US">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085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23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US">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14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US">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7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US">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7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14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US">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28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4E4AE3-24A2-4CB5-8D43-7C5073B0A002}" type="datetimeFigureOut">
              <a:rPr lang="en-US" smtClean="0">
                <a:solidFill>
                  <a:prstClr val="black">
                    <a:tint val="75000"/>
                  </a:prstClr>
                </a:solidFill>
              </a:rPr>
              <a:pPr/>
              <a:t>4/16/2022</a:t>
            </a:fld>
            <a:endParaRPr lang="en-US">
              <a:solidFill>
                <a:prstClr val="black">
                  <a:tint val="75000"/>
                </a:prstClr>
              </a:solidFill>
            </a:endParaRPr>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عنصر نائب لرقم الشريحة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765C1-65DF-4BC3-8B79-F8FCAB4B3CD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012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2"/>
          <a:stretch>
            <a:fillRect/>
          </a:stretch>
        </p:blipFill>
        <p:spPr>
          <a:xfrm>
            <a:off x="6901541" y="502175"/>
            <a:ext cx="4615545" cy="4450825"/>
          </a:xfrm>
          <a:prstGeom prst="rect">
            <a:avLst/>
          </a:prstGeom>
        </p:spPr>
      </p:pic>
      <p:sp>
        <p:nvSpPr>
          <p:cNvPr id="5" name="مربع نص 4"/>
          <p:cNvSpPr txBox="1"/>
          <p:nvPr/>
        </p:nvSpPr>
        <p:spPr>
          <a:xfrm>
            <a:off x="304800" y="850518"/>
            <a:ext cx="6248400" cy="2800767"/>
          </a:xfrm>
          <a:prstGeom prst="rect">
            <a:avLst/>
          </a:prstGeom>
          <a:noFill/>
        </p:spPr>
        <p:txBody>
          <a:bodyPr wrap="square" rtlCol="0">
            <a:spAutoFit/>
          </a:bodyPr>
          <a:lstStyle/>
          <a:p>
            <a:r>
              <a:rPr lang="en-US" sz="8800" dirty="0">
                <a:solidFill>
                  <a:prstClr val="black"/>
                </a:solidFill>
              </a:rPr>
              <a:t>Balance cross section</a:t>
            </a:r>
          </a:p>
        </p:txBody>
      </p:sp>
    </p:spTree>
    <p:extLst>
      <p:ext uri="{BB962C8B-B14F-4D97-AF65-F5344CB8AC3E}">
        <p14:creationId xmlns:p14="http://schemas.microsoft.com/office/powerpoint/2010/main" val="639381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ثماني 3"/>
          <p:cNvSpPr/>
          <p:nvPr/>
        </p:nvSpPr>
        <p:spPr>
          <a:xfrm>
            <a:off x="2999656" y="2420888"/>
            <a:ext cx="216024" cy="21602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1</a:t>
            </a:r>
          </a:p>
        </p:txBody>
      </p:sp>
      <p:sp>
        <p:nvSpPr>
          <p:cNvPr id="12" name="ثماني 11"/>
          <p:cNvSpPr/>
          <p:nvPr/>
        </p:nvSpPr>
        <p:spPr>
          <a:xfrm>
            <a:off x="2999656" y="2060848"/>
            <a:ext cx="216024" cy="239957"/>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2</a:t>
            </a:r>
          </a:p>
        </p:txBody>
      </p:sp>
      <p:grpSp>
        <p:nvGrpSpPr>
          <p:cNvPr id="18" name="Group 37"/>
          <p:cNvGrpSpPr>
            <a:grpSpLocks/>
          </p:cNvGrpSpPr>
          <p:nvPr/>
        </p:nvGrpSpPr>
        <p:grpSpPr bwMode="auto">
          <a:xfrm>
            <a:off x="2452688" y="5203829"/>
            <a:ext cx="6535738" cy="884238"/>
            <a:chOff x="288" y="3257"/>
            <a:chExt cx="4117" cy="557"/>
          </a:xfrm>
        </p:grpSpPr>
        <p:sp>
          <p:nvSpPr>
            <p:cNvPr id="19" name="Text Box 38"/>
            <p:cNvSpPr txBox="1">
              <a:spLocks noChangeArrowheads="1"/>
            </p:cNvSpPr>
            <p:nvPr/>
          </p:nvSpPr>
          <p:spPr bwMode="auto">
            <a:xfrm>
              <a:off x="288" y="3408"/>
              <a:ext cx="868" cy="233"/>
            </a:xfrm>
            <a:prstGeom prst="rect">
              <a:avLst/>
            </a:prstGeom>
            <a:noFill/>
            <a:ln w="12700" cap="sq">
              <a:noFill/>
              <a:miter lim="800000"/>
              <a:headEnd/>
              <a:tailEnd/>
            </a:ln>
            <a:effectLst/>
          </p:spPr>
          <p:txBody>
            <a:bodyPr wrap="none">
              <a:spAutoFit/>
            </a:bodyPr>
            <a:lstStyle/>
            <a:p>
              <a:pPr>
                <a:defRPr/>
              </a:pPr>
              <a:r>
                <a:rPr lang="en-US" dirty="0">
                  <a:solidFill>
                    <a:schemeClr val="tx2"/>
                  </a:solidFill>
                  <a:effectLst>
                    <a:outerShdw blurRad="38100" dist="38100" dir="2700000" algn="tl">
                      <a:srgbClr val="000000"/>
                    </a:outerShdw>
                  </a:effectLst>
                </a:rPr>
                <a:t>Shortening =</a:t>
              </a:r>
              <a:endParaRPr lang="en-US" baseline="-25000" dirty="0">
                <a:solidFill>
                  <a:schemeClr val="tx2"/>
                </a:solidFill>
                <a:effectLst>
                  <a:outerShdw blurRad="38100" dist="38100" dir="2700000" algn="tl">
                    <a:srgbClr val="000000"/>
                  </a:outerShdw>
                </a:effectLst>
              </a:endParaRPr>
            </a:p>
          </p:txBody>
        </p:sp>
        <p:sp>
          <p:nvSpPr>
            <p:cNvPr id="20" name="Text Box 39"/>
            <p:cNvSpPr txBox="1">
              <a:spLocks noChangeArrowheads="1"/>
            </p:cNvSpPr>
            <p:nvPr/>
          </p:nvSpPr>
          <p:spPr bwMode="auto">
            <a:xfrm>
              <a:off x="1520" y="3581"/>
              <a:ext cx="257" cy="233"/>
            </a:xfrm>
            <a:prstGeom prst="rect">
              <a:avLst/>
            </a:prstGeom>
            <a:noFill/>
            <a:ln w="12700" cap="sq">
              <a:noFill/>
              <a:miter lim="800000"/>
              <a:headEnd/>
              <a:tailEnd/>
            </a:ln>
            <a:effectLst/>
          </p:spPr>
          <p:txBody>
            <a:bodyPr wrap="none">
              <a:spAutoFit/>
            </a:bodyPr>
            <a:lstStyle/>
            <a:p>
              <a:pPr>
                <a:defRPr/>
              </a:pPr>
              <a:r>
                <a:rPr lang="en-US" dirty="0">
                  <a:solidFill>
                    <a:schemeClr val="tx2"/>
                  </a:solidFill>
                  <a:effectLst>
                    <a:outerShdw blurRad="38100" dist="38100" dir="2700000" algn="tl">
                      <a:srgbClr val="000000"/>
                    </a:outerShdw>
                  </a:effectLst>
                </a:rPr>
                <a:t> l</a:t>
              </a:r>
              <a:r>
                <a:rPr lang="en-US" baseline="-25000" dirty="0">
                  <a:solidFill>
                    <a:schemeClr val="tx2"/>
                  </a:solidFill>
                  <a:effectLst>
                    <a:outerShdw blurRad="38100" dist="38100" dir="2700000" algn="tl">
                      <a:srgbClr val="000000"/>
                    </a:outerShdw>
                  </a:effectLst>
                </a:rPr>
                <a:t>o </a:t>
              </a:r>
            </a:p>
          </p:txBody>
        </p:sp>
        <p:sp>
          <p:nvSpPr>
            <p:cNvPr id="21" name="Line 40"/>
            <p:cNvSpPr>
              <a:spLocks noChangeShapeType="1"/>
            </p:cNvSpPr>
            <p:nvPr/>
          </p:nvSpPr>
          <p:spPr bwMode="auto">
            <a:xfrm>
              <a:off x="1520" y="3648"/>
              <a:ext cx="384" cy="0"/>
            </a:xfrm>
            <a:prstGeom prst="line">
              <a:avLst/>
            </a:prstGeom>
            <a:noFill/>
            <a:ln w="38100" cap="sq">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Rectangle 41"/>
            <p:cNvSpPr>
              <a:spLocks noChangeArrowheads="1"/>
            </p:cNvSpPr>
            <p:nvPr/>
          </p:nvSpPr>
          <p:spPr bwMode="auto">
            <a:xfrm>
              <a:off x="1532" y="3257"/>
              <a:ext cx="446" cy="291"/>
            </a:xfrm>
            <a:prstGeom prst="rect">
              <a:avLst/>
            </a:prstGeom>
            <a:noFill/>
            <a:ln w="12700" cap="sq">
              <a:noFill/>
              <a:miter lim="800000"/>
              <a:headEnd/>
              <a:tailEnd/>
            </a:ln>
            <a:effectLst/>
          </p:spPr>
          <p:txBody>
            <a:bodyPr wrap="none">
              <a:spAutoFit/>
            </a:bodyPr>
            <a:lstStyle/>
            <a:p>
              <a:pPr>
                <a:defRPr/>
              </a:pPr>
              <a:r>
                <a:rPr lang="en-US" sz="2400" dirty="0">
                  <a:solidFill>
                    <a:schemeClr val="tx2"/>
                  </a:solidFill>
                  <a:effectLst>
                    <a:outerShdw blurRad="38100" dist="38100" dir="2700000" algn="tl">
                      <a:srgbClr val="000000"/>
                    </a:outerShdw>
                  </a:effectLst>
                </a:rPr>
                <a:t>l</a:t>
              </a:r>
              <a:r>
                <a:rPr lang="en-US" sz="2400" baseline="-25000" dirty="0">
                  <a:solidFill>
                    <a:schemeClr val="tx2"/>
                  </a:solidFill>
                  <a:effectLst>
                    <a:outerShdw blurRad="38100" dist="38100" dir="2700000" algn="tl">
                      <a:srgbClr val="000000"/>
                    </a:outerShdw>
                  </a:effectLst>
                </a:rPr>
                <a:t>f </a:t>
              </a:r>
              <a:r>
                <a:rPr lang="en-US" sz="2400" dirty="0">
                  <a:solidFill>
                    <a:schemeClr val="tx2"/>
                  </a:solidFill>
                  <a:effectLst>
                    <a:outerShdw blurRad="38100" dist="38100" dir="2700000" algn="tl">
                      <a:srgbClr val="000000"/>
                    </a:outerShdw>
                  </a:effectLst>
                </a:rPr>
                <a:t>- l</a:t>
              </a:r>
              <a:r>
                <a:rPr lang="en-US" sz="2400" baseline="-25000" dirty="0">
                  <a:solidFill>
                    <a:schemeClr val="tx2"/>
                  </a:solidFill>
                  <a:effectLst>
                    <a:outerShdw blurRad="38100" dist="38100" dir="2700000" algn="tl">
                      <a:srgbClr val="000000"/>
                    </a:outerShdw>
                  </a:effectLst>
                </a:rPr>
                <a:t>o</a:t>
              </a:r>
            </a:p>
          </p:txBody>
        </p:sp>
        <p:sp>
          <p:nvSpPr>
            <p:cNvPr id="23" name="Rectangle 42"/>
            <p:cNvSpPr>
              <a:spLocks noChangeArrowheads="1"/>
            </p:cNvSpPr>
            <p:nvPr/>
          </p:nvSpPr>
          <p:spPr bwMode="auto">
            <a:xfrm>
              <a:off x="1872" y="3389"/>
              <a:ext cx="687" cy="233"/>
            </a:xfrm>
            <a:prstGeom prst="rect">
              <a:avLst/>
            </a:prstGeom>
            <a:noFill/>
            <a:ln w="12700" cap="sq">
              <a:noFill/>
              <a:miter lim="800000"/>
              <a:headEnd/>
              <a:tailEnd/>
            </a:ln>
            <a:effectLst/>
          </p:spPr>
          <p:txBody>
            <a:bodyPr wrap="none">
              <a:spAutoFit/>
            </a:bodyPr>
            <a:lstStyle/>
            <a:p>
              <a:pPr>
                <a:defRPr/>
              </a:pPr>
              <a:r>
                <a:rPr lang="en-US" dirty="0">
                  <a:solidFill>
                    <a:schemeClr val="tx2"/>
                  </a:solidFill>
                  <a:effectLst>
                    <a:outerShdw blurRad="38100" dist="38100" dir="2700000" algn="tl">
                      <a:srgbClr val="000000"/>
                    </a:outerShdw>
                  </a:effectLst>
                </a:rPr>
                <a:t>* 100% = </a:t>
              </a:r>
            </a:p>
          </p:txBody>
        </p:sp>
        <p:sp>
          <p:nvSpPr>
            <p:cNvPr id="24" name="Text Box 43"/>
            <p:cNvSpPr txBox="1">
              <a:spLocks noChangeArrowheads="1"/>
            </p:cNvSpPr>
            <p:nvPr/>
          </p:nvSpPr>
          <p:spPr bwMode="auto">
            <a:xfrm>
              <a:off x="2742" y="3312"/>
              <a:ext cx="522" cy="233"/>
            </a:xfrm>
            <a:prstGeom prst="rect">
              <a:avLst/>
            </a:prstGeom>
            <a:noFill/>
            <a:ln w="12700" cap="sq">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rPr>
                <a:t>40 - 50</a:t>
              </a:r>
            </a:p>
          </p:txBody>
        </p:sp>
        <p:sp>
          <p:nvSpPr>
            <p:cNvPr id="25" name="Line 44"/>
            <p:cNvSpPr>
              <a:spLocks noChangeShapeType="1"/>
            </p:cNvSpPr>
            <p:nvPr/>
          </p:nvSpPr>
          <p:spPr bwMode="auto">
            <a:xfrm>
              <a:off x="2832" y="3648"/>
              <a:ext cx="576" cy="0"/>
            </a:xfrm>
            <a:prstGeom prst="line">
              <a:avLst/>
            </a:prstGeom>
            <a:noFill/>
            <a:ln w="38100" cap="sq">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 name="Text Box 45"/>
            <p:cNvSpPr txBox="1">
              <a:spLocks noChangeArrowheads="1"/>
            </p:cNvSpPr>
            <p:nvPr/>
          </p:nvSpPr>
          <p:spPr bwMode="auto">
            <a:xfrm>
              <a:off x="2934" y="3581"/>
              <a:ext cx="264" cy="233"/>
            </a:xfrm>
            <a:prstGeom prst="rect">
              <a:avLst/>
            </a:prstGeom>
            <a:noFill/>
            <a:ln w="12700" cap="sq">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rPr>
                <a:t>50</a:t>
              </a:r>
            </a:p>
          </p:txBody>
        </p:sp>
        <p:sp>
          <p:nvSpPr>
            <p:cNvPr id="27" name="Text Box 46"/>
            <p:cNvSpPr txBox="1">
              <a:spLocks noChangeArrowheads="1"/>
            </p:cNvSpPr>
            <p:nvPr/>
          </p:nvSpPr>
          <p:spPr bwMode="auto">
            <a:xfrm>
              <a:off x="3456" y="3408"/>
              <a:ext cx="949" cy="233"/>
            </a:xfrm>
            <a:prstGeom prst="rect">
              <a:avLst/>
            </a:prstGeom>
            <a:noFill/>
            <a:ln w="12700" cap="sq">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rPr>
                <a:t>* 100%= -20%</a:t>
              </a:r>
            </a:p>
          </p:txBody>
        </p:sp>
      </p:grpSp>
      <p:sp>
        <p:nvSpPr>
          <p:cNvPr id="15" name="مربع نص 14"/>
          <p:cNvSpPr txBox="1"/>
          <p:nvPr/>
        </p:nvSpPr>
        <p:spPr>
          <a:xfrm>
            <a:off x="5879976" y="4509120"/>
            <a:ext cx="1728192" cy="369332"/>
          </a:xfrm>
          <a:prstGeom prst="rect">
            <a:avLst/>
          </a:prstGeom>
          <a:noFill/>
        </p:spPr>
        <p:txBody>
          <a:bodyPr wrap="square" rtlCol="0">
            <a:spAutoFit/>
          </a:bodyPr>
          <a:lstStyle/>
          <a:p>
            <a:r>
              <a:rPr lang="en-US" dirty="0">
                <a:solidFill>
                  <a:schemeClr val="tx2"/>
                </a:solidFill>
                <a:effectLst>
                  <a:outerShdw blurRad="38100" dist="38100" dir="2700000" algn="tl">
                    <a:srgbClr val="000000"/>
                  </a:outerShdw>
                </a:effectLst>
              </a:rPr>
              <a:t>L</a:t>
            </a:r>
            <a:r>
              <a:rPr lang="en-US" baseline="-25000" dirty="0">
                <a:solidFill>
                  <a:schemeClr val="tx2"/>
                </a:solidFill>
                <a:effectLst>
                  <a:outerShdw blurRad="38100" dist="38100" dir="2700000" algn="tl">
                    <a:srgbClr val="000000"/>
                  </a:outerShdw>
                </a:effectLst>
              </a:rPr>
              <a:t>f =   </a:t>
            </a:r>
            <a:r>
              <a:rPr lang="en-US" dirty="0"/>
              <a:t>40   km.</a:t>
            </a:r>
            <a:r>
              <a:rPr lang="en-US" dirty="0">
                <a:solidFill>
                  <a:schemeClr val="tx2"/>
                </a:solidFill>
                <a:effectLst>
                  <a:outerShdw blurRad="38100" dist="38100" dir="2700000" algn="tl">
                    <a:srgbClr val="000000"/>
                  </a:outerShdw>
                </a:effectLst>
              </a:rPr>
              <a:t> </a:t>
            </a:r>
            <a:endParaRPr lang="en-US" dirty="0"/>
          </a:p>
        </p:txBody>
      </p:sp>
      <p:grpSp>
        <p:nvGrpSpPr>
          <p:cNvPr id="11264" name="مجموعة 11263"/>
          <p:cNvGrpSpPr/>
          <p:nvPr/>
        </p:nvGrpSpPr>
        <p:grpSpPr>
          <a:xfrm>
            <a:off x="2381251" y="1600522"/>
            <a:ext cx="7796213" cy="2884166"/>
            <a:chOff x="857250" y="1600522"/>
            <a:chExt cx="7796213" cy="2884166"/>
          </a:xfrm>
        </p:grpSpPr>
        <p:grpSp>
          <p:nvGrpSpPr>
            <p:cNvPr id="31" name="مجموعة 30"/>
            <p:cNvGrpSpPr/>
            <p:nvPr/>
          </p:nvGrpSpPr>
          <p:grpSpPr>
            <a:xfrm>
              <a:off x="857250" y="1857375"/>
              <a:ext cx="7796213" cy="2627313"/>
              <a:chOff x="857250" y="1857375"/>
              <a:chExt cx="7796213" cy="2627313"/>
            </a:xfrm>
          </p:grpSpPr>
          <p:grpSp>
            <p:nvGrpSpPr>
              <p:cNvPr id="3" name="مجموعة 2"/>
              <p:cNvGrpSpPr/>
              <p:nvPr/>
            </p:nvGrpSpPr>
            <p:grpSpPr>
              <a:xfrm>
                <a:off x="857250" y="1857375"/>
                <a:ext cx="7796213" cy="2627313"/>
                <a:chOff x="857250" y="1857375"/>
                <a:chExt cx="7796213" cy="2627313"/>
              </a:xfrm>
            </p:grpSpPr>
            <p:pic>
              <p:nvPicPr>
                <p:cNvPr id="11266" name="Picture 2" descr="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1857375"/>
                  <a:ext cx="7796213" cy="2627313"/>
                </a:xfrm>
                <a:prstGeom prst="rect">
                  <a:avLst/>
                </a:prstGeom>
                <a:solidFill>
                  <a:srgbClr val="B4B4B4"/>
                </a:solidFill>
                <a:ln>
                  <a:noFill/>
                </a:ln>
              </p:spPr>
            </p:pic>
            <p:sp>
              <p:nvSpPr>
                <p:cNvPr id="2" name="مخطط انسيابي: بيانات 1"/>
                <p:cNvSpPr/>
                <p:nvPr/>
              </p:nvSpPr>
              <p:spPr>
                <a:xfrm>
                  <a:off x="3923928" y="3933056"/>
                  <a:ext cx="432048" cy="72008"/>
                </a:xfrm>
                <a:prstGeom prst="flowChartInputOutput">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3" name="ثماني 12"/>
              <p:cNvSpPr/>
              <p:nvPr/>
            </p:nvSpPr>
            <p:spPr>
              <a:xfrm>
                <a:off x="5364088" y="4077072"/>
                <a:ext cx="216024" cy="21602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1</a:t>
                </a:r>
              </a:p>
            </p:txBody>
          </p:sp>
          <p:sp>
            <p:nvSpPr>
              <p:cNvPr id="14" name="ثماني 13"/>
              <p:cNvSpPr/>
              <p:nvPr/>
            </p:nvSpPr>
            <p:spPr>
              <a:xfrm>
                <a:off x="5364088" y="3706126"/>
                <a:ext cx="225025" cy="21602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2</a:t>
                </a:r>
              </a:p>
            </p:txBody>
          </p:sp>
          <p:sp>
            <p:nvSpPr>
              <p:cNvPr id="5" name="مربع نص 4"/>
              <p:cNvSpPr txBox="1"/>
              <p:nvPr/>
            </p:nvSpPr>
            <p:spPr>
              <a:xfrm>
                <a:off x="3008072" y="3989428"/>
                <a:ext cx="936104" cy="369332"/>
              </a:xfrm>
              <a:prstGeom prst="rect">
                <a:avLst/>
              </a:prstGeom>
              <a:noFill/>
            </p:spPr>
            <p:txBody>
              <a:bodyPr wrap="square" rtlCol="0">
                <a:spAutoFit/>
              </a:bodyPr>
              <a:lstStyle/>
              <a:p>
                <a:r>
                  <a:rPr lang="en-US" dirty="0"/>
                  <a:t>flat</a:t>
                </a:r>
              </a:p>
            </p:txBody>
          </p:sp>
          <p:sp>
            <p:nvSpPr>
              <p:cNvPr id="16" name="مربع نص 15"/>
              <p:cNvSpPr txBox="1"/>
              <p:nvPr/>
            </p:nvSpPr>
            <p:spPr>
              <a:xfrm rot="19866179">
                <a:off x="3904616" y="3591202"/>
                <a:ext cx="936104" cy="369332"/>
              </a:xfrm>
              <a:prstGeom prst="rect">
                <a:avLst/>
              </a:prstGeom>
              <a:noFill/>
            </p:spPr>
            <p:txBody>
              <a:bodyPr wrap="square" rtlCol="0">
                <a:spAutoFit/>
              </a:bodyPr>
              <a:lstStyle/>
              <a:p>
                <a:r>
                  <a:rPr lang="en-US" dirty="0"/>
                  <a:t>ramp</a:t>
                </a:r>
              </a:p>
            </p:txBody>
          </p:sp>
          <p:sp>
            <p:nvSpPr>
              <p:cNvPr id="17" name="مربع نص 16"/>
              <p:cNvSpPr txBox="1"/>
              <p:nvPr/>
            </p:nvSpPr>
            <p:spPr>
              <a:xfrm rot="21407192">
                <a:off x="5229686" y="3292190"/>
                <a:ext cx="936104" cy="369332"/>
              </a:xfrm>
              <a:prstGeom prst="rect">
                <a:avLst/>
              </a:prstGeom>
              <a:noFill/>
            </p:spPr>
            <p:txBody>
              <a:bodyPr wrap="square" rtlCol="0">
                <a:spAutoFit/>
              </a:bodyPr>
              <a:lstStyle/>
              <a:p>
                <a:r>
                  <a:rPr lang="en-US" dirty="0"/>
                  <a:t>flat</a:t>
                </a:r>
              </a:p>
            </p:txBody>
          </p:sp>
          <p:sp>
            <p:nvSpPr>
              <p:cNvPr id="40" name="ثماني 39"/>
              <p:cNvSpPr/>
              <p:nvPr/>
            </p:nvSpPr>
            <p:spPr>
              <a:xfrm>
                <a:off x="1377872" y="2097690"/>
                <a:ext cx="225025" cy="21602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2</a:t>
                </a:r>
              </a:p>
            </p:txBody>
          </p:sp>
          <p:sp>
            <p:nvSpPr>
              <p:cNvPr id="41" name="ثماني 40"/>
              <p:cNvSpPr/>
              <p:nvPr/>
            </p:nvSpPr>
            <p:spPr>
              <a:xfrm>
                <a:off x="1386873" y="2433798"/>
                <a:ext cx="216024" cy="216024"/>
              </a:xfrm>
              <a:prstGeom prst="octagon">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1</a:t>
                </a:r>
              </a:p>
            </p:txBody>
          </p:sp>
        </p:grpSp>
        <p:sp>
          <p:nvSpPr>
            <p:cNvPr id="29" name="مربع نص 28"/>
            <p:cNvSpPr txBox="1"/>
            <p:nvPr/>
          </p:nvSpPr>
          <p:spPr>
            <a:xfrm>
              <a:off x="3059833" y="1600522"/>
              <a:ext cx="2520279" cy="369332"/>
            </a:xfrm>
            <a:prstGeom prst="rect">
              <a:avLst/>
            </a:prstGeom>
            <a:noFill/>
          </p:spPr>
          <p:txBody>
            <a:bodyPr wrap="square" rtlCol="0">
              <a:spAutoFit/>
            </a:bodyPr>
            <a:lstStyle/>
            <a:p>
              <a:r>
                <a:rPr lang="en-US" dirty="0"/>
                <a:t>    </a:t>
              </a:r>
              <a:r>
                <a:rPr lang="en-US" dirty="0">
                  <a:solidFill>
                    <a:schemeClr val="tx2"/>
                  </a:solidFill>
                  <a:effectLst>
                    <a:outerShdw blurRad="38100" dist="38100" dir="2700000" algn="tl">
                      <a:srgbClr val="000000"/>
                    </a:outerShdw>
                  </a:effectLst>
                </a:rPr>
                <a:t>l</a:t>
              </a:r>
              <a:r>
                <a:rPr lang="en-US" baseline="-25000" dirty="0">
                  <a:solidFill>
                    <a:schemeClr val="tx2"/>
                  </a:solidFill>
                  <a:effectLst>
                    <a:outerShdw blurRad="38100" dist="38100" dir="2700000" algn="tl">
                      <a:srgbClr val="000000"/>
                    </a:outerShdw>
                  </a:effectLst>
                </a:rPr>
                <a:t>o =   </a:t>
              </a:r>
              <a:r>
                <a:rPr lang="en-US" dirty="0"/>
                <a:t> 50   km.</a:t>
              </a:r>
            </a:p>
          </p:txBody>
        </p:sp>
      </p:grpSp>
      <p:sp>
        <p:nvSpPr>
          <p:cNvPr id="28" name="مستطيل 27"/>
          <p:cNvSpPr/>
          <p:nvPr/>
        </p:nvSpPr>
        <p:spPr>
          <a:xfrm>
            <a:off x="2191315" y="1369872"/>
            <a:ext cx="7675190" cy="13918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1270" name="مجموعة 11269"/>
          <p:cNvGrpSpPr/>
          <p:nvPr/>
        </p:nvGrpSpPr>
        <p:grpSpPr>
          <a:xfrm>
            <a:off x="3648212" y="2962963"/>
            <a:ext cx="1368152" cy="1348387"/>
            <a:chOff x="2124212" y="2962962"/>
            <a:chExt cx="1368152" cy="1348387"/>
          </a:xfrm>
        </p:grpSpPr>
        <p:cxnSp>
          <p:nvCxnSpPr>
            <p:cNvPr id="11268" name="رابط مستقيم 11267"/>
            <p:cNvCxnSpPr/>
            <p:nvPr/>
          </p:nvCxnSpPr>
          <p:spPr>
            <a:xfrm>
              <a:off x="2884488" y="2962962"/>
              <a:ext cx="0" cy="1348387"/>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11265" name="مربع نص 11264"/>
            <p:cNvSpPr txBox="1"/>
            <p:nvPr/>
          </p:nvSpPr>
          <p:spPr>
            <a:xfrm>
              <a:off x="2124212" y="3180194"/>
              <a:ext cx="1368152" cy="307777"/>
            </a:xfrm>
            <a:prstGeom prst="rect">
              <a:avLst/>
            </a:prstGeom>
            <a:solidFill>
              <a:schemeClr val="bg1"/>
            </a:solidFill>
          </p:spPr>
          <p:txBody>
            <a:bodyPr wrap="square" rtlCol="0">
              <a:spAutoFit/>
            </a:bodyPr>
            <a:lstStyle/>
            <a:p>
              <a:r>
                <a:rPr lang="en-US" sz="1400" b="1" dirty="0"/>
                <a:t>Loose line</a:t>
              </a:r>
            </a:p>
          </p:txBody>
        </p:sp>
      </p:grpSp>
      <p:sp>
        <p:nvSpPr>
          <p:cNvPr id="11271" name="مستطيل 11270"/>
          <p:cNvSpPr/>
          <p:nvPr/>
        </p:nvSpPr>
        <p:spPr>
          <a:xfrm>
            <a:off x="2347913" y="3468055"/>
            <a:ext cx="2027238" cy="10240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مستطيل 5"/>
          <p:cNvSpPr/>
          <p:nvPr/>
        </p:nvSpPr>
        <p:spPr>
          <a:xfrm>
            <a:off x="1949043" y="573479"/>
            <a:ext cx="8427843" cy="369332"/>
          </a:xfrm>
          <a:prstGeom prst="rect">
            <a:avLst/>
          </a:prstGeom>
        </p:spPr>
        <p:txBody>
          <a:bodyPr wrap="square">
            <a:spAutoFit/>
          </a:bodyPr>
          <a:lstStyle/>
          <a:p>
            <a:r>
              <a:rPr lang="en-US" dirty="0" smtClean="0">
                <a:solidFill>
                  <a:prstClr val="black"/>
                </a:solidFill>
                <a:latin typeface="CMR12"/>
              </a:rPr>
              <a:t>Balancing </a:t>
            </a:r>
            <a:r>
              <a:rPr lang="en-US" dirty="0">
                <a:solidFill>
                  <a:prstClr val="black"/>
                </a:solidFill>
                <a:latin typeface="CMR12"/>
              </a:rPr>
              <a:t>of cross sections provides a reasonable estimate of shortening</a:t>
            </a:r>
            <a:endParaRPr lang="en-US" dirty="0"/>
          </a:p>
        </p:txBody>
      </p:sp>
      <p:sp>
        <p:nvSpPr>
          <p:cNvPr id="7" name="مربع نص 6"/>
          <p:cNvSpPr txBox="1"/>
          <p:nvPr/>
        </p:nvSpPr>
        <p:spPr>
          <a:xfrm>
            <a:off x="9651991" y="3707740"/>
            <a:ext cx="1616926" cy="369332"/>
          </a:xfrm>
          <a:prstGeom prst="rect">
            <a:avLst/>
          </a:prstGeom>
          <a:noFill/>
        </p:spPr>
        <p:txBody>
          <a:bodyPr wrap="square" rtlCol="0">
            <a:spAutoFit/>
          </a:bodyPr>
          <a:lstStyle/>
          <a:p>
            <a:r>
              <a:rPr lang="en-US" dirty="0" smtClean="0"/>
              <a:t>Foreland side</a:t>
            </a:r>
            <a:endParaRPr lang="en-US" dirty="0"/>
          </a:p>
        </p:txBody>
      </p:sp>
      <p:sp>
        <p:nvSpPr>
          <p:cNvPr id="35" name="مربع نص 34"/>
          <p:cNvSpPr txBox="1"/>
          <p:nvPr/>
        </p:nvSpPr>
        <p:spPr>
          <a:xfrm>
            <a:off x="2314576" y="3877608"/>
            <a:ext cx="1616926" cy="369332"/>
          </a:xfrm>
          <a:prstGeom prst="rect">
            <a:avLst/>
          </a:prstGeom>
          <a:noFill/>
        </p:spPr>
        <p:txBody>
          <a:bodyPr wrap="square" rtlCol="0">
            <a:spAutoFit/>
          </a:bodyPr>
          <a:lstStyle/>
          <a:p>
            <a:r>
              <a:rPr lang="en-US" dirty="0" smtClean="0"/>
              <a:t>hinterland side</a:t>
            </a:r>
            <a:endParaRPr lang="en-US" dirty="0"/>
          </a:p>
        </p:txBody>
      </p:sp>
    </p:spTree>
    <p:extLst>
      <p:ext uri="{BB962C8B-B14F-4D97-AF65-F5344CB8AC3E}">
        <p14:creationId xmlns:p14="http://schemas.microsoft.com/office/powerpoint/2010/main" val="16605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wipe(down)">
                                      <p:cBhvr>
                                        <p:cTn id="7" dur="500"/>
                                        <p:tgtEl>
                                          <p:spTgt spid="112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0"/>
                                        <p:tgtEl>
                                          <p:spTgt spid="28"/>
                                        </p:tgtEl>
                                      </p:cBhvr>
                                    </p:animEffect>
                                    <p:set>
                                      <p:cBhvr>
                                        <p:cTn id="12" dur="1" fill="hold">
                                          <p:stCondLst>
                                            <p:cond delay="49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271"/>
                                        </p:tgtEl>
                                      </p:cBhvr>
                                    </p:animEffect>
                                    <p:set>
                                      <p:cBhvr>
                                        <p:cTn id="22" dur="1" fill="hold">
                                          <p:stCondLst>
                                            <p:cond delay="499"/>
                                          </p:stCondLst>
                                        </p:cTn>
                                        <p:tgtEl>
                                          <p:spTgt spid="112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2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مستطيل 13"/>
          <p:cNvSpPr/>
          <p:nvPr/>
        </p:nvSpPr>
        <p:spPr>
          <a:xfrm>
            <a:off x="187932" y="4837545"/>
            <a:ext cx="3659976" cy="369332"/>
          </a:xfrm>
          <a:prstGeom prst="rect">
            <a:avLst/>
          </a:prstGeom>
        </p:spPr>
        <p:txBody>
          <a:bodyPr wrap="none">
            <a:spAutoFit/>
          </a:bodyPr>
          <a:lstStyle/>
          <a:p>
            <a:r>
              <a:rPr lang="en-US" dirty="0">
                <a:solidFill>
                  <a:prstClr val="black"/>
                </a:solidFill>
                <a:latin typeface="AdvP5958"/>
              </a:rPr>
              <a:t>(a) Deformed-state cross section. </a:t>
            </a:r>
          </a:p>
        </p:txBody>
      </p:sp>
      <p:sp>
        <p:nvSpPr>
          <p:cNvPr id="3" name="مستطيل 2"/>
          <p:cNvSpPr/>
          <p:nvPr/>
        </p:nvSpPr>
        <p:spPr>
          <a:xfrm>
            <a:off x="36276" y="5219625"/>
            <a:ext cx="12155724" cy="1200329"/>
          </a:xfrm>
          <a:prstGeom prst="rect">
            <a:avLst/>
          </a:prstGeom>
        </p:spPr>
        <p:txBody>
          <a:bodyPr wrap="square">
            <a:spAutoFit/>
          </a:bodyPr>
          <a:lstStyle/>
          <a:p>
            <a:r>
              <a:rPr lang="en-US" dirty="0" smtClean="0">
                <a:solidFill>
                  <a:prstClr val="black"/>
                </a:solidFill>
                <a:latin typeface="AdvP5958"/>
              </a:rPr>
              <a:t>(</a:t>
            </a:r>
            <a:r>
              <a:rPr lang="en-US" dirty="0">
                <a:solidFill>
                  <a:prstClr val="black"/>
                </a:solidFill>
                <a:latin typeface="AdvP5958"/>
              </a:rPr>
              <a:t>b) The removal of the slip along a thrust to restore bed 1 to its </a:t>
            </a:r>
            <a:r>
              <a:rPr lang="en-US" dirty="0" err="1">
                <a:solidFill>
                  <a:prstClr val="black"/>
                </a:solidFill>
                <a:latin typeface="AdvP5958"/>
              </a:rPr>
              <a:t>predeformational</a:t>
            </a:r>
            <a:r>
              <a:rPr lang="en-US" dirty="0">
                <a:solidFill>
                  <a:prstClr val="black"/>
                </a:solidFill>
                <a:latin typeface="AdvP5958"/>
              </a:rPr>
              <a:t> configuration does not produce a     reasonable </a:t>
            </a:r>
            <a:r>
              <a:rPr lang="en-US" dirty="0" err="1">
                <a:solidFill>
                  <a:prstClr val="black"/>
                </a:solidFill>
                <a:latin typeface="AdvP5958"/>
              </a:rPr>
              <a:t>predeformational</a:t>
            </a:r>
            <a:r>
              <a:rPr lang="en-US" dirty="0">
                <a:solidFill>
                  <a:prstClr val="black"/>
                </a:solidFill>
                <a:latin typeface="AdvP5958"/>
              </a:rPr>
              <a:t> restoration of bed 2, but results in an ‘‘excess’’ or overlap of bed 2.</a:t>
            </a:r>
          </a:p>
          <a:p>
            <a:r>
              <a:rPr lang="en-US" dirty="0">
                <a:solidFill>
                  <a:prstClr val="black"/>
                </a:solidFill>
                <a:latin typeface="AdvP5958"/>
              </a:rPr>
              <a:t> (c) The restoration of bed 2 to a reasonable configuration results in a deficiency of bed 1, creating a gap.</a:t>
            </a:r>
          </a:p>
          <a:p>
            <a:r>
              <a:rPr lang="en-US" dirty="0">
                <a:solidFill>
                  <a:prstClr val="black"/>
                </a:solidFill>
                <a:latin typeface="AdvP5958"/>
              </a:rPr>
              <a:t> Thus, the deformed-state cross section is not viable.</a:t>
            </a:r>
            <a:endParaRPr lang="en-US" dirty="0">
              <a:solidFill>
                <a:prstClr val="black"/>
              </a:solidFill>
            </a:endParaRPr>
          </a:p>
        </p:txBody>
      </p:sp>
      <p:sp>
        <p:nvSpPr>
          <p:cNvPr id="4" name="مستطيل 3"/>
          <p:cNvSpPr/>
          <p:nvPr/>
        </p:nvSpPr>
        <p:spPr>
          <a:xfrm>
            <a:off x="187932" y="3936249"/>
            <a:ext cx="2826415" cy="369332"/>
          </a:xfrm>
          <a:prstGeom prst="rect">
            <a:avLst/>
          </a:prstGeom>
        </p:spPr>
        <p:txBody>
          <a:bodyPr wrap="none">
            <a:spAutoFit/>
          </a:bodyPr>
          <a:lstStyle/>
          <a:p>
            <a:r>
              <a:rPr lang="en-US" dirty="0">
                <a:solidFill>
                  <a:prstClr val="black"/>
                </a:solidFill>
                <a:latin typeface="AdvP5958"/>
              </a:rPr>
              <a:t>Unbalanced cross section</a:t>
            </a:r>
            <a:endParaRPr lang="en-US" dirty="0">
              <a:solidFill>
                <a:prstClr val="black"/>
              </a:solidFill>
            </a:endParaRPr>
          </a:p>
        </p:txBody>
      </p:sp>
      <p:sp>
        <p:nvSpPr>
          <p:cNvPr id="5" name="مستطيل 4"/>
          <p:cNvSpPr/>
          <p:nvPr/>
        </p:nvSpPr>
        <p:spPr>
          <a:xfrm>
            <a:off x="406603" y="124144"/>
            <a:ext cx="11657060" cy="646331"/>
          </a:xfrm>
          <a:prstGeom prst="rect">
            <a:avLst/>
          </a:prstGeom>
        </p:spPr>
        <p:txBody>
          <a:bodyPr wrap="square">
            <a:spAutoFit/>
          </a:bodyPr>
          <a:lstStyle/>
          <a:p>
            <a:r>
              <a:rPr lang="en-US" dirty="0">
                <a:solidFill>
                  <a:prstClr val="black"/>
                </a:solidFill>
              </a:rPr>
              <a:t>cross section must be </a:t>
            </a:r>
            <a:r>
              <a:rPr lang="en-US" i="1" dirty="0">
                <a:solidFill>
                  <a:prstClr val="black"/>
                </a:solidFill>
              </a:rPr>
              <a:t>restorable</a:t>
            </a:r>
            <a:r>
              <a:rPr lang="en-US" dirty="0">
                <a:solidFill>
                  <a:prstClr val="black"/>
                </a:solidFill>
              </a:rPr>
              <a:t> or </a:t>
            </a:r>
            <a:r>
              <a:rPr lang="en-US" i="1" dirty="0" err="1">
                <a:solidFill>
                  <a:prstClr val="black"/>
                </a:solidFill>
              </a:rPr>
              <a:t>retrodeformable</a:t>
            </a:r>
            <a:r>
              <a:rPr lang="en-US" i="1" dirty="0">
                <a:solidFill>
                  <a:prstClr val="black"/>
                </a:solidFill>
              </a:rPr>
              <a:t>,</a:t>
            </a:r>
            <a:r>
              <a:rPr lang="en-US" dirty="0">
                <a:solidFill>
                  <a:prstClr val="black"/>
                </a:solidFill>
              </a:rPr>
              <a:t> this mean  no large gaps or overlap in strata when restored to its unfolded and </a:t>
            </a:r>
            <a:r>
              <a:rPr lang="en-US" dirty="0" err="1">
                <a:solidFill>
                  <a:prstClr val="black"/>
                </a:solidFill>
              </a:rPr>
              <a:t>ufaulted</a:t>
            </a:r>
            <a:r>
              <a:rPr lang="en-US" dirty="0">
                <a:solidFill>
                  <a:prstClr val="black"/>
                </a:solidFill>
              </a:rPr>
              <a:t>  situations</a:t>
            </a:r>
          </a:p>
        </p:txBody>
      </p:sp>
      <p:sp>
        <p:nvSpPr>
          <p:cNvPr id="6" name="مستطيل 5"/>
          <p:cNvSpPr/>
          <p:nvPr/>
        </p:nvSpPr>
        <p:spPr>
          <a:xfrm>
            <a:off x="1102167" y="1275135"/>
            <a:ext cx="2823107" cy="1200329"/>
          </a:xfrm>
          <a:prstGeom prst="rect">
            <a:avLst/>
          </a:prstGeom>
        </p:spPr>
        <p:txBody>
          <a:bodyPr wrap="square">
            <a:spAutoFit/>
          </a:bodyPr>
          <a:lstStyle/>
          <a:p>
            <a:r>
              <a:rPr lang="en-US" dirty="0">
                <a:latin typeface="Times New Roman" panose="02020603050405020304" pitchFamily="18" charset="0"/>
              </a:rPr>
              <a:t>Total length, top of:</a:t>
            </a:r>
          </a:p>
          <a:p>
            <a:r>
              <a:rPr lang="en-US" dirty="0">
                <a:latin typeface="Times New Roman" panose="02020603050405020304" pitchFamily="18" charset="0"/>
              </a:rPr>
              <a:t>layer 1 = 75 mm</a:t>
            </a:r>
          </a:p>
          <a:p>
            <a:r>
              <a:rPr lang="en-US" dirty="0">
                <a:latin typeface="Times New Roman" panose="02020603050405020304" pitchFamily="18" charset="0"/>
              </a:rPr>
              <a:t>layer 2 = 89 mm</a:t>
            </a:r>
          </a:p>
          <a:p>
            <a:r>
              <a:rPr lang="en-US" dirty="0">
                <a:latin typeface="Times New Roman" panose="02020603050405020304" pitchFamily="18" charset="0"/>
              </a:rPr>
              <a:t>difference = 14 mm</a:t>
            </a:r>
            <a:endParaRPr lang="en-US" dirty="0"/>
          </a:p>
        </p:txBody>
      </p:sp>
      <p:pic>
        <p:nvPicPr>
          <p:cNvPr id="8" name="صورة 7"/>
          <p:cNvPicPr>
            <a:picLocks noChangeAspect="1"/>
          </p:cNvPicPr>
          <p:nvPr/>
        </p:nvPicPr>
        <p:blipFill rotWithShape="1">
          <a:blip r:embed="rId2"/>
          <a:srcRect l="19685" t="60846" r="32154" b="20037"/>
          <a:stretch/>
        </p:blipFill>
        <p:spPr>
          <a:xfrm>
            <a:off x="4422124" y="3450307"/>
            <a:ext cx="6266330" cy="1398495"/>
          </a:xfrm>
          <a:prstGeom prst="rect">
            <a:avLst/>
          </a:prstGeom>
        </p:spPr>
      </p:pic>
      <p:pic>
        <p:nvPicPr>
          <p:cNvPr id="9" name="صورة 8"/>
          <p:cNvPicPr>
            <a:picLocks noChangeAspect="1"/>
          </p:cNvPicPr>
          <p:nvPr/>
        </p:nvPicPr>
        <p:blipFill rotWithShape="1">
          <a:blip r:embed="rId2"/>
          <a:srcRect l="33058" t="22978" r="32154" b="56415"/>
          <a:stretch/>
        </p:blipFill>
        <p:spPr>
          <a:xfrm>
            <a:off x="5119120" y="710772"/>
            <a:ext cx="4526349" cy="1507454"/>
          </a:xfrm>
          <a:prstGeom prst="rect">
            <a:avLst/>
          </a:prstGeom>
        </p:spPr>
      </p:pic>
      <p:pic>
        <p:nvPicPr>
          <p:cNvPr id="10" name="صورة 9"/>
          <p:cNvPicPr>
            <a:picLocks noChangeAspect="1"/>
          </p:cNvPicPr>
          <p:nvPr/>
        </p:nvPicPr>
        <p:blipFill rotWithShape="1">
          <a:blip r:embed="rId2"/>
          <a:srcRect l="23468" t="42954" r="32154" b="37928"/>
          <a:stretch/>
        </p:blipFill>
        <p:spPr>
          <a:xfrm>
            <a:off x="4668206" y="2183337"/>
            <a:ext cx="5774167" cy="1398494"/>
          </a:xfrm>
          <a:prstGeom prst="rect">
            <a:avLst/>
          </a:prstGeom>
        </p:spPr>
      </p:pic>
      <p:sp>
        <p:nvSpPr>
          <p:cNvPr id="11" name="مستطيل 10"/>
          <p:cNvSpPr/>
          <p:nvPr/>
        </p:nvSpPr>
        <p:spPr>
          <a:xfrm>
            <a:off x="145871" y="5251276"/>
            <a:ext cx="12094401" cy="50495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p:cNvSpPr/>
          <p:nvPr/>
        </p:nvSpPr>
        <p:spPr>
          <a:xfrm>
            <a:off x="187932" y="5775541"/>
            <a:ext cx="12004068" cy="5706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145871" y="4862711"/>
            <a:ext cx="3744097" cy="369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2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grpId="0" nodeType="clickEffect">
                                  <p:stCondLst>
                                    <p:cond delay="0"/>
                                  </p:stCondLst>
                                  <p:childTnLst>
                                    <p:animEffect transition="out" filter="wipe(down)">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down)">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4069" y="258886"/>
            <a:ext cx="7421217" cy="523220"/>
          </a:xfrm>
          <a:prstGeom prst="rect">
            <a:avLst/>
          </a:prstGeom>
          <a:noFill/>
        </p:spPr>
        <p:txBody>
          <a:bodyPr wrap="square" rtlCol="0">
            <a:spAutoFit/>
          </a:bodyPr>
          <a:lstStyle/>
          <a:p>
            <a:r>
              <a:rPr lang="en-US" sz="2800" u="sng" dirty="0">
                <a:solidFill>
                  <a:prstClr val="black"/>
                </a:solidFill>
              </a:rPr>
              <a:t>Advantage of balance cross section  technique</a:t>
            </a:r>
          </a:p>
        </p:txBody>
      </p:sp>
      <p:sp>
        <p:nvSpPr>
          <p:cNvPr id="3" name="مربع نص 2"/>
          <p:cNvSpPr txBox="1"/>
          <p:nvPr/>
        </p:nvSpPr>
        <p:spPr>
          <a:xfrm>
            <a:off x="101340" y="1973490"/>
            <a:ext cx="9117497" cy="1200329"/>
          </a:xfrm>
          <a:prstGeom prst="rect">
            <a:avLst/>
          </a:prstGeom>
          <a:noFill/>
        </p:spPr>
        <p:txBody>
          <a:bodyPr wrap="square" rtlCol="0">
            <a:spAutoFit/>
          </a:bodyPr>
          <a:lstStyle/>
          <a:p>
            <a:pPr marL="342900" indent="-342900" fontAlgn="base">
              <a:buFont typeface="Wingdings" panose="05000000000000000000" pitchFamily="2" charset="2"/>
              <a:buChar char="Ø"/>
            </a:pPr>
            <a:r>
              <a:rPr lang="en-US" sz="2400" dirty="0">
                <a:solidFill>
                  <a:prstClr val="black"/>
                </a:solidFill>
              </a:rPr>
              <a:t>2-This technique permits an understanding of the geometric and kinematic evolution of </a:t>
            </a:r>
            <a:r>
              <a:rPr lang="en-US" sz="2400" dirty="0" smtClean="0">
                <a:solidFill>
                  <a:prstClr val="black"/>
                </a:solidFill>
              </a:rPr>
              <a:t>faults </a:t>
            </a:r>
            <a:r>
              <a:rPr lang="en-US" sz="2400" dirty="0">
                <a:solidFill>
                  <a:prstClr val="black"/>
                </a:solidFill>
              </a:rPr>
              <a:t>(and </a:t>
            </a:r>
            <a:r>
              <a:rPr lang="en-US" sz="2400" dirty="0" smtClean="0">
                <a:solidFill>
                  <a:prstClr val="black"/>
                </a:solidFill>
              </a:rPr>
              <a:t>folds) </a:t>
            </a:r>
            <a:r>
              <a:rPr lang="en-US" sz="2400" dirty="0">
                <a:solidFill>
                  <a:prstClr val="black"/>
                </a:solidFill>
              </a:rPr>
              <a:t>structures as well as indicating the sequences of faulting and activity on faults.</a:t>
            </a:r>
          </a:p>
        </p:txBody>
      </p:sp>
      <p:sp>
        <p:nvSpPr>
          <p:cNvPr id="4" name="مستطيل 3"/>
          <p:cNvSpPr/>
          <p:nvPr/>
        </p:nvSpPr>
        <p:spPr>
          <a:xfrm>
            <a:off x="0" y="3175287"/>
            <a:ext cx="10481663" cy="1692771"/>
          </a:xfrm>
          <a:prstGeom prst="rect">
            <a:avLst/>
          </a:prstGeom>
        </p:spPr>
        <p:txBody>
          <a:bodyPr wrap="square">
            <a:spAutoFit/>
          </a:bodyPr>
          <a:lstStyle/>
          <a:p>
            <a:pPr marL="342900" indent="-342900" fontAlgn="base">
              <a:buFont typeface="Wingdings" panose="05000000000000000000" pitchFamily="2" charset="2"/>
              <a:buChar char="Ø"/>
            </a:pPr>
            <a:r>
              <a:rPr lang="en-US" sz="2400" dirty="0">
                <a:solidFill>
                  <a:prstClr val="black"/>
                </a:solidFill>
              </a:rPr>
              <a:t>3-The application of these methods aids seismic interpretation, indicates pathways of hydrocarbon migration and locations of entrapment, and constrains structural and Stratigraphic histories of sedimentary basin.</a:t>
            </a:r>
          </a:p>
          <a:p>
            <a:endParaRPr lang="en-US" sz="3200" dirty="0">
              <a:solidFill>
                <a:prstClr val="black"/>
              </a:solidFill>
            </a:endParaRPr>
          </a:p>
        </p:txBody>
      </p:sp>
      <p:sp>
        <p:nvSpPr>
          <p:cNvPr id="5" name="مستطيل 4"/>
          <p:cNvSpPr/>
          <p:nvPr/>
        </p:nvSpPr>
        <p:spPr>
          <a:xfrm>
            <a:off x="0" y="4360226"/>
            <a:ext cx="10849573" cy="1015663"/>
          </a:xfrm>
          <a:prstGeom prst="rect">
            <a:avLst/>
          </a:prstGeom>
        </p:spPr>
        <p:txBody>
          <a:bodyPr wrap="square">
            <a:spAutoFit/>
          </a:bodyPr>
          <a:lstStyle/>
          <a:p>
            <a:pPr marL="342900" indent="-342900">
              <a:buFont typeface="Wingdings" panose="05000000000000000000" pitchFamily="2" charset="2"/>
              <a:buChar char="Ø"/>
            </a:pPr>
            <a:r>
              <a:rPr lang="en-US" sz="2400" dirty="0">
                <a:solidFill>
                  <a:prstClr val="black"/>
                </a:solidFill>
              </a:rPr>
              <a:t>4-A balanced two-dimensional geological cross section provides a more accurate picture  of subsurface deformation than a cross-section which is not balanced</a:t>
            </a:r>
            <a:r>
              <a:rPr lang="en-US" sz="3600" dirty="0">
                <a:solidFill>
                  <a:prstClr val="black"/>
                </a:solidFill>
                <a:latin typeface="Times New Roman" panose="02020603050405020304" pitchFamily="18" charset="0"/>
                <a:cs typeface="Times New Roman" panose="02020603050405020304" pitchFamily="18" charset="0"/>
              </a:rPr>
              <a:t>.</a:t>
            </a:r>
          </a:p>
        </p:txBody>
      </p:sp>
      <p:sp>
        <p:nvSpPr>
          <p:cNvPr id="6" name="مستطيل 5"/>
          <p:cNvSpPr/>
          <p:nvPr/>
        </p:nvSpPr>
        <p:spPr>
          <a:xfrm>
            <a:off x="0" y="782106"/>
            <a:ext cx="10890461" cy="1200329"/>
          </a:xfrm>
          <a:prstGeom prst="rect">
            <a:avLst/>
          </a:prstGeom>
        </p:spPr>
        <p:txBody>
          <a:bodyPr wrap="square">
            <a:spAutoFit/>
          </a:bodyPr>
          <a:lstStyle/>
          <a:p>
            <a:pPr marL="342900" indent="-342900">
              <a:buFont typeface="Wingdings" panose="05000000000000000000" pitchFamily="2" charset="2"/>
              <a:buChar char="Ø"/>
            </a:pPr>
            <a:r>
              <a:rPr lang="en-US" sz="2400" dirty="0">
                <a:solidFill>
                  <a:prstClr val="black"/>
                </a:solidFill>
              </a:rPr>
              <a:t>1-Balanced geological cross-sections provide a means of developing a regional      geological framework model (or models) for a specific area which </a:t>
            </a:r>
            <a:r>
              <a:rPr lang="en-US" sz="2400" dirty="0" smtClean="0">
                <a:solidFill>
                  <a:prstClr val="black"/>
                </a:solidFill>
              </a:rPr>
              <a:t>represents</a:t>
            </a:r>
          </a:p>
          <a:p>
            <a:pPr marL="342900" indent="-342900">
              <a:buFont typeface="Wingdings" panose="05000000000000000000" pitchFamily="2" charset="2"/>
              <a:buChar char="Ø"/>
            </a:pPr>
            <a:r>
              <a:rPr lang="en-US" sz="2400" dirty="0" smtClean="0">
                <a:solidFill>
                  <a:prstClr val="black"/>
                </a:solidFill>
              </a:rPr>
              <a:t> </a:t>
            </a:r>
            <a:r>
              <a:rPr lang="en-US" sz="2400" dirty="0">
                <a:solidFill>
                  <a:prstClr val="black"/>
                </a:solidFill>
              </a:rPr>
              <a:t>a geometrically reasonable interpretation of subsurface structures.</a:t>
            </a:r>
          </a:p>
        </p:txBody>
      </p:sp>
      <p:sp>
        <p:nvSpPr>
          <p:cNvPr id="7" name="مستطيل 6"/>
          <p:cNvSpPr/>
          <p:nvPr/>
        </p:nvSpPr>
        <p:spPr>
          <a:xfrm>
            <a:off x="0" y="5375889"/>
            <a:ext cx="9955474" cy="400110"/>
          </a:xfrm>
          <a:prstGeom prst="rect">
            <a:avLst/>
          </a:prstGeom>
        </p:spPr>
        <p:txBody>
          <a:bodyPr wrap="square">
            <a:spAutoFit/>
          </a:bodyPr>
          <a:lstStyle/>
          <a:p>
            <a:pPr marL="342900" indent="-342900">
              <a:buFont typeface="Wingdings" panose="05000000000000000000" pitchFamily="2" charset="2"/>
              <a:buChar char="Ø"/>
            </a:pPr>
            <a:r>
              <a:rPr lang="en-US" sz="2000" dirty="0">
                <a:solidFill>
                  <a:prstClr val="black"/>
                </a:solidFill>
                <a:latin typeface="CMR12"/>
              </a:rPr>
              <a:t>5-Balancing of cross sections provides a reasonable estimate of shortening.</a:t>
            </a:r>
            <a:endParaRPr lang="en-US" sz="2000" dirty="0">
              <a:solidFill>
                <a:prstClr val="black"/>
              </a:solidFill>
            </a:endParaRPr>
          </a:p>
        </p:txBody>
      </p:sp>
      <p:sp>
        <p:nvSpPr>
          <p:cNvPr id="8" name="مربع نص 7"/>
          <p:cNvSpPr txBox="1"/>
          <p:nvPr/>
        </p:nvSpPr>
        <p:spPr>
          <a:xfrm>
            <a:off x="4454" y="5883720"/>
            <a:ext cx="9311268"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solidFill>
                  <a:prstClr val="black"/>
                </a:solidFill>
              </a:rPr>
              <a:t>6- Determine the depth of detachment</a:t>
            </a:r>
            <a:r>
              <a:rPr lang="en-US" sz="2000" dirty="0">
                <a:solidFill>
                  <a:prstClr val="black"/>
                </a:solidFill>
              </a:rPr>
              <a:t>.</a:t>
            </a:r>
          </a:p>
        </p:txBody>
      </p:sp>
    </p:spTree>
    <p:extLst>
      <p:ext uri="{BB962C8B-B14F-4D97-AF65-F5344CB8AC3E}">
        <p14:creationId xmlns:p14="http://schemas.microsoft.com/office/powerpoint/2010/main" val="220875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194171" y="143977"/>
            <a:ext cx="11723509" cy="3046988"/>
          </a:xfrm>
          <a:prstGeom prst="rect">
            <a:avLst/>
          </a:prstGeom>
          <a:noFill/>
        </p:spPr>
        <p:txBody>
          <a:bodyPr wrap="square" rtlCol="0">
            <a:spAutoFit/>
          </a:bodyPr>
          <a:lstStyle/>
          <a:p>
            <a:r>
              <a:rPr lang="en-US" sz="2400" dirty="0" smtClean="0"/>
              <a:t>The ultimate goals of balancing are to restore complexly deformed rock to its initial state or to its correct palinspastic restoration and to determine the sequence of events.</a:t>
            </a:r>
          </a:p>
          <a:p>
            <a:r>
              <a:rPr lang="en-US" sz="2400" dirty="0" smtClean="0"/>
              <a:t>Such information can be very useful to the geologist or geophysicist.</a:t>
            </a:r>
          </a:p>
          <a:p>
            <a:r>
              <a:rPr lang="en-US" sz="2400" dirty="0" smtClean="0"/>
              <a:t>Not only is the geometry of the structure better understood, resulting in better and more accurate reservoir maps, but geologic trend such as sand lines can be more accurately located.</a:t>
            </a:r>
          </a:p>
          <a:p>
            <a:r>
              <a:rPr lang="en-US" sz="2400" dirty="0" smtClean="0"/>
              <a:t>An understanding of the timing of the structural events should aid in oil migration studies, and define how and where fluids may have entered the structure</a:t>
            </a:r>
            <a:r>
              <a:rPr lang="en-US" sz="2000" dirty="0" smtClean="0"/>
              <a:t>.</a:t>
            </a:r>
            <a:endParaRPr lang="en-US" sz="2000" dirty="0"/>
          </a:p>
        </p:txBody>
      </p:sp>
      <p:sp>
        <p:nvSpPr>
          <p:cNvPr id="5" name="مربع نص 4"/>
          <p:cNvSpPr txBox="1"/>
          <p:nvPr/>
        </p:nvSpPr>
        <p:spPr>
          <a:xfrm>
            <a:off x="194171" y="3367936"/>
            <a:ext cx="11571109" cy="461665"/>
          </a:xfrm>
          <a:prstGeom prst="rect">
            <a:avLst/>
          </a:prstGeom>
          <a:noFill/>
        </p:spPr>
        <p:txBody>
          <a:bodyPr wrap="square" rtlCol="0">
            <a:spAutoFit/>
          </a:bodyPr>
          <a:lstStyle/>
          <a:p>
            <a:r>
              <a:rPr lang="en-US" sz="2400" dirty="0" smtClean="0"/>
              <a:t>Balancing can also be effectively utilized to check your assumption and interpretations.</a:t>
            </a:r>
            <a:endParaRPr lang="en-US" sz="2400" dirty="0"/>
          </a:p>
        </p:txBody>
      </p:sp>
      <p:sp>
        <p:nvSpPr>
          <p:cNvPr id="6" name="مربع نص 5"/>
          <p:cNvSpPr txBox="1"/>
          <p:nvPr/>
        </p:nvSpPr>
        <p:spPr>
          <a:xfrm>
            <a:off x="346571" y="5656122"/>
            <a:ext cx="10473829" cy="830997"/>
          </a:xfrm>
          <a:prstGeom prst="rect">
            <a:avLst/>
          </a:prstGeom>
          <a:noFill/>
        </p:spPr>
        <p:txBody>
          <a:bodyPr wrap="square" rtlCol="0">
            <a:spAutoFit/>
          </a:bodyPr>
          <a:lstStyle/>
          <a:p>
            <a:r>
              <a:rPr lang="en-US" sz="2400" dirty="0" smtClean="0"/>
              <a:t>Lastly, balancing tends to keep the interpreter more focused. If the section does not balance, then perhaps it is time to reconsider the interpretation.</a:t>
            </a:r>
            <a:endParaRPr lang="en-US" sz="2400" dirty="0"/>
          </a:p>
        </p:txBody>
      </p:sp>
      <p:sp>
        <p:nvSpPr>
          <p:cNvPr id="7" name="مربع نص 6"/>
          <p:cNvSpPr txBox="1"/>
          <p:nvPr/>
        </p:nvSpPr>
        <p:spPr>
          <a:xfrm>
            <a:off x="346571" y="4471182"/>
            <a:ext cx="9513709" cy="1200329"/>
          </a:xfrm>
          <a:prstGeom prst="rect">
            <a:avLst/>
          </a:prstGeom>
          <a:noFill/>
        </p:spPr>
        <p:txBody>
          <a:bodyPr wrap="square" rtlCol="0">
            <a:spAutoFit/>
          </a:bodyPr>
          <a:lstStyle/>
          <a:p>
            <a:r>
              <a:rPr lang="en-US" sz="2400" dirty="0" smtClean="0"/>
              <a:t>Balancing is not unique and two geologist can data set and the better the interpretive techniques, the more likely that the balanced section will reflect reality.</a:t>
            </a:r>
            <a:endParaRPr lang="en-US" sz="2400" dirty="0"/>
          </a:p>
        </p:txBody>
      </p:sp>
    </p:spTree>
    <p:extLst>
      <p:ext uri="{BB962C8B-B14F-4D97-AF65-F5344CB8AC3E}">
        <p14:creationId xmlns:p14="http://schemas.microsoft.com/office/powerpoint/2010/main" val="27169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l="25181" t="30321" r="30658" b="50422"/>
          <a:stretch/>
        </p:blipFill>
        <p:spPr>
          <a:xfrm>
            <a:off x="669894" y="477053"/>
            <a:ext cx="9227868" cy="2262315"/>
          </a:xfrm>
          <a:prstGeom prst="rect">
            <a:avLst/>
          </a:prstGeom>
        </p:spPr>
      </p:pic>
      <p:sp>
        <p:nvSpPr>
          <p:cNvPr id="3" name="مستطيل 2"/>
          <p:cNvSpPr/>
          <p:nvPr/>
        </p:nvSpPr>
        <p:spPr>
          <a:xfrm>
            <a:off x="357749" y="2619631"/>
            <a:ext cx="11269959" cy="4185761"/>
          </a:xfrm>
          <a:prstGeom prst="rect">
            <a:avLst/>
          </a:prstGeom>
        </p:spPr>
        <p:txBody>
          <a:bodyPr wrap="square">
            <a:spAutoFit/>
          </a:bodyPr>
          <a:lstStyle/>
          <a:p>
            <a:r>
              <a:rPr lang="en-US" sz="1400" b="1" dirty="0">
                <a:solidFill>
                  <a:srgbClr val="000000"/>
                </a:solidFill>
                <a:latin typeface="Myriad-SemiBold"/>
              </a:rPr>
              <a:t>Calculation</a:t>
            </a:r>
          </a:p>
          <a:p>
            <a:r>
              <a:rPr lang="en-US" dirty="0">
                <a:solidFill>
                  <a:srgbClr val="000000"/>
                </a:solidFill>
                <a:latin typeface="Times-Roman"/>
              </a:rPr>
              <a:t>1</a:t>
            </a:r>
            <a:r>
              <a:rPr lang="en-US" dirty="0">
                <a:latin typeface="Times-Roman"/>
              </a:rPr>
              <a:t>. </a:t>
            </a:r>
            <a:r>
              <a:rPr lang="en-US" dirty="0">
                <a:latin typeface="Times New Roman" panose="02020603050405020304" pitchFamily="18" charset="0"/>
                <a:ea typeface="+mj-ea"/>
                <a:cs typeface="Times New Roman" panose="02020603050405020304" pitchFamily="18" charset="0"/>
              </a:rPr>
              <a:t>The lateral shortening of a reference horizon between points of no slippage is determined</a:t>
            </a:r>
          </a:p>
          <a:p>
            <a:r>
              <a:rPr lang="en-US" dirty="0">
                <a:latin typeface="Times New Roman" panose="02020603050405020304" pitchFamily="18" charset="0"/>
                <a:ea typeface="+mj-ea"/>
                <a:cs typeface="Times New Roman" panose="02020603050405020304" pitchFamily="18" charset="0"/>
              </a:rPr>
              <a:t>    by comparing the bed length measured with a </a:t>
            </a:r>
            <a:r>
              <a:rPr lang="en-US" dirty="0" err="1">
                <a:latin typeface="Times New Roman" panose="02020603050405020304" pitchFamily="18" charset="0"/>
                <a:ea typeface="+mj-ea"/>
                <a:cs typeface="Times New Roman" panose="02020603050405020304" pitchFamily="18" charset="0"/>
              </a:rPr>
              <a:t>curvimeter</a:t>
            </a:r>
            <a:r>
              <a:rPr lang="en-US" dirty="0">
                <a:latin typeface="Times New Roman" panose="02020603050405020304" pitchFamily="18" charset="0"/>
                <a:ea typeface="+mj-ea"/>
                <a:cs typeface="Times New Roman" panose="02020603050405020304" pitchFamily="18" charset="0"/>
              </a:rPr>
              <a:t>, with the lateral</a:t>
            </a:r>
          </a:p>
          <a:p>
            <a:r>
              <a:rPr lang="en-US" dirty="0">
                <a:latin typeface="Times New Roman" panose="02020603050405020304" pitchFamily="18" charset="0"/>
                <a:ea typeface="+mj-ea"/>
                <a:cs typeface="Times New Roman" panose="02020603050405020304" pitchFamily="18" charset="0"/>
              </a:rPr>
              <a:t>    distance this horizon occupies in the folded packet. In (Fig. a )the bed length</a:t>
            </a:r>
          </a:p>
          <a:p>
            <a:r>
              <a:rPr lang="en-US" dirty="0">
                <a:latin typeface="Times New Roman" panose="02020603050405020304" pitchFamily="18" charset="0"/>
                <a:ea typeface="+mj-ea"/>
                <a:cs typeface="Times New Roman" panose="02020603050405020304" pitchFamily="18" charset="0"/>
              </a:rPr>
              <a:t>    measured at the top of the </a:t>
            </a:r>
            <a:r>
              <a:rPr lang="en-US" dirty="0" err="1">
                <a:latin typeface="Times New Roman" panose="02020603050405020304" pitchFamily="18" charset="0"/>
                <a:ea typeface="+mj-ea"/>
                <a:cs typeface="Times New Roman" panose="02020603050405020304" pitchFamily="18" charset="0"/>
              </a:rPr>
              <a:t>Mississipian</a:t>
            </a:r>
            <a:r>
              <a:rPr lang="en-US" dirty="0">
                <a:latin typeface="Times New Roman" panose="02020603050405020304" pitchFamily="18" charset="0"/>
                <a:ea typeface="+mj-ea"/>
                <a:cs typeface="Times New Roman" panose="02020603050405020304" pitchFamily="18" charset="0"/>
              </a:rPr>
              <a:t> Rundle group is AEFG = AB. The distance</a:t>
            </a:r>
          </a:p>
          <a:p>
            <a:r>
              <a:rPr lang="en-US" dirty="0">
                <a:latin typeface="Times New Roman" panose="02020603050405020304" pitchFamily="18" charset="0"/>
                <a:ea typeface="+mj-ea"/>
                <a:cs typeface="Times New Roman" panose="02020603050405020304" pitchFamily="18" charset="0"/>
              </a:rPr>
              <a:t>   GB represents the actual shortening.</a:t>
            </a:r>
          </a:p>
          <a:p>
            <a:r>
              <a:rPr lang="en-US" dirty="0">
                <a:latin typeface="Times New Roman" panose="02020603050405020304" pitchFamily="18" charset="0"/>
                <a:ea typeface="+mj-ea"/>
                <a:cs typeface="Times New Roman" panose="02020603050405020304" pitchFamily="18" charset="0"/>
              </a:rPr>
              <a:t>2. The amount of increased area of the thickened packet between the two no-slip reference</a:t>
            </a:r>
          </a:p>
          <a:p>
            <a:r>
              <a:rPr lang="en-US" dirty="0">
                <a:latin typeface="Times New Roman" panose="02020603050405020304" pitchFamily="18" charset="0"/>
                <a:ea typeface="+mj-ea"/>
                <a:cs typeface="Times New Roman" panose="02020603050405020304" pitchFamily="18" charset="0"/>
              </a:rPr>
              <a:t>    points is measured with a </a:t>
            </a:r>
            <a:r>
              <a:rPr lang="en-US" dirty="0" err="1">
                <a:latin typeface="Times New Roman" panose="02020603050405020304" pitchFamily="18" charset="0"/>
                <a:ea typeface="+mj-ea"/>
                <a:cs typeface="Times New Roman" panose="02020603050405020304" pitchFamily="18" charset="0"/>
              </a:rPr>
              <a:t>planimeter</a:t>
            </a:r>
            <a:r>
              <a:rPr lang="en-US" dirty="0" smtClean="0">
                <a:latin typeface="Times New Roman" panose="02020603050405020304" pitchFamily="18" charset="0"/>
                <a:ea typeface="+mj-ea"/>
                <a:cs typeface="Times New Roman" panose="02020603050405020304" pitchFamily="18" charset="0"/>
              </a:rPr>
              <a:t>.</a:t>
            </a:r>
          </a:p>
          <a:p>
            <a:r>
              <a:rPr lang="en-US" dirty="0" smtClean="0">
                <a:latin typeface="Times New Roman" panose="02020603050405020304" pitchFamily="18" charset="0"/>
                <a:ea typeface="+mj-ea"/>
                <a:cs typeface="Times New Roman" panose="02020603050405020304" pitchFamily="18" charset="0"/>
              </a:rPr>
              <a:t> </a:t>
            </a:r>
            <a:r>
              <a:rPr lang="en-US" dirty="0">
                <a:latin typeface="Times New Roman" panose="02020603050405020304" pitchFamily="18" charset="0"/>
                <a:ea typeface="+mj-ea"/>
                <a:cs typeface="Times New Roman" panose="02020603050405020304" pitchFamily="18" charset="0"/>
              </a:rPr>
              <a:t>In (Fig. b), this area lies between the straight line AG and the trace of the</a:t>
            </a:r>
          </a:p>
          <a:p>
            <a:r>
              <a:rPr lang="en-US" dirty="0">
                <a:latin typeface="Times New Roman" panose="02020603050405020304" pitchFamily="18" charset="0"/>
                <a:ea typeface="+mj-ea"/>
                <a:cs typeface="Times New Roman" panose="02020603050405020304" pitchFamily="18" charset="0"/>
              </a:rPr>
              <a:t>    folded reference horizon AEFG.</a:t>
            </a:r>
          </a:p>
          <a:p>
            <a:r>
              <a:rPr lang="en-US" dirty="0">
                <a:latin typeface="Times New Roman" panose="02020603050405020304" pitchFamily="18" charset="0"/>
                <a:ea typeface="+mj-ea"/>
                <a:cs typeface="Times New Roman" panose="02020603050405020304" pitchFamily="18" charset="0"/>
              </a:rPr>
              <a:t>3. The depth AD of folding follows directly from the relationship:</a:t>
            </a:r>
          </a:p>
          <a:p>
            <a:r>
              <a:rPr lang="en-US" dirty="0">
                <a:latin typeface="Times New Roman" panose="02020603050405020304" pitchFamily="18" charset="0"/>
                <a:ea typeface="+mj-ea"/>
                <a:cs typeface="Times New Roman" panose="02020603050405020304" pitchFamily="18" charset="0"/>
              </a:rPr>
              <a:t>    </a:t>
            </a:r>
          </a:p>
          <a:p>
            <a:r>
              <a:rPr lang="en-US" dirty="0">
                <a:latin typeface="Times New Roman" panose="02020603050405020304" pitchFamily="18" charset="0"/>
                <a:ea typeface="+mj-ea"/>
                <a:cs typeface="Times New Roman" panose="02020603050405020304" pitchFamily="18" charset="0"/>
              </a:rPr>
              <a:t>Depth </a:t>
            </a:r>
            <a:r>
              <a:rPr lang="en-US" u="sng" dirty="0">
                <a:latin typeface="Times New Roman" panose="02020603050405020304" pitchFamily="18" charset="0"/>
                <a:ea typeface="+mj-ea"/>
                <a:cs typeface="Times New Roman" panose="02020603050405020304" pitchFamily="18" charset="0"/>
              </a:rPr>
              <a:t>=         area </a:t>
            </a:r>
            <a:r>
              <a:rPr lang="en-US" u="sng" dirty="0" smtClean="0">
                <a:latin typeface="Times New Roman" panose="02020603050405020304" pitchFamily="18" charset="0"/>
                <a:ea typeface="+mj-ea"/>
                <a:cs typeface="Times New Roman" panose="02020603050405020304" pitchFamily="18" charset="0"/>
              </a:rPr>
              <a:t>uplifted  GBCH(equal to  area of AEFG)                                     </a:t>
            </a:r>
            <a:r>
              <a:rPr lang="ar-IQ" u="sng" dirty="0" smtClean="0">
                <a:latin typeface="Times New Roman" panose="02020603050405020304" pitchFamily="18" charset="0"/>
                <a:ea typeface="+mj-ea"/>
                <a:cs typeface="Times New Roman" panose="02020603050405020304" pitchFamily="18" charset="0"/>
              </a:rPr>
              <a:t> مساحة المنطقة معلومة </a:t>
            </a:r>
            <a:endParaRPr lang="en-US" u="sng" dirty="0">
              <a:latin typeface="Times New Roman" panose="02020603050405020304" pitchFamily="18" charset="0"/>
              <a:ea typeface="+mj-ea"/>
              <a:cs typeface="Times New Roman" panose="02020603050405020304" pitchFamily="18" charset="0"/>
            </a:endParaRPr>
          </a:p>
          <a:p>
            <a:r>
              <a:rPr lang="en-US" dirty="0">
                <a:latin typeface="Times New Roman" panose="02020603050405020304" pitchFamily="18" charset="0"/>
                <a:ea typeface="+mj-ea"/>
                <a:cs typeface="Times New Roman" panose="02020603050405020304" pitchFamily="18" charset="0"/>
              </a:rPr>
              <a:t>                        shortening </a:t>
            </a:r>
            <a:r>
              <a:rPr lang="en-US" dirty="0" smtClean="0">
                <a:latin typeface="Times New Roman" panose="02020603050405020304" pitchFamily="18" charset="0"/>
                <a:ea typeface="+mj-ea"/>
                <a:cs typeface="Times New Roman" panose="02020603050405020304" pitchFamily="18" charset="0"/>
              </a:rPr>
              <a:t>(GB) </a:t>
            </a:r>
            <a:r>
              <a:rPr lang="ar-IQ" dirty="0" smtClean="0">
                <a:latin typeface="Times New Roman" panose="02020603050405020304" pitchFamily="18" charset="0"/>
                <a:ea typeface="+mj-ea"/>
                <a:cs typeface="Times New Roman" panose="02020603050405020304" pitchFamily="18" charset="0"/>
              </a:rPr>
              <a:t>طول احد اضلاع المستطيل معلومة                                                                        </a:t>
            </a:r>
            <a:endParaRPr lang="en-US" dirty="0">
              <a:latin typeface="Times New Roman" panose="02020603050405020304" pitchFamily="18" charset="0"/>
              <a:ea typeface="+mj-ea"/>
              <a:cs typeface="Times New Roman" panose="02020603050405020304" pitchFamily="18" charset="0"/>
            </a:endParaRPr>
          </a:p>
          <a:p>
            <a:r>
              <a:rPr lang="en-US" dirty="0">
                <a:latin typeface="Times New Roman" panose="02020603050405020304" pitchFamily="18" charset="0"/>
                <a:ea typeface="+mj-ea"/>
                <a:cs typeface="Times New Roman" panose="02020603050405020304" pitchFamily="18" charset="0"/>
              </a:rPr>
              <a:t>.Note that the area of rectangle GBCH equals the area measured in step 2</a:t>
            </a:r>
            <a:r>
              <a:rPr lang="en-US" smtClean="0">
                <a:latin typeface="Times New Roman" panose="02020603050405020304" pitchFamily="18" charset="0"/>
                <a:ea typeface="+mj-ea"/>
                <a:cs typeface="Times New Roman" panose="02020603050405020304" pitchFamily="18" charset="0"/>
              </a:rPr>
              <a:t>. </a:t>
            </a:r>
            <a:r>
              <a:rPr lang="ar-IQ" smtClean="0">
                <a:latin typeface="Times New Roman" panose="02020603050405020304" pitchFamily="18" charset="0"/>
                <a:ea typeface="+mj-ea"/>
                <a:cs typeface="Times New Roman" panose="02020603050405020304" pitchFamily="18" charset="0"/>
              </a:rPr>
              <a:t>طول </a:t>
            </a:r>
            <a:r>
              <a:rPr lang="ar-IQ" dirty="0" smtClean="0">
                <a:latin typeface="Times New Roman" panose="02020603050405020304" pitchFamily="18" charset="0"/>
                <a:ea typeface="+mj-ea"/>
                <a:cs typeface="Times New Roman" panose="02020603050405020304" pitchFamily="18" charset="0"/>
              </a:rPr>
              <a:t>الضلع الاخر= المساحة على طول الضلع المعلوم</a:t>
            </a:r>
            <a:r>
              <a:rPr lang="en-US" dirty="0" smtClean="0">
                <a:latin typeface="Times New Roman" panose="02020603050405020304" pitchFamily="18" charset="0"/>
                <a:ea typeface="+mj-ea"/>
                <a:cs typeface="Times New Roman" panose="02020603050405020304" pitchFamily="18" charset="0"/>
              </a:rPr>
              <a:t>                                                          </a:t>
            </a:r>
            <a:endParaRPr lang="en-US" sz="2500" dirty="0">
              <a:latin typeface="Times New Roman" panose="02020603050405020304" pitchFamily="18" charset="0"/>
              <a:ea typeface="+mj-ea"/>
              <a:cs typeface="Times New Roman" panose="02020603050405020304" pitchFamily="18" charset="0"/>
            </a:endParaRPr>
          </a:p>
        </p:txBody>
      </p:sp>
      <p:sp>
        <p:nvSpPr>
          <p:cNvPr id="4" name="مستطيل 3"/>
          <p:cNvSpPr/>
          <p:nvPr/>
        </p:nvSpPr>
        <p:spPr>
          <a:xfrm>
            <a:off x="218302" y="0"/>
            <a:ext cx="10668000" cy="954107"/>
          </a:xfrm>
          <a:prstGeom prst="rect">
            <a:avLst/>
          </a:prstGeom>
        </p:spPr>
        <p:txBody>
          <a:bodyPr wrap="square">
            <a:spAutoFit/>
          </a:bodyPr>
          <a:lstStyle/>
          <a:p>
            <a:r>
              <a:rPr lang="en-US" sz="1400" b="1" dirty="0">
                <a:latin typeface="Times-Bold"/>
              </a:rPr>
              <a:t>Depth of </a:t>
            </a:r>
            <a:r>
              <a:rPr lang="en-US" sz="1400" b="1" dirty="0" smtClean="0">
                <a:latin typeface="Times-Bold"/>
              </a:rPr>
              <a:t>folding(detachment).</a:t>
            </a:r>
            <a:endParaRPr lang="en-US" sz="1400" b="1" dirty="0">
              <a:latin typeface="Times-Bold"/>
            </a:endParaRPr>
          </a:p>
          <a:p>
            <a:r>
              <a:rPr lang="en-US" sz="1400" dirty="0">
                <a:latin typeface="Times-Roman"/>
              </a:rPr>
              <a:t>The position of this basal detachment is determined by the location within the sedimentary</a:t>
            </a:r>
          </a:p>
          <a:p>
            <a:r>
              <a:rPr lang="en-US" sz="1400" dirty="0">
                <a:latin typeface="Times-Roman"/>
              </a:rPr>
              <a:t>sequence of weak layers, such as shale, or in extreme cases, salt and gypsum, or </a:t>
            </a:r>
            <a:r>
              <a:rPr lang="en-US" sz="1400" dirty="0" smtClean="0">
                <a:latin typeface="Times-Roman"/>
              </a:rPr>
              <a:t>by </a:t>
            </a:r>
            <a:r>
              <a:rPr lang="en-US" sz="1400" dirty="0" smtClean="0"/>
              <a:t>the </a:t>
            </a:r>
            <a:r>
              <a:rPr lang="en-US" sz="1400" dirty="0"/>
              <a:t>contact between the sedimentary rocks and the underlying rigid basement </a:t>
            </a:r>
            <a:r>
              <a:rPr lang="en-US" sz="1400" dirty="0" smtClean="0"/>
              <a:t>unit.</a:t>
            </a:r>
            <a:endParaRPr lang="en-US" sz="1400" dirty="0"/>
          </a:p>
        </p:txBody>
      </p:sp>
    </p:spTree>
    <p:extLst>
      <p:ext uri="{BB962C8B-B14F-4D97-AF65-F5344CB8AC3E}">
        <p14:creationId xmlns:p14="http://schemas.microsoft.com/office/powerpoint/2010/main" val="452447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11873" y="425497"/>
            <a:ext cx="10883590" cy="830997"/>
          </a:xfrm>
          <a:prstGeom prst="rect">
            <a:avLst/>
          </a:prstGeom>
          <a:noFill/>
        </p:spPr>
        <p:txBody>
          <a:bodyPr wrap="square" rtlCol="0">
            <a:spAutoFit/>
          </a:bodyPr>
          <a:lstStyle/>
          <a:p>
            <a:r>
              <a:rPr lang="en-US" sz="2400" dirty="0">
                <a:solidFill>
                  <a:prstClr val="black"/>
                </a:solidFill>
              </a:rPr>
              <a:t>A geologist is often required to use the observations that he  or others have made at or near the surface to interpret the structural forms likely to be found at deeper levels. </a:t>
            </a:r>
            <a:endParaRPr lang="en-US" sz="2400" dirty="0">
              <a:solidFill>
                <a:srgbClr val="FF0000"/>
              </a:solidFill>
            </a:endParaRPr>
          </a:p>
        </p:txBody>
      </p:sp>
      <p:sp>
        <p:nvSpPr>
          <p:cNvPr id="3" name="مستطيل 2"/>
          <p:cNvSpPr/>
          <p:nvPr/>
        </p:nvSpPr>
        <p:spPr>
          <a:xfrm>
            <a:off x="234176" y="1533280"/>
            <a:ext cx="9051075" cy="830997"/>
          </a:xfrm>
          <a:prstGeom prst="rect">
            <a:avLst/>
          </a:prstGeom>
        </p:spPr>
        <p:txBody>
          <a:bodyPr wrap="square">
            <a:spAutoFit/>
          </a:bodyPr>
          <a:lstStyle/>
          <a:p>
            <a:r>
              <a:rPr lang="en-US" sz="2400" dirty="0">
                <a:solidFill>
                  <a:prstClr val="black"/>
                </a:solidFill>
              </a:rPr>
              <a:t>Such constructions  form a key to the understanding of regional tectonics and they often play  a vital role in industry. </a:t>
            </a:r>
          </a:p>
        </p:txBody>
      </p:sp>
      <p:sp>
        <p:nvSpPr>
          <p:cNvPr id="5" name="مستطيل 4"/>
          <p:cNvSpPr/>
          <p:nvPr/>
        </p:nvSpPr>
        <p:spPr>
          <a:xfrm>
            <a:off x="211873" y="2671198"/>
            <a:ext cx="9564031" cy="1200329"/>
          </a:xfrm>
          <a:prstGeom prst="rect">
            <a:avLst/>
          </a:prstGeom>
        </p:spPr>
        <p:txBody>
          <a:bodyPr wrap="square">
            <a:spAutoFit/>
          </a:bodyPr>
          <a:lstStyle/>
          <a:p>
            <a:r>
              <a:rPr lang="en-US" sz="2400" dirty="0">
                <a:solidFill>
                  <a:prstClr val="black"/>
                </a:solidFill>
              </a:rPr>
              <a:t>The exploration for oil and gas in particular requires the best possible  control on underground </a:t>
            </a:r>
            <a:r>
              <a:rPr lang="en-US" sz="2400" dirty="0" smtClean="0">
                <a:solidFill>
                  <a:prstClr val="black"/>
                </a:solidFill>
              </a:rPr>
              <a:t>structure in </a:t>
            </a:r>
            <a:r>
              <a:rPr lang="en-US" sz="2400" dirty="0">
                <a:solidFill>
                  <a:prstClr val="black"/>
                </a:solidFill>
              </a:rPr>
              <a:t>order </a:t>
            </a:r>
            <a:r>
              <a:rPr lang="en-US" sz="2400" dirty="0" smtClean="0">
                <a:solidFill>
                  <a:prstClr val="black"/>
                </a:solidFill>
              </a:rPr>
              <a:t>to  </a:t>
            </a:r>
            <a:r>
              <a:rPr lang="en-US" sz="2400" dirty="0">
                <a:solidFill>
                  <a:prstClr val="black"/>
                </a:solidFill>
              </a:rPr>
              <a:t>site drill holes </a:t>
            </a:r>
            <a:r>
              <a:rPr lang="en-US" sz="2400" dirty="0" smtClean="0">
                <a:solidFill>
                  <a:prstClr val="black"/>
                </a:solidFill>
              </a:rPr>
              <a:t>for -stratigraphic investigation- or- </a:t>
            </a:r>
            <a:r>
              <a:rPr lang="en-US" sz="2400" dirty="0">
                <a:solidFill>
                  <a:prstClr val="black"/>
                </a:solidFill>
              </a:rPr>
              <a:t>for producing wells.</a:t>
            </a:r>
          </a:p>
        </p:txBody>
      </p:sp>
      <p:sp>
        <p:nvSpPr>
          <p:cNvPr id="6" name="مستطيل 5"/>
          <p:cNvSpPr/>
          <p:nvPr/>
        </p:nvSpPr>
        <p:spPr>
          <a:xfrm>
            <a:off x="304638" y="5639319"/>
            <a:ext cx="10388898" cy="830997"/>
          </a:xfrm>
          <a:prstGeom prst="rect">
            <a:avLst/>
          </a:prstGeom>
        </p:spPr>
        <p:txBody>
          <a:bodyPr wrap="square">
            <a:spAutoFit/>
          </a:bodyPr>
          <a:lstStyle/>
          <a:p>
            <a:r>
              <a:rPr lang="en-US" sz="2400" dirty="0">
                <a:solidFill>
                  <a:srgbClr val="FF0000"/>
                </a:solidFill>
              </a:rPr>
              <a:t>The structural geologist whose predictions lead to many dry hole . Will not be a popular member of a petroleum exploration team!</a:t>
            </a:r>
          </a:p>
        </p:txBody>
      </p:sp>
      <p:sp>
        <p:nvSpPr>
          <p:cNvPr id="4" name="مستطيل 3"/>
          <p:cNvSpPr/>
          <p:nvPr/>
        </p:nvSpPr>
        <p:spPr>
          <a:xfrm>
            <a:off x="412836" y="4002186"/>
            <a:ext cx="10481663" cy="2308324"/>
          </a:xfrm>
          <a:prstGeom prst="rect">
            <a:avLst/>
          </a:prstGeom>
        </p:spPr>
        <p:txBody>
          <a:bodyPr wrap="square">
            <a:spAutoFit/>
          </a:bodyPr>
          <a:lstStyle/>
          <a:p>
            <a:pPr fontAlgn="base"/>
            <a:r>
              <a:rPr lang="en-US" sz="2400" dirty="0">
                <a:solidFill>
                  <a:prstClr val="black"/>
                </a:solidFill>
              </a:rPr>
              <a:t>The application of </a:t>
            </a:r>
            <a:r>
              <a:rPr lang="en-US" sz="2400" dirty="0" smtClean="0">
                <a:solidFill>
                  <a:prstClr val="black"/>
                </a:solidFill>
              </a:rPr>
              <a:t>this method (i.e. balance cross section) </a:t>
            </a:r>
            <a:r>
              <a:rPr lang="en-US" sz="2400" dirty="0">
                <a:solidFill>
                  <a:prstClr val="black"/>
                </a:solidFill>
              </a:rPr>
              <a:t>aids seismic interpretation, indicates pathways of hydrocarbon migration and locations of entrapment, and constrains structural and Stratigraphic histories of sedimentary basin</a:t>
            </a:r>
            <a:r>
              <a:rPr lang="en-US" sz="2400" dirty="0" smtClean="0">
                <a:solidFill>
                  <a:prstClr val="black"/>
                </a:solidFill>
              </a:rPr>
              <a:t>.</a:t>
            </a:r>
          </a:p>
          <a:p>
            <a:pPr fontAlgn="base"/>
            <a:endParaRPr lang="en-US" sz="2400" dirty="0">
              <a:solidFill>
                <a:prstClr val="black"/>
              </a:solidFill>
            </a:endParaRPr>
          </a:p>
          <a:p>
            <a:endParaRPr lang="en-US" sz="2400" dirty="0">
              <a:solidFill>
                <a:prstClr val="black"/>
              </a:solidFill>
            </a:endParaRPr>
          </a:p>
        </p:txBody>
      </p:sp>
    </p:spTree>
    <p:extLst>
      <p:ext uri="{BB962C8B-B14F-4D97-AF65-F5344CB8AC3E}">
        <p14:creationId xmlns:p14="http://schemas.microsoft.com/office/powerpoint/2010/main" val="423182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7725" y="2779492"/>
            <a:ext cx="11502726" cy="1964460"/>
          </a:xfrm>
        </p:spPr>
        <p:txBody>
          <a:bodyPr>
            <a:normAutofit fontScale="90000"/>
          </a:bodyPr>
          <a:lstStyle/>
          <a:p>
            <a:r>
              <a:rPr lang="en-US" sz="2800" dirty="0">
                <a:latin typeface="Times New Roman" panose="02020603050405020304" pitchFamily="18" charset="0"/>
                <a:cs typeface="Times New Roman" panose="02020603050405020304" pitchFamily="18" charset="0"/>
              </a:rPr>
              <a:t>When you are drawing a structure section, </a:t>
            </a:r>
            <a:r>
              <a:rPr lang="en-US" sz="2800" dirty="0" smtClean="0">
                <a:latin typeface="Times New Roman" panose="02020603050405020304" pitchFamily="18" charset="0"/>
                <a:cs typeface="Times New Roman" panose="02020603050405020304" pitchFamily="18" charset="0"/>
              </a:rPr>
              <a:t>remember that</a:t>
            </a:r>
            <a:r>
              <a:rPr lang="en-US" sz="2800" dirty="0">
                <a:latin typeface="Times New Roman" panose="02020603050405020304" pitchFamily="18" charset="0"/>
                <a:cs typeface="Times New Roman" panose="02020603050405020304" pitchFamily="18" charset="0"/>
              </a:rPr>
              <a:t>, in general, </a:t>
            </a:r>
            <a:r>
              <a:rPr lang="en-US" sz="2800" dirty="0" smtClean="0">
                <a:latin typeface="Times New Roman" panose="02020603050405020304" pitchFamily="18" charset="0"/>
                <a:cs typeface="Times New Roman" panose="02020603050405020304" pitchFamily="18" charset="0"/>
              </a:rPr>
              <a:t>it should </a:t>
            </a:r>
            <a:r>
              <a:rPr lang="en-US" sz="2800" dirty="0">
                <a:latin typeface="Times New Roman" panose="02020603050405020304" pitchFamily="18" charset="0"/>
                <a:cs typeface="Times New Roman" panose="02020603050405020304" pitchFamily="18" charset="0"/>
              </a:rPr>
              <a:t>be </a:t>
            </a:r>
            <a:r>
              <a:rPr lang="en-US" sz="2800" dirty="0" smtClean="0">
                <a:latin typeface="Times New Roman" panose="02020603050405020304" pitchFamily="18" charset="0"/>
                <a:cs typeface="Times New Roman" panose="02020603050405020304" pitchFamily="18" charset="0"/>
              </a:rPr>
              <a:t>geometrically possible </a:t>
            </a:r>
            <a:r>
              <a:rPr lang="en-US" sz="2800" dirty="0">
                <a:latin typeface="Times New Roman" panose="02020603050405020304" pitchFamily="18" charset="0"/>
                <a:cs typeface="Times New Roman" panose="02020603050405020304" pitchFamily="18" charset="0"/>
              </a:rPr>
              <a:t>to unfold the folds and recover the </a:t>
            </a:r>
            <a:r>
              <a:rPr lang="en-US" sz="2800" dirty="0" smtClean="0">
                <a:latin typeface="Times New Roman" panose="02020603050405020304" pitchFamily="18" charset="0"/>
                <a:cs typeface="Times New Roman" panose="02020603050405020304" pitchFamily="18" charset="0"/>
              </a:rPr>
              <a:t>fault slip </a:t>
            </a:r>
            <a:r>
              <a:rPr lang="en-US" sz="2800" dirty="0">
                <a:latin typeface="Times New Roman" panose="02020603050405020304" pitchFamily="18" charset="0"/>
                <a:cs typeface="Times New Roman" panose="02020603050405020304" pitchFamily="18" charset="0"/>
              </a:rPr>
              <a:t>in order to reconstruct an earlier, </a:t>
            </a:r>
            <a:r>
              <a:rPr lang="en-US" sz="2800" dirty="0" smtClean="0">
                <a:latin typeface="Times New Roman" panose="02020603050405020304" pitchFamily="18" charset="0"/>
                <a:cs typeface="Times New Roman" panose="02020603050405020304" pitchFamily="18" charset="0"/>
              </a:rPr>
              <a:t>less deformed </a:t>
            </a:r>
            <a:r>
              <a:rPr lang="en-US" sz="2800" dirty="0">
                <a:latin typeface="Times New Roman" panose="02020603050405020304" pitchFamily="18" charset="0"/>
                <a:cs typeface="Times New Roman" panose="02020603050405020304" pitchFamily="18" charset="0"/>
              </a:rPr>
              <a:t>or </a:t>
            </a:r>
            <a:r>
              <a:rPr lang="en-US" sz="2800" dirty="0" err="1">
                <a:latin typeface="Times New Roman" panose="02020603050405020304" pitchFamily="18" charset="0"/>
                <a:cs typeface="Times New Roman" panose="02020603050405020304" pitchFamily="18" charset="0"/>
              </a:rPr>
              <a:t>undeformed</a:t>
            </a:r>
            <a:r>
              <a:rPr lang="en-US" sz="2800" dirty="0">
                <a:latin typeface="Times New Roman" panose="02020603050405020304" pitchFamily="18" charset="0"/>
                <a:cs typeface="Times New Roman" panose="02020603050405020304" pitchFamily="18" charset="0"/>
              </a:rPr>
              <a:t> state</a:t>
            </a:r>
            <a:r>
              <a:rPr lang="en-US" sz="2800" dirty="0" smtClean="0">
                <a:latin typeface="Times New Roman" panose="02020603050405020304" pitchFamily="18" charset="0"/>
                <a:cs typeface="Times New Roman" panose="02020603050405020304" pitchFamily="18" charset="0"/>
              </a:rPr>
              <a:t>.</a:t>
            </a:r>
            <a:br>
              <a:rPr lang="en-US" sz="28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other </a:t>
            </a:r>
            <a:r>
              <a:rPr lang="en-US" sz="2800" dirty="0" smtClean="0">
                <a:latin typeface="Times New Roman" panose="02020603050405020304" pitchFamily="18" charset="0"/>
                <a:cs typeface="Times New Roman" panose="02020603050405020304" pitchFamily="18" charset="0"/>
              </a:rPr>
              <a:t>words, your </a:t>
            </a:r>
            <a:r>
              <a:rPr lang="en-US" sz="2800" dirty="0">
                <a:latin typeface="Times New Roman" panose="02020603050405020304" pitchFamily="18" charset="0"/>
                <a:cs typeface="Times New Roman" panose="02020603050405020304" pitchFamily="18" charset="0"/>
              </a:rPr>
              <a:t>structure section should be </a:t>
            </a:r>
            <a:r>
              <a:rPr lang="en-US" sz="2800" i="1" u="sng" dirty="0" err="1" smtClean="0">
                <a:latin typeface="Times New Roman" panose="02020603050405020304" pitchFamily="18" charset="0"/>
                <a:cs typeface="Times New Roman" panose="02020603050405020304" pitchFamily="18" charset="0"/>
              </a:rPr>
              <a:t>retrodeformable</a:t>
            </a:r>
            <a:r>
              <a:rPr lang="en-US" sz="2800" i="1" dirty="0" smtClean="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to its </a:t>
            </a:r>
            <a:r>
              <a:rPr lang="en-US" sz="2800" dirty="0" err="1">
                <a:solidFill>
                  <a:srgbClr val="FF0000"/>
                </a:solidFill>
                <a:latin typeface="Times New Roman" panose="02020603050405020304" pitchFamily="18" charset="0"/>
                <a:cs typeface="Times New Roman" panose="02020603050405020304" pitchFamily="18" charset="0"/>
              </a:rPr>
              <a:t>predeformed</a:t>
            </a:r>
            <a:r>
              <a:rPr lang="en-US" sz="2800" dirty="0">
                <a:solidFill>
                  <a:srgbClr val="FF0000"/>
                </a:solidFill>
                <a:latin typeface="Times New Roman" panose="02020603050405020304" pitchFamily="18" charset="0"/>
                <a:cs typeface="Times New Roman" panose="02020603050405020304" pitchFamily="18" charset="0"/>
              </a:rPr>
              <a:t> state without any resultant changes in cross-sectional areas in the plane of the </a:t>
            </a:r>
            <a:r>
              <a:rPr lang="en-US" sz="2800" dirty="0" smtClean="0">
                <a:solidFill>
                  <a:srgbClr val="FF0000"/>
                </a:solidFill>
                <a:latin typeface="Times New Roman" panose="02020603050405020304" pitchFamily="18" charset="0"/>
                <a:cs typeface="Times New Roman" panose="02020603050405020304" pitchFamily="18" charset="0"/>
              </a:rPr>
              <a:t>section.</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مستطيل 6"/>
          <p:cNvSpPr/>
          <p:nvPr/>
        </p:nvSpPr>
        <p:spPr>
          <a:xfrm>
            <a:off x="541235" y="1053288"/>
            <a:ext cx="9853962" cy="1815882"/>
          </a:xfrm>
          <a:prstGeom prst="rect">
            <a:avLst/>
          </a:prstGeom>
        </p:spPr>
        <p:txBody>
          <a:bodyPr wrap="square">
            <a:spAutoFit/>
          </a:bodyPr>
          <a:lstStyle/>
          <a:p>
            <a:r>
              <a:rPr lang="en-US" sz="2800" dirty="0">
                <a:solidFill>
                  <a:prstClr val="black"/>
                </a:solidFill>
                <a:latin typeface="Times New Roman" panose="02020603050405020304" pitchFamily="18" charset="0"/>
                <a:ea typeface="+mj-ea"/>
                <a:cs typeface="Times New Roman" panose="02020603050405020304" pitchFamily="18" charset="0"/>
              </a:rPr>
              <a:t>. Cross sections are constructed from </a:t>
            </a:r>
            <a:r>
              <a:rPr lang="en-US" sz="2800" u="sng" dirty="0">
                <a:solidFill>
                  <a:prstClr val="black"/>
                </a:solidFill>
                <a:latin typeface="Times New Roman" panose="02020603050405020304" pitchFamily="18" charset="0"/>
                <a:ea typeface="+mj-ea"/>
                <a:cs typeface="Times New Roman" panose="02020603050405020304" pitchFamily="18" charset="0"/>
              </a:rPr>
              <a:t>geologic maps</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u="sng" dirty="0">
                <a:solidFill>
                  <a:prstClr val="black"/>
                </a:solidFill>
                <a:latin typeface="Times New Roman" panose="02020603050405020304" pitchFamily="18" charset="0"/>
                <a:ea typeface="+mj-ea"/>
                <a:cs typeface="Times New Roman" panose="02020603050405020304" pitchFamily="18" charset="0"/>
              </a:rPr>
              <a:t>well data</a:t>
            </a:r>
            <a:r>
              <a:rPr lang="en-US" sz="2800" dirty="0">
                <a:solidFill>
                  <a:prstClr val="black"/>
                </a:solidFill>
                <a:latin typeface="Times New Roman" panose="02020603050405020304" pitchFamily="18" charset="0"/>
                <a:ea typeface="+mj-ea"/>
                <a:cs typeface="Times New Roman" panose="02020603050405020304" pitchFamily="18" charset="0"/>
              </a:rPr>
              <a:t>, </a:t>
            </a:r>
            <a:r>
              <a:rPr lang="en-US" sz="2800" u="sng" dirty="0">
                <a:solidFill>
                  <a:prstClr val="black"/>
                </a:solidFill>
                <a:latin typeface="Times New Roman" panose="02020603050405020304" pitchFamily="18" charset="0"/>
                <a:ea typeface="+mj-ea"/>
                <a:cs typeface="Times New Roman" panose="02020603050405020304" pitchFamily="18" charset="0"/>
              </a:rPr>
              <a:t>seismic lines</a:t>
            </a:r>
            <a:r>
              <a:rPr lang="en-US" sz="2800" dirty="0">
                <a:solidFill>
                  <a:prstClr val="black"/>
                </a:solidFill>
                <a:latin typeface="Times New Roman" panose="02020603050405020304" pitchFamily="18" charset="0"/>
                <a:ea typeface="+mj-ea"/>
                <a:cs typeface="Times New Roman" panose="02020603050405020304" pitchFamily="18" charset="0"/>
              </a:rPr>
              <a:t>, and other </a:t>
            </a:r>
            <a:r>
              <a:rPr lang="en-US" sz="2800" u="sng" dirty="0">
                <a:solidFill>
                  <a:prstClr val="black"/>
                </a:solidFill>
                <a:latin typeface="Times New Roman" panose="02020603050405020304" pitchFamily="18" charset="0"/>
                <a:ea typeface="+mj-ea"/>
                <a:cs typeface="Times New Roman" panose="02020603050405020304" pitchFamily="18" charset="0"/>
              </a:rPr>
              <a:t>geophysical data</a:t>
            </a:r>
            <a:r>
              <a:rPr lang="en-US" sz="2800" dirty="0">
                <a:solidFill>
                  <a:prstClr val="black"/>
                </a:solidFill>
                <a:latin typeface="Times New Roman" panose="02020603050405020304" pitchFamily="18" charset="0"/>
                <a:ea typeface="+mj-ea"/>
                <a:cs typeface="Times New Roman" panose="02020603050405020304" pitchFamily="18" charset="0"/>
              </a:rPr>
              <a:t>. Typically, a geologist can draw different cross sections that satisfy the available, and usually limited, data.</a:t>
            </a:r>
            <a:r>
              <a:rPr lang="en-US" sz="2800" b="1" dirty="0">
                <a:solidFill>
                  <a:prstClr val="black"/>
                </a:solidFill>
              </a:rPr>
              <a:t> </a:t>
            </a:r>
            <a:endParaRPr lang="en-US" sz="2800" dirty="0">
              <a:solidFill>
                <a:prstClr val="black"/>
              </a:solidFill>
              <a:latin typeface="Times New Roman" panose="02020603050405020304" pitchFamily="18" charset="0"/>
              <a:ea typeface="+mj-ea"/>
              <a:cs typeface="Times New Roman" panose="02020603050405020304" pitchFamily="18" charset="0"/>
            </a:endParaRPr>
          </a:p>
        </p:txBody>
      </p:sp>
      <p:sp>
        <p:nvSpPr>
          <p:cNvPr id="3" name="مستطيل 2"/>
          <p:cNvSpPr/>
          <p:nvPr/>
        </p:nvSpPr>
        <p:spPr>
          <a:xfrm>
            <a:off x="397726" y="160736"/>
            <a:ext cx="9853962" cy="892552"/>
          </a:xfrm>
          <a:prstGeom prst="rect">
            <a:avLst/>
          </a:prstGeom>
        </p:spPr>
        <p:txBody>
          <a:bodyPr wrap="square">
            <a:spAutoFit/>
          </a:bodyPr>
          <a:lstStyle/>
          <a:p>
            <a:r>
              <a:rPr lang="en-US" dirty="0">
                <a:solidFill>
                  <a:prstClr val="black"/>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what is the cross section</a:t>
            </a:r>
            <a:r>
              <a:rPr lang="en-US"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A geologic cross section depicts subsurface geology along a vertical profile</a:t>
            </a:r>
            <a:endParaRPr lang="en-US" sz="2400" dirty="0">
              <a:solidFill>
                <a:prstClr val="black"/>
              </a:solidFill>
            </a:endParaRPr>
          </a:p>
        </p:txBody>
      </p:sp>
      <p:sp>
        <p:nvSpPr>
          <p:cNvPr id="4" name="مستطيل 3"/>
          <p:cNvSpPr/>
          <p:nvPr/>
        </p:nvSpPr>
        <p:spPr>
          <a:xfrm>
            <a:off x="551458" y="5013717"/>
            <a:ext cx="11195261" cy="1384995"/>
          </a:xfrm>
          <a:prstGeom prst="rect">
            <a:avLst/>
          </a:prstGeom>
        </p:spPr>
        <p:txBody>
          <a:bodyPr wrap="square">
            <a:spAutoFit/>
          </a:bodyPr>
          <a:lstStyle/>
          <a:p>
            <a:r>
              <a:rPr lang="en-US" sz="2800" dirty="0">
                <a:solidFill>
                  <a:prstClr val="black"/>
                </a:solidFill>
                <a:latin typeface="Times New Roman" panose="02020603050405020304" pitchFamily="18" charset="0"/>
                <a:cs typeface="Times New Roman" panose="02020603050405020304" pitchFamily="18" charset="0"/>
              </a:rPr>
              <a:t>Hence, a balanced two-dimensional geological cross section provides a more accurate picture of subsurface deformation than a cross-section which is not balanced.</a:t>
            </a:r>
          </a:p>
        </p:txBody>
      </p:sp>
    </p:spTree>
    <p:extLst>
      <p:ext uri="{BB962C8B-B14F-4D97-AF65-F5344CB8AC3E}">
        <p14:creationId xmlns:p14="http://schemas.microsoft.com/office/powerpoint/2010/main" val="101647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86572" y="166356"/>
            <a:ext cx="8350624" cy="461665"/>
          </a:xfrm>
          <a:prstGeom prst="rect">
            <a:avLst/>
          </a:prstGeom>
          <a:noFill/>
        </p:spPr>
        <p:txBody>
          <a:bodyPr wrap="square" rtlCol="0">
            <a:spAutoFit/>
          </a:bodyPr>
          <a:lstStyle/>
          <a:p>
            <a:r>
              <a:rPr lang="en-US" sz="2400" u="sng" dirty="0">
                <a:solidFill>
                  <a:prstClr val="black"/>
                </a:solidFill>
              </a:rPr>
              <a:t>Requirements of balanced cross </a:t>
            </a:r>
            <a:r>
              <a:rPr lang="en-US" sz="2400" u="sng" dirty="0" smtClean="0">
                <a:solidFill>
                  <a:prstClr val="black"/>
                </a:solidFill>
              </a:rPr>
              <a:t>section.</a:t>
            </a:r>
            <a:endParaRPr lang="en-US" sz="2400" u="sng" dirty="0">
              <a:solidFill>
                <a:prstClr val="black"/>
              </a:solidFill>
            </a:endParaRPr>
          </a:p>
        </p:txBody>
      </p:sp>
      <p:sp>
        <p:nvSpPr>
          <p:cNvPr id="3" name="مربع نص 2"/>
          <p:cNvSpPr txBox="1"/>
          <p:nvPr/>
        </p:nvSpPr>
        <p:spPr>
          <a:xfrm>
            <a:off x="177289" y="640011"/>
            <a:ext cx="7086600" cy="461665"/>
          </a:xfrm>
          <a:prstGeom prst="rect">
            <a:avLst/>
          </a:prstGeom>
          <a:noFill/>
        </p:spPr>
        <p:txBody>
          <a:bodyPr wrap="square" rtlCol="0">
            <a:spAutoFit/>
          </a:bodyPr>
          <a:lstStyle/>
          <a:p>
            <a:r>
              <a:rPr lang="en-US" sz="2400" dirty="0">
                <a:solidFill>
                  <a:prstClr val="black"/>
                </a:solidFill>
              </a:rPr>
              <a:t>1- rock volume is conserved during deformation.</a:t>
            </a:r>
          </a:p>
        </p:txBody>
      </p:sp>
      <p:sp>
        <p:nvSpPr>
          <p:cNvPr id="4" name="مستطيل 3"/>
          <p:cNvSpPr/>
          <p:nvPr/>
        </p:nvSpPr>
        <p:spPr>
          <a:xfrm>
            <a:off x="177289" y="1118595"/>
            <a:ext cx="8821270" cy="830997"/>
          </a:xfrm>
          <a:prstGeom prst="rect">
            <a:avLst/>
          </a:prstGeom>
        </p:spPr>
        <p:txBody>
          <a:bodyPr wrap="square">
            <a:spAutoFit/>
          </a:bodyPr>
          <a:lstStyle/>
          <a:p>
            <a:r>
              <a:rPr lang="en-US" sz="2400" dirty="0">
                <a:solidFill>
                  <a:prstClr val="black"/>
                </a:solidFill>
              </a:rPr>
              <a:t>2-lengths of the competent beds within a stratigraphic sequence should be the same both before and after deformation </a:t>
            </a:r>
          </a:p>
        </p:txBody>
      </p:sp>
      <p:sp>
        <p:nvSpPr>
          <p:cNvPr id="5" name="مستطيل 4"/>
          <p:cNvSpPr/>
          <p:nvPr/>
        </p:nvSpPr>
        <p:spPr>
          <a:xfrm>
            <a:off x="177289" y="1886823"/>
            <a:ext cx="11608311" cy="461665"/>
          </a:xfrm>
          <a:prstGeom prst="rect">
            <a:avLst/>
          </a:prstGeom>
        </p:spPr>
        <p:txBody>
          <a:bodyPr wrap="square">
            <a:spAutoFit/>
          </a:bodyPr>
          <a:lstStyle/>
          <a:p>
            <a:r>
              <a:rPr lang="en-US" sz="2400" dirty="0">
                <a:solidFill>
                  <a:prstClr val="black"/>
                </a:solidFill>
              </a:rPr>
              <a:t>3- the section must be taken perpendicular to </a:t>
            </a:r>
            <a:r>
              <a:rPr lang="en-US" sz="2400" dirty="0" err="1">
                <a:solidFill>
                  <a:prstClr val="black"/>
                </a:solidFill>
              </a:rPr>
              <a:t>the”orogenic</a:t>
            </a:r>
            <a:r>
              <a:rPr lang="en-US" sz="2400" dirty="0">
                <a:solidFill>
                  <a:prstClr val="black"/>
                </a:solidFill>
              </a:rPr>
              <a:t>  strike”(i.e. </a:t>
            </a:r>
            <a:r>
              <a:rPr lang="en-US" sz="2400" dirty="0" smtClean="0">
                <a:solidFill>
                  <a:prstClr val="black"/>
                </a:solidFill>
              </a:rPr>
              <a:t>the main </a:t>
            </a:r>
            <a:r>
              <a:rPr lang="en-US" sz="2400" dirty="0">
                <a:solidFill>
                  <a:prstClr val="black"/>
                </a:solidFill>
              </a:rPr>
              <a:t>fold trend).  </a:t>
            </a:r>
          </a:p>
        </p:txBody>
      </p:sp>
      <p:sp>
        <p:nvSpPr>
          <p:cNvPr id="6" name="مستطيل 5"/>
          <p:cNvSpPr/>
          <p:nvPr/>
        </p:nvSpPr>
        <p:spPr>
          <a:xfrm>
            <a:off x="486572" y="2358919"/>
            <a:ext cx="9251577" cy="885371"/>
          </a:xfrm>
          <a:prstGeom prst="rect">
            <a:avLst/>
          </a:prstGeom>
        </p:spPr>
        <p:txBody>
          <a:bodyPr wrap="square">
            <a:spAutoFit/>
          </a:bodyPr>
          <a:lstStyle/>
          <a:p>
            <a:pPr>
              <a:lnSpc>
                <a:spcPct val="90000"/>
              </a:lnSpc>
              <a:spcBef>
                <a:spcPts val="1000"/>
              </a:spcBef>
            </a:pPr>
            <a:r>
              <a:rPr lang="en-US" sz="2400" dirty="0">
                <a:solidFill>
                  <a:prstClr val="black"/>
                </a:solidFill>
              </a:rPr>
              <a:t>-cross-sections that depart by more than 10 or 15 from the tectonic</a:t>
            </a:r>
          </a:p>
          <a:p>
            <a:pPr>
              <a:lnSpc>
                <a:spcPct val="90000"/>
              </a:lnSpc>
              <a:spcBef>
                <a:spcPts val="1000"/>
              </a:spcBef>
            </a:pPr>
            <a:r>
              <a:rPr lang="en-US" sz="2400" dirty="0">
                <a:solidFill>
                  <a:prstClr val="black"/>
                </a:solidFill>
              </a:rPr>
              <a:t>movement direction will be distorted and not truly balanced</a:t>
            </a:r>
          </a:p>
        </p:txBody>
      </p:sp>
      <p:sp>
        <p:nvSpPr>
          <p:cNvPr id="7" name="مربع نص 6"/>
          <p:cNvSpPr txBox="1"/>
          <p:nvPr/>
        </p:nvSpPr>
        <p:spPr>
          <a:xfrm>
            <a:off x="270672" y="3224245"/>
            <a:ext cx="10308428" cy="830997"/>
          </a:xfrm>
          <a:prstGeom prst="rect">
            <a:avLst/>
          </a:prstGeom>
          <a:noFill/>
        </p:spPr>
        <p:txBody>
          <a:bodyPr wrap="square" rtlCol="0">
            <a:spAutoFit/>
          </a:bodyPr>
          <a:lstStyle/>
          <a:p>
            <a:r>
              <a:rPr lang="en-US" sz="2400" dirty="0" smtClean="0">
                <a:solidFill>
                  <a:prstClr val="black"/>
                </a:solidFill>
              </a:rPr>
              <a:t>4- cross </a:t>
            </a:r>
            <a:r>
              <a:rPr lang="en-US" sz="2400" dirty="0">
                <a:solidFill>
                  <a:prstClr val="black"/>
                </a:solidFill>
              </a:rPr>
              <a:t>section must be </a:t>
            </a:r>
            <a:r>
              <a:rPr lang="en-US" sz="2400" i="1" dirty="0">
                <a:solidFill>
                  <a:srgbClr val="FF0000"/>
                </a:solidFill>
              </a:rPr>
              <a:t>restorable</a:t>
            </a:r>
            <a:r>
              <a:rPr lang="en-US" sz="2400" dirty="0">
                <a:solidFill>
                  <a:srgbClr val="FF0000"/>
                </a:solidFill>
              </a:rPr>
              <a:t> </a:t>
            </a:r>
            <a:r>
              <a:rPr lang="en-US" sz="2400" dirty="0">
                <a:solidFill>
                  <a:prstClr val="black"/>
                </a:solidFill>
              </a:rPr>
              <a:t>or </a:t>
            </a:r>
            <a:r>
              <a:rPr lang="en-US" sz="2400" i="1" dirty="0" err="1">
                <a:solidFill>
                  <a:srgbClr val="FF0000"/>
                </a:solidFill>
              </a:rPr>
              <a:t>retrodeformable</a:t>
            </a:r>
            <a:r>
              <a:rPr lang="en-US" sz="2400" i="1" dirty="0">
                <a:solidFill>
                  <a:srgbClr val="FF0000"/>
                </a:solidFill>
              </a:rPr>
              <a:t>,</a:t>
            </a:r>
            <a:r>
              <a:rPr lang="en-US" sz="2400" dirty="0">
                <a:solidFill>
                  <a:prstClr val="black"/>
                </a:solidFill>
              </a:rPr>
              <a:t> this mean  no large gaps </a:t>
            </a:r>
            <a:r>
              <a:rPr lang="en-US" sz="2400" dirty="0" smtClean="0">
                <a:solidFill>
                  <a:prstClr val="black"/>
                </a:solidFill>
              </a:rPr>
              <a:t>   or </a:t>
            </a:r>
            <a:r>
              <a:rPr lang="en-US" sz="2400" dirty="0">
                <a:solidFill>
                  <a:prstClr val="black"/>
                </a:solidFill>
              </a:rPr>
              <a:t>overlap in strata when restored to its unfolded and </a:t>
            </a:r>
            <a:r>
              <a:rPr lang="en-US" sz="2400" dirty="0" err="1">
                <a:solidFill>
                  <a:prstClr val="black"/>
                </a:solidFill>
              </a:rPr>
              <a:t>ufaulted</a:t>
            </a:r>
            <a:r>
              <a:rPr lang="en-US" sz="2400" dirty="0">
                <a:solidFill>
                  <a:prstClr val="black"/>
                </a:solidFill>
              </a:rPr>
              <a:t>  situations</a:t>
            </a:r>
          </a:p>
        </p:txBody>
      </p:sp>
      <p:sp>
        <p:nvSpPr>
          <p:cNvPr id="8" name="مستطيل 7"/>
          <p:cNvSpPr/>
          <p:nvPr/>
        </p:nvSpPr>
        <p:spPr>
          <a:xfrm>
            <a:off x="486572" y="5309885"/>
            <a:ext cx="10749597" cy="646331"/>
          </a:xfrm>
          <a:prstGeom prst="rect">
            <a:avLst/>
          </a:prstGeom>
        </p:spPr>
        <p:txBody>
          <a:bodyPr wrap="square">
            <a:spAutoFit/>
          </a:bodyPr>
          <a:lstStyle/>
          <a:p>
            <a:r>
              <a:rPr lang="en-US" dirty="0" smtClean="0">
                <a:latin typeface="AdvP5958"/>
              </a:rPr>
              <a:t>This means </a:t>
            </a:r>
            <a:r>
              <a:rPr lang="en-US" dirty="0">
                <a:latin typeface="AdvP5958"/>
              </a:rPr>
              <a:t>that if all of the shortening represented </a:t>
            </a:r>
            <a:r>
              <a:rPr lang="en-US" dirty="0" smtClean="0">
                <a:latin typeface="AdvP5958"/>
              </a:rPr>
              <a:t>by the </a:t>
            </a:r>
            <a:r>
              <a:rPr lang="en-US" dirty="0">
                <a:latin typeface="AdvP5958"/>
              </a:rPr>
              <a:t>faults and folds is removed, the layers </a:t>
            </a:r>
            <a:r>
              <a:rPr lang="en-US" dirty="0" smtClean="0">
                <a:latin typeface="AdvP5958"/>
              </a:rPr>
              <a:t>should restore </a:t>
            </a:r>
            <a:r>
              <a:rPr lang="en-US" dirty="0">
                <a:latin typeface="AdvP5958"/>
              </a:rPr>
              <a:t>to a reasonable </a:t>
            </a:r>
            <a:r>
              <a:rPr lang="en-US" dirty="0" err="1">
                <a:latin typeface="AdvP5958"/>
              </a:rPr>
              <a:t>predeformational</a:t>
            </a:r>
            <a:r>
              <a:rPr lang="en-US" dirty="0">
                <a:latin typeface="AdvP5958"/>
              </a:rPr>
              <a:t> </a:t>
            </a:r>
            <a:r>
              <a:rPr lang="en-US" dirty="0" smtClean="0">
                <a:latin typeface="AdvP5958"/>
              </a:rPr>
              <a:t>configuration, without </a:t>
            </a:r>
            <a:r>
              <a:rPr lang="en-US" dirty="0">
                <a:latin typeface="AdvP5958"/>
              </a:rPr>
              <a:t>large gaps or overlaps in strata</a:t>
            </a:r>
            <a:endParaRPr lang="en-US" dirty="0"/>
          </a:p>
        </p:txBody>
      </p:sp>
      <p:sp>
        <p:nvSpPr>
          <p:cNvPr id="10" name="مستطيل 9"/>
          <p:cNvSpPr/>
          <p:nvPr/>
        </p:nvSpPr>
        <p:spPr>
          <a:xfrm>
            <a:off x="486572" y="4842581"/>
            <a:ext cx="3236784" cy="369332"/>
          </a:xfrm>
          <a:prstGeom prst="rect">
            <a:avLst/>
          </a:prstGeom>
        </p:spPr>
        <p:txBody>
          <a:bodyPr wrap="none">
            <a:spAutoFit/>
          </a:bodyPr>
          <a:lstStyle/>
          <a:p>
            <a:r>
              <a:rPr lang="en-US" dirty="0">
                <a:latin typeface="AdvP5958"/>
              </a:rPr>
              <a:t>restorable, or </a:t>
            </a:r>
            <a:r>
              <a:rPr lang="en-US" dirty="0" err="1">
                <a:latin typeface="AdvP4091D6"/>
              </a:rPr>
              <a:t>retrodeformable</a:t>
            </a:r>
            <a:endParaRPr lang="en-US" dirty="0"/>
          </a:p>
        </p:txBody>
      </p:sp>
      <p:sp>
        <p:nvSpPr>
          <p:cNvPr id="12" name="مستطيل 11"/>
          <p:cNvSpPr/>
          <p:nvPr/>
        </p:nvSpPr>
        <p:spPr>
          <a:xfrm>
            <a:off x="270672" y="4249462"/>
            <a:ext cx="11023601" cy="369332"/>
          </a:xfrm>
          <a:prstGeom prst="rect">
            <a:avLst/>
          </a:prstGeom>
        </p:spPr>
        <p:txBody>
          <a:bodyPr wrap="square">
            <a:spAutoFit/>
          </a:bodyPr>
          <a:lstStyle/>
          <a:p>
            <a:r>
              <a:rPr lang="en-US" dirty="0" smtClean="0">
                <a:latin typeface="AdvP5958"/>
              </a:rPr>
              <a:t>A cross </a:t>
            </a:r>
            <a:r>
              <a:rPr lang="en-US" dirty="0">
                <a:latin typeface="AdvP5958"/>
              </a:rPr>
              <a:t>section that can be restored to a </a:t>
            </a:r>
            <a:r>
              <a:rPr lang="en-US" dirty="0" smtClean="0">
                <a:latin typeface="AdvP5958"/>
              </a:rPr>
              <a:t>reasonable </a:t>
            </a:r>
            <a:r>
              <a:rPr lang="en-US" dirty="0" err="1" smtClean="0">
                <a:latin typeface="AdvP5958"/>
              </a:rPr>
              <a:t>predeformational</a:t>
            </a:r>
            <a:r>
              <a:rPr lang="en-US" dirty="0" smtClean="0">
                <a:latin typeface="AdvP5958"/>
              </a:rPr>
              <a:t> </a:t>
            </a:r>
            <a:r>
              <a:rPr lang="en-US" dirty="0">
                <a:latin typeface="AdvP5958"/>
              </a:rPr>
              <a:t>configuration is said to be </a:t>
            </a:r>
            <a:r>
              <a:rPr lang="en-US" i="1" dirty="0">
                <a:solidFill>
                  <a:srgbClr val="FF0000"/>
                </a:solidFill>
                <a:latin typeface="AdvP4091D6"/>
              </a:rPr>
              <a:t>viable</a:t>
            </a:r>
            <a:r>
              <a:rPr lang="en-US" i="1" dirty="0">
                <a:solidFill>
                  <a:srgbClr val="FF0000"/>
                </a:solidFill>
                <a:latin typeface="AdvP5958"/>
              </a:rPr>
              <a:t>.</a:t>
            </a:r>
            <a:endParaRPr lang="en-US" i="1" dirty="0">
              <a:solidFill>
                <a:srgbClr val="FF0000"/>
              </a:solidFill>
            </a:endParaRPr>
          </a:p>
        </p:txBody>
      </p:sp>
      <p:sp>
        <p:nvSpPr>
          <p:cNvPr id="13" name="مستطيل 12"/>
          <p:cNvSpPr/>
          <p:nvPr/>
        </p:nvSpPr>
        <p:spPr>
          <a:xfrm>
            <a:off x="486572" y="6185642"/>
            <a:ext cx="8583828" cy="461665"/>
          </a:xfrm>
          <a:prstGeom prst="rect">
            <a:avLst/>
          </a:prstGeom>
        </p:spPr>
        <p:txBody>
          <a:bodyPr wrap="square">
            <a:spAutoFit/>
          </a:bodyPr>
          <a:lstStyle/>
          <a:p>
            <a:r>
              <a:rPr lang="en-US" sz="2400" dirty="0">
                <a:solidFill>
                  <a:prstClr val="black"/>
                </a:solidFill>
              </a:rPr>
              <a:t>A balanced cross section must be both </a:t>
            </a:r>
            <a:r>
              <a:rPr lang="en-US" sz="2400" u="sng" dirty="0">
                <a:solidFill>
                  <a:prstClr val="black"/>
                </a:solidFill>
              </a:rPr>
              <a:t>admissible</a:t>
            </a:r>
            <a:r>
              <a:rPr lang="en-US" sz="2400" dirty="0">
                <a:solidFill>
                  <a:prstClr val="black"/>
                </a:solidFill>
              </a:rPr>
              <a:t> and </a:t>
            </a:r>
            <a:r>
              <a:rPr lang="en-US" sz="2400" u="sng" dirty="0">
                <a:solidFill>
                  <a:prstClr val="black"/>
                </a:solidFill>
              </a:rPr>
              <a:t>viable</a:t>
            </a:r>
          </a:p>
        </p:txBody>
      </p:sp>
    </p:spTree>
    <p:extLst>
      <p:ext uri="{BB962C8B-B14F-4D97-AF65-F5344CB8AC3E}">
        <p14:creationId xmlns:p14="http://schemas.microsoft.com/office/powerpoint/2010/main" val="410795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152" y="1299411"/>
            <a:ext cx="10315453" cy="5117432"/>
          </a:xfrm>
          <a:prstGeom prst="rect">
            <a:avLst/>
          </a:prstGeom>
        </p:spPr>
      </p:pic>
      <p:sp>
        <p:nvSpPr>
          <p:cNvPr id="3" name="مستطيل 2"/>
          <p:cNvSpPr/>
          <p:nvPr/>
        </p:nvSpPr>
        <p:spPr>
          <a:xfrm>
            <a:off x="633848" y="282424"/>
            <a:ext cx="9930063" cy="954107"/>
          </a:xfrm>
          <a:prstGeom prst="rect">
            <a:avLst/>
          </a:prstGeom>
        </p:spPr>
        <p:txBody>
          <a:bodyPr wrap="square">
            <a:spAutoFit/>
          </a:bodyPr>
          <a:lstStyle/>
          <a:p>
            <a:r>
              <a:rPr lang="en-US" sz="2800" dirty="0">
                <a:solidFill>
                  <a:prstClr val="black"/>
                </a:solidFill>
              </a:rPr>
              <a:t>the section must be taken perpendicular to </a:t>
            </a:r>
            <a:r>
              <a:rPr lang="en-US" sz="2800" dirty="0" err="1">
                <a:solidFill>
                  <a:prstClr val="black"/>
                </a:solidFill>
              </a:rPr>
              <a:t>the”orogenic</a:t>
            </a:r>
            <a:r>
              <a:rPr lang="en-US" sz="2800" dirty="0">
                <a:solidFill>
                  <a:prstClr val="black"/>
                </a:solidFill>
              </a:rPr>
              <a:t>  strike”(i.e. the main fold trend).    </a:t>
            </a:r>
            <a:endParaRPr lang="en-US" dirty="0">
              <a:solidFill>
                <a:prstClr val="black"/>
              </a:solidFill>
            </a:endParaRPr>
          </a:p>
        </p:txBody>
      </p:sp>
      <p:sp>
        <p:nvSpPr>
          <p:cNvPr id="4" name="شكل حر 3"/>
          <p:cNvSpPr/>
          <p:nvPr/>
        </p:nvSpPr>
        <p:spPr>
          <a:xfrm>
            <a:off x="7491664" y="1499937"/>
            <a:ext cx="3304673" cy="2358190"/>
          </a:xfrm>
          <a:custGeom>
            <a:avLst/>
            <a:gdLst>
              <a:gd name="connsiteX0" fmla="*/ 3304673 w 3304673"/>
              <a:gd name="connsiteY0" fmla="*/ 2358190 h 2358190"/>
              <a:gd name="connsiteX1" fmla="*/ 1475873 w 3304673"/>
              <a:gd name="connsiteY1" fmla="*/ 320843 h 2358190"/>
              <a:gd name="connsiteX2" fmla="*/ 1475873 w 3304673"/>
              <a:gd name="connsiteY2" fmla="*/ 320843 h 2358190"/>
              <a:gd name="connsiteX3" fmla="*/ 0 w 3304673"/>
              <a:gd name="connsiteY3" fmla="*/ 0 h 2358190"/>
              <a:gd name="connsiteX4" fmla="*/ 0 w 3304673"/>
              <a:gd name="connsiteY4" fmla="*/ 0 h 2358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4673" h="2358190">
                <a:moveTo>
                  <a:pt x="3304673" y="2358190"/>
                </a:moveTo>
                <a:lnTo>
                  <a:pt x="1475873" y="320843"/>
                </a:lnTo>
                <a:lnTo>
                  <a:pt x="1475873" y="320843"/>
                </a:lnTo>
                <a:lnTo>
                  <a:pt x="0" y="0"/>
                </a:lnTo>
                <a:lnTo>
                  <a:pt x="0" y="0"/>
                </a:lnTo>
              </a:path>
            </a:pathLst>
          </a:cu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رابط كسهم مستقيم 5"/>
          <p:cNvCxnSpPr/>
          <p:nvPr/>
        </p:nvCxnSpPr>
        <p:spPr>
          <a:xfrm flipH="1">
            <a:off x="7988968" y="2679032"/>
            <a:ext cx="2310064" cy="2189747"/>
          </a:xfrm>
          <a:prstGeom prst="straightConnector1">
            <a:avLst/>
          </a:prstGeom>
          <a:ln w="476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7379368" y="1506598"/>
            <a:ext cx="850232" cy="247417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D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154" y="127020"/>
            <a:ext cx="9500880" cy="67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رابط كسهم مستقيم 2"/>
          <p:cNvCxnSpPr/>
          <p:nvPr/>
        </p:nvCxnSpPr>
        <p:spPr>
          <a:xfrm flipH="1">
            <a:off x="6377049" y="3218213"/>
            <a:ext cx="2398816" cy="1603169"/>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flipH="1">
            <a:off x="5794848" y="2220686"/>
            <a:ext cx="2209121" cy="1484415"/>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رابط كسهم مستقيم 5"/>
          <p:cNvCxnSpPr/>
          <p:nvPr/>
        </p:nvCxnSpPr>
        <p:spPr>
          <a:xfrm flipH="1">
            <a:off x="5296395" y="651978"/>
            <a:ext cx="190005" cy="133120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مربع نص 11"/>
          <p:cNvSpPr txBox="1"/>
          <p:nvPr/>
        </p:nvSpPr>
        <p:spPr>
          <a:xfrm>
            <a:off x="1435911" y="6140271"/>
            <a:ext cx="8717874" cy="461665"/>
          </a:xfrm>
          <a:prstGeom prst="rect">
            <a:avLst/>
          </a:prstGeom>
          <a:noFill/>
        </p:spPr>
        <p:txBody>
          <a:bodyPr wrap="square" rtlCol="0">
            <a:spAutoFit/>
          </a:bodyPr>
          <a:lstStyle/>
          <a:p>
            <a:r>
              <a:rPr lang="en-US" sz="2400" b="1" dirty="0">
                <a:solidFill>
                  <a:prstClr val="black"/>
                </a:solidFill>
              </a:rPr>
              <a:t>Major folds  in northern Iraq and good site balance cross section</a:t>
            </a:r>
          </a:p>
        </p:txBody>
      </p:sp>
    </p:spTree>
    <p:extLst>
      <p:ext uri="{BB962C8B-B14F-4D97-AF65-F5344CB8AC3E}">
        <p14:creationId xmlns:p14="http://schemas.microsoft.com/office/powerpoint/2010/main" val="1117991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6813" y="244460"/>
            <a:ext cx="5859607" cy="830997"/>
          </a:xfrm>
          <a:prstGeom prst="rect">
            <a:avLst/>
          </a:prstGeom>
        </p:spPr>
        <p:txBody>
          <a:bodyPr wrap="square">
            <a:spAutoFit/>
          </a:bodyPr>
          <a:lstStyle/>
          <a:p>
            <a:r>
              <a:rPr lang="en-US" sz="2400" dirty="0">
                <a:solidFill>
                  <a:prstClr val="black"/>
                </a:solidFill>
                <a:latin typeface="AdvPA43F"/>
              </a:rPr>
              <a:t>Constructing a balanced cross section </a:t>
            </a:r>
          </a:p>
          <a:p>
            <a:r>
              <a:rPr lang="en-US" sz="2400" dirty="0">
                <a:solidFill>
                  <a:prstClr val="black"/>
                </a:solidFill>
                <a:latin typeface="AdvPA43F"/>
              </a:rPr>
              <a:t>(line balance cross section)</a:t>
            </a:r>
            <a:endParaRPr lang="en-US" sz="2400" dirty="0">
              <a:solidFill>
                <a:prstClr val="black"/>
              </a:solidFill>
            </a:endParaRPr>
          </a:p>
        </p:txBody>
      </p:sp>
      <p:sp>
        <p:nvSpPr>
          <p:cNvPr id="3" name="مستطيل 2"/>
          <p:cNvSpPr/>
          <p:nvPr/>
        </p:nvSpPr>
        <p:spPr>
          <a:xfrm>
            <a:off x="204309" y="1053080"/>
            <a:ext cx="12613333" cy="369332"/>
          </a:xfrm>
          <a:prstGeom prst="rect">
            <a:avLst/>
          </a:prstGeom>
        </p:spPr>
        <p:txBody>
          <a:bodyPr wrap="square">
            <a:spAutoFit/>
          </a:bodyPr>
          <a:lstStyle/>
          <a:p>
            <a:r>
              <a:rPr lang="en-US" dirty="0">
                <a:solidFill>
                  <a:prstClr val="black"/>
                </a:solidFill>
                <a:latin typeface="AdvP45C774"/>
              </a:rPr>
              <a:t>1- </a:t>
            </a:r>
            <a:r>
              <a:rPr lang="en-US" dirty="0">
                <a:solidFill>
                  <a:prstClr val="black"/>
                </a:solidFill>
                <a:latin typeface="AdvP5958"/>
              </a:rPr>
              <a:t>Draw a regional </a:t>
            </a:r>
            <a:r>
              <a:rPr lang="en-US" b="1" i="1" dirty="0">
                <a:solidFill>
                  <a:prstClr val="black"/>
                </a:solidFill>
                <a:latin typeface="AdvP4091D6"/>
              </a:rPr>
              <a:t>pin line </a:t>
            </a:r>
            <a:r>
              <a:rPr lang="en-US" dirty="0">
                <a:solidFill>
                  <a:prstClr val="black"/>
                </a:solidFill>
              </a:rPr>
              <a:t>on the foreland side of the </a:t>
            </a:r>
            <a:r>
              <a:rPr lang="en-US" dirty="0">
                <a:solidFill>
                  <a:prstClr val="black"/>
                </a:solidFill>
                <a:latin typeface="AdvP5958"/>
              </a:rPr>
              <a:t> deformed  cross section </a:t>
            </a:r>
            <a:r>
              <a:rPr lang="en-US" dirty="0">
                <a:solidFill>
                  <a:prstClr val="black"/>
                </a:solidFill>
              </a:rPr>
              <a:t>.</a:t>
            </a:r>
          </a:p>
        </p:txBody>
      </p:sp>
      <p:sp>
        <p:nvSpPr>
          <p:cNvPr id="4" name="مستطيل 3"/>
          <p:cNvSpPr/>
          <p:nvPr/>
        </p:nvSpPr>
        <p:spPr>
          <a:xfrm>
            <a:off x="689811" y="1494148"/>
            <a:ext cx="9689431" cy="707886"/>
          </a:xfrm>
          <a:prstGeom prst="rect">
            <a:avLst/>
          </a:prstGeom>
        </p:spPr>
        <p:txBody>
          <a:bodyPr wrap="square">
            <a:spAutoFit/>
          </a:bodyPr>
          <a:lstStyle/>
          <a:p>
            <a:r>
              <a:rPr lang="en-US" sz="2000" b="1" dirty="0">
                <a:solidFill>
                  <a:prstClr val="black"/>
                </a:solidFill>
              </a:rPr>
              <a:t>Pin line </a:t>
            </a:r>
            <a:r>
              <a:rPr lang="en-US" sz="2000" dirty="0">
                <a:solidFill>
                  <a:prstClr val="black"/>
                </a:solidFill>
              </a:rPr>
              <a:t>is a vertical line mark in the </a:t>
            </a:r>
            <a:r>
              <a:rPr lang="en-US" sz="2000" dirty="0" err="1">
                <a:solidFill>
                  <a:prstClr val="black"/>
                </a:solidFill>
              </a:rPr>
              <a:t>unfaulted</a:t>
            </a:r>
            <a:r>
              <a:rPr lang="en-US" sz="2000" dirty="0">
                <a:solidFill>
                  <a:prstClr val="black"/>
                </a:solidFill>
              </a:rPr>
              <a:t> section, which a bed lengths before and after deformation can be measured with reference to this line.</a:t>
            </a:r>
          </a:p>
        </p:txBody>
      </p:sp>
      <p:sp>
        <p:nvSpPr>
          <p:cNvPr id="6" name="مستطيل 5"/>
          <p:cNvSpPr/>
          <p:nvPr/>
        </p:nvSpPr>
        <p:spPr>
          <a:xfrm>
            <a:off x="339473" y="2245355"/>
            <a:ext cx="11428603" cy="646331"/>
          </a:xfrm>
          <a:prstGeom prst="rect">
            <a:avLst/>
          </a:prstGeom>
        </p:spPr>
        <p:txBody>
          <a:bodyPr wrap="square">
            <a:spAutoFit/>
          </a:bodyPr>
          <a:lstStyle/>
          <a:p>
            <a:r>
              <a:rPr lang="en-US" dirty="0">
                <a:solidFill>
                  <a:prstClr val="black"/>
                </a:solidFill>
                <a:latin typeface="AdvP5958"/>
              </a:rPr>
              <a:t>2- Draw another line, called the </a:t>
            </a:r>
            <a:r>
              <a:rPr lang="en-US" b="1" i="1" dirty="0">
                <a:solidFill>
                  <a:prstClr val="black"/>
                </a:solidFill>
                <a:latin typeface="AdvP4091D6"/>
              </a:rPr>
              <a:t>loose line</a:t>
            </a:r>
            <a:r>
              <a:rPr lang="en-US" dirty="0">
                <a:solidFill>
                  <a:prstClr val="black"/>
                </a:solidFill>
                <a:latin typeface="AdvP5958"/>
              </a:rPr>
              <a:t>, perpendicular to bedding on the hinterland side of the deformed cross section</a:t>
            </a:r>
            <a:endParaRPr lang="en-US" dirty="0">
              <a:solidFill>
                <a:prstClr val="black"/>
              </a:solidFill>
            </a:endParaRPr>
          </a:p>
        </p:txBody>
      </p:sp>
      <p:sp>
        <p:nvSpPr>
          <p:cNvPr id="7" name="مستطيل 6"/>
          <p:cNvSpPr/>
          <p:nvPr/>
        </p:nvSpPr>
        <p:spPr>
          <a:xfrm>
            <a:off x="930441" y="3042309"/>
            <a:ext cx="10894975" cy="646331"/>
          </a:xfrm>
          <a:prstGeom prst="rect">
            <a:avLst/>
          </a:prstGeom>
        </p:spPr>
        <p:txBody>
          <a:bodyPr wrap="square">
            <a:spAutoFit/>
          </a:bodyPr>
          <a:lstStyle/>
          <a:p>
            <a:r>
              <a:rPr lang="en-US" b="1" dirty="0">
                <a:solidFill>
                  <a:srgbClr val="000000"/>
                </a:solidFill>
                <a:latin typeface="Lucida Sans Unicode" panose="020B0602030504020204" pitchFamily="34" charset="0"/>
              </a:rPr>
              <a:t>loose-line  </a:t>
            </a:r>
            <a:r>
              <a:rPr lang="en-US" dirty="0">
                <a:solidFill>
                  <a:srgbClr val="000000"/>
                </a:solidFill>
                <a:latin typeface="Lucida Sans Unicode" panose="020B0602030504020204" pitchFamily="34" charset="0"/>
              </a:rPr>
              <a:t>is a line  perpendicular to bedding in thrust sheets such lines are used to monitor the strain required in thrust sheets. </a:t>
            </a:r>
            <a:endParaRPr lang="en-US" dirty="0">
              <a:solidFill>
                <a:prstClr val="black"/>
              </a:solidFill>
            </a:endParaRPr>
          </a:p>
        </p:txBody>
      </p:sp>
      <p:sp>
        <p:nvSpPr>
          <p:cNvPr id="8" name="مستطيل 7"/>
          <p:cNvSpPr/>
          <p:nvPr/>
        </p:nvSpPr>
        <p:spPr>
          <a:xfrm>
            <a:off x="405098" y="4679069"/>
            <a:ext cx="12749428" cy="2000548"/>
          </a:xfrm>
          <a:prstGeom prst="rect">
            <a:avLst/>
          </a:prstGeom>
        </p:spPr>
        <p:txBody>
          <a:bodyPr wrap="square">
            <a:spAutoFit/>
          </a:bodyPr>
          <a:lstStyle/>
          <a:p>
            <a:r>
              <a:rPr lang="en-US" dirty="0">
                <a:solidFill>
                  <a:prstClr val="black"/>
                </a:solidFill>
                <a:latin typeface="AdvP5958"/>
              </a:rPr>
              <a:t>5-Once a restored cross section is constructed, the amount of net shortening can be determined by</a:t>
            </a:r>
          </a:p>
          <a:p>
            <a:r>
              <a:rPr lang="en-US" dirty="0">
                <a:solidFill>
                  <a:prstClr val="black"/>
                </a:solidFill>
                <a:latin typeface="AdvP5958"/>
              </a:rPr>
              <a:t>the equation:</a:t>
            </a:r>
          </a:p>
          <a:p>
            <a:r>
              <a:rPr lang="en-US" sz="1200" dirty="0">
                <a:solidFill>
                  <a:prstClr val="black"/>
                </a:solidFill>
                <a:latin typeface="AdvP5958"/>
              </a:rPr>
              <a:t>                                                  </a:t>
            </a:r>
            <a:r>
              <a:rPr lang="en-US" sz="4800" dirty="0">
                <a:solidFill>
                  <a:prstClr val="black"/>
                </a:solidFill>
                <a:latin typeface="AdvP5958"/>
              </a:rPr>
              <a:t>[(</a:t>
            </a:r>
            <a:r>
              <a:rPr lang="en-US" sz="4800" dirty="0" err="1">
                <a:solidFill>
                  <a:prstClr val="black"/>
                </a:solidFill>
                <a:latin typeface="AdvP4091D6"/>
              </a:rPr>
              <a:t>l</a:t>
            </a:r>
            <a:r>
              <a:rPr lang="en-US" sz="3200" dirty="0" err="1">
                <a:solidFill>
                  <a:prstClr val="black"/>
                </a:solidFill>
                <a:latin typeface="AdvP5958"/>
              </a:rPr>
              <a:t>d</a:t>
            </a:r>
            <a:r>
              <a:rPr lang="en-US" sz="3200" dirty="0">
                <a:solidFill>
                  <a:prstClr val="black"/>
                </a:solidFill>
                <a:latin typeface="AdvP5958"/>
              </a:rPr>
              <a:t> </a:t>
            </a:r>
            <a:r>
              <a:rPr lang="en-US" sz="4800" i="1" dirty="0">
                <a:solidFill>
                  <a:prstClr val="black"/>
                </a:solidFill>
                <a:latin typeface="AdvP4C4E74"/>
              </a:rPr>
              <a:t> </a:t>
            </a:r>
            <a:r>
              <a:rPr lang="en-US" sz="4800" dirty="0" err="1">
                <a:solidFill>
                  <a:prstClr val="black"/>
                </a:solidFill>
                <a:latin typeface="AdvP4091D6"/>
              </a:rPr>
              <a:t>l</a:t>
            </a:r>
            <a:r>
              <a:rPr lang="en-US" sz="3200" dirty="0" err="1">
                <a:solidFill>
                  <a:prstClr val="black"/>
                </a:solidFill>
                <a:latin typeface="AdvP5958"/>
              </a:rPr>
              <a:t>u</a:t>
            </a:r>
            <a:r>
              <a:rPr lang="en-US" sz="4800" dirty="0">
                <a:solidFill>
                  <a:prstClr val="black"/>
                </a:solidFill>
                <a:latin typeface="AdvP5958"/>
              </a:rPr>
              <a:t>)</a:t>
            </a:r>
            <a:r>
              <a:rPr lang="en-US" sz="4800" dirty="0">
                <a:solidFill>
                  <a:prstClr val="black"/>
                </a:solidFill>
                <a:latin typeface="AdvP4C4E51"/>
              </a:rPr>
              <a:t>=</a:t>
            </a:r>
            <a:r>
              <a:rPr lang="en-US" sz="4800" dirty="0" err="1">
                <a:solidFill>
                  <a:prstClr val="black"/>
                </a:solidFill>
                <a:latin typeface="AdvP4091D6"/>
              </a:rPr>
              <a:t>l</a:t>
            </a:r>
            <a:r>
              <a:rPr lang="en-US" sz="3200" dirty="0" err="1">
                <a:solidFill>
                  <a:prstClr val="black"/>
                </a:solidFill>
                <a:latin typeface="AdvP5958"/>
              </a:rPr>
              <a:t>u</a:t>
            </a:r>
            <a:r>
              <a:rPr lang="en-US" sz="4800" dirty="0">
                <a:solidFill>
                  <a:prstClr val="black"/>
                </a:solidFill>
                <a:latin typeface="AdvP5958"/>
              </a:rPr>
              <a:t>] </a:t>
            </a:r>
            <a:r>
              <a:rPr lang="en-US" sz="4800" i="1" dirty="0">
                <a:solidFill>
                  <a:prstClr val="black"/>
                </a:solidFill>
                <a:latin typeface="AdvP4C4E74"/>
              </a:rPr>
              <a:t> </a:t>
            </a:r>
            <a:r>
              <a:rPr lang="en-US" sz="4800" dirty="0">
                <a:solidFill>
                  <a:prstClr val="black"/>
                </a:solidFill>
                <a:latin typeface="AdvP5958"/>
              </a:rPr>
              <a:t>100</a:t>
            </a:r>
            <a:r>
              <a:rPr lang="en-US" sz="4800" dirty="0">
                <a:solidFill>
                  <a:prstClr val="black"/>
                </a:solidFill>
                <a:latin typeface="AdvP4C4E59"/>
              </a:rPr>
              <a:t>%</a:t>
            </a:r>
          </a:p>
          <a:p>
            <a:r>
              <a:rPr lang="en-US" sz="2000" dirty="0">
                <a:solidFill>
                  <a:prstClr val="black"/>
                </a:solidFill>
                <a:latin typeface="AdvP5958"/>
              </a:rPr>
              <a:t>where </a:t>
            </a:r>
            <a:r>
              <a:rPr lang="en-US" sz="4000" dirty="0" err="1">
                <a:solidFill>
                  <a:prstClr val="black"/>
                </a:solidFill>
                <a:latin typeface="AdvP4091D6"/>
              </a:rPr>
              <a:t>l</a:t>
            </a:r>
            <a:r>
              <a:rPr lang="en-US" sz="3600" dirty="0" err="1">
                <a:solidFill>
                  <a:prstClr val="black"/>
                </a:solidFill>
                <a:latin typeface="AdvP5958"/>
              </a:rPr>
              <a:t>u</a:t>
            </a:r>
            <a:r>
              <a:rPr lang="en-US" sz="3600" dirty="0">
                <a:solidFill>
                  <a:prstClr val="black"/>
                </a:solidFill>
                <a:latin typeface="AdvP5958"/>
              </a:rPr>
              <a:t> </a:t>
            </a:r>
            <a:r>
              <a:rPr lang="en-US" sz="2000" dirty="0">
                <a:solidFill>
                  <a:prstClr val="black"/>
                </a:solidFill>
                <a:latin typeface="AdvP5958"/>
              </a:rPr>
              <a:t>is the bed length in the </a:t>
            </a:r>
            <a:r>
              <a:rPr lang="en-US" sz="2000" dirty="0" err="1">
                <a:solidFill>
                  <a:prstClr val="black"/>
                </a:solidFill>
                <a:latin typeface="AdvP5958"/>
              </a:rPr>
              <a:t>undeformed</a:t>
            </a:r>
            <a:r>
              <a:rPr lang="en-US" sz="2000" dirty="0">
                <a:solidFill>
                  <a:prstClr val="black"/>
                </a:solidFill>
                <a:latin typeface="AdvP5958"/>
              </a:rPr>
              <a:t> state, and </a:t>
            </a:r>
            <a:r>
              <a:rPr lang="en-US" sz="4000" dirty="0" err="1">
                <a:solidFill>
                  <a:prstClr val="black"/>
                </a:solidFill>
                <a:latin typeface="AdvP4091D6"/>
              </a:rPr>
              <a:t>l</a:t>
            </a:r>
            <a:r>
              <a:rPr lang="en-US" sz="2800" dirty="0" err="1">
                <a:solidFill>
                  <a:prstClr val="black"/>
                </a:solidFill>
                <a:latin typeface="AdvP5958"/>
              </a:rPr>
              <a:t>d</a:t>
            </a:r>
            <a:r>
              <a:rPr lang="en-US" sz="2800" dirty="0">
                <a:solidFill>
                  <a:prstClr val="black"/>
                </a:solidFill>
                <a:latin typeface="AdvP5958"/>
              </a:rPr>
              <a:t> </a:t>
            </a:r>
            <a:r>
              <a:rPr lang="en-US" sz="2000" dirty="0">
                <a:solidFill>
                  <a:prstClr val="black"/>
                </a:solidFill>
                <a:latin typeface="AdvP5958"/>
              </a:rPr>
              <a:t>is the bed length in the deformed state.</a:t>
            </a:r>
            <a:endParaRPr lang="en-US" sz="2000" dirty="0">
              <a:solidFill>
                <a:prstClr val="black"/>
              </a:solidFill>
            </a:endParaRPr>
          </a:p>
        </p:txBody>
      </p:sp>
      <p:sp>
        <p:nvSpPr>
          <p:cNvPr id="9" name="مستطيل 8"/>
          <p:cNvSpPr/>
          <p:nvPr/>
        </p:nvSpPr>
        <p:spPr>
          <a:xfrm>
            <a:off x="339473" y="3724634"/>
            <a:ext cx="11584520" cy="369332"/>
          </a:xfrm>
          <a:prstGeom prst="rect">
            <a:avLst/>
          </a:prstGeom>
        </p:spPr>
        <p:txBody>
          <a:bodyPr wrap="square">
            <a:spAutoFit/>
          </a:bodyPr>
          <a:lstStyle/>
          <a:p>
            <a:r>
              <a:rPr lang="en-US" dirty="0">
                <a:solidFill>
                  <a:prstClr val="black"/>
                </a:solidFill>
                <a:latin typeface="AdvP5958"/>
              </a:rPr>
              <a:t>3-On the deformed cross section ,measure the length of each stratigraphic unit, from the pin line to the loose line</a:t>
            </a:r>
            <a:endParaRPr lang="en-US" dirty="0">
              <a:solidFill>
                <a:prstClr val="black"/>
              </a:solidFill>
            </a:endParaRPr>
          </a:p>
        </p:txBody>
      </p:sp>
      <p:sp>
        <p:nvSpPr>
          <p:cNvPr id="10" name="مستطيل 9"/>
          <p:cNvSpPr/>
          <p:nvPr/>
        </p:nvSpPr>
        <p:spPr>
          <a:xfrm>
            <a:off x="339473" y="4201851"/>
            <a:ext cx="9948226" cy="369332"/>
          </a:xfrm>
          <a:prstGeom prst="rect">
            <a:avLst/>
          </a:prstGeom>
        </p:spPr>
        <p:txBody>
          <a:bodyPr wrap="square">
            <a:spAutoFit/>
          </a:bodyPr>
          <a:lstStyle/>
          <a:p>
            <a:r>
              <a:rPr lang="en-US" dirty="0">
                <a:solidFill>
                  <a:prstClr val="black"/>
                </a:solidFill>
                <a:latin typeface="AdvP5958"/>
              </a:rPr>
              <a:t>4-Transfer the bed-length measurements from the deformed section to the restored section.</a:t>
            </a:r>
            <a:endParaRPr lang="en-US" dirty="0">
              <a:solidFill>
                <a:prstClr val="black"/>
              </a:solidFill>
            </a:endParaRPr>
          </a:p>
        </p:txBody>
      </p:sp>
    </p:spTree>
    <p:extLst>
      <p:ext uri="{BB962C8B-B14F-4D97-AF65-F5344CB8AC3E}">
        <p14:creationId xmlns:p14="http://schemas.microsoft.com/office/powerpoint/2010/main" val="2357138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a:stretch>
            <a:fillRect/>
          </a:stretch>
        </p:blipFill>
        <p:spPr>
          <a:xfrm>
            <a:off x="2362062" y="432724"/>
            <a:ext cx="6910314" cy="2909016"/>
          </a:xfrm>
          <a:prstGeom prst="rect">
            <a:avLst/>
          </a:prstGeom>
        </p:spPr>
      </p:pic>
      <p:grpSp>
        <p:nvGrpSpPr>
          <p:cNvPr id="13" name="مجموعة 12"/>
          <p:cNvGrpSpPr/>
          <p:nvPr/>
        </p:nvGrpSpPr>
        <p:grpSpPr>
          <a:xfrm>
            <a:off x="2362062" y="4066477"/>
            <a:ext cx="6910314" cy="2143982"/>
            <a:chOff x="2362062" y="4371277"/>
            <a:chExt cx="6910314" cy="2143982"/>
          </a:xfrm>
        </p:grpSpPr>
        <p:grpSp>
          <p:nvGrpSpPr>
            <p:cNvPr id="10" name="مجموعة 9"/>
            <p:cNvGrpSpPr/>
            <p:nvPr/>
          </p:nvGrpSpPr>
          <p:grpSpPr>
            <a:xfrm>
              <a:off x="2362062" y="4371277"/>
              <a:ext cx="6910314" cy="2143982"/>
              <a:chOff x="2162822" y="3051889"/>
              <a:chExt cx="6910314" cy="2057382"/>
            </a:xfrm>
          </p:grpSpPr>
          <p:grpSp>
            <p:nvGrpSpPr>
              <p:cNvPr id="8" name="مجموعة 7"/>
              <p:cNvGrpSpPr/>
              <p:nvPr/>
            </p:nvGrpSpPr>
            <p:grpSpPr>
              <a:xfrm>
                <a:off x="2162822" y="3051889"/>
                <a:ext cx="6910314" cy="2057382"/>
                <a:chOff x="2384364" y="3407398"/>
                <a:chExt cx="6910314" cy="2057382"/>
              </a:xfrm>
            </p:grpSpPr>
            <p:pic>
              <p:nvPicPr>
                <p:cNvPr id="4" name="صورة 3"/>
                <p:cNvPicPr>
                  <a:picLocks noChangeAspect="1"/>
                </p:cNvPicPr>
                <p:nvPr/>
              </p:nvPicPr>
              <p:blipFill rotWithShape="1">
                <a:blip r:embed="rId2"/>
                <a:srcRect l="75228" t="32027"/>
                <a:stretch/>
              </p:blipFill>
              <p:spPr>
                <a:xfrm>
                  <a:off x="7203687" y="3482304"/>
                  <a:ext cx="2090991" cy="1977351"/>
                </a:xfrm>
                <a:prstGeom prst="rect">
                  <a:avLst/>
                </a:prstGeom>
              </p:spPr>
            </p:pic>
            <p:pic>
              <p:nvPicPr>
                <p:cNvPr id="5" name="صورة 4"/>
                <p:cNvPicPr>
                  <a:picLocks noChangeAspect="1"/>
                </p:cNvPicPr>
                <p:nvPr/>
              </p:nvPicPr>
              <p:blipFill rotWithShape="1">
                <a:blip r:embed="rId3"/>
                <a:srcRect t="30501"/>
                <a:stretch/>
              </p:blipFill>
              <p:spPr>
                <a:xfrm>
                  <a:off x="5112577" y="3439501"/>
                  <a:ext cx="2091109" cy="2025279"/>
                </a:xfrm>
                <a:prstGeom prst="rect">
                  <a:avLst/>
                </a:prstGeom>
              </p:spPr>
            </p:pic>
            <p:pic>
              <p:nvPicPr>
                <p:cNvPr id="6" name="صورة 5"/>
                <p:cNvPicPr>
                  <a:picLocks noChangeAspect="1"/>
                </p:cNvPicPr>
                <p:nvPr/>
              </p:nvPicPr>
              <p:blipFill rotWithShape="1">
                <a:blip r:embed="rId3"/>
                <a:srcRect l="-1066" t="29400" r="1066"/>
                <a:stretch/>
              </p:blipFill>
              <p:spPr>
                <a:xfrm>
                  <a:off x="3021467" y="3407398"/>
                  <a:ext cx="2091109" cy="2057381"/>
                </a:xfrm>
                <a:prstGeom prst="rect">
                  <a:avLst/>
                </a:prstGeom>
              </p:spPr>
            </p:pic>
            <p:pic>
              <p:nvPicPr>
                <p:cNvPr id="7" name="صورة 6"/>
                <p:cNvPicPr>
                  <a:picLocks noChangeAspect="1"/>
                </p:cNvPicPr>
                <p:nvPr/>
              </p:nvPicPr>
              <p:blipFill rotWithShape="1">
                <a:blip r:embed="rId3"/>
                <a:srcRect t="31236"/>
                <a:stretch/>
              </p:blipFill>
              <p:spPr>
                <a:xfrm>
                  <a:off x="2384364" y="3460902"/>
                  <a:ext cx="2091109" cy="2003877"/>
                </a:xfrm>
                <a:prstGeom prst="rect">
                  <a:avLst/>
                </a:prstGeom>
              </p:spPr>
            </p:pic>
          </p:grpSp>
          <p:pic>
            <p:nvPicPr>
              <p:cNvPr id="9" name="صورة 8"/>
              <p:cNvPicPr>
                <a:picLocks noChangeAspect="1"/>
              </p:cNvPicPr>
              <p:nvPr/>
            </p:nvPicPr>
            <p:blipFill rotWithShape="1">
              <a:blip r:embed="rId2"/>
              <a:srcRect t="72169"/>
              <a:stretch/>
            </p:blipFill>
            <p:spPr>
              <a:xfrm>
                <a:off x="2162822" y="4299675"/>
                <a:ext cx="6910314" cy="809596"/>
              </a:xfrm>
              <a:prstGeom prst="rect">
                <a:avLst/>
              </a:prstGeom>
            </p:spPr>
          </p:pic>
        </p:grpSp>
        <p:cxnSp>
          <p:nvCxnSpPr>
            <p:cNvPr id="12" name="رابط مستقيم 11"/>
            <p:cNvCxnSpPr/>
            <p:nvPr/>
          </p:nvCxnSpPr>
          <p:spPr>
            <a:xfrm flipV="1">
              <a:off x="5051502" y="5096107"/>
              <a:ext cx="947854" cy="602166"/>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7" name="مجموعة 16"/>
          <p:cNvGrpSpPr/>
          <p:nvPr/>
        </p:nvGrpSpPr>
        <p:grpSpPr>
          <a:xfrm>
            <a:off x="9083040" y="429993"/>
            <a:ext cx="396240" cy="5178327"/>
            <a:chOff x="9083040" y="429993"/>
            <a:chExt cx="396240" cy="5178327"/>
          </a:xfrm>
        </p:grpSpPr>
        <p:cxnSp>
          <p:nvCxnSpPr>
            <p:cNvPr id="15" name="رابط كسهم مستقيم 14"/>
            <p:cNvCxnSpPr/>
            <p:nvPr/>
          </p:nvCxnSpPr>
          <p:spPr>
            <a:xfrm>
              <a:off x="9272376" y="614659"/>
              <a:ext cx="0" cy="4993661"/>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علبة 15"/>
            <p:cNvSpPr/>
            <p:nvPr/>
          </p:nvSpPr>
          <p:spPr>
            <a:xfrm>
              <a:off x="9083040" y="429993"/>
              <a:ext cx="396240" cy="18466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8" name="مربع نص 17"/>
          <p:cNvSpPr txBox="1"/>
          <p:nvPr/>
        </p:nvSpPr>
        <p:spPr>
          <a:xfrm>
            <a:off x="9707880" y="263840"/>
            <a:ext cx="1079066" cy="954107"/>
          </a:xfrm>
          <a:prstGeom prst="rect">
            <a:avLst/>
          </a:prstGeom>
          <a:noFill/>
        </p:spPr>
        <p:txBody>
          <a:bodyPr wrap="square" rtlCol="0">
            <a:spAutoFit/>
          </a:bodyPr>
          <a:lstStyle/>
          <a:p>
            <a:r>
              <a:rPr lang="en-US" sz="2800" dirty="0">
                <a:solidFill>
                  <a:prstClr val="black"/>
                </a:solidFill>
              </a:rPr>
              <a:t>Pin line</a:t>
            </a:r>
          </a:p>
        </p:txBody>
      </p:sp>
      <p:sp>
        <p:nvSpPr>
          <p:cNvPr id="19" name="مربع نص 18"/>
          <p:cNvSpPr txBox="1"/>
          <p:nvPr/>
        </p:nvSpPr>
        <p:spPr>
          <a:xfrm>
            <a:off x="9646955" y="2375504"/>
            <a:ext cx="2279982" cy="707886"/>
          </a:xfrm>
          <a:prstGeom prst="rect">
            <a:avLst/>
          </a:prstGeom>
          <a:noFill/>
        </p:spPr>
        <p:txBody>
          <a:bodyPr wrap="square" rtlCol="0">
            <a:spAutoFit/>
          </a:bodyPr>
          <a:lstStyle/>
          <a:p>
            <a:r>
              <a:rPr lang="en-US" sz="2000" b="1" dirty="0">
                <a:solidFill>
                  <a:prstClr val="black"/>
                </a:solidFill>
              </a:rPr>
              <a:t>Foreland side= footwall thrust</a:t>
            </a:r>
          </a:p>
        </p:txBody>
      </p:sp>
      <p:sp>
        <p:nvSpPr>
          <p:cNvPr id="20" name="مربع نص 19"/>
          <p:cNvSpPr txBox="1"/>
          <p:nvPr/>
        </p:nvSpPr>
        <p:spPr>
          <a:xfrm>
            <a:off x="363732" y="1732895"/>
            <a:ext cx="2455667" cy="707886"/>
          </a:xfrm>
          <a:prstGeom prst="rect">
            <a:avLst/>
          </a:prstGeom>
          <a:noFill/>
        </p:spPr>
        <p:txBody>
          <a:bodyPr wrap="square" rtlCol="0">
            <a:spAutoFit/>
          </a:bodyPr>
          <a:lstStyle/>
          <a:p>
            <a:r>
              <a:rPr lang="en-US" sz="2000" b="1" dirty="0">
                <a:solidFill>
                  <a:prstClr val="black"/>
                </a:solidFill>
              </a:rPr>
              <a:t>Hinterland side= hanging wall thrust</a:t>
            </a:r>
          </a:p>
        </p:txBody>
      </p:sp>
      <p:sp>
        <p:nvSpPr>
          <p:cNvPr id="24" name="مربع نص 23"/>
          <p:cNvSpPr txBox="1"/>
          <p:nvPr/>
        </p:nvSpPr>
        <p:spPr>
          <a:xfrm>
            <a:off x="1124648" y="3781824"/>
            <a:ext cx="1469495" cy="400110"/>
          </a:xfrm>
          <a:prstGeom prst="rect">
            <a:avLst/>
          </a:prstGeom>
          <a:noFill/>
        </p:spPr>
        <p:txBody>
          <a:bodyPr wrap="square" rtlCol="0">
            <a:spAutoFit/>
          </a:bodyPr>
          <a:lstStyle/>
          <a:p>
            <a:r>
              <a:rPr lang="en-US" sz="2000" b="1" dirty="0">
                <a:solidFill>
                  <a:srgbClr val="0070C0"/>
                </a:solidFill>
              </a:rPr>
              <a:t>Loose line</a:t>
            </a:r>
          </a:p>
        </p:txBody>
      </p:sp>
      <p:sp>
        <p:nvSpPr>
          <p:cNvPr id="25" name="سهم إلى اليسار واليمين والأعلى 24"/>
          <p:cNvSpPr/>
          <p:nvPr/>
        </p:nvSpPr>
        <p:spPr>
          <a:xfrm rot="16200000">
            <a:off x="2582115" y="1471884"/>
            <a:ext cx="1304384" cy="633227"/>
          </a:xfrm>
          <a:prstGeom prst="leftRightUpArrow">
            <a:avLst>
              <a:gd name="adj1" fmla="val 9534"/>
              <a:gd name="adj2" fmla="val 14174"/>
              <a:gd name="adj3" fmla="val 9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مربع نص 25"/>
          <p:cNvSpPr txBox="1"/>
          <p:nvPr/>
        </p:nvSpPr>
        <p:spPr>
          <a:xfrm>
            <a:off x="3215640" y="3840480"/>
            <a:ext cx="3328522" cy="369332"/>
          </a:xfrm>
          <a:prstGeom prst="rect">
            <a:avLst/>
          </a:prstGeom>
          <a:noFill/>
        </p:spPr>
        <p:txBody>
          <a:bodyPr wrap="square" rtlCol="0">
            <a:spAutoFit/>
          </a:bodyPr>
          <a:lstStyle/>
          <a:p>
            <a:r>
              <a:rPr lang="en-US" dirty="0">
                <a:solidFill>
                  <a:prstClr val="black"/>
                </a:solidFill>
              </a:rPr>
              <a:t>Balanced cross section</a:t>
            </a:r>
          </a:p>
        </p:txBody>
      </p:sp>
      <p:cxnSp>
        <p:nvCxnSpPr>
          <p:cNvPr id="21" name="رابط مستقيم 20"/>
          <p:cNvCxnSpPr/>
          <p:nvPr/>
        </p:nvCxnSpPr>
        <p:spPr>
          <a:xfrm>
            <a:off x="2734702" y="2568388"/>
            <a:ext cx="2316800" cy="26793"/>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flipV="1">
            <a:off x="5014281" y="2009064"/>
            <a:ext cx="1045555" cy="581495"/>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flipV="1">
            <a:off x="6059836" y="1962878"/>
            <a:ext cx="2252220" cy="4084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رابط مستقيم 10"/>
          <p:cNvCxnSpPr/>
          <p:nvPr/>
        </p:nvCxnSpPr>
        <p:spPr>
          <a:xfrm>
            <a:off x="2362062" y="4209812"/>
            <a:ext cx="0" cy="1156973"/>
          </a:xfrm>
          <a:prstGeom prst="line">
            <a:avLst/>
          </a:prstGeom>
          <a:ln w="698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836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par>
                                <p:cTn id="18" presetID="22" presetClass="entr" presetSubtype="8"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8"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right)">
                                      <p:cBhvr>
                                        <p:cTn id="48" dur="5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5" grpId="0" animBg="1"/>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rotWithShape="1">
          <a:blip r:embed="rId2"/>
          <a:srcRect l="23245" t="2380" r="23195" b="11257"/>
          <a:stretch/>
        </p:blipFill>
        <p:spPr>
          <a:xfrm>
            <a:off x="2169597" y="565141"/>
            <a:ext cx="8586440" cy="6292859"/>
          </a:xfrm>
          <a:prstGeom prst="rect">
            <a:avLst/>
          </a:prstGeom>
        </p:spPr>
      </p:pic>
      <p:sp>
        <p:nvSpPr>
          <p:cNvPr id="2" name="مربع نص 1"/>
          <p:cNvSpPr txBox="1"/>
          <p:nvPr/>
        </p:nvSpPr>
        <p:spPr>
          <a:xfrm>
            <a:off x="1556084" y="4539916"/>
            <a:ext cx="2261937" cy="523220"/>
          </a:xfrm>
          <a:prstGeom prst="rect">
            <a:avLst/>
          </a:prstGeom>
          <a:noFill/>
        </p:spPr>
        <p:txBody>
          <a:bodyPr wrap="square" rtlCol="0">
            <a:spAutoFit/>
          </a:bodyPr>
          <a:lstStyle/>
          <a:p>
            <a:r>
              <a:rPr lang="en-US" sz="2800" dirty="0">
                <a:solidFill>
                  <a:prstClr val="black"/>
                </a:solidFill>
              </a:rPr>
              <a:t>Foreland side</a:t>
            </a:r>
          </a:p>
        </p:txBody>
      </p:sp>
      <p:sp>
        <p:nvSpPr>
          <p:cNvPr id="5" name="مربع نص 4"/>
          <p:cNvSpPr txBox="1"/>
          <p:nvPr/>
        </p:nvSpPr>
        <p:spPr>
          <a:xfrm>
            <a:off x="8133347" y="4278306"/>
            <a:ext cx="2261937" cy="523220"/>
          </a:xfrm>
          <a:prstGeom prst="rect">
            <a:avLst/>
          </a:prstGeom>
          <a:noFill/>
        </p:spPr>
        <p:txBody>
          <a:bodyPr wrap="square" rtlCol="0">
            <a:spAutoFit/>
          </a:bodyPr>
          <a:lstStyle/>
          <a:p>
            <a:r>
              <a:rPr lang="en-US" sz="2800" dirty="0" err="1">
                <a:solidFill>
                  <a:prstClr val="black"/>
                </a:solidFill>
              </a:rPr>
              <a:t>hinteland</a:t>
            </a:r>
            <a:r>
              <a:rPr lang="en-US" sz="2800" dirty="0">
                <a:solidFill>
                  <a:prstClr val="black"/>
                </a:solidFill>
              </a:rPr>
              <a:t> side</a:t>
            </a:r>
          </a:p>
        </p:txBody>
      </p:sp>
    </p:spTree>
    <p:extLst>
      <p:ext uri="{BB962C8B-B14F-4D97-AF65-F5344CB8AC3E}">
        <p14:creationId xmlns:p14="http://schemas.microsoft.com/office/powerpoint/2010/main" val="431974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1408</Words>
  <Application>Microsoft Office PowerPoint</Application>
  <PresentationFormat>شاشة عريضة</PresentationFormat>
  <Paragraphs>107</Paragraphs>
  <Slides>14</Slides>
  <Notes>0</Notes>
  <HiddenSlides>0</HiddenSlides>
  <MMClips>0</MMClips>
  <ScaleCrop>false</ScaleCrop>
  <HeadingPairs>
    <vt:vector size="6" baseType="variant">
      <vt:variant>
        <vt:lpstr>الخطوط المستخدمة</vt:lpstr>
      </vt:variant>
      <vt:variant>
        <vt:i4>17</vt:i4>
      </vt:variant>
      <vt:variant>
        <vt:lpstr>نسق</vt:lpstr>
      </vt:variant>
      <vt:variant>
        <vt:i4>1</vt:i4>
      </vt:variant>
      <vt:variant>
        <vt:lpstr>عناوين الشرائح</vt:lpstr>
      </vt:variant>
      <vt:variant>
        <vt:i4>14</vt:i4>
      </vt:variant>
    </vt:vector>
  </HeadingPairs>
  <TitlesOfParts>
    <vt:vector size="32" baseType="lpstr">
      <vt:lpstr>AdvP4091D6</vt:lpstr>
      <vt:lpstr>AdvP45C774</vt:lpstr>
      <vt:lpstr>AdvP4C4E51</vt:lpstr>
      <vt:lpstr>AdvP4C4E59</vt:lpstr>
      <vt:lpstr>AdvP4C4E74</vt:lpstr>
      <vt:lpstr>AdvP5958</vt:lpstr>
      <vt:lpstr>AdvPA43F</vt:lpstr>
      <vt:lpstr>Arial</vt:lpstr>
      <vt:lpstr>Calibri</vt:lpstr>
      <vt:lpstr>Calibri Light</vt:lpstr>
      <vt:lpstr>CMR12</vt:lpstr>
      <vt:lpstr>Lucida Sans Unicode</vt:lpstr>
      <vt:lpstr>Myriad-SemiBold</vt:lpstr>
      <vt:lpstr>Times New Roman</vt:lpstr>
      <vt:lpstr>Times-Bold</vt:lpstr>
      <vt:lpstr>Times-Roman</vt:lpstr>
      <vt:lpstr>Wingdings</vt:lpstr>
      <vt:lpstr>1_نسق Office</vt:lpstr>
      <vt:lpstr>عرض تقديمي في PowerPoint</vt:lpstr>
      <vt:lpstr>عرض تقديمي في PowerPoint</vt:lpstr>
      <vt:lpstr>When you are drawing a structure section, remember that, in general, it should be geometrically possible to unfold the folds and recover the fault slip in order to reconstruct an earlier, less deformed or undeformed state.  In other words, your structure section should be retrodeformable to its predeformed state without any resultant changes in cross-sectional areas in the plane of the section.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rabeea</dc:creator>
  <cp:lastModifiedBy>Dr Rabeea</cp:lastModifiedBy>
  <cp:revision>26</cp:revision>
  <dcterms:created xsi:type="dcterms:W3CDTF">2014-03-26T16:08:02Z</dcterms:created>
  <dcterms:modified xsi:type="dcterms:W3CDTF">2022-04-16T09:04:20Z</dcterms:modified>
</cp:coreProperties>
</file>