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72" r:id="rId8"/>
    <p:sldId id="269" r:id="rId9"/>
    <p:sldId id="277" r:id="rId10"/>
    <p:sldId id="263" r:id="rId11"/>
    <p:sldId id="264" r:id="rId12"/>
    <p:sldId id="271" r:id="rId13"/>
    <p:sldId id="265" r:id="rId14"/>
    <p:sldId id="273" r:id="rId15"/>
    <p:sldId id="266" r:id="rId16"/>
    <p:sldId id="267" r:id="rId17"/>
    <p:sldId id="268" r:id="rId18"/>
    <p:sldId id="275" r:id="rId19"/>
    <p:sldId id="270" r:id="rId20"/>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87" autoAdjust="0"/>
    <p:restoredTop sz="94660"/>
  </p:normalViewPr>
  <p:slideViewPr>
    <p:cSldViewPr snapToGrid="0">
      <p:cViewPr varScale="1">
        <p:scale>
          <a:sx n="61" d="100"/>
          <a:sy n="61" d="100"/>
        </p:scale>
        <p:origin x="84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38240895-F19A-4981-9A84-5DF88AC6F5A2}" type="datetimeFigureOut">
              <a:rPr lang="en-US" smtClean="0"/>
              <a:t>4/16/2024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5EF5C5D0-5FAE-477F-985F-97C426A0D571}" type="slidenum">
              <a:rPr lang="en-US" smtClean="0"/>
              <a:t>‹#›</a:t>
            </a:fld>
            <a:endParaRPr lang="en-US"/>
          </a:p>
        </p:txBody>
      </p:sp>
    </p:spTree>
    <p:extLst>
      <p:ext uri="{BB962C8B-B14F-4D97-AF65-F5344CB8AC3E}">
        <p14:creationId xmlns:p14="http://schemas.microsoft.com/office/powerpoint/2010/main" val="34496106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C0E03CA-4E07-4E49-A4CB-FD7235AD487C}" type="datetime1">
              <a:rPr lang="en-US" smtClean="0"/>
              <a:t>4/16/2024</a:t>
            </a:fld>
            <a:endParaRPr lang="en-US"/>
          </a:p>
        </p:txBody>
      </p:sp>
      <p:sp>
        <p:nvSpPr>
          <p:cNvPr id="5" name="عنصر نائب للتذييل 4"/>
          <p:cNvSpPr>
            <a:spLocks noGrp="1"/>
          </p:cNvSpPr>
          <p:nvPr>
            <p:ph type="ftr" sz="quarter" idx="11"/>
          </p:nvPr>
        </p:nvSpPr>
        <p:spPr/>
        <p:txBody>
          <a:bodyPr/>
          <a:lstStyle/>
          <a:p>
            <a:r>
              <a:rPr lang="en-US"/>
              <a:t>Dr. Rbeea  Znad</a:t>
            </a:r>
          </a:p>
        </p:txBody>
      </p:sp>
      <p:sp>
        <p:nvSpPr>
          <p:cNvPr id="6" name="عنصر نائب لرقم الشريحة 5"/>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69278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53EB71FF-9A0A-43B7-8715-3018C9340F02}" type="datetime1">
              <a:rPr lang="en-US" smtClean="0"/>
              <a:t>4/16/2024</a:t>
            </a:fld>
            <a:endParaRPr lang="en-US"/>
          </a:p>
        </p:txBody>
      </p:sp>
      <p:sp>
        <p:nvSpPr>
          <p:cNvPr id="5" name="عنصر نائب للتذييل 4"/>
          <p:cNvSpPr>
            <a:spLocks noGrp="1"/>
          </p:cNvSpPr>
          <p:nvPr>
            <p:ph type="ftr" sz="quarter" idx="11"/>
          </p:nvPr>
        </p:nvSpPr>
        <p:spPr/>
        <p:txBody>
          <a:bodyPr/>
          <a:lstStyle/>
          <a:p>
            <a:r>
              <a:rPr lang="en-US"/>
              <a:t>Dr. Rbeea  Znad</a:t>
            </a:r>
          </a:p>
        </p:txBody>
      </p:sp>
      <p:sp>
        <p:nvSpPr>
          <p:cNvPr id="6" name="عنصر نائب لرقم الشريحة 5"/>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373543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DFF99C46-0982-4AC1-AD62-FF4C37499FD2}" type="datetime1">
              <a:rPr lang="en-US" smtClean="0"/>
              <a:t>4/16/2024</a:t>
            </a:fld>
            <a:endParaRPr lang="en-US"/>
          </a:p>
        </p:txBody>
      </p:sp>
      <p:sp>
        <p:nvSpPr>
          <p:cNvPr id="5" name="عنصر نائب للتذييل 4"/>
          <p:cNvSpPr>
            <a:spLocks noGrp="1"/>
          </p:cNvSpPr>
          <p:nvPr>
            <p:ph type="ftr" sz="quarter" idx="11"/>
          </p:nvPr>
        </p:nvSpPr>
        <p:spPr/>
        <p:txBody>
          <a:bodyPr/>
          <a:lstStyle/>
          <a:p>
            <a:r>
              <a:rPr lang="en-US"/>
              <a:t>Dr. Rbeea  Znad</a:t>
            </a:r>
          </a:p>
        </p:txBody>
      </p:sp>
      <p:sp>
        <p:nvSpPr>
          <p:cNvPr id="6" name="عنصر نائب لرقم الشريحة 5"/>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3934798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4D9D1A3E-3336-4887-996A-5834F2FE0AF1}" type="datetime1">
              <a:rPr lang="en-US" smtClean="0"/>
              <a:t>4/16/2024</a:t>
            </a:fld>
            <a:endParaRPr lang="en-US"/>
          </a:p>
        </p:txBody>
      </p:sp>
      <p:sp>
        <p:nvSpPr>
          <p:cNvPr id="5" name="عنصر نائب للتذييل 4"/>
          <p:cNvSpPr>
            <a:spLocks noGrp="1"/>
          </p:cNvSpPr>
          <p:nvPr>
            <p:ph type="ftr" sz="quarter" idx="11"/>
          </p:nvPr>
        </p:nvSpPr>
        <p:spPr/>
        <p:txBody>
          <a:bodyPr/>
          <a:lstStyle/>
          <a:p>
            <a:r>
              <a:rPr lang="en-US"/>
              <a:t>Dr. Rbeea  Znad</a:t>
            </a:r>
          </a:p>
        </p:txBody>
      </p:sp>
      <p:sp>
        <p:nvSpPr>
          <p:cNvPr id="6" name="عنصر نائب لرقم الشريحة 5"/>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403074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B2759E0D-39A9-43B6-AB75-84F01E7A72EB}" type="datetime1">
              <a:rPr lang="en-US" smtClean="0"/>
              <a:t>4/16/2024</a:t>
            </a:fld>
            <a:endParaRPr lang="en-US"/>
          </a:p>
        </p:txBody>
      </p:sp>
      <p:sp>
        <p:nvSpPr>
          <p:cNvPr id="5" name="عنصر نائب للتذييل 4"/>
          <p:cNvSpPr>
            <a:spLocks noGrp="1"/>
          </p:cNvSpPr>
          <p:nvPr>
            <p:ph type="ftr" sz="quarter" idx="11"/>
          </p:nvPr>
        </p:nvSpPr>
        <p:spPr/>
        <p:txBody>
          <a:bodyPr/>
          <a:lstStyle/>
          <a:p>
            <a:r>
              <a:rPr lang="en-US"/>
              <a:t>Dr. Rbeea  Znad</a:t>
            </a:r>
          </a:p>
        </p:txBody>
      </p:sp>
      <p:sp>
        <p:nvSpPr>
          <p:cNvPr id="6" name="عنصر نائب لرقم الشريحة 5"/>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359370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D3CCED26-9C73-4618-98F0-6B312A270B2F}" type="datetime1">
              <a:rPr lang="en-US" smtClean="0"/>
              <a:t>4/16/2024</a:t>
            </a:fld>
            <a:endParaRPr lang="en-US"/>
          </a:p>
        </p:txBody>
      </p:sp>
      <p:sp>
        <p:nvSpPr>
          <p:cNvPr id="6" name="عنصر نائب للتذييل 5"/>
          <p:cNvSpPr>
            <a:spLocks noGrp="1"/>
          </p:cNvSpPr>
          <p:nvPr>
            <p:ph type="ftr" sz="quarter" idx="11"/>
          </p:nvPr>
        </p:nvSpPr>
        <p:spPr/>
        <p:txBody>
          <a:bodyPr/>
          <a:lstStyle/>
          <a:p>
            <a:r>
              <a:rPr lang="en-US"/>
              <a:t>Dr. Rbeea  Znad</a:t>
            </a:r>
          </a:p>
        </p:txBody>
      </p:sp>
      <p:sp>
        <p:nvSpPr>
          <p:cNvPr id="7" name="عنصر نائب لرقم الشريحة 6"/>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246934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FD631CDA-8413-46F7-97A3-6E008C0C9E6A}" type="datetime1">
              <a:rPr lang="en-US" smtClean="0"/>
              <a:t>4/16/2024</a:t>
            </a:fld>
            <a:endParaRPr lang="en-US"/>
          </a:p>
        </p:txBody>
      </p:sp>
      <p:sp>
        <p:nvSpPr>
          <p:cNvPr id="8" name="عنصر نائب للتذييل 7"/>
          <p:cNvSpPr>
            <a:spLocks noGrp="1"/>
          </p:cNvSpPr>
          <p:nvPr>
            <p:ph type="ftr" sz="quarter" idx="11"/>
          </p:nvPr>
        </p:nvSpPr>
        <p:spPr/>
        <p:txBody>
          <a:bodyPr/>
          <a:lstStyle/>
          <a:p>
            <a:r>
              <a:rPr lang="en-US"/>
              <a:t>Dr. Rbeea  Znad</a:t>
            </a:r>
          </a:p>
        </p:txBody>
      </p:sp>
      <p:sp>
        <p:nvSpPr>
          <p:cNvPr id="9" name="عنصر نائب لرقم الشريحة 8"/>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339171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E33E40D-2021-4760-B0F8-490912886C53}" type="datetime1">
              <a:rPr lang="en-US" smtClean="0"/>
              <a:t>4/16/2024</a:t>
            </a:fld>
            <a:endParaRPr lang="en-US"/>
          </a:p>
        </p:txBody>
      </p:sp>
      <p:sp>
        <p:nvSpPr>
          <p:cNvPr id="4" name="عنصر نائب للتذييل 3"/>
          <p:cNvSpPr>
            <a:spLocks noGrp="1"/>
          </p:cNvSpPr>
          <p:nvPr>
            <p:ph type="ftr" sz="quarter" idx="11"/>
          </p:nvPr>
        </p:nvSpPr>
        <p:spPr/>
        <p:txBody>
          <a:bodyPr/>
          <a:lstStyle/>
          <a:p>
            <a:r>
              <a:rPr lang="en-US"/>
              <a:t>Dr. Rbeea  Znad</a:t>
            </a:r>
          </a:p>
        </p:txBody>
      </p:sp>
      <p:sp>
        <p:nvSpPr>
          <p:cNvPr id="5" name="عنصر نائب لرقم الشريحة 4"/>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213882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C64BA08-624C-4EA1-9933-C1CE3F4CF42A}" type="datetime1">
              <a:rPr lang="en-US" smtClean="0"/>
              <a:t>4/16/2024</a:t>
            </a:fld>
            <a:endParaRPr lang="en-US"/>
          </a:p>
        </p:txBody>
      </p:sp>
      <p:sp>
        <p:nvSpPr>
          <p:cNvPr id="3" name="عنصر نائب للتذييل 2"/>
          <p:cNvSpPr>
            <a:spLocks noGrp="1"/>
          </p:cNvSpPr>
          <p:nvPr>
            <p:ph type="ftr" sz="quarter" idx="11"/>
          </p:nvPr>
        </p:nvSpPr>
        <p:spPr/>
        <p:txBody>
          <a:bodyPr/>
          <a:lstStyle/>
          <a:p>
            <a:r>
              <a:rPr lang="en-US"/>
              <a:t>Dr. Rbeea  Znad</a:t>
            </a:r>
          </a:p>
        </p:txBody>
      </p:sp>
      <p:sp>
        <p:nvSpPr>
          <p:cNvPr id="4" name="عنصر نائب لرقم الشريحة 3"/>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3467845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D1A8DE69-CE9C-4D9D-86F9-52B19BEA2FD3}" type="datetime1">
              <a:rPr lang="en-US" smtClean="0"/>
              <a:t>4/16/2024</a:t>
            </a:fld>
            <a:endParaRPr lang="en-US"/>
          </a:p>
        </p:txBody>
      </p:sp>
      <p:sp>
        <p:nvSpPr>
          <p:cNvPr id="6" name="عنصر نائب للتذييل 5"/>
          <p:cNvSpPr>
            <a:spLocks noGrp="1"/>
          </p:cNvSpPr>
          <p:nvPr>
            <p:ph type="ftr" sz="quarter" idx="11"/>
          </p:nvPr>
        </p:nvSpPr>
        <p:spPr/>
        <p:txBody>
          <a:bodyPr/>
          <a:lstStyle/>
          <a:p>
            <a:r>
              <a:rPr lang="en-US"/>
              <a:t>Dr. Rbeea  Znad</a:t>
            </a:r>
          </a:p>
        </p:txBody>
      </p:sp>
      <p:sp>
        <p:nvSpPr>
          <p:cNvPr id="7" name="عنصر نائب لرقم الشريحة 6"/>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246564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205BAD8D-ECCF-4CAC-AB22-EED9AF206F7E}" type="datetime1">
              <a:rPr lang="en-US" smtClean="0"/>
              <a:t>4/16/2024</a:t>
            </a:fld>
            <a:endParaRPr lang="en-US"/>
          </a:p>
        </p:txBody>
      </p:sp>
      <p:sp>
        <p:nvSpPr>
          <p:cNvPr id="6" name="عنصر نائب للتذييل 5"/>
          <p:cNvSpPr>
            <a:spLocks noGrp="1"/>
          </p:cNvSpPr>
          <p:nvPr>
            <p:ph type="ftr" sz="quarter" idx="11"/>
          </p:nvPr>
        </p:nvSpPr>
        <p:spPr/>
        <p:txBody>
          <a:bodyPr/>
          <a:lstStyle/>
          <a:p>
            <a:r>
              <a:rPr lang="en-US"/>
              <a:t>Dr. Rbeea  Znad</a:t>
            </a:r>
          </a:p>
        </p:txBody>
      </p:sp>
      <p:sp>
        <p:nvSpPr>
          <p:cNvPr id="7" name="عنصر نائب لرقم الشريحة 6"/>
          <p:cNvSpPr>
            <a:spLocks noGrp="1"/>
          </p:cNvSpPr>
          <p:nvPr>
            <p:ph type="sldNum" sz="quarter" idx="12"/>
          </p:nvPr>
        </p:nvSpPr>
        <p:spPr/>
        <p:txBody>
          <a:bodyPr/>
          <a:lstStyle/>
          <a:p>
            <a:fld id="{900A747B-A172-41F4-8715-80D99539FBFD}" type="slidenum">
              <a:rPr lang="en-US" smtClean="0"/>
              <a:t>‹#›</a:t>
            </a:fld>
            <a:endParaRPr lang="en-US"/>
          </a:p>
        </p:txBody>
      </p:sp>
    </p:spTree>
    <p:extLst>
      <p:ext uri="{BB962C8B-B14F-4D97-AF65-F5344CB8AC3E}">
        <p14:creationId xmlns:p14="http://schemas.microsoft.com/office/powerpoint/2010/main" val="265062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7EB8401-0448-4C52-8F98-2D95071D79FD}" type="datetime1">
              <a:rPr lang="en-US" smtClean="0"/>
              <a:t>4/16/2024</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Dr. Rbeea  Znad</a:t>
            </a:r>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00A747B-A172-41F4-8715-80D99539FBFD}" type="slidenum">
              <a:rPr lang="en-US" smtClean="0"/>
              <a:t>‹#›</a:t>
            </a:fld>
            <a:endParaRPr lang="en-US"/>
          </a:p>
        </p:txBody>
      </p:sp>
    </p:spTree>
    <p:extLst>
      <p:ext uri="{BB962C8B-B14F-4D97-AF65-F5344CB8AC3E}">
        <p14:creationId xmlns:p14="http://schemas.microsoft.com/office/powerpoint/2010/main" val="2016686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7.xml"/><Relationship Id="rId5" Type="http://schemas.openxmlformats.org/officeDocument/2006/relationships/image" Target="../media/image15.emf"/><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b1859764.smushcdn.com/1859764/wp-content/uploads/2019/03/fold-asymmetry-richard-fink.jpg?lossy=1&amp;strip=1&amp;webp=1"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160637" y="450670"/>
            <a:ext cx="12031363" cy="1477328"/>
          </a:xfrm>
          <a:prstGeom prst="rect">
            <a:avLst/>
          </a:prstGeom>
        </p:spPr>
        <p:txBody>
          <a:bodyPr wrap="square">
            <a:spAutoFit/>
          </a:bodyPr>
          <a:lstStyle/>
          <a:p>
            <a:pPr algn="l" rtl="0"/>
            <a:r>
              <a:rPr lang="en-US" dirty="0">
                <a:latin typeface="Times New Roman" panose="02020603050405020304" pitchFamily="18" charset="0"/>
                <a:cs typeface="Times New Roman" panose="02020603050405020304" pitchFamily="18" charset="0"/>
              </a:rPr>
              <a:t>They are small asymmetric folds that form on the limbs of the major folds, and they arise in non-solid layers (incompetent beds) located between two rigid layers (competent beds) moved away from one across the other. They are also called </a:t>
            </a:r>
            <a:r>
              <a:rPr lang="en-US" b="1" dirty="0">
                <a:latin typeface="Times New Roman" panose="02020603050405020304" pitchFamily="18" charset="0"/>
                <a:cs typeface="Times New Roman" panose="02020603050405020304" pitchFamily="18" charset="0"/>
              </a:rPr>
              <a:t>parasitic folds </a:t>
            </a:r>
            <a:r>
              <a:rPr lang="en-US" dirty="0">
                <a:latin typeface="Times New Roman" panose="02020603050405020304" pitchFamily="18" charset="0"/>
                <a:cs typeface="Times New Roman" panose="02020603050405020304" pitchFamily="18" charset="0"/>
              </a:rPr>
              <a:t>because they have the same orientation of (axis and axial plane) as the major fold  also  because it was formed in the same phase of deformation, it can therefore be used (in general) to infer the orientation of the major fold when its outcrops are few and far between ...Sometime   it is called a drag fold, but the term is true for the folds arising from fault-drag folds</a:t>
            </a:r>
          </a:p>
        </p:txBody>
      </p:sp>
      <p:sp>
        <p:nvSpPr>
          <p:cNvPr id="6" name="مستطيل 5"/>
          <p:cNvSpPr/>
          <p:nvPr/>
        </p:nvSpPr>
        <p:spPr>
          <a:xfrm>
            <a:off x="255373" y="3127980"/>
            <a:ext cx="6096000" cy="923330"/>
          </a:xfrm>
          <a:prstGeom prst="rect">
            <a:avLst/>
          </a:prstGeom>
        </p:spPr>
        <p:txBody>
          <a:bodyPr>
            <a:spAutoFit/>
          </a:bodyPr>
          <a:lstStyle/>
          <a:p>
            <a:pPr algn="l" rtl="0"/>
            <a:r>
              <a:rPr lang="en-US" dirty="0">
                <a:latin typeface="Times New Roman" panose="02020603050405020304" pitchFamily="18" charset="0"/>
                <a:cs typeface="Times New Roman" panose="02020603050405020304" pitchFamily="18" charset="0"/>
              </a:rPr>
              <a:t>The minor folds take the shape of a Z-shape when the shear movement is clockwise, while the shape of the letter S if the movement is counterclockwise.</a:t>
            </a:r>
          </a:p>
        </p:txBody>
      </p:sp>
      <p:sp>
        <p:nvSpPr>
          <p:cNvPr id="7" name="مستطيل 6"/>
          <p:cNvSpPr/>
          <p:nvPr/>
        </p:nvSpPr>
        <p:spPr>
          <a:xfrm>
            <a:off x="119448" y="4113091"/>
            <a:ext cx="6367849" cy="923330"/>
          </a:xfrm>
          <a:prstGeom prst="rect">
            <a:avLst/>
          </a:prstGeom>
        </p:spPr>
        <p:txBody>
          <a:bodyPr wrap="square">
            <a:spAutoFit/>
          </a:bodyPr>
          <a:lstStyle/>
          <a:p>
            <a:pPr algn="l" rtl="0"/>
            <a:r>
              <a:rPr lang="en-US" dirty="0">
                <a:latin typeface="Times New Roman" panose="02020603050405020304" pitchFamily="18" charset="0"/>
                <a:cs typeface="Times New Roman" panose="02020603050405020304" pitchFamily="18" charset="0"/>
              </a:rPr>
              <a:t>Therefore, the closure of the fold (the hinge zone) of the large anticline (for example), as in the figure, can be deduced by recognizing the shape of the minor folds.</a:t>
            </a:r>
          </a:p>
        </p:txBody>
      </p:sp>
      <p:sp>
        <p:nvSpPr>
          <p:cNvPr id="8" name="مستطيل 7"/>
          <p:cNvSpPr/>
          <p:nvPr/>
        </p:nvSpPr>
        <p:spPr>
          <a:xfrm>
            <a:off x="119448" y="5219245"/>
            <a:ext cx="6096000" cy="1200329"/>
          </a:xfrm>
          <a:prstGeom prst="rect">
            <a:avLst/>
          </a:prstGeom>
        </p:spPr>
        <p:txBody>
          <a:bodyPr>
            <a:spAutoFit/>
          </a:bodyPr>
          <a:lstStyle/>
          <a:p>
            <a:pPr algn="l" rtl="0"/>
            <a:r>
              <a:rPr lang="en-US" dirty="0">
                <a:latin typeface="Times New Roman" panose="02020603050405020304" pitchFamily="18" charset="0"/>
                <a:cs typeface="Times New Roman" panose="02020603050405020304" pitchFamily="18" charset="0"/>
              </a:rPr>
              <a:t> Parasitic folds have a </a:t>
            </a:r>
            <a:r>
              <a:rPr lang="en-US" dirty="0" err="1">
                <a:latin typeface="Times New Roman" panose="02020603050405020304" pitchFamily="18" charset="0"/>
                <a:cs typeface="Times New Roman" panose="02020603050405020304" pitchFamily="18" charset="0"/>
              </a:rPr>
              <a:t>vergence</a:t>
            </a:r>
            <a:r>
              <a:rPr lang="en-US" dirty="0">
                <a:latin typeface="Times New Roman" panose="02020603050405020304" pitchFamily="18" charset="0"/>
                <a:cs typeface="Times New Roman" panose="02020603050405020304" pitchFamily="18" charset="0"/>
              </a:rPr>
              <a:t> directed toward the hinge zone of major fold. This relationship between parasitic and major folds can be extremely useful for mapping out fold structures that are too large to be observed in individual outcrops . </a:t>
            </a:r>
          </a:p>
        </p:txBody>
      </p:sp>
      <p:pic>
        <p:nvPicPr>
          <p:cNvPr id="9"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9530" t="39485" r="17588" b="6249"/>
          <a:stretch/>
        </p:blipFill>
        <p:spPr bwMode="auto">
          <a:xfrm>
            <a:off x="6351373" y="2651206"/>
            <a:ext cx="4278439" cy="396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7"/>
          <p:cNvSpPr txBox="1"/>
          <p:nvPr/>
        </p:nvSpPr>
        <p:spPr>
          <a:xfrm rot="18456155">
            <a:off x="5902563" y="2550518"/>
            <a:ext cx="1679668"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Left hand limb</a:t>
            </a:r>
          </a:p>
          <a:p>
            <a:r>
              <a:rPr lang="en-US" dirty="0">
                <a:latin typeface="Times New Roman" panose="02020603050405020304" pitchFamily="18" charset="0"/>
                <a:cs typeface="Times New Roman" panose="02020603050405020304" pitchFamily="18" charset="0"/>
              </a:rPr>
              <a:t>Shear clockwise</a:t>
            </a:r>
          </a:p>
        </p:txBody>
      </p:sp>
      <p:sp>
        <p:nvSpPr>
          <p:cNvPr id="11" name="TextBox 31"/>
          <p:cNvSpPr txBox="1"/>
          <p:nvPr/>
        </p:nvSpPr>
        <p:spPr>
          <a:xfrm rot="2939436">
            <a:off x="7603288" y="2550516"/>
            <a:ext cx="211163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right hand limb</a:t>
            </a:r>
          </a:p>
          <a:p>
            <a:r>
              <a:rPr lang="en-US" dirty="0">
                <a:latin typeface="Times New Roman" panose="02020603050405020304" pitchFamily="18" charset="0"/>
                <a:cs typeface="Times New Roman" panose="02020603050405020304" pitchFamily="18" charset="0"/>
              </a:rPr>
              <a:t>Shear anti clockwise</a:t>
            </a:r>
          </a:p>
        </p:txBody>
      </p:sp>
      <p:sp>
        <p:nvSpPr>
          <p:cNvPr id="12" name="مستطيل 11"/>
          <p:cNvSpPr/>
          <p:nvPr/>
        </p:nvSpPr>
        <p:spPr>
          <a:xfrm>
            <a:off x="3748625" y="50850"/>
            <a:ext cx="2225289" cy="584775"/>
          </a:xfrm>
          <a:prstGeom prst="rect">
            <a:avLst/>
          </a:prstGeom>
        </p:spPr>
        <p:txBody>
          <a:bodyPr wrap="none">
            <a:spAutoFit/>
          </a:bodyPr>
          <a:lstStyle/>
          <a:p>
            <a:r>
              <a:rPr lang="en-US" sz="3200" dirty="0">
                <a:latin typeface="Times New Roman" pitchFamily="18" charset="0"/>
                <a:cs typeface="Times New Roman" pitchFamily="18" charset="0"/>
              </a:rPr>
              <a:t>Minor Folds</a:t>
            </a:r>
            <a:endParaRPr lang="en-US" sz="3200" dirty="0"/>
          </a:p>
        </p:txBody>
      </p:sp>
      <p:sp>
        <p:nvSpPr>
          <p:cNvPr id="13" name="مستطيل 12"/>
          <p:cNvSpPr/>
          <p:nvPr/>
        </p:nvSpPr>
        <p:spPr>
          <a:xfrm>
            <a:off x="391297" y="2044635"/>
            <a:ext cx="5824151" cy="646331"/>
          </a:xfrm>
          <a:prstGeom prst="rect">
            <a:avLst/>
          </a:prstGeom>
        </p:spPr>
        <p:txBody>
          <a:bodyPr wrap="square">
            <a:spAutoFit/>
          </a:bodyPr>
          <a:lstStyle/>
          <a:p>
            <a:pPr algn="l" rtl="0"/>
            <a:r>
              <a:rPr lang="en-US" u="sng" dirty="0">
                <a:latin typeface="Times New Roman" panose="02020603050405020304" pitchFamily="18" charset="0"/>
                <a:cs typeface="Times New Roman" panose="02020603050405020304" pitchFamily="18" charset="0"/>
              </a:rPr>
              <a:t>The largest folds are called the ﬁrst-order folds, while</a:t>
            </a:r>
          </a:p>
          <a:p>
            <a:pPr algn="l" rtl="0"/>
            <a:r>
              <a:rPr lang="en-US" u="sng" dirty="0">
                <a:latin typeface="Times New Roman" panose="02020603050405020304" pitchFamily="18" charset="0"/>
                <a:cs typeface="Times New Roman" panose="02020603050405020304" pitchFamily="18" charset="0"/>
              </a:rPr>
              <a:t>smaller associated folds are second- and higher-order folds</a:t>
            </a:r>
            <a:r>
              <a:rPr lang="en-US" dirty="0">
                <a:latin typeface="Times New Roman" panose="02020603050405020304" pitchFamily="18" charset="0"/>
                <a:cs typeface="Times New Roman" panose="02020603050405020304" pitchFamily="18" charset="0"/>
              </a:rPr>
              <a:t>.</a:t>
            </a:r>
          </a:p>
        </p:txBody>
      </p:sp>
      <p:sp>
        <p:nvSpPr>
          <p:cNvPr id="2" name="عنصر نائب للتاريخ 1"/>
          <p:cNvSpPr>
            <a:spLocks noGrp="1"/>
          </p:cNvSpPr>
          <p:nvPr>
            <p:ph type="dt" sz="half" idx="10"/>
          </p:nvPr>
        </p:nvSpPr>
        <p:spPr/>
        <p:txBody>
          <a:bodyPr/>
          <a:lstStyle/>
          <a:p>
            <a:fld id="{900199FE-569A-49C7-A310-47A869FAD3DA}" type="datetime1">
              <a:rPr lang="en-US" smtClean="0"/>
              <a:t>4/16/2024</a:t>
            </a:fld>
            <a:endParaRPr lang="en-US"/>
          </a:p>
        </p:txBody>
      </p:sp>
      <p:sp>
        <p:nvSpPr>
          <p:cNvPr id="3" name="عنصر نائب للتذييل 2"/>
          <p:cNvSpPr>
            <a:spLocks noGrp="1"/>
          </p:cNvSpPr>
          <p:nvPr>
            <p:ph type="ftr" sz="quarter" idx="11"/>
          </p:nvPr>
        </p:nvSpPr>
        <p:spPr/>
        <p:txBody>
          <a:bodyPr/>
          <a:lstStyle/>
          <a:p>
            <a:r>
              <a:rPr lang="en-US"/>
              <a:t>Dr. Rbeea  Znad</a:t>
            </a:r>
          </a:p>
        </p:txBody>
      </p:sp>
      <p:sp>
        <p:nvSpPr>
          <p:cNvPr id="4" name="عنصر نائب لرقم الشريحة 3"/>
          <p:cNvSpPr>
            <a:spLocks noGrp="1"/>
          </p:cNvSpPr>
          <p:nvPr>
            <p:ph type="sldNum" sz="quarter" idx="12"/>
          </p:nvPr>
        </p:nvSpPr>
        <p:spPr/>
        <p:txBody>
          <a:bodyPr/>
          <a:lstStyle/>
          <a:p>
            <a:fld id="{900A747B-A172-41F4-8715-80D99539FBFD}" type="slidenum">
              <a:rPr lang="en-US" smtClean="0"/>
              <a:t>1</a:t>
            </a:fld>
            <a:endParaRPr lang="en-US"/>
          </a:p>
        </p:txBody>
      </p:sp>
      <p:sp>
        <p:nvSpPr>
          <p:cNvPr id="14" name="مربع نص 13"/>
          <p:cNvSpPr txBox="1"/>
          <p:nvPr/>
        </p:nvSpPr>
        <p:spPr>
          <a:xfrm>
            <a:off x="10740610" y="149367"/>
            <a:ext cx="1063113" cy="369332"/>
          </a:xfrm>
          <a:prstGeom prst="rect">
            <a:avLst/>
          </a:prstGeom>
          <a:noFill/>
        </p:spPr>
        <p:txBody>
          <a:bodyPr wrap="none" rtlCol="0">
            <a:spAutoFit/>
          </a:bodyPr>
          <a:lstStyle/>
          <a:p>
            <a:r>
              <a:rPr lang="en-US">
                <a:latin typeface="Times New Roman" panose="02020603050405020304" pitchFamily="18" charset="0"/>
                <a:cs typeface="Times New Roman" panose="02020603050405020304" pitchFamily="18" charset="0"/>
              </a:rPr>
              <a:t>Lecture 8</a:t>
            </a:r>
            <a:endParaRPr lang="en-US" dirty="0">
              <a:latin typeface="Times New Roman" panose="02020603050405020304" pitchFamily="18" charset="0"/>
              <a:cs typeface="Times New Roman" panose="02020603050405020304" pitchFamily="18" charset="0"/>
            </a:endParaRPr>
          </a:p>
        </p:txBody>
      </p:sp>
      <p:cxnSp>
        <p:nvCxnSpPr>
          <p:cNvPr id="16" name="رابط مستقيم 15"/>
          <p:cNvCxnSpPr/>
          <p:nvPr/>
        </p:nvCxnSpPr>
        <p:spPr>
          <a:xfrm flipV="1">
            <a:off x="7510880" y="3127980"/>
            <a:ext cx="0" cy="2407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flipV="1">
            <a:off x="7510880" y="2690966"/>
            <a:ext cx="731077" cy="4370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a:off x="8241957" y="2690966"/>
            <a:ext cx="0" cy="6512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V="1">
            <a:off x="7510880" y="5219245"/>
            <a:ext cx="211554" cy="316582"/>
          </a:xfrm>
          <a:prstGeom prst="line">
            <a:avLst/>
          </a:prstGeom>
        </p:spPr>
        <p:style>
          <a:lnRef idx="1">
            <a:schemeClr val="accent1"/>
          </a:lnRef>
          <a:fillRef idx="0">
            <a:schemeClr val="accent1"/>
          </a:fillRef>
          <a:effectRef idx="0">
            <a:schemeClr val="accent1"/>
          </a:effectRef>
          <a:fontRef idx="minor">
            <a:schemeClr val="tx1"/>
          </a:fontRef>
        </p:style>
      </p:cxnSp>
      <p:sp>
        <p:nvSpPr>
          <p:cNvPr id="26" name="مربع نص 25"/>
          <p:cNvSpPr txBox="1"/>
          <p:nvPr/>
        </p:nvSpPr>
        <p:spPr>
          <a:xfrm rot="16200000">
            <a:off x="6255777" y="4782252"/>
            <a:ext cx="2272721" cy="276999"/>
          </a:xfrm>
          <a:prstGeom prst="rect">
            <a:avLst/>
          </a:prstGeom>
          <a:noFill/>
        </p:spPr>
        <p:txBody>
          <a:bodyPr wrap="square" rtlCol="0">
            <a:spAutoFit/>
          </a:bodyPr>
          <a:lstStyle/>
          <a:p>
            <a:pPr algn="l" rtl="0"/>
            <a:r>
              <a:rPr lang="en-US" sz="1200" dirty="0"/>
              <a:t>Axial plane of major   fold</a:t>
            </a:r>
          </a:p>
        </p:txBody>
      </p:sp>
    </p:spTree>
    <p:extLst>
      <p:ext uri="{BB962C8B-B14F-4D97-AF65-F5344CB8AC3E}">
        <p14:creationId xmlns:p14="http://schemas.microsoft.com/office/powerpoint/2010/main" val="342823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Dr. Rbeea  Znad</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56" t="24802" r="43778" b="33730"/>
          <a:stretch/>
        </p:blipFill>
        <p:spPr bwMode="auto">
          <a:xfrm>
            <a:off x="1537196" y="706030"/>
            <a:ext cx="914400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1037"/>
          <p:cNvSpPr txBox="1"/>
          <p:nvPr/>
        </p:nvSpPr>
        <p:spPr>
          <a:xfrm>
            <a:off x="2783632" y="5323532"/>
            <a:ext cx="5760640" cy="707886"/>
          </a:xfrm>
          <a:prstGeom prst="rect">
            <a:avLst/>
          </a:prstGeom>
          <a:solidFill>
            <a:schemeClr val="bg1"/>
          </a:solidFill>
        </p:spPr>
        <p:txBody>
          <a:bodyPr wrap="square" rtlCol="0">
            <a:spAutoFit/>
          </a:bodyPr>
          <a:lstStyle/>
          <a:p>
            <a:r>
              <a:rPr lang="ar-SA" sz="4000" b="1" dirty="0">
                <a:latin typeface="Times New Roman" pitchFamily="18" charset="0"/>
                <a:cs typeface="Times New Roman" pitchFamily="18" charset="0"/>
              </a:rPr>
              <a:t>الرموز الخاصة بالطيات الثانوية</a:t>
            </a:r>
            <a:endParaRPr lang="en-US" sz="4000" b="1" dirty="0">
              <a:latin typeface="Times New Roman" pitchFamily="18" charset="0"/>
              <a:cs typeface="Times New Roman" pitchFamily="18" charset="0"/>
            </a:endParaRPr>
          </a:p>
        </p:txBody>
      </p:sp>
      <p:sp>
        <p:nvSpPr>
          <p:cNvPr id="7" name="سهم لأعلى 6"/>
          <p:cNvSpPr/>
          <p:nvPr/>
        </p:nvSpPr>
        <p:spPr bwMode="auto">
          <a:xfrm>
            <a:off x="5702823" y="384183"/>
            <a:ext cx="360040" cy="1008112"/>
          </a:xfrm>
          <a:prstGeom prst="up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8" name="مربع نص 7"/>
          <p:cNvSpPr txBox="1"/>
          <p:nvPr/>
        </p:nvSpPr>
        <p:spPr>
          <a:xfrm>
            <a:off x="5523537" y="-41289"/>
            <a:ext cx="576064" cy="584775"/>
          </a:xfrm>
          <a:prstGeom prst="rect">
            <a:avLst/>
          </a:prstGeom>
          <a:noFill/>
        </p:spPr>
        <p:txBody>
          <a:bodyPr wrap="square" rtlCol="1">
            <a:spAutoFit/>
          </a:bodyPr>
          <a:lstStyle/>
          <a:p>
            <a:r>
              <a:rPr lang="en-US" dirty="0"/>
              <a:t> </a:t>
            </a:r>
            <a:r>
              <a:rPr lang="en-US" sz="3200" b="1" dirty="0"/>
              <a:t>N</a:t>
            </a:r>
            <a:endParaRPr lang="ar-IQ" sz="3200" b="1" dirty="0"/>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10</a:t>
            </a:fld>
            <a:endParaRPr lang="en-US" dirty="0">
              <a:solidFill>
                <a:schemeClr val="tx1"/>
              </a:solidFill>
            </a:endParaRPr>
          </a:p>
        </p:txBody>
      </p:sp>
      <p:sp>
        <p:nvSpPr>
          <p:cNvPr id="4" name="عنصر نائب للتاريخ 3"/>
          <p:cNvSpPr>
            <a:spLocks noGrp="1"/>
          </p:cNvSpPr>
          <p:nvPr>
            <p:ph type="dt" sz="half" idx="10"/>
          </p:nvPr>
        </p:nvSpPr>
        <p:spPr/>
        <p:txBody>
          <a:bodyPr/>
          <a:lstStyle/>
          <a:p>
            <a:fld id="{A4C6E8A9-57DE-4A2A-BF2E-2EEAEC96D959}" type="datetime1">
              <a:rPr lang="en-US" smtClean="0"/>
              <a:t>4/16/2024</a:t>
            </a:fld>
            <a:endParaRPr lang="en-US"/>
          </a:p>
        </p:txBody>
      </p:sp>
    </p:spTree>
    <p:extLst>
      <p:ext uri="{BB962C8B-B14F-4D97-AF65-F5344CB8AC3E}">
        <p14:creationId xmlns:p14="http://schemas.microsoft.com/office/powerpoint/2010/main" val="1190571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Dr. Rbeea  Znad</a:t>
            </a:r>
          </a:p>
        </p:txBody>
      </p:sp>
      <p:pic>
        <p:nvPicPr>
          <p:cNvPr id="5" name="صورة 4"/>
          <p:cNvPicPr>
            <a:picLocks noChangeAspect="1"/>
          </p:cNvPicPr>
          <p:nvPr/>
        </p:nvPicPr>
        <p:blipFill>
          <a:blip r:embed="rId2"/>
          <a:stretch>
            <a:fillRect/>
          </a:stretch>
        </p:blipFill>
        <p:spPr>
          <a:xfrm>
            <a:off x="1631505" y="50517"/>
            <a:ext cx="3926531" cy="2928339"/>
          </a:xfrm>
          <a:prstGeom prst="rect">
            <a:avLst/>
          </a:prstGeom>
        </p:spPr>
      </p:pic>
      <p:pic>
        <p:nvPicPr>
          <p:cNvPr id="6" name="صورة 5"/>
          <p:cNvPicPr>
            <a:picLocks noChangeAspect="1"/>
          </p:cNvPicPr>
          <p:nvPr/>
        </p:nvPicPr>
        <p:blipFill>
          <a:blip r:embed="rId3"/>
          <a:stretch>
            <a:fillRect/>
          </a:stretch>
        </p:blipFill>
        <p:spPr>
          <a:xfrm>
            <a:off x="5807968" y="50516"/>
            <a:ext cx="3820374" cy="2857264"/>
          </a:xfrm>
          <a:prstGeom prst="rect">
            <a:avLst/>
          </a:prstGeom>
        </p:spPr>
      </p:pic>
      <p:pic>
        <p:nvPicPr>
          <p:cNvPr id="7" name="صورة 6"/>
          <p:cNvPicPr>
            <a:picLocks noChangeAspect="1"/>
          </p:cNvPicPr>
          <p:nvPr/>
        </p:nvPicPr>
        <p:blipFill>
          <a:blip r:embed="rId4"/>
          <a:stretch>
            <a:fillRect/>
          </a:stretch>
        </p:blipFill>
        <p:spPr>
          <a:xfrm>
            <a:off x="5807968" y="2916067"/>
            <a:ext cx="3713602" cy="3178072"/>
          </a:xfrm>
          <a:prstGeom prst="rect">
            <a:avLst/>
          </a:prstGeom>
        </p:spPr>
      </p:pic>
      <p:pic>
        <p:nvPicPr>
          <p:cNvPr id="8" name="صورة 7"/>
          <p:cNvPicPr>
            <a:picLocks noChangeAspect="1"/>
          </p:cNvPicPr>
          <p:nvPr/>
        </p:nvPicPr>
        <p:blipFill>
          <a:blip r:embed="rId5"/>
          <a:stretch>
            <a:fillRect/>
          </a:stretch>
        </p:blipFill>
        <p:spPr>
          <a:xfrm>
            <a:off x="1593406" y="2940542"/>
            <a:ext cx="4014489" cy="3002370"/>
          </a:xfrm>
          <a:prstGeom prst="rect">
            <a:avLst/>
          </a:prstGeom>
        </p:spPr>
      </p:pic>
      <p:sp>
        <p:nvSpPr>
          <p:cNvPr id="9" name="مستطيل 8"/>
          <p:cNvSpPr/>
          <p:nvPr/>
        </p:nvSpPr>
        <p:spPr>
          <a:xfrm>
            <a:off x="1059666" y="5942913"/>
            <a:ext cx="8460541" cy="646331"/>
          </a:xfrm>
          <a:prstGeom prst="rect">
            <a:avLst/>
          </a:prstGeom>
        </p:spPr>
        <p:txBody>
          <a:bodyPr wrap="square">
            <a:spAutoFit/>
          </a:bodyPr>
          <a:lstStyle/>
          <a:p>
            <a:r>
              <a:rPr lang="en-US" b="1" dirty="0">
                <a:solidFill>
                  <a:srgbClr val="000000"/>
                </a:solidFill>
                <a:latin typeface="Arial" panose="020B0604020202020204" pitchFamily="34" charset="0"/>
              </a:rPr>
              <a:t>Show four minor folds in </a:t>
            </a:r>
            <a:r>
              <a:rPr lang="en-US" b="1" dirty="0" err="1">
                <a:solidFill>
                  <a:srgbClr val="000000"/>
                </a:solidFill>
                <a:latin typeface="Arial" panose="020B0604020202020204" pitchFamily="34" charset="0"/>
              </a:rPr>
              <a:t>Azmar</a:t>
            </a:r>
            <a:r>
              <a:rPr lang="en-US" b="1" dirty="0">
                <a:solidFill>
                  <a:srgbClr val="000000"/>
                </a:solidFill>
                <a:latin typeface="Arial" panose="020B0604020202020204" pitchFamily="34" charset="0"/>
              </a:rPr>
              <a:t> anticline limbs 1 and 2 are Z folds, 3 is approximately M fold is in the hinge of </a:t>
            </a:r>
            <a:r>
              <a:rPr lang="en-US" b="1" dirty="0" err="1">
                <a:solidFill>
                  <a:srgbClr val="000000"/>
                </a:solidFill>
                <a:latin typeface="Arial" panose="020B0604020202020204" pitchFamily="34" charset="0"/>
              </a:rPr>
              <a:t>Azmar</a:t>
            </a:r>
            <a:r>
              <a:rPr lang="en-US" b="1" dirty="0">
                <a:solidFill>
                  <a:srgbClr val="000000"/>
                </a:solidFill>
                <a:latin typeface="Arial" panose="020B0604020202020204" pitchFamily="34" charset="0"/>
              </a:rPr>
              <a:t> anticline, 4 is S fold </a:t>
            </a:r>
            <a:endParaRPr lang="ar-IQ" dirty="0"/>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11</a:t>
            </a:fld>
            <a:endParaRPr lang="en-US" dirty="0">
              <a:solidFill>
                <a:schemeClr val="tx1"/>
              </a:solidFill>
            </a:endParaRPr>
          </a:p>
        </p:txBody>
      </p:sp>
      <p:sp>
        <p:nvSpPr>
          <p:cNvPr id="4" name="عنصر نائب للتاريخ 3"/>
          <p:cNvSpPr>
            <a:spLocks noGrp="1"/>
          </p:cNvSpPr>
          <p:nvPr>
            <p:ph type="dt" sz="half" idx="10"/>
          </p:nvPr>
        </p:nvSpPr>
        <p:spPr/>
        <p:txBody>
          <a:bodyPr/>
          <a:lstStyle/>
          <a:p>
            <a:fld id="{2983475D-CCA4-4344-87D6-DEFDB1932763}" type="datetime1">
              <a:rPr lang="en-US" smtClean="0"/>
              <a:t>4/16/2024</a:t>
            </a:fld>
            <a:endParaRPr lang="en-US"/>
          </a:p>
        </p:txBody>
      </p:sp>
    </p:spTree>
    <p:extLst>
      <p:ext uri="{BB962C8B-B14F-4D97-AF65-F5344CB8AC3E}">
        <p14:creationId xmlns:p14="http://schemas.microsoft.com/office/powerpoint/2010/main" val="310862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1DFFAF1-8C68-476A-9514-CCA2DDFBBC57}"/>
              </a:ext>
            </a:extLst>
          </p:cNvPr>
          <p:cNvSpPr>
            <a:spLocks noGrp="1"/>
          </p:cNvSpPr>
          <p:nvPr>
            <p:ph type="dt" sz="half" idx="10"/>
          </p:nvPr>
        </p:nvSpPr>
        <p:spPr/>
        <p:txBody>
          <a:bodyPr/>
          <a:lstStyle/>
          <a:p>
            <a:fld id="{CC64BA08-624C-4EA1-9933-C1CE3F4CF42A}" type="datetime1">
              <a:rPr lang="en-US" smtClean="0"/>
              <a:t>4/16/2024</a:t>
            </a:fld>
            <a:endParaRPr lang="en-US"/>
          </a:p>
        </p:txBody>
      </p:sp>
      <p:sp>
        <p:nvSpPr>
          <p:cNvPr id="3" name="عنصر نائب للتذييل 2">
            <a:extLst>
              <a:ext uri="{FF2B5EF4-FFF2-40B4-BE49-F238E27FC236}">
                <a16:creationId xmlns:a16="http://schemas.microsoft.com/office/drawing/2014/main" id="{EE1F4497-E2ED-43D8-B333-DD2FC72E7782}"/>
              </a:ext>
            </a:extLst>
          </p:cNvPr>
          <p:cNvSpPr>
            <a:spLocks noGrp="1"/>
          </p:cNvSpPr>
          <p:nvPr>
            <p:ph type="ftr" sz="quarter" idx="11"/>
          </p:nvPr>
        </p:nvSpPr>
        <p:spPr/>
        <p:txBody>
          <a:bodyPr/>
          <a:lstStyle/>
          <a:p>
            <a:r>
              <a:rPr lang="en-US"/>
              <a:t>Dr. Rbeea  Znad</a:t>
            </a:r>
          </a:p>
        </p:txBody>
      </p:sp>
      <p:sp>
        <p:nvSpPr>
          <p:cNvPr id="4" name="عنصر نائب لرقم الشريحة 3">
            <a:extLst>
              <a:ext uri="{FF2B5EF4-FFF2-40B4-BE49-F238E27FC236}">
                <a16:creationId xmlns:a16="http://schemas.microsoft.com/office/drawing/2014/main" id="{A5D026BF-4643-4754-ACFF-8647E48342EF}"/>
              </a:ext>
            </a:extLst>
          </p:cNvPr>
          <p:cNvSpPr>
            <a:spLocks noGrp="1"/>
          </p:cNvSpPr>
          <p:nvPr>
            <p:ph type="sldNum" sz="quarter" idx="12"/>
          </p:nvPr>
        </p:nvSpPr>
        <p:spPr/>
        <p:txBody>
          <a:bodyPr/>
          <a:lstStyle/>
          <a:p>
            <a:fld id="{900A747B-A172-41F4-8715-80D99539FBFD}" type="slidenum">
              <a:rPr lang="en-US" smtClean="0"/>
              <a:t>12</a:t>
            </a:fld>
            <a:endParaRPr lang="en-US"/>
          </a:p>
        </p:txBody>
      </p:sp>
      <p:pic>
        <p:nvPicPr>
          <p:cNvPr id="5" name="صورة 4">
            <a:extLst>
              <a:ext uri="{FF2B5EF4-FFF2-40B4-BE49-F238E27FC236}">
                <a16:creationId xmlns:a16="http://schemas.microsoft.com/office/drawing/2014/main" id="{418B6FC6-2439-4F5B-8D32-9E01ABE5D0FD}"/>
              </a:ext>
            </a:extLst>
          </p:cNvPr>
          <p:cNvPicPr>
            <a:picLocks noChangeAspect="1"/>
          </p:cNvPicPr>
          <p:nvPr/>
        </p:nvPicPr>
        <p:blipFill rotWithShape="1">
          <a:blip r:embed="rId2"/>
          <a:srcRect l="33124" t="40158" r="27947" b="8476"/>
          <a:stretch/>
        </p:blipFill>
        <p:spPr>
          <a:xfrm>
            <a:off x="1088572" y="221908"/>
            <a:ext cx="8054184" cy="5977893"/>
          </a:xfrm>
          <a:prstGeom prst="rect">
            <a:avLst/>
          </a:prstGeom>
        </p:spPr>
      </p:pic>
    </p:spTree>
    <p:extLst>
      <p:ext uri="{BB962C8B-B14F-4D97-AF65-F5344CB8AC3E}">
        <p14:creationId xmlns:p14="http://schemas.microsoft.com/office/powerpoint/2010/main" val="3585194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lim\Documents\17545420_1504318039620093_1430112663064393695_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4624"/>
            <a:ext cx="9144000" cy="52917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15881" y="5642579"/>
            <a:ext cx="1321131" cy="369332"/>
          </a:xfrm>
          <a:prstGeom prst="rect">
            <a:avLst/>
          </a:prstGeom>
          <a:noFill/>
        </p:spPr>
        <p:txBody>
          <a:bodyPr wrap="none" rtlCol="1">
            <a:spAutoFit/>
          </a:bodyPr>
          <a:lstStyle/>
          <a:p>
            <a:r>
              <a:rPr lang="en-US" dirty="0"/>
              <a:t>Z minor fold</a:t>
            </a:r>
            <a:endParaRPr lang="ar-IQ" dirty="0"/>
          </a:p>
        </p:txBody>
      </p:sp>
      <p:sp>
        <p:nvSpPr>
          <p:cNvPr id="3" name="عنصر نائب للتاريخ 2"/>
          <p:cNvSpPr>
            <a:spLocks noGrp="1"/>
          </p:cNvSpPr>
          <p:nvPr>
            <p:ph type="dt" sz="half" idx="10"/>
          </p:nvPr>
        </p:nvSpPr>
        <p:spPr/>
        <p:txBody>
          <a:bodyPr/>
          <a:lstStyle/>
          <a:p>
            <a:fld id="{ED6947B6-33F8-45B4-886D-0F643A13C5FF}" type="datetime1">
              <a:rPr lang="en-US" smtClean="0"/>
              <a:t>4/16/2024</a:t>
            </a:fld>
            <a:endParaRPr lang="en-US"/>
          </a:p>
        </p:txBody>
      </p:sp>
      <p:sp>
        <p:nvSpPr>
          <p:cNvPr id="4" name="عنصر نائب للتذييل 3"/>
          <p:cNvSpPr>
            <a:spLocks noGrp="1"/>
          </p:cNvSpPr>
          <p:nvPr>
            <p:ph type="ftr" sz="quarter" idx="11"/>
          </p:nvPr>
        </p:nvSpPr>
        <p:spPr/>
        <p:txBody>
          <a:bodyPr/>
          <a:lstStyle/>
          <a:p>
            <a:r>
              <a:rPr lang="en-US"/>
              <a:t>Dr. Rbeea  Znad</a:t>
            </a:r>
          </a:p>
        </p:txBody>
      </p:sp>
      <p:sp>
        <p:nvSpPr>
          <p:cNvPr id="5" name="عنصر نائب لرقم الشريحة 4"/>
          <p:cNvSpPr>
            <a:spLocks noGrp="1"/>
          </p:cNvSpPr>
          <p:nvPr>
            <p:ph type="sldNum" sz="quarter" idx="12"/>
          </p:nvPr>
        </p:nvSpPr>
        <p:spPr/>
        <p:txBody>
          <a:bodyPr/>
          <a:lstStyle/>
          <a:p>
            <a:fld id="{900A747B-A172-41F4-8715-80D99539FBFD}" type="slidenum">
              <a:rPr lang="en-US" smtClean="0"/>
              <a:t>13</a:t>
            </a:fld>
            <a:endParaRPr lang="en-US"/>
          </a:p>
        </p:txBody>
      </p:sp>
    </p:spTree>
    <p:extLst>
      <p:ext uri="{BB962C8B-B14F-4D97-AF65-F5344CB8AC3E}">
        <p14:creationId xmlns:p14="http://schemas.microsoft.com/office/powerpoint/2010/main" val="1976086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6F4202EC-F871-4DFE-A771-590476A7DB45}"/>
              </a:ext>
            </a:extLst>
          </p:cNvPr>
          <p:cNvSpPr>
            <a:spLocks noGrp="1"/>
          </p:cNvSpPr>
          <p:nvPr>
            <p:ph type="dt" sz="half" idx="10"/>
          </p:nvPr>
        </p:nvSpPr>
        <p:spPr/>
        <p:txBody>
          <a:bodyPr/>
          <a:lstStyle/>
          <a:p>
            <a:fld id="{CC64BA08-624C-4EA1-9933-C1CE3F4CF42A}" type="datetime1">
              <a:rPr lang="en-US" smtClean="0"/>
              <a:t>4/16/2024</a:t>
            </a:fld>
            <a:endParaRPr lang="en-US"/>
          </a:p>
        </p:txBody>
      </p:sp>
      <p:sp>
        <p:nvSpPr>
          <p:cNvPr id="3" name="عنصر نائب للتذييل 2">
            <a:extLst>
              <a:ext uri="{FF2B5EF4-FFF2-40B4-BE49-F238E27FC236}">
                <a16:creationId xmlns:a16="http://schemas.microsoft.com/office/drawing/2014/main" id="{799C4AEC-9A52-6230-4AC2-4904D07560B8}"/>
              </a:ext>
            </a:extLst>
          </p:cNvPr>
          <p:cNvSpPr>
            <a:spLocks noGrp="1"/>
          </p:cNvSpPr>
          <p:nvPr>
            <p:ph type="ftr" sz="quarter" idx="11"/>
          </p:nvPr>
        </p:nvSpPr>
        <p:spPr/>
        <p:txBody>
          <a:bodyPr/>
          <a:lstStyle/>
          <a:p>
            <a:r>
              <a:rPr lang="en-US"/>
              <a:t>Dr. Rbeea  Znad</a:t>
            </a:r>
          </a:p>
        </p:txBody>
      </p:sp>
      <p:sp>
        <p:nvSpPr>
          <p:cNvPr id="4" name="عنصر نائب لرقم الشريحة 3">
            <a:extLst>
              <a:ext uri="{FF2B5EF4-FFF2-40B4-BE49-F238E27FC236}">
                <a16:creationId xmlns:a16="http://schemas.microsoft.com/office/drawing/2014/main" id="{911C0277-C88A-9DBD-027F-8CC56E9A014C}"/>
              </a:ext>
            </a:extLst>
          </p:cNvPr>
          <p:cNvSpPr>
            <a:spLocks noGrp="1"/>
          </p:cNvSpPr>
          <p:nvPr>
            <p:ph type="sldNum" sz="quarter" idx="12"/>
          </p:nvPr>
        </p:nvSpPr>
        <p:spPr/>
        <p:txBody>
          <a:bodyPr/>
          <a:lstStyle/>
          <a:p>
            <a:fld id="{900A747B-A172-41F4-8715-80D99539FBFD}" type="slidenum">
              <a:rPr lang="en-US" smtClean="0"/>
              <a:t>14</a:t>
            </a:fld>
            <a:endParaRPr lang="en-US"/>
          </a:p>
        </p:txBody>
      </p:sp>
      <p:pic>
        <p:nvPicPr>
          <p:cNvPr id="1026" name="Picture 2">
            <a:extLst>
              <a:ext uri="{FF2B5EF4-FFF2-40B4-BE49-F238E27FC236}">
                <a16:creationId xmlns:a16="http://schemas.microsoft.com/office/drawing/2014/main" id="{A2BEC938-B632-4D69-6987-3B14C8FFC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93" y="208089"/>
            <a:ext cx="9267934" cy="6148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75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Dr. Rbeea  Znad</a:t>
            </a:r>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836712"/>
            <a:ext cx="9144000" cy="3816424"/>
          </a:xfrm>
          <a:prstGeom prst="rect">
            <a:avLst/>
          </a:prstGeom>
        </p:spPr>
      </p:pic>
      <p:sp>
        <p:nvSpPr>
          <p:cNvPr id="6" name="مربع نص 5"/>
          <p:cNvSpPr txBox="1"/>
          <p:nvPr/>
        </p:nvSpPr>
        <p:spPr>
          <a:xfrm>
            <a:off x="1990372" y="5013177"/>
            <a:ext cx="6381127" cy="461665"/>
          </a:xfrm>
          <a:prstGeom prst="rect">
            <a:avLst/>
          </a:prstGeom>
          <a:noFill/>
        </p:spPr>
        <p:txBody>
          <a:bodyPr wrap="square" rtlCol="1">
            <a:spAutoFit/>
          </a:bodyPr>
          <a:lstStyle/>
          <a:p>
            <a:r>
              <a:rPr lang="en-US" dirty="0"/>
              <a:t>M fold in the </a:t>
            </a:r>
            <a:r>
              <a:rPr lang="en-US" sz="2400" dirty="0"/>
              <a:t>c</a:t>
            </a:r>
            <a:r>
              <a:rPr lang="en-US" dirty="0"/>
              <a:t>ore of </a:t>
            </a:r>
            <a:r>
              <a:rPr lang="en-US" dirty="0" err="1"/>
              <a:t>Azmar</a:t>
            </a:r>
            <a:r>
              <a:rPr lang="en-US" dirty="0"/>
              <a:t> Anticline,  </a:t>
            </a:r>
            <a:r>
              <a:rPr lang="en-US" dirty="0" err="1"/>
              <a:t>Sulaimania</a:t>
            </a:r>
            <a:endParaRPr lang="ar-IQ" dirty="0"/>
          </a:p>
        </p:txBody>
      </p:sp>
      <p:sp>
        <p:nvSpPr>
          <p:cNvPr id="8" name="شكل حر 7"/>
          <p:cNvSpPr/>
          <p:nvPr/>
        </p:nvSpPr>
        <p:spPr bwMode="auto">
          <a:xfrm>
            <a:off x="5710047" y="1564395"/>
            <a:ext cx="297818" cy="2313542"/>
          </a:xfrm>
          <a:custGeom>
            <a:avLst/>
            <a:gdLst>
              <a:gd name="connsiteX0" fmla="*/ 297818 w 297818"/>
              <a:gd name="connsiteY0" fmla="*/ 0 h 2313542"/>
              <a:gd name="connsiteX1" fmla="*/ 154599 w 297818"/>
              <a:gd name="connsiteY1" fmla="*/ 319489 h 2313542"/>
              <a:gd name="connsiteX2" fmla="*/ 121548 w 297818"/>
              <a:gd name="connsiteY2" fmla="*/ 495759 h 2313542"/>
              <a:gd name="connsiteX3" fmla="*/ 110531 w 297818"/>
              <a:gd name="connsiteY3" fmla="*/ 594911 h 2313542"/>
              <a:gd name="connsiteX4" fmla="*/ 176633 w 297818"/>
              <a:gd name="connsiteY4" fmla="*/ 881350 h 2313542"/>
              <a:gd name="connsiteX5" fmla="*/ 132565 w 297818"/>
              <a:gd name="connsiteY5" fmla="*/ 1134738 h 2313542"/>
              <a:gd name="connsiteX6" fmla="*/ 11380 w 297818"/>
              <a:gd name="connsiteY6" fmla="*/ 1333041 h 2313542"/>
              <a:gd name="connsiteX7" fmla="*/ 11380 w 297818"/>
              <a:gd name="connsiteY7" fmla="*/ 1509311 h 2313542"/>
              <a:gd name="connsiteX8" fmla="*/ 66464 w 297818"/>
              <a:gd name="connsiteY8" fmla="*/ 1972019 h 2313542"/>
              <a:gd name="connsiteX9" fmla="*/ 66464 w 297818"/>
              <a:gd name="connsiteY9" fmla="*/ 2104222 h 2313542"/>
              <a:gd name="connsiteX10" fmla="*/ 66464 w 297818"/>
              <a:gd name="connsiteY10" fmla="*/ 2258458 h 2313542"/>
              <a:gd name="connsiteX11" fmla="*/ 66464 w 297818"/>
              <a:gd name="connsiteY11" fmla="*/ 2313542 h 2313542"/>
              <a:gd name="connsiteX12" fmla="*/ 66464 w 297818"/>
              <a:gd name="connsiteY12" fmla="*/ 2313542 h 231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818" h="2313542">
                <a:moveTo>
                  <a:pt x="297818" y="0"/>
                </a:moveTo>
                <a:cubicBezTo>
                  <a:pt x="240897" y="118431"/>
                  <a:pt x="183977" y="236863"/>
                  <a:pt x="154599" y="319489"/>
                </a:cubicBezTo>
                <a:cubicBezTo>
                  <a:pt x="125221" y="402116"/>
                  <a:pt x="128893" y="449855"/>
                  <a:pt x="121548" y="495759"/>
                </a:cubicBezTo>
                <a:cubicBezTo>
                  <a:pt x="114203" y="541663"/>
                  <a:pt x="101350" y="530646"/>
                  <a:pt x="110531" y="594911"/>
                </a:cubicBezTo>
                <a:cubicBezTo>
                  <a:pt x="119712" y="659176"/>
                  <a:pt x="172961" y="791379"/>
                  <a:pt x="176633" y="881350"/>
                </a:cubicBezTo>
                <a:cubicBezTo>
                  <a:pt x="180305" y="971321"/>
                  <a:pt x="160107" y="1059456"/>
                  <a:pt x="132565" y="1134738"/>
                </a:cubicBezTo>
                <a:cubicBezTo>
                  <a:pt x="105023" y="1210020"/>
                  <a:pt x="31577" y="1270612"/>
                  <a:pt x="11380" y="1333041"/>
                </a:cubicBezTo>
                <a:cubicBezTo>
                  <a:pt x="-8817" y="1395470"/>
                  <a:pt x="2199" y="1402815"/>
                  <a:pt x="11380" y="1509311"/>
                </a:cubicBezTo>
                <a:cubicBezTo>
                  <a:pt x="20561" y="1615807"/>
                  <a:pt x="57283" y="1872867"/>
                  <a:pt x="66464" y="1972019"/>
                </a:cubicBezTo>
                <a:cubicBezTo>
                  <a:pt x="75645" y="2071171"/>
                  <a:pt x="66464" y="2104222"/>
                  <a:pt x="66464" y="2104222"/>
                </a:cubicBezTo>
                <a:lnTo>
                  <a:pt x="66464" y="2258458"/>
                </a:lnTo>
                <a:lnTo>
                  <a:pt x="66464" y="2313542"/>
                </a:lnTo>
                <a:lnTo>
                  <a:pt x="66464" y="2313542"/>
                </a:lnTo>
              </a:path>
            </a:pathLst>
          </a:cu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cxnSp>
        <p:nvCxnSpPr>
          <p:cNvPr id="10" name="رابط كسهم مستقيم 9"/>
          <p:cNvCxnSpPr/>
          <p:nvPr/>
        </p:nvCxnSpPr>
        <p:spPr bwMode="auto">
          <a:xfrm flipV="1">
            <a:off x="6076741" y="836712"/>
            <a:ext cx="0" cy="1008112"/>
          </a:xfrm>
          <a:prstGeom prst="straightConnector1">
            <a:avLst/>
          </a:prstGeom>
          <a:solidFill>
            <a:srgbClr val="00B8FF"/>
          </a:solidFill>
          <a:ln w="53975" cap="flat" cmpd="sng" algn="ctr">
            <a:solidFill>
              <a:srgbClr val="FFFF00"/>
            </a:solidFill>
            <a:prstDash val="solid"/>
            <a:round/>
            <a:headEnd type="none" w="med" len="med"/>
            <a:tailEnd type="triangle"/>
          </a:ln>
          <a:effectLst/>
        </p:spPr>
      </p:cxnSp>
      <p:sp>
        <p:nvSpPr>
          <p:cNvPr id="11" name="شكل حر 10"/>
          <p:cNvSpPr/>
          <p:nvPr/>
        </p:nvSpPr>
        <p:spPr bwMode="auto">
          <a:xfrm>
            <a:off x="4803988" y="1564396"/>
            <a:ext cx="893562" cy="1258383"/>
          </a:xfrm>
          <a:custGeom>
            <a:avLst/>
            <a:gdLst>
              <a:gd name="connsiteX0" fmla="*/ 0 w 538809"/>
              <a:gd name="connsiteY0" fmla="*/ 0 h 731088"/>
              <a:gd name="connsiteX1" fmla="*/ 297180 w 538809"/>
              <a:gd name="connsiteY1" fmla="*/ 377190 h 731088"/>
              <a:gd name="connsiteX2" fmla="*/ 457200 w 538809"/>
              <a:gd name="connsiteY2" fmla="*/ 605790 h 731088"/>
              <a:gd name="connsiteX3" fmla="*/ 537210 w 538809"/>
              <a:gd name="connsiteY3" fmla="*/ 720090 h 731088"/>
              <a:gd name="connsiteX4" fmla="*/ 502920 w 538809"/>
              <a:gd name="connsiteY4" fmla="*/ 720090 h 73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9" h="731088">
                <a:moveTo>
                  <a:pt x="0" y="0"/>
                </a:moveTo>
                <a:cubicBezTo>
                  <a:pt x="110490" y="138112"/>
                  <a:pt x="220980" y="276225"/>
                  <a:pt x="297180" y="377190"/>
                </a:cubicBezTo>
                <a:cubicBezTo>
                  <a:pt x="373380" y="478155"/>
                  <a:pt x="457200" y="605790"/>
                  <a:pt x="457200" y="605790"/>
                </a:cubicBezTo>
                <a:cubicBezTo>
                  <a:pt x="497205" y="662940"/>
                  <a:pt x="529590" y="701040"/>
                  <a:pt x="537210" y="720090"/>
                </a:cubicBezTo>
                <a:cubicBezTo>
                  <a:pt x="544830" y="739140"/>
                  <a:pt x="523875" y="729615"/>
                  <a:pt x="502920" y="720090"/>
                </a:cubicBezTo>
              </a:path>
            </a:pathLst>
          </a:cu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12" name="شكل حر 11"/>
          <p:cNvSpPr/>
          <p:nvPr/>
        </p:nvSpPr>
        <p:spPr bwMode="auto">
          <a:xfrm>
            <a:off x="5227617" y="1564395"/>
            <a:ext cx="538809" cy="731088"/>
          </a:xfrm>
          <a:custGeom>
            <a:avLst/>
            <a:gdLst>
              <a:gd name="connsiteX0" fmla="*/ 0 w 538809"/>
              <a:gd name="connsiteY0" fmla="*/ 0 h 731088"/>
              <a:gd name="connsiteX1" fmla="*/ 297180 w 538809"/>
              <a:gd name="connsiteY1" fmla="*/ 377190 h 731088"/>
              <a:gd name="connsiteX2" fmla="*/ 457200 w 538809"/>
              <a:gd name="connsiteY2" fmla="*/ 605790 h 731088"/>
              <a:gd name="connsiteX3" fmla="*/ 537210 w 538809"/>
              <a:gd name="connsiteY3" fmla="*/ 720090 h 731088"/>
              <a:gd name="connsiteX4" fmla="*/ 502920 w 538809"/>
              <a:gd name="connsiteY4" fmla="*/ 720090 h 73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09" h="731088">
                <a:moveTo>
                  <a:pt x="0" y="0"/>
                </a:moveTo>
                <a:cubicBezTo>
                  <a:pt x="110490" y="138112"/>
                  <a:pt x="220980" y="276225"/>
                  <a:pt x="297180" y="377190"/>
                </a:cubicBezTo>
                <a:cubicBezTo>
                  <a:pt x="373380" y="478155"/>
                  <a:pt x="457200" y="605790"/>
                  <a:pt x="457200" y="605790"/>
                </a:cubicBezTo>
                <a:cubicBezTo>
                  <a:pt x="497205" y="662940"/>
                  <a:pt x="529590" y="701040"/>
                  <a:pt x="537210" y="720090"/>
                </a:cubicBezTo>
                <a:cubicBezTo>
                  <a:pt x="544830" y="739140"/>
                  <a:pt x="523875" y="729615"/>
                  <a:pt x="502920" y="720090"/>
                </a:cubicBezTo>
              </a:path>
            </a:pathLst>
          </a:cu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1" name="شكل حر 20"/>
          <p:cNvSpPr/>
          <p:nvPr/>
        </p:nvSpPr>
        <p:spPr bwMode="auto">
          <a:xfrm>
            <a:off x="5778924" y="2103120"/>
            <a:ext cx="1894417" cy="1308316"/>
          </a:xfrm>
          <a:custGeom>
            <a:avLst/>
            <a:gdLst>
              <a:gd name="connsiteX0" fmla="*/ 0 w 1817370"/>
              <a:gd name="connsiteY0" fmla="*/ 1314450 h 1314450"/>
              <a:gd name="connsiteX1" fmla="*/ 468630 w 1817370"/>
              <a:gd name="connsiteY1" fmla="*/ 902970 h 1314450"/>
              <a:gd name="connsiteX2" fmla="*/ 628650 w 1817370"/>
              <a:gd name="connsiteY2" fmla="*/ 811530 h 1314450"/>
              <a:gd name="connsiteX3" fmla="*/ 857250 w 1817370"/>
              <a:gd name="connsiteY3" fmla="*/ 662940 h 1314450"/>
              <a:gd name="connsiteX4" fmla="*/ 1062990 w 1817370"/>
              <a:gd name="connsiteY4" fmla="*/ 525780 h 1314450"/>
              <a:gd name="connsiteX5" fmla="*/ 1154430 w 1817370"/>
              <a:gd name="connsiteY5" fmla="*/ 457200 h 1314450"/>
              <a:gd name="connsiteX6" fmla="*/ 1383030 w 1817370"/>
              <a:gd name="connsiteY6" fmla="*/ 308610 h 1314450"/>
              <a:gd name="connsiteX7" fmla="*/ 1565910 w 1817370"/>
              <a:gd name="connsiteY7" fmla="*/ 160020 h 1314450"/>
              <a:gd name="connsiteX8" fmla="*/ 1817370 w 1817370"/>
              <a:gd name="connsiteY8" fmla="*/ 0 h 131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370" h="1314450">
                <a:moveTo>
                  <a:pt x="0" y="1314450"/>
                </a:moveTo>
                <a:cubicBezTo>
                  <a:pt x="181927" y="1150620"/>
                  <a:pt x="363855" y="986790"/>
                  <a:pt x="468630" y="902970"/>
                </a:cubicBezTo>
                <a:cubicBezTo>
                  <a:pt x="573405" y="819150"/>
                  <a:pt x="563880" y="851535"/>
                  <a:pt x="628650" y="811530"/>
                </a:cubicBezTo>
                <a:cubicBezTo>
                  <a:pt x="693420" y="771525"/>
                  <a:pt x="857250" y="662940"/>
                  <a:pt x="857250" y="662940"/>
                </a:cubicBezTo>
                <a:lnTo>
                  <a:pt x="1062990" y="525780"/>
                </a:lnTo>
                <a:cubicBezTo>
                  <a:pt x="1112520" y="491490"/>
                  <a:pt x="1101090" y="493395"/>
                  <a:pt x="1154430" y="457200"/>
                </a:cubicBezTo>
                <a:cubicBezTo>
                  <a:pt x="1207770" y="421005"/>
                  <a:pt x="1314450" y="358140"/>
                  <a:pt x="1383030" y="308610"/>
                </a:cubicBezTo>
                <a:cubicBezTo>
                  <a:pt x="1451610" y="259080"/>
                  <a:pt x="1493520" y="211455"/>
                  <a:pt x="1565910" y="160020"/>
                </a:cubicBezTo>
                <a:cubicBezTo>
                  <a:pt x="1638300" y="108585"/>
                  <a:pt x="1727835" y="54292"/>
                  <a:pt x="1817370" y="0"/>
                </a:cubicBezTo>
              </a:path>
            </a:pathLst>
          </a:cu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2" name="شكل حر 21"/>
          <p:cNvSpPr/>
          <p:nvPr/>
        </p:nvSpPr>
        <p:spPr bwMode="auto">
          <a:xfrm>
            <a:off x="5855970" y="1543050"/>
            <a:ext cx="1485900" cy="1108710"/>
          </a:xfrm>
          <a:custGeom>
            <a:avLst/>
            <a:gdLst>
              <a:gd name="connsiteX0" fmla="*/ 0 w 1485900"/>
              <a:gd name="connsiteY0" fmla="*/ 1108710 h 1108710"/>
              <a:gd name="connsiteX1" fmla="*/ 297180 w 1485900"/>
              <a:gd name="connsiteY1" fmla="*/ 902970 h 1108710"/>
              <a:gd name="connsiteX2" fmla="*/ 754380 w 1485900"/>
              <a:gd name="connsiteY2" fmla="*/ 594360 h 1108710"/>
              <a:gd name="connsiteX3" fmla="*/ 1028700 w 1485900"/>
              <a:gd name="connsiteY3" fmla="*/ 331470 h 1108710"/>
              <a:gd name="connsiteX4" fmla="*/ 1348740 w 1485900"/>
              <a:gd name="connsiteY4" fmla="*/ 91440 h 1108710"/>
              <a:gd name="connsiteX5" fmla="*/ 1485900 w 1485900"/>
              <a:gd name="connsiteY5" fmla="*/ 0 h 1108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5900" h="1108710">
                <a:moveTo>
                  <a:pt x="0" y="1108710"/>
                </a:moveTo>
                <a:lnTo>
                  <a:pt x="297180" y="902970"/>
                </a:lnTo>
                <a:cubicBezTo>
                  <a:pt x="422910" y="817245"/>
                  <a:pt x="632460" y="689610"/>
                  <a:pt x="754380" y="594360"/>
                </a:cubicBezTo>
                <a:cubicBezTo>
                  <a:pt x="876300" y="499110"/>
                  <a:pt x="929640" y="415290"/>
                  <a:pt x="1028700" y="331470"/>
                </a:cubicBezTo>
                <a:cubicBezTo>
                  <a:pt x="1127760" y="247650"/>
                  <a:pt x="1272540" y="146685"/>
                  <a:pt x="1348740" y="91440"/>
                </a:cubicBezTo>
                <a:cubicBezTo>
                  <a:pt x="1424940" y="36195"/>
                  <a:pt x="1455420" y="18097"/>
                  <a:pt x="1485900" y="0"/>
                </a:cubicBezTo>
              </a:path>
            </a:pathLst>
          </a:custGeom>
          <a:noFill/>
          <a:ln w="34925"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3" name="شكل حر 22"/>
          <p:cNvSpPr/>
          <p:nvPr/>
        </p:nvSpPr>
        <p:spPr bwMode="auto">
          <a:xfrm>
            <a:off x="5878830" y="1337310"/>
            <a:ext cx="1097280" cy="857250"/>
          </a:xfrm>
          <a:custGeom>
            <a:avLst/>
            <a:gdLst>
              <a:gd name="connsiteX0" fmla="*/ 0 w 1097280"/>
              <a:gd name="connsiteY0" fmla="*/ 857250 h 857250"/>
              <a:gd name="connsiteX1" fmla="*/ 320040 w 1097280"/>
              <a:gd name="connsiteY1" fmla="*/ 662940 h 857250"/>
              <a:gd name="connsiteX2" fmla="*/ 582930 w 1097280"/>
              <a:gd name="connsiteY2" fmla="*/ 480060 h 857250"/>
              <a:gd name="connsiteX3" fmla="*/ 742950 w 1097280"/>
              <a:gd name="connsiteY3" fmla="*/ 320040 h 857250"/>
              <a:gd name="connsiteX4" fmla="*/ 914400 w 1097280"/>
              <a:gd name="connsiteY4" fmla="*/ 182880 h 857250"/>
              <a:gd name="connsiteX5" fmla="*/ 1017270 w 1097280"/>
              <a:gd name="connsiteY5" fmla="*/ 57150 h 857250"/>
              <a:gd name="connsiteX6" fmla="*/ 1097280 w 1097280"/>
              <a:gd name="connsiteY6" fmla="*/ 0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857250">
                <a:moveTo>
                  <a:pt x="0" y="857250"/>
                </a:moveTo>
                <a:cubicBezTo>
                  <a:pt x="111442" y="791527"/>
                  <a:pt x="222885" y="725805"/>
                  <a:pt x="320040" y="662940"/>
                </a:cubicBezTo>
                <a:cubicBezTo>
                  <a:pt x="417195" y="600075"/>
                  <a:pt x="512445" y="537210"/>
                  <a:pt x="582930" y="480060"/>
                </a:cubicBezTo>
                <a:cubicBezTo>
                  <a:pt x="653415" y="422910"/>
                  <a:pt x="687705" y="369570"/>
                  <a:pt x="742950" y="320040"/>
                </a:cubicBezTo>
                <a:cubicBezTo>
                  <a:pt x="798195" y="270510"/>
                  <a:pt x="868680" y="226695"/>
                  <a:pt x="914400" y="182880"/>
                </a:cubicBezTo>
                <a:cubicBezTo>
                  <a:pt x="960120" y="139065"/>
                  <a:pt x="986790" y="87630"/>
                  <a:pt x="1017270" y="57150"/>
                </a:cubicBezTo>
                <a:cubicBezTo>
                  <a:pt x="1047750" y="26670"/>
                  <a:pt x="1072515" y="13335"/>
                  <a:pt x="1097280" y="0"/>
                </a:cubicBezTo>
              </a:path>
            </a:pathLst>
          </a:custGeom>
          <a:noFill/>
          <a:ln w="41275"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4" name="شكل حر 23"/>
          <p:cNvSpPr/>
          <p:nvPr/>
        </p:nvSpPr>
        <p:spPr bwMode="auto">
          <a:xfrm>
            <a:off x="1631504" y="1988840"/>
            <a:ext cx="3543300" cy="1973028"/>
          </a:xfrm>
          <a:custGeom>
            <a:avLst/>
            <a:gdLst>
              <a:gd name="connsiteX0" fmla="*/ 0 w 3543300"/>
              <a:gd name="connsiteY0" fmla="*/ 1694475 h 1973028"/>
              <a:gd name="connsiteX1" fmla="*/ 445770 w 3543300"/>
              <a:gd name="connsiteY1" fmla="*/ 1340145 h 1973028"/>
              <a:gd name="connsiteX2" fmla="*/ 868680 w 3543300"/>
              <a:gd name="connsiteY2" fmla="*/ 940095 h 1973028"/>
              <a:gd name="connsiteX3" fmla="*/ 1085850 w 3543300"/>
              <a:gd name="connsiteY3" fmla="*/ 654345 h 1973028"/>
              <a:gd name="connsiteX4" fmla="*/ 1360170 w 3543300"/>
              <a:gd name="connsiteY4" fmla="*/ 414315 h 1973028"/>
              <a:gd name="connsiteX5" fmla="*/ 1520190 w 3543300"/>
              <a:gd name="connsiteY5" fmla="*/ 311445 h 1973028"/>
              <a:gd name="connsiteX6" fmla="*/ 1714500 w 3543300"/>
              <a:gd name="connsiteY6" fmla="*/ 197145 h 1973028"/>
              <a:gd name="connsiteX7" fmla="*/ 1863090 w 3543300"/>
              <a:gd name="connsiteY7" fmla="*/ 71415 h 1973028"/>
              <a:gd name="connsiteX8" fmla="*/ 2034540 w 3543300"/>
              <a:gd name="connsiteY8" fmla="*/ 14265 h 1973028"/>
              <a:gd name="connsiteX9" fmla="*/ 2274570 w 3543300"/>
              <a:gd name="connsiteY9" fmla="*/ 14265 h 1973028"/>
              <a:gd name="connsiteX10" fmla="*/ 2480310 w 3543300"/>
              <a:gd name="connsiteY10" fmla="*/ 174285 h 1973028"/>
              <a:gd name="connsiteX11" fmla="*/ 2731770 w 3543300"/>
              <a:gd name="connsiteY11" fmla="*/ 482895 h 1973028"/>
              <a:gd name="connsiteX12" fmla="*/ 2880360 w 3543300"/>
              <a:gd name="connsiteY12" fmla="*/ 791505 h 1973028"/>
              <a:gd name="connsiteX13" fmla="*/ 3040380 w 3543300"/>
              <a:gd name="connsiteY13" fmla="*/ 1077255 h 1973028"/>
              <a:gd name="connsiteX14" fmla="*/ 3188970 w 3543300"/>
              <a:gd name="connsiteY14" fmla="*/ 1340145 h 1973028"/>
              <a:gd name="connsiteX15" fmla="*/ 3337560 w 3543300"/>
              <a:gd name="connsiteY15" fmla="*/ 1568745 h 1973028"/>
              <a:gd name="connsiteX16" fmla="*/ 3417570 w 3543300"/>
              <a:gd name="connsiteY16" fmla="*/ 1740195 h 1973028"/>
              <a:gd name="connsiteX17" fmla="*/ 3497580 w 3543300"/>
              <a:gd name="connsiteY17" fmla="*/ 1911645 h 1973028"/>
              <a:gd name="connsiteX18" fmla="*/ 3531870 w 3543300"/>
              <a:gd name="connsiteY18" fmla="*/ 1968795 h 1973028"/>
              <a:gd name="connsiteX19" fmla="*/ 3543300 w 3543300"/>
              <a:gd name="connsiteY19" fmla="*/ 1968795 h 1973028"/>
              <a:gd name="connsiteX20" fmla="*/ 3543300 w 3543300"/>
              <a:gd name="connsiteY20" fmla="*/ 1968795 h 1973028"/>
              <a:gd name="connsiteX21" fmla="*/ 3543300 w 3543300"/>
              <a:gd name="connsiteY21" fmla="*/ 1968795 h 1973028"/>
              <a:gd name="connsiteX22" fmla="*/ 3543300 w 3543300"/>
              <a:gd name="connsiteY22" fmla="*/ 1968795 h 1973028"/>
              <a:gd name="connsiteX23" fmla="*/ 3543300 w 3543300"/>
              <a:gd name="connsiteY23" fmla="*/ 1968795 h 1973028"/>
              <a:gd name="connsiteX24" fmla="*/ 3543300 w 3543300"/>
              <a:gd name="connsiteY24" fmla="*/ 1968795 h 1973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43300" h="1973028">
                <a:moveTo>
                  <a:pt x="0" y="1694475"/>
                </a:moveTo>
                <a:cubicBezTo>
                  <a:pt x="150495" y="1580175"/>
                  <a:pt x="300990" y="1465875"/>
                  <a:pt x="445770" y="1340145"/>
                </a:cubicBezTo>
                <a:cubicBezTo>
                  <a:pt x="590550" y="1214415"/>
                  <a:pt x="762000" y="1054395"/>
                  <a:pt x="868680" y="940095"/>
                </a:cubicBezTo>
                <a:cubicBezTo>
                  <a:pt x="975360" y="825795"/>
                  <a:pt x="1003935" y="741975"/>
                  <a:pt x="1085850" y="654345"/>
                </a:cubicBezTo>
                <a:cubicBezTo>
                  <a:pt x="1167765" y="566715"/>
                  <a:pt x="1287780" y="471465"/>
                  <a:pt x="1360170" y="414315"/>
                </a:cubicBezTo>
                <a:cubicBezTo>
                  <a:pt x="1432560" y="357165"/>
                  <a:pt x="1461135" y="347640"/>
                  <a:pt x="1520190" y="311445"/>
                </a:cubicBezTo>
                <a:cubicBezTo>
                  <a:pt x="1579245" y="275250"/>
                  <a:pt x="1657350" y="237150"/>
                  <a:pt x="1714500" y="197145"/>
                </a:cubicBezTo>
                <a:cubicBezTo>
                  <a:pt x="1771650" y="157140"/>
                  <a:pt x="1809750" y="101895"/>
                  <a:pt x="1863090" y="71415"/>
                </a:cubicBezTo>
                <a:cubicBezTo>
                  <a:pt x="1916430" y="40935"/>
                  <a:pt x="1965960" y="23790"/>
                  <a:pt x="2034540" y="14265"/>
                </a:cubicBezTo>
                <a:cubicBezTo>
                  <a:pt x="2103120" y="4740"/>
                  <a:pt x="2200275" y="-12405"/>
                  <a:pt x="2274570" y="14265"/>
                </a:cubicBezTo>
                <a:cubicBezTo>
                  <a:pt x="2348865" y="40935"/>
                  <a:pt x="2404110" y="96180"/>
                  <a:pt x="2480310" y="174285"/>
                </a:cubicBezTo>
                <a:cubicBezTo>
                  <a:pt x="2556510" y="252390"/>
                  <a:pt x="2665095" y="380025"/>
                  <a:pt x="2731770" y="482895"/>
                </a:cubicBezTo>
                <a:cubicBezTo>
                  <a:pt x="2798445" y="585765"/>
                  <a:pt x="2828925" y="692445"/>
                  <a:pt x="2880360" y="791505"/>
                </a:cubicBezTo>
                <a:cubicBezTo>
                  <a:pt x="2931795" y="890565"/>
                  <a:pt x="3040380" y="1077255"/>
                  <a:pt x="3040380" y="1077255"/>
                </a:cubicBezTo>
                <a:cubicBezTo>
                  <a:pt x="3091815" y="1168695"/>
                  <a:pt x="3139440" y="1258230"/>
                  <a:pt x="3188970" y="1340145"/>
                </a:cubicBezTo>
                <a:cubicBezTo>
                  <a:pt x="3238500" y="1422060"/>
                  <a:pt x="3299460" y="1502070"/>
                  <a:pt x="3337560" y="1568745"/>
                </a:cubicBezTo>
                <a:cubicBezTo>
                  <a:pt x="3375660" y="1635420"/>
                  <a:pt x="3417570" y="1740195"/>
                  <a:pt x="3417570" y="1740195"/>
                </a:cubicBezTo>
                <a:cubicBezTo>
                  <a:pt x="3444240" y="1797345"/>
                  <a:pt x="3478530" y="1873545"/>
                  <a:pt x="3497580" y="1911645"/>
                </a:cubicBezTo>
                <a:cubicBezTo>
                  <a:pt x="3516630" y="1949745"/>
                  <a:pt x="3524250" y="1959270"/>
                  <a:pt x="3531870" y="1968795"/>
                </a:cubicBezTo>
                <a:cubicBezTo>
                  <a:pt x="3539490" y="1978320"/>
                  <a:pt x="3543300" y="1968795"/>
                  <a:pt x="3543300" y="1968795"/>
                </a:cubicBezTo>
                <a:lnTo>
                  <a:pt x="3543300" y="1968795"/>
                </a:lnTo>
                <a:lnTo>
                  <a:pt x="3543300" y="1968795"/>
                </a:lnTo>
                <a:lnTo>
                  <a:pt x="3543300" y="1968795"/>
                </a:lnTo>
                <a:lnTo>
                  <a:pt x="3543300" y="1968795"/>
                </a:lnTo>
                <a:lnTo>
                  <a:pt x="3543300" y="1968795"/>
                </a:lnTo>
              </a:path>
            </a:pathLst>
          </a:cu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5" name="شكل حر 24"/>
          <p:cNvSpPr/>
          <p:nvPr/>
        </p:nvSpPr>
        <p:spPr bwMode="auto">
          <a:xfrm>
            <a:off x="4210050" y="1714500"/>
            <a:ext cx="1337310" cy="1943100"/>
          </a:xfrm>
          <a:custGeom>
            <a:avLst/>
            <a:gdLst>
              <a:gd name="connsiteX0" fmla="*/ 1337310 w 1337310"/>
              <a:gd name="connsiteY0" fmla="*/ 1943100 h 1943100"/>
              <a:gd name="connsiteX1" fmla="*/ 902970 w 1337310"/>
              <a:gd name="connsiteY1" fmla="*/ 1303020 h 1943100"/>
              <a:gd name="connsiteX2" fmla="*/ 674370 w 1337310"/>
              <a:gd name="connsiteY2" fmla="*/ 925830 h 1943100"/>
              <a:gd name="connsiteX3" fmla="*/ 422910 w 1337310"/>
              <a:gd name="connsiteY3" fmla="*/ 525780 h 1943100"/>
              <a:gd name="connsiteX4" fmla="*/ 102870 w 1337310"/>
              <a:gd name="connsiteY4" fmla="*/ 125730 h 1943100"/>
              <a:gd name="connsiteX5" fmla="*/ 0 w 1337310"/>
              <a:gd name="connsiteY5" fmla="*/ 0 h 1943100"/>
              <a:gd name="connsiteX6" fmla="*/ 0 w 1337310"/>
              <a:gd name="connsiteY6" fmla="*/ 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7310" h="1943100">
                <a:moveTo>
                  <a:pt x="1337310" y="1943100"/>
                </a:moveTo>
                <a:cubicBezTo>
                  <a:pt x="1175385" y="1707832"/>
                  <a:pt x="1013460" y="1472565"/>
                  <a:pt x="902970" y="1303020"/>
                </a:cubicBezTo>
                <a:cubicBezTo>
                  <a:pt x="792480" y="1133475"/>
                  <a:pt x="754380" y="1055370"/>
                  <a:pt x="674370" y="925830"/>
                </a:cubicBezTo>
                <a:cubicBezTo>
                  <a:pt x="594360" y="796290"/>
                  <a:pt x="518160" y="659130"/>
                  <a:pt x="422910" y="525780"/>
                </a:cubicBezTo>
                <a:cubicBezTo>
                  <a:pt x="327660" y="392430"/>
                  <a:pt x="173355" y="213360"/>
                  <a:pt x="102870" y="125730"/>
                </a:cubicBezTo>
                <a:cubicBezTo>
                  <a:pt x="32385" y="38100"/>
                  <a:pt x="0" y="0"/>
                  <a:pt x="0" y="0"/>
                </a:cubicBezTo>
                <a:lnTo>
                  <a:pt x="0" y="0"/>
                </a:lnTo>
              </a:path>
            </a:pathLst>
          </a:custGeom>
          <a:noFill/>
          <a:ln w="31750" cap="flat" cmpd="sng" algn="ctr">
            <a:solidFill>
              <a:schemeClr val="bg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6" name="شكل حر 25"/>
          <p:cNvSpPr/>
          <p:nvPr/>
        </p:nvSpPr>
        <p:spPr bwMode="auto">
          <a:xfrm>
            <a:off x="5981701" y="2141656"/>
            <a:ext cx="4318577" cy="1778834"/>
          </a:xfrm>
          <a:custGeom>
            <a:avLst/>
            <a:gdLst>
              <a:gd name="connsiteX0" fmla="*/ 0 w 4318577"/>
              <a:gd name="connsiteY0" fmla="*/ 1778834 h 1778834"/>
              <a:gd name="connsiteX1" fmla="*/ 525780 w 4318577"/>
              <a:gd name="connsiteY1" fmla="*/ 1527374 h 1778834"/>
              <a:gd name="connsiteX2" fmla="*/ 971550 w 4318577"/>
              <a:gd name="connsiteY2" fmla="*/ 1241624 h 1778834"/>
              <a:gd name="connsiteX3" fmla="*/ 1280160 w 4318577"/>
              <a:gd name="connsiteY3" fmla="*/ 967304 h 1778834"/>
              <a:gd name="connsiteX4" fmla="*/ 1645920 w 4318577"/>
              <a:gd name="connsiteY4" fmla="*/ 658694 h 1778834"/>
              <a:gd name="connsiteX5" fmla="*/ 2068830 w 4318577"/>
              <a:gd name="connsiteY5" fmla="*/ 372944 h 1778834"/>
              <a:gd name="connsiteX6" fmla="*/ 2400300 w 4318577"/>
              <a:gd name="connsiteY6" fmla="*/ 155774 h 1778834"/>
              <a:gd name="connsiteX7" fmla="*/ 2720340 w 4318577"/>
              <a:gd name="connsiteY7" fmla="*/ 41474 h 1778834"/>
              <a:gd name="connsiteX8" fmla="*/ 2948940 w 4318577"/>
              <a:gd name="connsiteY8" fmla="*/ 18614 h 1778834"/>
              <a:gd name="connsiteX9" fmla="*/ 3371850 w 4318577"/>
              <a:gd name="connsiteY9" fmla="*/ 18614 h 1778834"/>
              <a:gd name="connsiteX10" fmla="*/ 3794760 w 4318577"/>
              <a:gd name="connsiteY10" fmla="*/ 132914 h 1778834"/>
              <a:gd name="connsiteX11" fmla="*/ 4080510 w 4318577"/>
              <a:gd name="connsiteY11" fmla="*/ 167204 h 1778834"/>
              <a:gd name="connsiteX12" fmla="*/ 4297680 w 4318577"/>
              <a:gd name="connsiteY12" fmla="*/ 18614 h 1778834"/>
              <a:gd name="connsiteX13" fmla="*/ 4297680 w 4318577"/>
              <a:gd name="connsiteY13" fmla="*/ 7184 h 177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18577" h="1778834">
                <a:moveTo>
                  <a:pt x="0" y="1778834"/>
                </a:moveTo>
                <a:cubicBezTo>
                  <a:pt x="181927" y="1697871"/>
                  <a:pt x="363855" y="1616909"/>
                  <a:pt x="525780" y="1527374"/>
                </a:cubicBezTo>
                <a:cubicBezTo>
                  <a:pt x="687705" y="1437839"/>
                  <a:pt x="845820" y="1334969"/>
                  <a:pt x="971550" y="1241624"/>
                </a:cubicBezTo>
                <a:cubicBezTo>
                  <a:pt x="1097280" y="1148279"/>
                  <a:pt x="1167765" y="1064459"/>
                  <a:pt x="1280160" y="967304"/>
                </a:cubicBezTo>
                <a:cubicBezTo>
                  <a:pt x="1392555" y="870149"/>
                  <a:pt x="1514475" y="757754"/>
                  <a:pt x="1645920" y="658694"/>
                </a:cubicBezTo>
                <a:cubicBezTo>
                  <a:pt x="1777365" y="559634"/>
                  <a:pt x="1943100" y="456764"/>
                  <a:pt x="2068830" y="372944"/>
                </a:cubicBezTo>
                <a:cubicBezTo>
                  <a:pt x="2194560" y="289124"/>
                  <a:pt x="2291715" y="211019"/>
                  <a:pt x="2400300" y="155774"/>
                </a:cubicBezTo>
                <a:cubicBezTo>
                  <a:pt x="2508885" y="100529"/>
                  <a:pt x="2628900" y="64334"/>
                  <a:pt x="2720340" y="41474"/>
                </a:cubicBezTo>
                <a:cubicBezTo>
                  <a:pt x="2811780" y="18614"/>
                  <a:pt x="2840355" y="22424"/>
                  <a:pt x="2948940" y="18614"/>
                </a:cubicBezTo>
                <a:cubicBezTo>
                  <a:pt x="3057525" y="14804"/>
                  <a:pt x="3230880" y="-436"/>
                  <a:pt x="3371850" y="18614"/>
                </a:cubicBezTo>
                <a:cubicBezTo>
                  <a:pt x="3512820" y="37664"/>
                  <a:pt x="3676650" y="108149"/>
                  <a:pt x="3794760" y="132914"/>
                </a:cubicBezTo>
                <a:cubicBezTo>
                  <a:pt x="3912870" y="157679"/>
                  <a:pt x="3996690" y="186254"/>
                  <a:pt x="4080510" y="167204"/>
                </a:cubicBezTo>
                <a:cubicBezTo>
                  <a:pt x="4164330" y="148154"/>
                  <a:pt x="4261485" y="45284"/>
                  <a:pt x="4297680" y="18614"/>
                </a:cubicBezTo>
                <a:cubicBezTo>
                  <a:pt x="4333875" y="-8056"/>
                  <a:pt x="4315777" y="-436"/>
                  <a:pt x="4297680" y="7184"/>
                </a:cubicBezTo>
              </a:path>
            </a:pathLst>
          </a:custGeom>
          <a:noFill/>
          <a:ln w="31750" cap="flat" cmpd="sng" algn="ctr">
            <a:solidFill>
              <a:srgbClr val="FFFF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15</a:t>
            </a:fld>
            <a:endParaRPr lang="en-US" dirty="0">
              <a:solidFill>
                <a:schemeClr val="tx1"/>
              </a:solidFill>
            </a:endParaRPr>
          </a:p>
        </p:txBody>
      </p:sp>
      <p:sp>
        <p:nvSpPr>
          <p:cNvPr id="4" name="عنصر نائب للتاريخ 3"/>
          <p:cNvSpPr>
            <a:spLocks noGrp="1"/>
          </p:cNvSpPr>
          <p:nvPr>
            <p:ph type="dt" sz="half" idx="10"/>
          </p:nvPr>
        </p:nvSpPr>
        <p:spPr/>
        <p:txBody>
          <a:bodyPr/>
          <a:lstStyle/>
          <a:p>
            <a:fld id="{986F2BD7-71CF-4594-B1BD-1374A4E5D6A1}" type="datetime1">
              <a:rPr lang="en-US" smtClean="0"/>
              <a:t>4/16/2024</a:t>
            </a:fld>
            <a:endParaRPr lang="en-US"/>
          </a:p>
        </p:txBody>
      </p:sp>
    </p:spTree>
    <p:extLst>
      <p:ext uri="{BB962C8B-B14F-4D97-AF65-F5344CB8AC3E}">
        <p14:creationId xmlns:p14="http://schemas.microsoft.com/office/powerpoint/2010/main" val="633562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ربما تحتوي الصورة على: ‏‏‏شخص أو أكثر‏ و‏نشاطات في أماكن مفتوح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568" y="620688"/>
            <a:ext cx="7992888" cy="5591176"/>
          </a:xfrm>
          <a:prstGeom prst="rect">
            <a:avLst/>
          </a:prstGeom>
          <a:noFill/>
          <a:extLst>
            <a:ext uri="{909E8E84-426E-40DD-AFC4-6F175D3DCCD1}">
              <a14:hiddenFill xmlns:a14="http://schemas.microsoft.com/office/drawing/2010/main">
                <a:solidFill>
                  <a:srgbClr val="FFFFFF"/>
                </a:solidFill>
              </a14:hiddenFill>
            </a:ext>
          </a:extLst>
        </p:spPr>
      </p:pic>
      <p:sp>
        <p:nvSpPr>
          <p:cNvPr id="2" name="عنصر نائب للتاريخ 1"/>
          <p:cNvSpPr>
            <a:spLocks noGrp="1"/>
          </p:cNvSpPr>
          <p:nvPr>
            <p:ph type="dt" sz="half" idx="10"/>
          </p:nvPr>
        </p:nvSpPr>
        <p:spPr/>
        <p:txBody>
          <a:bodyPr/>
          <a:lstStyle/>
          <a:p>
            <a:fld id="{4D3A4DC9-B85F-4080-9B17-DFD1CE4F9F56}" type="datetime1">
              <a:rPr lang="en-US" smtClean="0"/>
              <a:t>4/16/2024</a:t>
            </a:fld>
            <a:endParaRPr lang="en-US"/>
          </a:p>
        </p:txBody>
      </p:sp>
      <p:sp>
        <p:nvSpPr>
          <p:cNvPr id="3" name="عنصر نائب للتذييل 2"/>
          <p:cNvSpPr>
            <a:spLocks noGrp="1"/>
          </p:cNvSpPr>
          <p:nvPr>
            <p:ph type="ftr" sz="quarter" idx="11"/>
          </p:nvPr>
        </p:nvSpPr>
        <p:spPr/>
        <p:txBody>
          <a:bodyPr/>
          <a:lstStyle/>
          <a:p>
            <a:r>
              <a:rPr lang="en-US"/>
              <a:t>Dr. Rbeea  Znad</a:t>
            </a:r>
          </a:p>
        </p:txBody>
      </p:sp>
      <p:sp>
        <p:nvSpPr>
          <p:cNvPr id="4" name="عنصر نائب لرقم الشريحة 3"/>
          <p:cNvSpPr>
            <a:spLocks noGrp="1"/>
          </p:cNvSpPr>
          <p:nvPr>
            <p:ph type="sldNum" sz="quarter" idx="12"/>
          </p:nvPr>
        </p:nvSpPr>
        <p:spPr/>
        <p:txBody>
          <a:bodyPr/>
          <a:lstStyle/>
          <a:p>
            <a:fld id="{900A747B-A172-41F4-8715-80D99539FBFD}" type="slidenum">
              <a:rPr lang="en-US" smtClean="0"/>
              <a:t>16</a:t>
            </a:fld>
            <a:endParaRPr lang="en-US"/>
          </a:p>
        </p:txBody>
      </p:sp>
    </p:spTree>
    <p:extLst>
      <p:ext uri="{BB962C8B-B14F-4D97-AF65-F5344CB8AC3E}">
        <p14:creationId xmlns:p14="http://schemas.microsoft.com/office/powerpoint/2010/main" val="1226342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Dr. Rbeea  Znad</a:t>
            </a:r>
          </a:p>
        </p:txBody>
      </p:sp>
      <p:pic>
        <p:nvPicPr>
          <p:cNvPr id="5" name="صورة 4"/>
          <p:cNvPicPr>
            <a:picLocks noChangeAspect="1"/>
          </p:cNvPicPr>
          <p:nvPr/>
        </p:nvPicPr>
        <p:blipFill rotWithShape="1">
          <a:blip r:embed="rId2">
            <a:extLst>
              <a:ext uri="{28A0092B-C50C-407E-A947-70E740481C1C}">
                <a14:useLocalDpi xmlns:a14="http://schemas.microsoft.com/office/drawing/2010/main" val="0"/>
              </a:ext>
            </a:extLst>
          </a:blip>
          <a:srcRect l="1191" t="3487" b="10317"/>
          <a:stretch/>
        </p:blipFill>
        <p:spPr>
          <a:xfrm>
            <a:off x="2783632" y="908720"/>
            <a:ext cx="6198921" cy="4248472"/>
          </a:xfrm>
          <a:prstGeom prst="rect">
            <a:avLst/>
          </a:prstGeom>
        </p:spPr>
      </p:pic>
      <p:sp>
        <p:nvSpPr>
          <p:cNvPr id="6" name="مربع نص 5"/>
          <p:cNvSpPr txBox="1"/>
          <p:nvPr/>
        </p:nvSpPr>
        <p:spPr>
          <a:xfrm>
            <a:off x="2499201" y="5435932"/>
            <a:ext cx="7557239" cy="369332"/>
          </a:xfrm>
          <a:prstGeom prst="rect">
            <a:avLst/>
          </a:prstGeom>
          <a:noFill/>
        </p:spPr>
        <p:txBody>
          <a:bodyPr wrap="square" rtlCol="1">
            <a:spAutoFit/>
          </a:bodyPr>
          <a:lstStyle/>
          <a:p>
            <a:r>
              <a:rPr lang="en-US" dirty="0"/>
              <a:t>Minor folds in Chia </a:t>
            </a:r>
            <a:r>
              <a:rPr lang="en-US" dirty="0" err="1"/>
              <a:t>Gara</a:t>
            </a:r>
            <a:r>
              <a:rPr lang="en-US" dirty="0"/>
              <a:t> Formation    .. </a:t>
            </a:r>
            <a:r>
              <a:rPr lang="en-US" dirty="0" err="1"/>
              <a:t>Bekhme</a:t>
            </a:r>
            <a:r>
              <a:rPr lang="en-US" dirty="0"/>
              <a:t> Gorge-</a:t>
            </a:r>
            <a:r>
              <a:rPr lang="en-US" dirty="0" err="1"/>
              <a:t>Berat</a:t>
            </a:r>
            <a:r>
              <a:rPr lang="en-US" dirty="0"/>
              <a:t> Anticline</a:t>
            </a:r>
            <a:endParaRPr lang="ar-IQ" dirty="0"/>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17</a:t>
            </a:fld>
            <a:endParaRPr lang="en-US" dirty="0">
              <a:solidFill>
                <a:schemeClr val="tx1"/>
              </a:solidFill>
            </a:endParaRPr>
          </a:p>
        </p:txBody>
      </p:sp>
      <p:sp>
        <p:nvSpPr>
          <p:cNvPr id="4" name="عنصر نائب للتاريخ 3"/>
          <p:cNvSpPr>
            <a:spLocks noGrp="1"/>
          </p:cNvSpPr>
          <p:nvPr>
            <p:ph type="dt" sz="half" idx="10"/>
          </p:nvPr>
        </p:nvSpPr>
        <p:spPr/>
        <p:txBody>
          <a:bodyPr/>
          <a:lstStyle/>
          <a:p>
            <a:fld id="{E8222684-B070-4F74-A013-372FF8A09CDA}" type="datetime1">
              <a:rPr lang="en-US" smtClean="0"/>
              <a:t>4/16/2024</a:t>
            </a:fld>
            <a:endParaRPr lang="en-US"/>
          </a:p>
        </p:txBody>
      </p:sp>
    </p:spTree>
    <p:extLst>
      <p:ext uri="{BB962C8B-B14F-4D97-AF65-F5344CB8AC3E}">
        <p14:creationId xmlns:p14="http://schemas.microsoft.com/office/powerpoint/2010/main" val="1621849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102C31D1-008A-45A8-6F24-62D3325C19DD}"/>
              </a:ext>
            </a:extLst>
          </p:cNvPr>
          <p:cNvSpPr>
            <a:spLocks noGrp="1"/>
          </p:cNvSpPr>
          <p:nvPr>
            <p:ph type="dt" sz="half" idx="10"/>
          </p:nvPr>
        </p:nvSpPr>
        <p:spPr/>
        <p:txBody>
          <a:bodyPr/>
          <a:lstStyle/>
          <a:p>
            <a:fld id="{CC64BA08-624C-4EA1-9933-C1CE3F4CF42A}" type="datetime1">
              <a:rPr lang="en-US" smtClean="0"/>
              <a:t>4/16/2024</a:t>
            </a:fld>
            <a:endParaRPr lang="en-US"/>
          </a:p>
        </p:txBody>
      </p:sp>
      <p:sp>
        <p:nvSpPr>
          <p:cNvPr id="3" name="عنصر نائب للتذييل 2">
            <a:extLst>
              <a:ext uri="{FF2B5EF4-FFF2-40B4-BE49-F238E27FC236}">
                <a16:creationId xmlns:a16="http://schemas.microsoft.com/office/drawing/2014/main" id="{10C17259-2DAF-D4F3-4FEB-86A94075B07F}"/>
              </a:ext>
            </a:extLst>
          </p:cNvPr>
          <p:cNvSpPr>
            <a:spLocks noGrp="1"/>
          </p:cNvSpPr>
          <p:nvPr>
            <p:ph type="ftr" sz="quarter" idx="11"/>
          </p:nvPr>
        </p:nvSpPr>
        <p:spPr/>
        <p:txBody>
          <a:bodyPr/>
          <a:lstStyle/>
          <a:p>
            <a:r>
              <a:rPr lang="en-US"/>
              <a:t>Dr. Rbeea  Znad</a:t>
            </a:r>
          </a:p>
        </p:txBody>
      </p:sp>
      <p:sp>
        <p:nvSpPr>
          <p:cNvPr id="4" name="عنصر نائب لرقم الشريحة 3">
            <a:extLst>
              <a:ext uri="{FF2B5EF4-FFF2-40B4-BE49-F238E27FC236}">
                <a16:creationId xmlns:a16="http://schemas.microsoft.com/office/drawing/2014/main" id="{FA272542-5AEF-D0FB-7874-70C6C81B266B}"/>
              </a:ext>
            </a:extLst>
          </p:cNvPr>
          <p:cNvSpPr>
            <a:spLocks noGrp="1"/>
          </p:cNvSpPr>
          <p:nvPr>
            <p:ph type="sldNum" sz="quarter" idx="12"/>
          </p:nvPr>
        </p:nvSpPr>
        <p:spPr/>
        <p:txBody>
          <a:bodyPr/>
          <a:lstStyle/>
          <a:p>
            <a:fld id="{900A747B-A172-41F4-8715-80D99539FBFD}" type="slidenum">
              <a:rPr lang="en-US" smtClean="0"/>
              <a:t>18</a:t>
            </a:fld>
            <a:endParaRPr lang="en-US"/>
          </a:p>
        </p:txBody>
      </p:sp>
      <p:pic>
        <p:nvPicPr>
          <p:cNvPr id="6" name="صورة 5">
            <a:extLst>
              <a:ext uri="{FF2B5EF4-FFF2-40B4-BE49-F238E27FC236}">
                <a16:creationId xmlns:a16="http://schemas.microsoft.com/office/drawing/2014/main" id="{85CB3F2F-EDA8-9C84-39B9-D91412DA8A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57" y="1441668"/>
            <a:ext cx="9727306" cy="5279807"/>
          </a:xfrm>
          <a:prstGeom prst="rect">
            <a:avLst/>
          </a:prstGeom>
        </p:spPr>
      </p:pic>
      <p:sp>
        <p:nvSpPr>
          <p:cNvPr id="7" name="مربع نص 6">
            <a:extLst>
              <a:ext uri="{FF2B5EF4-FFF2-40B4-BE49-F238E27FC236}">
                <a16:creationId xmlns:a16="http://schemas.microsoft.com/office/drawing/2014/main" id="{B947B248-6BE7-FB20-6B45-C0C4D8671013}"/>
              </a:ext>
            </a:extLst>
          </p:cNvPr>
          <p:cNvSpPr txBox="1"/>
          <p:nvPr/>
        </p:nvSpPr>
        <p:spPr>
          <a:xfrm>
            <a:off x="94591" y="118229"/>
            <a:ext cx="11498318" cy="1323439"/>
          </a:xfrm>
          <a:prstGeom prst="rect">
            <a:avLst/>
          </a:prstGeom>
          <a:noFill/>
        </p:spPr>
        <p:txBody>
          <a:bodyPr wrap="square">
            <a:spAutoFit/>
          </a:bodyPr>
          <a:lstStyle/>
          <a:p>
            <a:pPr algn="l" fontAlgn="base"/>
            <a:r>
              <a:rPr lang="en-US" sz="2000" b="0" i="0" dirty="0">
                <a:solidFill>
                  <a:srgbClr val="444444"/>
                </a:solidFill>
                <a:effectLst/>
                <a:highlight>
                  <a:srgbClr val="FFFFFF"/>
                </a:highlight>
                <a:latin typeface="Times New Roman" panose="02020603050405020304" pitchFamily="18" charset="0"/>
                <a:cs typeface="Times New Roman" panose="02020603050405020304" pitchFamily="18" charset="0"/>
              </a:rPr>
              <a:t>The geometric disposition of S- and Z-folds is extremely useful for deciphering large-scale folds, particularly when exposure is incomplete (as is commonly the case). The diagram below shows a scenario, where small folds are exposed in two outcrops.</a:t>
            </a:r>
          </a:p>
          <a:p>
            <a:pPr algn="l" rtl="0" fontAlgn="base"/>
            <a:endParaRPr lang="en-US" sz="2000" b="0" i="0" dirty="0">
              <a:solidFill>
                <a:srgbClr val="444444"/>
              </a:solidFill>
              <a:effectLst/>
              <a:highlight>
                <a:srgbClr val="FFFFFF"/>
              </a:highlight>
              <a:latin typeface="Times New Roman" panose="02020603050405020304" pitchFamily="18" charset="0"/>
              <a:cs typeface="Times New Roman" panose="02020603050405020304" pitchFamily="18" charset="0"/>
            </a:endParaRPr>
          </a:p>
        </p:txBody>
      </p:sp>
      <p:sp>
        <p:nvSpPr>
          <p:cNvPr id="8" name="مستطيل 7">
            <a:extLst>
              <a:ext uri="{FF2B5EF4-FFF2-40B4-BE49-F238E27FC236}">
                <a16:creationId xmlns:a16="http://schemas.microsoft.com/office/drawing/2014/main" id="{77643CC6-7901-FE36-7182-1EC3277346A9}"/>
              </a:ext>
            </a:extLst>
          </p:cNvPr>
          <p:cNvSpPr/>
          <p:nvPr/>
        </p:nvSpPr>
        <p:spPr>
          <a:xfrm>
            <a:off x="5980384" y="1776247"/>
            <a:ext cx="2070540" cy="2732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مربع نص 8">
            <a:extLst>
              <a:ext uri="{FF2B5EF4-FFF2-40B4-BE49-F238E27FC236}">
                <a16:creationId xmlns:a16="http://schemas.microsoft.com/office/drawing/2014/main" id="{68A6720E-5C05-1983-F48F-EDAEDD3E2BF8}"/>
              </a:ext>
            </a:extLst>
          </p:cNvPr>
          <p:cNvSpPr txBox="1"/>
          <p:nvPr/>
        </p:nvSpPr>
        <p:spPr>
          <a:xfrm>
            <a:off x="3394841" y="1776247"/>
            <a:ext cx="462456"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a:t>
            </a:r>
          </a:p>
        </p:txBody>
      </p:sp>
      <p:sp>
        <p:nvSpPr>
          <p:cNvPr id="10" name="مربع نص 9">
            <a:extLst>
              <a:ext uri="{FF2B5EF4-FFF2-40B4-BE49-F238E27FC236}">
                <a16:creationId xmlns:a16="http://schemas.microsoft.com/office/drawing/2014/main" id="{5944E5CE-29A1-5EC0-CF22-3F6C79B3FF4E}"/>
              </a:ext>
            </a:extLst>
          </p:cNvPr>
          <p:cNvSpPr txBox="1"/>
          <p:nvPr/>
        </p:nvSpPr>
        <p:spPr>
          <a:xfrm>
            <a:off x="2869324" y="4692135"/>
            <a:ext cx="37837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cxnSp>
        <p:nvCxnSpPr>
          <p:cNvPr id="12" name="رابط كسهم مستقيم 11">
            <a:extLst>
              <a:ext uri="{FF2B5EF4-FFF2-40B4-BE49-F238E27FC236}">
                <a16:creationId xmlns:a16="http://schemas.microsoft.com/office/drawing/2014/main" id="{2953D101-94F4-831A-D4C5-8886D485F874}"/>
              </a:ext>
            </a:extLst>
          </p:cNvPr>
          <p:cNvCxnSpPr/>
          <p:nvPr/>
        </p:nvCxnSpPr>
        <p:spPr>
          <a:xfrm flipH="1">
            <a:off x="4430100" y="4799498"/>
            <a:ext cx="197069" cy="36933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a:extLst>
              <a:ext uri="{FF2B5EF4-FFF2-40B4-BE49-F238E27FC236}">
                <a16:creationId xmlns:a16="http://schemas.microsoft.com/office/drawing/2014/main" id="{57A78DDD-CAAC-C618-F8BE-83788C543B98}"/>
              </a:ext>
            </a:extLst>
          </p:cNvPr>
          <p:cNvCxnSpPr>
            <a:cxnSpLocks/>
          </p:cNvCxnSpPr>
          <p:nvPr/>
        </p:nvCxnSpPr>
        <p:spPr>
          <a:xfrm flipH="1">
            <a:off x="4929352" y="4984164"/>
            <a:ext cx="302183" cy="29202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مستطيل 15">
            <a:extLst>
              <a:ext uri="{FF2B5EF4-FFF2-40B4-BE49-F238E27FC236}">
                <a16:creationId xmlns:a16="http://schemas.microsoft.com/office/drawing/2014/main" id="{7D6A5F68-94C0-EC68-5AD4-3397CEA7E994}"/>
              </a:ext>
            </a:extLst>
          </p:cNvPr>
          <p:cNvSpPr/>
          <p:nvPr/>
        </p:nvSpPr>
        <p:spPr>
          <a:xfrm>
            <a:off x="7147034" y="1776247"/>
            <a:ext cx="3216166" cy="3857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مربع نص 16">
            <a:extLst>
              <a:ext uri="{FF2B5EF4-FFF2-40B4-BE49-F238E27FC236}">
                <a16:creationId xmlns:a16="http://schemas.microsoft.com/office/drawing/2014/main" id="{43602F1B-E0C9-CA04-FC45-E60347390802}"/>
              </a:ext>
            </a:extLst>
          </p:cNvPr>
          <p:cNvSpPr txBox="1"/>
          <p:nvPr/>
        </p:nvSpPr>
        <p:spPr>
          <a:xfrm>
            <a:off x="6285186" y="1039789"/>
            <a:ext cx="5402318" cy="369332"/>
          </a:xfrm>
          <a:prstGeom prst="rect">
            <a:avLst/>
          </a:prstGeom>
          <a:noFill/>
        </p:spPr>
        <p:txBody>
          <a:bodyPr wrap="square" rtlCol="0">
            <a:spAutoFit/>
          </a:bodyPr>
          <a:lstStyle/>
          <a:p>
            <a:pPr algn="l" rtl="0"/>
            <a:r>
              <a:rPr lang="en-US" dirty="0"/>
              <a:t>IS THE MAJOR STRUCTURE  AN ANTICLINE or SYNCLINE</a:t>
            </a:r>
          </a:p>
        </p:txBody>
      </p:sp>
    </p:spTree>
    <p:extLst>
      <p:ext uri="{BB962C8B-B14F-4D97-AF65-F5344CB8AC3E}">
        <p14:creationId xmlns:p14="http://schemas.microsoft.com/office/powerpoint/2010/main" val="25950456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B075B3D8-2169-421C-BF8F-C9E76D975879}"/>
              </a:ext>
            </a:extLst>
          </p:cNvPr>
          <p:cNvSpPr>
            <a:spLocks noGrp="1"/>
          </p:cNvSpPr>
          <p:nvPr>
            <p:ph type="dt" sz="half" idx="10"/>
          </p:nvPr>
        </p:nvSpPr>
        <p:spPr/>
        <p:txBody>
          <a:bodyPr/>
          <a:lstStyle/>
          <a:p>
            <a:fld id="{CC64BA08-624C-4EA1-9933-C1CE3F4CF42A}" type="datetime1">
              <a:rPr lang="en-US" smtClean="0"/>
              <a:t>4/16/2024</a:t>
            </a:fld>
            <a:endParaRPr lang="en-US"/>
          </a:p>
        </p:txBody>
      </p:sp>
      <p:sp>
        <p:nvSpPr>
          <p:cNvPr id="3" name="عنصر نائب للتذييل 2">
            <a:extLst>
              <a:ext uri="{FF2B5EF4-FFF2-40B4-BE49-F238E27FC236}">
                <a16:creationId xmlns:a16="http://schemas.microsoft.com/office/drawing/2014/main" id="{729D45D6-33EE-4685-8A1E-C25B8A52C468}"/>
              </a:ext>
            </a:extLst>
          </p:cNvPr>
          <p:cNvSpPr>
            <a:spLocks noGrp="1"/>
          </p:cNvSpPr>
          <p:nvPr>
            <p:ph type="ftr" sz="quarter" idx="11"/>
          </p:nvPr>
        </p:nvSpPr>
        <p:spPr/>
        <p:txBody>
          <a:bodyPr/>
          <a:lstStyle/>
          <a:p>
            <a:r>
              <a:rPr lang="en-US" dirty="0"/>
              <a:t>Dr. </a:t>
            </a:r>
            <a:r>
              <a:rPr lang="en-US" dirty="0" err="1"/>
              <a:t>Rbeea</a:t>
            </a:r>
            <a:r>
              <a:rPr lang="en-US" dirty="0"/>
              <a:t>  </a:t>
            </a:r>
            <a:r>
              <a:rPr lang="en-US" dirty="0" err="1"/>
              <a:t>Znad</a:t>
            </a:r>
            <a:endParaRPr lang="en-US" dirty="0"/>
          </a:p>
        </p:txBody>
      </p:sp>
      <p:sp>
        <p:nvSpPr>
          <p:cNvPr id="4" name="عنصر نائب لرقم الشريحة 3">
            <a:extLst>
              <a:ext uri="{FF2B5EF4-FFF2-40B4-BE49-F238E27FC236}">
                <a16:creationId xmlns:a16="http://schemas.microsoft.com/office/drawing/2014/main" id="{D2C00C73-C187-46AA-9F35-A338BBECB79F}"/>
              </a:ext>
            </a:extLst>
          </p:cNvPr>
          <p:cNvSpPr>
            <a:spLocks noGrp="1"/>
          </p:cNvSpPr>
          <p:nvPr>
            <p:ph type="sldNum" sz="quarter" idx="12"/>
          </p:nvPr>
        </p:nvSpPr>
        <p:spPr/>
        <p:txBody>
          <a:bodyPr/>
          <a:lstStyle/>
          <a:p>
            <a:fld id="{900A747B-A172-41F4-8715-80D99539FBFD}" type="slidenum">
              <a:rPr lang="en-US" smtClean="0"/>
              <a:t>19</a:t>
            </a:fld>
            <a:endParaRPr lang="en-US"/>
          </a:p>
        </p:txBody>
      </p:sp>
      <p:pic>
        <p:nvPicPr>
          <p:cNvPr id="6" name="صورة 5">
            <a:extLst>
              <a:ext uri="{FF2B5EF4-FFF2-40B4-BE49-F238E27FC236}">
                <a16:creationId xmlns:a16="http://schemas.microsoft.com/office/drawing/2014/main" id="{D181B768-01A8-45B6-9DCA-991BAD6E4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03" y="640201"/>
            <a:ext cx="6853102" cy="4774988"/>
          </a:xfrm>
          <a:prstGeom prst="rect">
            <a:avLst/>
          </a:prstGeom>
        </p:spPr>
      </p:pic>
      <p:sp>
        <p:nvSpPr>
          <p:cNvPr id="7" name="مستطيل 6">
            <a:extLst>
              <a:ext uri="{FF2B5EF4-FFF2-40B4-BE49-F238E27FC236}">
                <a16:creationId xmlns:a16="http://schemas.microsoft.com/office/drawing/2014/main" id="{47E338CB-81B3-4D70-A9AD-B10D8F1E0179}"/>
              </a:ext>
            </a:extLst>
          </p:cNvPr>
          <p:cNvSpPr/>
          <p:nvPr/>
        </p:nvSpPr>
        <p:spPr>
          <a:xfrm>
            <a:off x="5562600" y="640201"/>
            <a:ext cx="6096000" cy="1200329"/>
          </a:xfrm>
          <a:prstGeom prst="rect">
            <a:avLst/>
          </a:prstGeom>
        </p:spPr>
        <p:txBody>
          <a:bodyPr>
            <a:spAutoFit/>
          </a:bodyPr>
          <a:lstStyle/>
          <a:p>
            <a:pPr algn="l" rtl="0"/>
            <a:r>
              <a:rPr lang="en-US" dirty="0">
                <a:latin typeface="Times New Roman" panose="02020603050405020304" pitchFamily="18" charset="0"/>
                <a:cs typeface="Times New Roman" panose="02020603050405020304" pitchFamily="18" charset="0"/>
              </a:rPr>
              <a:t>An overturned isoclinal fold (A), of which only a part of a whole is visible in its cross-section . An associated limbs with secondary(drag) folds in its incompetent layers. Does this fold represent An Anticline(B)   or A Syncline (C) ?</a:t>
            </a:r>
          </a:p>
        </p:txBody>
      </p:sp>
      <p:sp>
        <p:nvSpPr>
          <p:cNvPr id="8" name="مربع نص 7">
            <a:extLst>
              <a:ext uri="{FF2B5EF4-FFF2-40B4-BE49-F238E27FC236}">
                <a16:creationId xmlns:a16="http://schemas.microsoft.com/office/drawing/2014/main" id="{0D8365A9-CB04-4658-8281-89811CC8C289}"/>
              </a:ext>
            </a:extLst>
          </p:cNvPr>
          <p:cNvSpPr txBox="1"/>
          <p:nvPr/>
        </p:nvSpPr>
        <p:spPr>
          <a:xfrm>
            <a:off x="2166257" y="5595257"/>
            <a:ext cx="50074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a:t>
            </a:r>
          </a:p>
        </p:txBody>
      </p:sp>
      <p:sp>
        <p:nvSpPr>
          <p:cNvPr id="9" name="مربع نص 8">
            <a:extLst>
              <a:ext uri="{FF2B5EF4-FFF2-40B4-BE49-F238E27FC236}">
                <a16:creationId xmlns:a16="http://schemas.microsoft.com/office/drawing/2014/main" id="{07FC6F63-95E5-4029-ACE5-8B5E9FD45ED5}"/>
              </a:ext>
            </a:extLst>
          </p:cNvPr>
          <p:cNvSpPr txBox="1"/>
          <p:nvPr/>
        </p:nvSpPr>
        <p:spPr>
          <a:xfrm>
            <a:off x="5475513" y="5595257"/>
            <a:ext cx="522515"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10" name="مربع نص 9">
            <a:extLst>
              <a:ext uri="{FF2B5EF4-FFF2-40B4-BE49-F238E27FC236}">
                <a16:creationId xmlns:a16="http://schemas.microsoft.com/office/drawing/2014/main" id="{932704B1-FE21-4CA6-93B9-A8E706059C45}"/>
              </a:ext>
            </a:extLst>
          </p:cNvPr>
          <p:cNvSpPr txBox="1"/>
          <p:nvPr/>
        </p:nvSpPr>
        <p:spPr>
          <a:xfrm>
            <a:off x="3135086" y="455926"/>
            <a:ext cx="56605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11" name="مربع نص 10">
            <a:extLst>
              <a:ext uri="{FF2B5EF4-FFF2-40B4-BE49-F238E27FC236}">
                <a16:creationId xmlns:a16="http://schemas.microsoft.com/office/drawing/2014/main" id="{FF9B2367-F53F-7639-6561-5F9CDA7D4493}"/>
              </a:ext>
            </a:extLst>
          </p:cNvPr>
          <p:cNvSpPr txBox="1"/>
          <p:nvPr/>
        </p:nvSpPr>
        <p:spPr>
          <a:xfrm>
            <a:off x="6997344" y="3928293"/>
            <a:ext cx="5030645" cy="646331"/>
          </a:xfrm>
          <a:prstGeom prst="rect">
            <a:avLst/>
          </a:prstGeom>
          <a:noFill/>
        </p:spPr>
        <p:txBody>
          <a:bodyPr wrap="square">
            <a:spAutoFit/>
          </a:bodyPr>
          <a:lstStyle/>
          <a:p>
            <a:pPr algn="l" rtl="0"/>
            <a:r>
              <a:rPr lang="ar-IQ"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remember:-Parasitic folds have a vergence directed toward the hinge zone of major fold</a:t>
            </a:r>
            <a:endParaRPr lang="en-US" i="1" dirty="0"/>
          </a:p>
        </p:txBody>
      </p:sp>
      <p:sp>
        <p:nvSpPr>
          <p:cNvPr id="13" name="مربع نص 12">
            <a:extLst>
              <a:ext uri="{FF2B5EF4-FFF2-40B4-BE49-F238E27FC236}">
                <a16:creationId xmlns:a16="http://schemas.microsoft.com/office/drawing/2014/main" id="{C95AF724-E016-4CC5-3A2C-E8AD20947325}"/>
              </a:ext>
            </a:extLst>
          </p:cNvPr>
          <p:cNvSpPr txBox="1"/>
          <p:nvPr/>
        </p:nvSpPr>
        <p:spPr>
          <a:xfrm>
            <a:off x="5736770" y="2139958"/>
            <a:ext cx="6096000" cy="1200329"/>
          </a:xfrm>
          <a:prstGeom prst="rect">
            <a:avLst/>
          </a:prstGeom>
          <a:noFill/>
        </p:spPr>
        <p:txBody>
          <a:bodyPr wrap="square">
            <a:spAutoFit/>
          </a:bodyPr>
          <a:lstStyle/>
          <a:p>
            <a:r>
              <a:rPr lang="en-US" sz="1800" b="1" i="0" dirty="0">
                <a:solidFill>
                  <a:srgbClr val="000000"/>
                </a:solidFill>
                <a:effectLst/>
                <a:latin typeface="Simplified Arabic" panose="02020603050405020304" pitchFamily="18" charset="-78"/>
                <a:cs typeface="Simplified Arabic" panose="02020603050405020304" pitchFamily="18" charset="-78"/>
              </a:rPr>
              <a:t>A</a:t>
            </a:r>
            <a:r>
              <a:rPr lang="ar-EG" sz="1800" b="1" i="0" dirty="0">
                <a:solidFill>
                  <a:srgbClr val="000000"/>
                </a:solidFill>
                <a:effectLst/>
                <a:latin typeface="Simplified Arabic" panose="02020603050405020304" pitchFamily="18" charset="-78"/>
                <a:cs typeface="Simplified Arabic" panose="02020603050405020304" pitchFamily="18" charset="-78"/>
              </a:rPr>
              <a:t>: طية مقلوبة متساوية الميل، لاي</a:t>
            </a:r>
            <a:r>
              <a:rPr lang="ar-IQ" sz="1800" b="1" i="0" dirty="0">
                <a:solidFill>
                  <a:srgbClr val="000000"/>
                </a:solidFill>
                <a:effectLst/>
                <a:latin typeface="Simplified Arabic" panose="02020603050405020304" pitchFamily="18" charset="-78"/>
                <a:cs typeface="Simplified Arabic" panose="02020603050405020304" pitchFamily="18" charset="-78"/>
              </a:rPr>
              <a:t>ظ</a:t>
            </a:r>
            <a:r>
              <a:rPr lang="ar-EG" sz="1800" b="1" i="0" dirty="0">
                <a:solidFill>
                  <a:srgbClr val="000000"/>
                </a:solidFill>
                <a:effectLst/>
                <a:latin typeface="Simplified Arabic" panose="02020603050405020304" pitchFamily="18" charset="-78"/>
                <a:cs typeface="Simplified Arabic" panose="02020603050405020304" pitchFamily="18" charset="-78"/>
              </a:rPr>
              <a:t>هر منها في مقطعها العرضي سوى جزء من كل</a:t>
            </a:r>
            <a:r>
              <a:rPr lang="ar-IQ" sz="1800" b="1" i="0" dirty="0">
                <a:solidFill>
                  <a:srgbClr val="000000"/>
                </a:solidFill>
                <a:effectLst/>
                <a:latin typeface="Simplified Arabic" panose="02020603050405020304" pitchFamily="18" charset="-78"/>
                <a:cs typeface="Simplified Arabic" panose="02020603050405020304" pitchFamily="18" charset="-78"/>
              </a:rPr>
              <a:t> </a:t>
            </a:r>
            <a:r>
              <a:rPr lang="ar-EG" sz="1800" b="1" i="0" dirty="0">
                <a:solidFill>
                  <a:srgbClr val="000000"/>
                </a:solidFill>
                <a:effectLst/>
                <a:latin typeface="Simplified Arabic" panose="02020603050405020304" pitchFamily="18" charset="-78"/>
                <a:cs typeface="Simplified Arabic" panose="02020603050405020304" pitchFamily="18" charset="-78"/>
              </a:rPr>
              <a:t>جناح مترافق مع طيات ثانوية في طبقاته الطيعة. فهل تمثل هذه الطية شكلاً محدباً أم شكلاً مقع</a:t>
            </a:r>
            <a:r>
              <a:rPr lang="ar-IQ" sz="1800" b="1" i="0" dirty="0">
                <a:solidFill>
                  <a:srgbClr val="000000"/>
                </a:solidFill>
                <a:effectLst/>
                <a:latin typeface="Simplified Arabic" panose="02020603050405020304" pitchFamily="18" charset="-78"/>
                <a:cs typeface="Simplified Arabic" panose="02020603050405020304" pitchFamily="18" charset="-78"/>
              </a:rPr>
              <a:t>را</a:t>
            </a:r>
            <a:r>
              <a:rPr lang="ar-EG" sz="1800" b="1" i="0" dirty="0">
                <a:solidFill>
                  <a:srgbClr val="000000"/>
                </a:solidFill>
                <a:effectLst/>
                <a:latin typeface="Simplified Arabic" panose="02020603050405020304" pitchFamily="18" charset="-78"/>
                <a:cs typeface="Simplified Arabic" panose="02020603050405020304" pitchFamily="18" charset="-78"/>
              </a:rPr>
              <a:t>؟</a:t>
            </a:r>
            <a:r>
              <a:rPr lang="ar-EG" dirty="0"/>
              <a:t> </a:t>
            </a:r>
            <a:br>
              <a:rPr lang="ar-EG" dirty="0"/>
            </a:br>
            <a:endParaRPr lang="en-US" dirty="0"/>
          </a:p>
        </p:txBody>
      </p:sp>
      <p:sp>
        <p:nvSpPr>
          <p:cNvPr id="12" name="مربع نص 11">
            <a:extLst>
              <a:ext uri="{FF2B5EF4-FFF2-40B4-BE49-F238E27FC236}">
                <a16:creationId xmlns:a16="http://schemas.microsoft.com/office/drawing/2014/main" id="{67D17B23-5BF9-0214-5784-6A085E83C9E1}"/>
              </a:ext>
            </a:extLst>
          </p:cNvPr>
          <p:cNvSpPr txBox="1"/>
          <p:nvPr/>
        </p:nvSpPr>
        <p:spPr>
          <a:xfrm>
            <a:off x="0" y="6033184"/>
            <a:ext cx="6096000" cy="646331"/>
          </a:xfrm>
          <a:prstGeom prst="rect">
            <a:avLst/>
          </a:prstGeom>
          <a:noFill/>
        </p:spPr>
        <p:txBody>
          <a:bodyPr wrap="square">
            <a:spAutoFit/>
          </a:bodyPr>
          <a:lstStyle/>
          <a:p>
            <a:pPr marR="20980" algn="ctr"/>
            <a:r>
              <a:rPr lang="ar-EG" sz="1800" b="1" i="0" u="none" strike="noStrike" baseline="0" dirty="0">
                <a:solidFill>
                  <a:srgbClr val="000000"/>
                </a:solidFill>
                <a:latin typeface="Simplified Arabic" panose="02020603050405020304" pitchFamily="18" charset="-78"/>
                <a:cs typeface="Simplified Arabic" panose="02020603050405020304" pitchFamily="18" charset="-78"/>
              </a:rPr>
              <a:t>يبدو أن نمط عدم التنا</a:t>
            </a:r>
            <a:r>
              <a:rPr lang="ar-IQ" sz="1800" b="1" i="0" u="none" strike="noStrike" baseline="0" dirty="0">
                <a:solidFill>
                  <a:srgbClr val="000000"/>
                </a:solidFill>
                <a:latin typeface="Simplified Arabic" panose="02020603050405020304" pitchFamily="18" charset="-78"/>
                <a:cs typeface="Simplified Arabic" panose="02020603050405020304" pitchFamily="18" charset="-78"/>
              </a:rPr>
              <a:t>ظ</a:t>
            </a:r>
            <a:r>
              <a:rPr lang="ar-EG" sz="1800" b="1" i="0" u="none" strike="noStrike" baseline="0" dirty="0">
                <a:solidFill>
                  <a:srgbClr val="000000"/>
                </a:solidFill>
                <a:latin typeface="Simplified Arabic" panose="02020603050405020304" pitchFamily="18" charset="-78"/>
                <a:cs typeface="Simplified Arabic" panose="02020603050405020304" pitchFamily="18" charset="-78"/>
              </a:rPr>
              <a:t>ر في الطيات الثانوية يتوافق مع الانزلاق الطبقي على جناحي  شكل محدب مقلوب.</a:t>
            </a:r>
            <a:endParaRPr lang="ar-EG" sz="1800" b="0" i="0" u="none" strike="noStrike" baseline="0" dirty="0">
              <a:solidFill>
                <a:srgbClr val="000000"/>
              </a:solidFill>
              <a:latin typeface="Simplified Arabic" panose="02020603050405020304" pitchFamily="18" charset="-78"/>
              <a:cs typeface="Simplified Arabic" panose="02020603050405020304" pitchFamily="18" charset="-78"/>
            </a:endParaRPr>
          </a:p>
        </p:txBody>
      </p:sp>
      <p:pic>
        <p:nvPicPr>
          <p:cNvPr id="15" name="صورة 14">
            <a:extLst>
              <a:ext uri="{FF2B5EF4-FFF2-40B4-BE49-F238E27FC236}">
                <a16:creationId xmlns:a16="http://schemas.microsoft.com/office/drawing/2014/main" id="{25D32A09-3F31-5D94-FF6B-A21DBFF99D6D}"/>
              </a:ext>
            </a:extLst>
          </p:cNvPr>
          <p:cNvPicPr>
            <a:picLocks noChangeAspect="1"/>
          </p:cNvPicPr>
          <p:nvPr/>
        </p:nvPicPr>
        <p:blipFill rotWithShape="1">
          <a:blip r:embed="rId3"/>
          <a:srcRect l="13317"/>
          <a:stretch/>
        </p:blipFill>
        <p:spPr>
          <a:xfrm>
            <a:off x="137159" y="1101655"/>
            <a:ext cx="2410051" cy="2076606"/>
          </a:xfrm>
          <a:prstGeom prst="rect">
            <a:avLst/>
          </a:prstGeom>
        </p:spPr>
      </p:pic>
      <p:pic>
        <p:nvPicPr>
          <p:cNvPr id="17" name="صورة 16">
            <a:extLst>
              <a:ext uri="{FF2B5EF4-FFF2-40B4-BE49-F238E27FC236}">
                <a16:creationId xmlns:a16="http://schemas.microsoft.com/office/drawing/2014/main" id="{09837C6B-A450-FBAC-886C-2297FBCE134A}"/>
              </a:ext>
            </a:extLst>
          </p:cNvPr>
          <p:cNvPicPr>
            <a:picLocks noChangeAspect="1"/>
          </p:cNvPicPr>
          <p:nvPr/>
        </p:nvPicPr>
        <p:blipFill>
          <a:blip r:embed="rId4"/>
          <a:stretch>
            <a:fillRect/>
          </a:stretch>
        </p:blipFill>
        <p:spPr>
          <a:xfrm>
            <a:off x="63516" y="4647620"/>
            <a:ext cx="1781604" cy="1320419"/>
          </a:xfrm>
          <a:prstGeom prst="rect">
            <a:avLst/>
          </a:prstGeom>
        </p:spPr>
      </p:pic>
      <p:pic>
        <p:nvPicPr>
          <p:cNvPr id="19" name="صورة 18">
            <a:extLst>
              <a:ext uri="{FF2B5EF4-FFF2-40B4-BE49-F238E27FC236}">
                <a16:creationId xmlns:a16="http://schemas.microsoft.com/office/drawing/2014/main" id="{CFD4FF4B-7DE5-BBAB-57BE-178E8AA424AB}"/>
              </a:ext>
            </a:extLst>
          </p:cNvPr>
          <p:cNvPicPr>
            <a:picLocks noChangeAspect="1"/>
          </p:cNvPicPr>
          <p:nvPr/>
        </p:nvPicPr>
        <p:blipFill>
          <a:blip r:embed="rId5"/>
          <a:stretch>
            <a:fillRect/>
          </a:stretch>
        </p:blipFill>
        <p:spPr>
          <a:xfrm rot="10800000">
            <a:off x="6924409" y="3111961"/>
            <a:ext cx="2955315" cy="2393261"/>
          </a:xfrm>
          <a:prstGeom prst="rect">
            <a:avLst/>
          </a:prstGeom>
        </p:spPr>
      </p:pic>
    </p:spTree>
    <p:extLst>
      <p:ext uri="{BB962C8B-B14F-4D97-AF65-F5344CB8AC3E}">
        <p14:creationId xmlns:p14="http://schemas.microsoft.com/office/powerpoint/2010/main" val="88296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9530" t="39485" r="17588" b="6249"/>
          <a:stretch/>
        </p:blipFill>
        <p:spPr bwMode="auto">
          <a:xfrm>
            <a:off x="2068417" y="3087072"/>
            <a:ext cx="3836579" cy="355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575720" y="-53337"/>
            <a:ext cx="5472608" cy="523220"/>
          </a:xfrm>
          <a:prstGeom prst="rect">
            <a:avLst/>
          </a:prstGeom>
          <a:noFill/>
        </p:spPr>
        <p:txBody>
          <a:bodyPr wrap="square" rtlCol="0">
            <a:spAutoFit/>
          </a:bodyPr>
          <a:lstStyle/>
          <a:p>
            <a:r>
              <a:rPr lang="ar-SA" sz="2800" dirty="0">
                <a:latin typeface="Times New Roman" pitchFamily="18" charset="0"/>
                <a:cs typeface="Times New Roman" pitchFamily="18" charset="0"/>
              </a:rPr>
              <a:t>الطيات الثانوية </a:t>
            </a:r>
            <a:r>
              <a:rPr lang="en-US" sz="2800" dirty="0">
                <a:latin typeface="Times New Roman" pitchFamily="18" charset="0"/>
                <a:cs typeface="Times New Roman" pitchFamily="18" charset="0"/>
              </a:rPr>
              <a:t>minor folds</a:t>
            </a:r>
          </a:p>
        </p:txBody>
      </p:sp>
      <p:sp>
        <p:nvSpPr>
          <p:cNvPr id="5" name="TextBox 4"/>
          <p:cNvSpPr txBox="1"/>
          <p:nvPr/>
        </p:nvSpPr>
        <p:spPr>
          <a:xfrm>
            <a:off x="6600056" y="587810"/>
            <a:ext cx="3672408" cy="369332"/>
          </a:xfrm>
          <a:prstGeom prst="rect">
            <a:avLst/>
          </a:prstGeom>
          <a:noFill/>
        </p:spPr>
        <p:txBody>
          <a:bodyPr wrap="square" rtlCol="0">
            <a:spAutoFit/>
          </a:bodyPr>
          <a:lstStyle/>
          <a:p>
            <a:endParaRPr lang="en-US" dirty="0"/>
          </a:p>
        </p:txBody>
      </p:sp>
      <p:sp>
        <p:nvSpPr>
          <p:cNvPr id="6" name="TextBox 5"/>
          <p:cNvSpPr txBox="1"/>
          <p:nvPr/>
        </p:nvSpPr>
        <p:spPr>
          <a:xfrm>
            <a:off x="1980482" y="292387"/>
            <a:ext cx="8446705" cy="2339102"/>
          </a:xfrm>
          <a:prstGeom prst="rect">
            <a:avLst/>
          </a:prstGeom>
          <a:noFill/>
        </p:spPr>
        <p:txBody>
          <a:bodyPr wrap="square" rtlCol="0">
            <a:spAutoFit/>
          </a:bodyPr>
          <a:lstStyle/>
          <a:p>
            <a:r>
              <a:rPr lang="ar-SA" sz="2000" dirty="0">
                <a:latin typeface="Times New Roman" pitchFamily="18" charset="0"/>
                <a:cs typeface="Times New Roman" pitchFamily="18" charset="0"/>
              </a:rPr>
              <a:t> وهي طيات  صغيرة غير متناظرة تتكون على اطراف الطيات الرئيسة  وهي تنشأ في طبقات غير صلبة  (  </a:t>
            </a:r>
            <a:r>
              <a:rPr lang="en-US" sz="2000" dirty="0">
                <a:latin typeface="Times New Roman" pitchFamily="18" charset="0"/>
                <a:cs typeface="Times New Roman" pitchFamily="18" charset="0"/>
              </a:rPr>
              <a:t>bed</a:t>
            </a:r>
            <a:r>
              <a:rPr lang="ar-SA" sz="2000" dirty="0">
                <a:latin typeface="Times New Roman" pitchFamily="18" charset="0"/>
                <a:cs typeface="Times New Roman" pitchFamily="18" charset="0"/>
              </a:rPr>
              <a:t> </a:t>
            </a:r>
            <a:r>
              <a:rPr lang="en-US" sz="2000" dirty="0">
                <a:latin typeface="Times New Roman" pitchFamily="18" charset="0"/>
                <a:cs typeface="Times New Roman" pitchFamily="18" charset="0"/>
              </a:rPr>
              <a:t>incompetent</a:t>
            </a:r>
            <a:r>
              <a:rPr lang="ar-IQ" sz="2000" dirty="0">
                <a:latin typeface="Times New Roman" pitchFamily="18" charset="0"/>
                <a:cs typeface="Times New Roman" pitchFamily="18" charset="0"/>
              </a:rPr>
              <a:t>)   واقعة بين طبقتين صلبتين (</a:t>
            </a:r>
            <a:r>
              <a:rPr lang="en-US" sz="2000" dirty="0">
                <a:latin typeface="Times New Roman" pitchFamily="18" charset="0"/>
                <a:cs typeface="Times New Roman" pitchFamily="18" charset="0"/>
              </a:rPr>
              <a:t>competent   beds</a:t>
            </a:r>
            <a:r>
              <a:rPr lang="ar-SA" sz="2000" dirty="0">
                <a:latin typeface="Times New Roman" pitchFamily="18" charset="0"/>
                <a:cs typeface="Times New Roman" pitchFamily="18" charset="0"/>
              </a:rPr>
              <a:t>)  تحركتا قصيًا احداهما  عبر الاخرى  , و يطلق عليها ايضا  الطيات المتطفلة </a:t>
            </a:r>
            <a:r>
              <a:rPr lang="en-US" sz="2800" dirty="0">
                <a:latin typeface="Times New Roman" pitchFamily="18" charset="0"/>
                <a:cs typeface="Times New Roman" pitchFamily="18" charset="0"/>
              </a:rPr>
              <a:t>     </a:t>
            </a:r>
            <a:r>
              <a:rPr lang="ar-IQ" sz="2400" dirty="0">
                <a:latin typeface="Times New Roman" pitchFamily="18" charset="0"/>
                <a:cs typeface="Times New Roman" pitchFamily="18" charset="0"/>
              </a:rPr>
              <a:t>  </a:t>
            </a:r>
            <a:r>
              <a:rPr lang="en-US" sz="2400" i="1" dirty="0">
                <a:latin typeface="Times New Roman" pitchFamily="18" charset="0"/>
                <a:cs typeface="Times New Roman" pitchFamily="18" charset="0"/>
              </a:rPr>
              <a:t>parasitic folds</a:t>
            </a:r>
            <a:r>
              <a:rPr lang="ar-IQ" sz="2400" i="1" dirty="0">
                <a:latin typeface="Times New Roman" pitchFamily="18" charset="0"/>
                <a:cs typeface="Times New Roman" pitchFamily="18" charset="0"/>
              </a:rPr>
              <a:t>   </a:t>
            </a:r>
            <a:r>
              <a:rPr lang="ar-IQ" sz="2000" dirty="0">
                <a:latin typeface="Times New Roman" pitchFamily="18" charset="0"/>
                <a:cs typeface="Times New Roman" pitchFamily="18" charset="0"/>
              </a:rPr>
              <a:t>وذلك لامتلاكها نفس وضعية الطية الرئيسة من ناحية التوجية(المحور والمستوي المحوري).  ولأنها تكونت بنفس نمط التشوه لذلك يمكن استخدامها ( </a:t>
            </a:r>
            <a:r>
              <a:rPr lang="ar-IQ" sz="2000" i="1" u="sng" dirty="0">
                <a:latin typeface="Times New Roman" pitchFamily="18" charset="0"/>
                <a:cs typeface="Times New Roman" pitchFamily="18" charset="0"/>
              </a:rPr>
              <a:t>عموما</a:t>
            </a:r>
            <a:r>
              <a:rPr lang="ar-IQ" sz="2000" dirty="0">
                <a:latin typeface="Times New Roman" pitchFamily="18" charset="0"/>
                <a:cs typeface="Times New Roman" pitchFamily="18" charset="0"/>
              </a:rPr>
              <a:t>) في استنباط وضعية الطية الرئيسة عندما تكون مكاشفها قليلة ومتباعدة.</a:t>
            </a:r>
            <a:r>
              <a:rPr lang="ar-SA" sz="2000" dirty="0">
                <a:latin typeface="Times New Roman" pitchFamily="18" charset="0"/>
                <a:cs typeface="Times New Roman" pitchFamily="18" charset="0"/>
              </a:rPr>
              <a:t>. </a:t>
            </a:r>
            <a:r>
              <a:rPr lang="ar-SA" sz="2000" u="sng" dirty="0">
                <a:latin typeface="Times New Roman" pitchFamily="18" charset="0"/>
                <a:cs typeface="Times New Roman" pitchFamily="18" charset="0"/>
              </a:rPr>
              <a:t>كما يطلق عليها </a:t>
            </a:r>
            <a:r>
              <a:rPr lang="en-US" sz="2000" u="sng" dirty="0">
                <a:latin typeface="Times New Roman" pitchFamily="18" charset="0"/>
                <a:cs typeface="Times New Roman" pitchFamily="18" charset="0"/>
              </a:rPr>
              <a:t> </a:t>
            </a:r>
            <a:r>
              <a:rPr lang="ar-IQ" sz="2000" u="sng" dirty="0">
                <a:latin typeface="Times New Roman" pitchFamily="18" charset="0"/>
                <a:cs typeface="Times New Roman" pitchFamily="18" charset="0"/>
              </a:rPr>
              <a:t> </a:t>
            </a:r>
            <a:r>
              <a:rPr lang="en-US" sz="2000" u="sng" dirty="0">
                <a:latin typeface="Times New Roman" pitchFamily="18" charset="0"/>
                <a:cs typeface="Times New Roman" pitchFamily="18" charset="0"/>
              </a:rPr>
              <a:t>  drag fold</a:t>
            </a:r>
            <a:r>
              <a:rPr lang="ar-IQ" sz="2000" u="sng" dirty="0">
                <a:latin typeface="Times New Roman" pitchFamily="18" charset="0"/>
                <a:cs typeface="Times New Roman" pitchFamily="18" charset="0"/>
              </a:rPr>
              <a:t>الا ان المصطلح يصح اطلاقة على الطيات الناشئة عن الفوالق</a:t>
            </a:r>
            <a:r>
              <a:rPr lang="ar-SA" sz="2000" u="sng" dirty="0">
                <a:latin typeface="Times New Roman" pitchFamily="18" charset="0"/>
                <a:cs typeface="Times New Roman" pitchFamily="18" charset="0"/>
              </a:rPr>
              <a:t> </a:t>
            </a:r>
            <a:r>
              <a:rPr lang="en-US" u="sng" dirty="0">
                <a:latin typeface="Times New Roman" pitchFamily="18" charset="0"/>
                <a:cs typeface="Times New Roman" pitchFamily="18" charset="0"/>
              </a:rPr>
              <a:t>fault-drag folds</a:t>
            </a:r>
          </a:p>
        </p:txBody>
      </p:sp>
      <p:grpSp>
        <p:nvGrpSpPr>
          <p:cNvPr id="1024" name="Group 1023"/>
          <p:cNvGrpSpPr/>
          <p:nvPr/>
        </p:nvGrpSpPr>
        <p:grpSpPr>
          <a:xfrm>
            <a:off x="1732929" y="3996605"/>
            <a:ext cx="2839407" cy="1047810"/>
            <a:chOff x="1853110" y="9214765"/>
            <a:chExt cx="5889757" cy="1955337"/>
          </a:xfrm>
        </p:grpSpPr>
        <p:grpSp>
          <p:nvGrpSpPr>
            <p:cNvPr id="20" name="Group 19"/>
            <p:cNvGrpSpPr/>
            <p:nvPr/>
          </p:nvGrpSpPr>
          <p:grpSpPr>
            <a:xfrm>
              <a:off x="1853110" y="9214765"/>
              <a:ext cx="747945" cy="864468"/>
              <a:chOff x="2090437" y="9214765"/>
              <a:chExt cx="747945" cy="864468"/>
            </a:xfrm>
          </p:grpSpPr>
          <p:cxnSp>
            <p:nvCxnSpPr>
              <p:cNvPr id="10" name="Straight Connector 9"/>
              <p:cNvCxnSpPr/>
              <p:nvPr/>
            </p:nvCxnSpPr>
            <p:spPr bwMode="auto">
              <a:xfrm flipV="1">
                <a:off x="2090437" y="9214765"/>
                <a:ext cx="747945" cy="864468"/>
              </a:xfrm>
              <a:prstGeom prst="line">
                <a:avLst/>
              </a:prstGeom>
              <a:solidFill>
                <a:srgbClr val="00B8FF"/>
              </a:solidFill>
              <a:ln w="4127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V="1">
                <a:off x="2339752" y="9214765"/>
                <a:ext cx="498630" cy="144387"/>
              </a:xfrm>
              <a:prstGeom prst="line">
                <a:avLst/>
              </a:prstGeom>
              <a:solidFill>
                <a:srgbClr val="00B8FF"/>
              </a:solidFill>
              <a:ln w="34925" cap="flat" cmpd="sng" algn="ctr">
                <a:solidFill>
                  <a:schemeClr val="tx1"/>
                </a:solidFill>
                <a:prstDash val="solid"/>
                <a:round/>
                <a:headEnd type="none" w="med" len="med"/>
                <a:tailEnd type="none" w="med" len="med"/>
              </a:ln>
              <a:effectLst/>
            </p:spPr>
          </p:cxnSp>
        </p:grpSp>
        <p:grpSp>
          <p:nvGrpSpPr>
            <p:cNvPr id="21" name="Group 20"/>
            <p:cNvGrpSpPr/>
            <p:nvPr/>
          </p:nvGrpSpPr>
          <p:grpSpPr>
            <a:xfrm>
              <a:off x="2660556" y="10063040"/>
              <a:ext cx="736018" cy="753743"/>
              <a:chOff x="3038168" y="9898955"/>
              <a:chExt cx="736018" cy="753743"/>
            </a:xfrm>
          </p:grpSpPr>
          <p:cxnSp>
            <p:nvCxnSpPr>
              <p:cNvPr id="17" name="Straight Connector 16"/>
              <p:cNvCxnSpPr/>
              <p:nvPr/>
            </p:nvCxnSpPr>
            <p:spPr bwMode="auto">
              <a:xfrm flipV="1">
                <a:off x="3048295" y="9898955"/>
                <a:ext cx="725891" cy="743394"/>
              </a:xfrm>
              <a:prstGeom prst="line">
                <a:avLst/>
              </a:prstGeom>
              <a:solidFill>
                <a:srgbClr val="00B8FF"/>
              </a:solidFill>
              <a:ln w="4127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flipV="1">
                <a:off x="3038168" y="10436303"/>
                <a:ext cx="498630" cy="216395"/>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nvGrpSpPr>
            <p:cNvPr id="23" name="Group 22"/>
            <p:cNvGrpSpPr/>
            <p:nvPr/>
          </p:nvGrpSpPr>
          <p:grpSpPr>
            <a:xfrm rot="6372669">
              <a:off x="6462748" y="10456265"/>
              <a:ext cx="561055" cy="866619"/>
              <a:chOff x="8084642" y="1456847"/>
              <a:chExt cx="561055" cy="866619"/>
            </a:xfrm>
          </p:grpSpPr>
          <p:cxnSp>
            <p:nvCxnSpPr>
              <p:cNvPr id="24" name="Straight Connector 23"/>
              <p:cNvCxnSpPr/>
              <p:nvPr/>
            </p:nvCxnSpPr>
            <p:spPr bwMode="auto">
              <a:xfrm rot="15227331">
                <a:off x="7966332" y="1644101"/>
                <a:ext cx="797675" cy="561055"/>
              </a:xfrm>
              <a:prstGeom prst="line">
                <a:avLst/>
              </a:prstGeom>
              <a:solidFill>
                <a:srgbClr val="00B8FF"/>
              </a:solidFill>
              <a:ln w="4127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rot="15227331" flipH="1">
                <a:off x="8328473" y="1736472"/>
                <a:ext cx="559254" cy="4"/>
              </a:xfrm>
              <a:prstGeom prst="line">
                <a:avLst/>
              </a:prstGeom>
              <a:solidFill>
                <a:srgbClr val="00B8FF"/>
              </a:solidFill>
              <a:ln w="34925" cap="flat" cmpd="sng" algn="ctr">
                <a:solidFill>
                  <a:schemeClr val="tx1"/>
                </a:solidFill>
                <a:prstDash val="solid"/>
                <a:round/>
                <a:headEnd type="none" w="med" len="med"/>
                <a:tailEnd type="none" w="med" len="med"/>
              </a:ln>
              <a:effectLst/>
            </p:spPr>
          </p:cxnSp>
        </p:grpSp>
        <p:grpSp>
          <p:nvGrpSpPr>
            <p:cNvPr id="29" name="Group 28"/>
            <p:cNvGrpSpPr/>
            <p:nvPr/>
          </p:nvGrpSpPr>
          <p:grpSpPr>
            <a:xfrm rot="17577414">
              <a:off x="7031434" y="9103320"/>
              <a:ext cx="470622" cy="952244"/>
              <a:chOff x="-1157639" y="6871216"/>
              <a:chExt cx="470622" cy="952244"/>
            </a:xfrm>
          </p:grpSpPr>
          <p:cxnSp>
            <p:nvCxnSpPr>
              <p:cNvPr id="30" name="Straight Connector 29"/>
              <p:cNvCxnSpPr/>
              <p:nvPr/>
            </p:nvCxnSpPr>
            <p:spPr bwMode="auto">
              <a:xfrm rot="4022586" flipH="1" flipV="1">
                <a:off x="-1369577" y="7140901"/>
                <a:ext cx="894497" cy="470622"/>
              </a:xfrm>
              <a:prstGeom prst="line">
                <a:avLst/>
              </a:prstGeom>
              <a:solidFill>
                <a:srgbClr val="00B8FF"/>
              </a:solidFill>
              <a:ln w="41275"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rot="4022586">
                <a:off x="-1005612" y="7094840"/>
                <a:ext cx="447248"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sp>
        <p:nvSpPr>
          <p:cNvPr id="1025" name="TextBox 1024"/>
          <p:cNvSpPr txBox="1"/>
          <p:nvPr/>
        </p:nvSpPr>
        <p:spPr>
          <a:xfrm>
            <a:off x="5994025" y="2700215"/>
            <a:ext cx="4442243" cy="1015663"/>
          </a:xfrm>
          <a:prstGeom prst="rect">
            <a:avLst/>
          </a:prstGeom>
          <a:noFill/>
        </p:spPr>
        <p:txBody>
          <a:bodyPr wrap="square" rtlCol="0">
            <a:spAutoFit/>
          </a:bodyPr>
          <a:lstStyle/>
          <a:p>
            <a:r>
              <a:rPr lang="ar-SA" sz="2000" dirty="0">
                <a:latin typeface="Times New Roman" pitchFamily="18" charset="0"/>
                <a:cs typeface="Times New Roman" pitchFamily="18" charset="0"/>
              </a:rPr>
              <a:t>تاخذ الطيات </a:t>
            </a:r>
            <a:r>
              <a:rPr lang="ar-IQ" sz="2000" dirty="0">
                <a:latin typeface="Times New Roman" pitchFamily="18" charset="0"/>
                <a:cs typeface="Times New Roman" pitchFamily="18" charset="0"/>
              </a:rPr>
              <a:t>ا</a:t>
            </a:r>
            <a:r>
              <a:rPr lang="ar-SA" sz="2000" dirty="0">
                <a:latin typeface="Times New Roman" pitchFamily="18" charset="0"/>
                <a:cs typeface="Times New Roman" pitchFamily="18" charset="0"/>
              </a:rPr>
              <a:t>لثانوية شكل حرف </a:t>
            </a:r>
            <a:r>
              <a:rPr lang="en-US" sz="2000" b="1" dirty="0">
                <a:latin typeface="Times New Roman" pitchFamily="18" charset="0"/>
                <a:cs typeface="Times New Roman" pitchFamily="18" charset="0"/>
              </a:rPr>
              <a:t>Z</a:t>
            </a:r>
            <a:r>
              <a:rPr lang="ar-IQ" sz="2000" dirty="0">
                <a:latin typeface="Times New Roman" pitchFamily="18" charset="0"/>
                <a:cs typeface="Times New Roman" pitchFamily="18" charset="0"/>
              </a:rPr>
              <a:t>  عندما تكون الحركة القص مع عقارب الساعة </a:t>
            </a:r>
            <a:r>
              <a:rPr lang="ar-SA" sz="2000" dirty="0">
                <a:latin typeface="Times New Roman" pitchFamily="18" charset="0"/>
                <a:cs typeface="Times New Roman" pitchFamily="18" charset="0"/>
              </a:rPr>
              <a:t>فيما تاخذ شكل الحرف </a:t>
            </a:r>
            <a:r>
              <a:rPr lang="en-US" sz="2000" b="1" dirty="0">
                <a:latin typeface="Times New Roman" pitchFamily="18" charset="0"/>
                <a:cs typeface="Times New Roman" pitchFamily="18" charset="0"/>
              </a:rPr>
              <a:t>S</a:t>
            </a:r>
            <a:r>
              <a:rPr lang="ar-IQ" sz="2000" dirty="0">
                <a:latin typeface="Times New Roman" pitchFamily="18" charset="0"/>
                <a:cs typeface="Times New Roman" pitchFamily="18" charset="0"/>
              </a:rPr>
              <a:t> اذا كانت حركة القص عكس عقارب الساعة</a:t>
            </a:r>
            <a:endParaRPr lang="en-US" sz="2000" dirty="0">
              <a:latin typeface="Times New Roman" pitchFamily="18" charset="0"/>
              <a:cs typeface="Times New Roman" pitchFamily="18" charset="0"/>
            </a:endParaRPr>
          </a:p>
        </p:txBody>
      </p:sp>
      <p:sp>
        <p:nvSpPr>
          <p:cNvPr id="1027" name="TextBox 1026"/>
          <p:cNvSpPr txBox="1"/>
          <p:nvPr/>
        </p:nvSpPr>
        <p:spPr>
          <a:xfrm>
            <a:off x="5987624" y="3723459"/>
            <a:ext cx="4723570" cy="1015663"/>
          </a:xfrm>
          <a:prstGeom prst="rect">
            <a:avLst/>
          </a:prstGeom>
          <a:noFill/>
        </p:spPr>
        <p:txBody>
          <a:bodyPr wrap="square" rtlCol="0">
            <a:spAutoFit/>
          </a:bodyPr>
          <a:lstStyle/>
          <a:p>
            <a:r>
              <a:rPr lang="ar-SA" sz="2000" dirty="0">
                <a:latin typeface="Times New Roman" pitchFamily="18" charset="0"/>
                <a:cs typeface="Times New Roman" pitchFamily="18" charset="0"/>
              </a:rPr>
              <a:t>لذلك  يمكن  استنباط غلق الطية(منطقة المفصل)  المحدبة الكبيرة  (مثلا) كما في الشكل من خلال التعرف على شكل الطية الثانوية.</a:t>
            </a:r>
            <a:endParaRPr lang="en-US" sz="2000" dirty="0">
              <a:latin typeface="Times New Roman" pitchFamily="18" charset="0"/>
              <a:cs typeface="Times New Roman" pitchFamily="18" charset="0"/>
            </a:endParaRPr>
          </a:p>
        </p:txBody>
      </p:sp>
      <p:sp>
        <p:nvSpPr>
          <p:cNvPr id="7" name="Footer Placeholder 6"/>
          <p:cNvSpPr>
            <a:spLocks noGrp="1"/>
          </p:cNvSpPr>
          <p:nvPr>
            <p:ph type="ftr" idx="11"/>
          </p:nvPr>
        </p:nvSpPr>
        <p:spPr/>
        <p:txBody>
          <a:bodyPr/>
          <a:lstStyle/>
          <a:p>
            <a:pPr>
              <a:defRPr/>
            </a:pPr>
            <a:r>
              <a:rPr lang="en-US">
                <a:solidFill>
                  <a:srgbClr val="FFFFCC"/>
                </a:solidFill>
              </a:rPr>
              <a:t>Dr. Rbeea  Znad</a:t>
            </a:r>
          </a:p>
        </p:txBody>
      </p:sp>
      <p:sp>
        <p:nvSpPr>
          <p:cNvPr id="1032" name="TextBox 1031"/>
          <p:cNvSpPr txBox="1"/>
          <p:nvPr/>
        </p:nvSpPr>
        <p:spPr>
          <a:xfrm>
            <a:off x="1666378" y="5723964"/>
            <a:ext cx="750824" cy="369332"/>
          </a:xfrm>
          <a:prstGeom prst="rect">
            <a:avLst/>
          </a:prstGeom>
          <a:solidFill>
            <a:schemeClr val="bg1"/>
          </a:solidFill>
        </p:spPr>
        <p:txBody>
          <a:bodyPr wrap="square" rtlCol="0">
            <a:spAutoFit/>
          </a:bodyPr>
          <a:lstStyle/>
          <a:p>
            <a:endParaRPr lang="en-US" dirty="0"/>
          </a:p>
        </p:txBody>
      </p:sp>
      <p:sp>
        <p:nvSpPr>
          <p:cNvPr id="8" name="TextBox 7"/>
          <p:cNvSpPr txBox="1"/>
          <p:nvPr/>
        </p:nvSpPr>
        <p:spPr>
          <a:xfrm rot="18456155">
            <a:off x="1342920" y="2654231"/>
            <a:ext cx="1679668" cy="369332"/>
          </a:xfrm>
          <a:prstGeom prst="rect">
            <a:avLst/>
          </a:prstGeom>
          <a:noFill/>
        </p:spPr>
        <p:txBody>
          <a:bodyPr wrap="square" rtlCol="0">
            <a:spAutoFit/>
          </a:bodyPr>
          <a:lstStyle/>
          <a:p>
            <a:r>
              <a:rPr lang="en-US" dirty="0"/>
              <a:t>Left hand limb</a:t>
            </a:r>
          </a:p>
        </p:txBody>
      </p:sp>
      <p:sp>
        <p:nvSpPr>
          <p:cNvPr id="32" name="TextBox 31"/>
          <p:cNvSpPr txBox="1"/>
          <p:nvPr/>
        </p:nvSpPr>
        <p:spPr>
          <a:xfrm rot="2169654">
            <a:off x="2747084" y="2494945"/>
            <a:ext cx="2111635" cy="369332"/>
          </a:xfrm>
          <a:prstGeom prst="rect">
            <a:avLst/>
          </a:prstGeom>
          <a:noFill/>
        </p:spPr>
        <p:txBody>
          <a:bodyPr wrap="square" rtlCol="0">
            <a:spAutoFit/>
          </a:bodyPr>
          <a:lstStyle/>
          <a:p>
            <a:r>
              <a:rPr lang="en-US" dirty="0"/>
              <a:t>right hand limb</a:t>
            </a:r>
          </a:p>
        </p:txBody>
      </p:sp>
      <p:sp>
        <p:nvSpPr>
          <p:cNvPr id="9" name="مستطيل 8"/>
          <p:cNvSpPr/>
          <p:nvPr/>
        </p:nvSpPr>
        <p:spPr bwMode="auto">
          <a:xfrm>
            <a:off x="1776937" y="5857689"/>
            <a:ext cx="811634" cy="374514"/>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 name="مربع نص 1"/>
          <p:cNvSpPr txBox="1"/>
          <p:nvPr/>
        </p:nvSpPr>
        <p:spPr>
          <a:xfrm>
            <a:off x="6238590" y="5333106"/>
            <a:ext cx="4467891" cy="646331"/>
          </a:xfrm>
          <a:prstGeom prst="rect">
            <a:avLst/>
          </a:prstGeom>
          <a:noFill/>
        </p:spPr>
        <p:txBody>
          <a:bodyPr wrap="none" rtlCol="1">
            <a:spAutoFit/>
          </a:bodyPr>
          <a:lstStyle/>
          <a:p>
            <a:r>
              <a:rPr lang="ar-IQ"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ar-IQ" dirty="0" err="1">
                <a:latin typeface="Times New Roman" pitchFamily="18" charset="0"/>
                <a:cs typeface="Times New Roman" pitchFamily="18" charset="0"/>
              </a:rPr>
              <a:t>االاتكاء</a:t>
            </a:r>
            <a:r>
              <a:rPr lang="ar-IQ" dirty="0">
                <a:latin typeface="Times New Roman" pitchFamily="18" charset="0"/>
                <a:cs typeface="Times New Roman" pitchFamily="18" charset="0"/>
              </a:rPr>
              <a:t> </a:t>
            </a:r>
            <a:r>
              <a:rPr lang="en-US" dirty="0" err="1">
                <a:latin typeface="Times New Roman" pitchFamily="18" charset="0"/>
                <a:cs typeface="Times New Roman" pitchFamily="18" charset="0"/>
              </a:rPr>
              <a:t>Vergency</a:t>
            </a:r>
            <a:endParaRPr lang="ar-IQ" dirty="0">
              <a:latin typeface="Times New Roman" pitchFamily="18" charset="0"/>
              <a:cs typeface="Times New Roman" pitchFamily="18" charset="0"/>
            </a:endParaRPr>
          </a:p>
          <a:p>
            <a:r>
              <a:rPr lang="ar-IQ" dirty="0">
                <a:latin typeface="Times New Roman" pitchFamily="18" charset="0"/>
                <a:cs typeface="Times New Roman" pitchFamily="18" charset="0"/>
              </a:rPr>
              <a:t> للطيات الثانوية يشير نحو المستوي المحوري</a:t>
            </a:r>
            <a:r>
              <a:rPr lang="en-US" dirty="0">
                <a:latin typeface="Times New Roman" pitchFamily="18" charset="0"/>
                <a:cs typeface="Times New Roman" pitchFamily="18" charset="0"/>
              </a:rPr>
              <a:t> </a:t>
            </a:r>
            <a:r>
              <a:rPr lang="ar-IQ" dirty="0">
                <a:latin typeface="Times New Roman" pitchFamily="18" charset="0"/>
                <a:cs typeface="Times New Roman" pitchFamily="18" charset="0"/>
              </a:rPr>
              <a:t> للطية الكبيرة</a:t>
            </a:r>
          </a:p>
        </p:txBody>
      </p:sp>
      <p:sp>
        <p:nvSpPr>
          <p:cNvPr id="3" name="عنصر نائب لرقم الشريحة 2"/>
          <p:cNvSpPr>
            <a:spLocks noGrp="1"/>
          </p:cNvSpPr>
          <p:nvPr>
            <p:ph type="sldNum" idx="12"/>
          </p:nvPr>
        </p:nvSpPr>
        <p:spPr/>
        <p:txBody>
          <a:bodyPr/>
          <a:lstStyle/>
          <a:p>
            <a:pPr>
              <a:defRPr/>
            </a:pPr>
            <a:fld id="{D9ABFF17-70CD-4281-9DFF-42E2B69F843F}" type="slidenum">
              <a:rPr lang="en-US" smtClean="0">
                <a:solidFill>
                  <a:schemeClr val="tx1"/>
                </a:solidFill>
              </a:rPr>
              <a:pPr>
                <a:defRPr/>
              </a:pPr>
              <a:t>2</a:t>
            </a:fld>
            <a:endParaRPr lang="en-US" dirty="0">
              <a:solidFill>
                <a:schemeClr val="tx1"/>
              </a:solidFill>
            </a:endParaRPr>
          </a:p>
        </p:txBody>
      </p:sp>
      <p:pic>
        <p:nvPicPr>
          <p:cNvPr id="28" name="Picture 2" descr="GR12.jpg"/>
          <p:cNvPicPr>
            <a:picLocks noChangeAspect="1"/>
          </p:cNvPicPr>
          <p:nvPr/>
        </p:nvPicPr>
        <p:blipFill>
          <a:blip r:embed="rId4" cstate="print"/>
          <a:stretch>
            <a:fillRect/>
          </a:stretch>
        </p:blipFill>
        <p:spPr>
          <a:xfrm>
            <a:off x="1008686" y="2363112"/>
            <a:ext cx="4771306" cy="4146664"/>
          </a:xfrm>
          <a:prstGeom prst="rect">
            <a:avLst/>
          </a:prstGeom>
        </p:spPr>
      </p:pic>
      <p:sp>
        <p:nvSpPr>
          <p:cNvPr id="11" name="عنصر نائب للتاريخ 10"/>
          <p:cNvSpPr>
            <a:spLocks noGrp="1"/>
          </p:cNvSpPr>
          <p:nvPr>
            <p:ph type="dt" sz="half" idx="10"/>
          </p:nvPr>
        </p:nvSpPr>
        <p:spPr/>
        <p:txBody>
          <a:bodyPr/>
          <a:lstStyle/>
          <a:p>
            <a:fld id="{30DB3F1D-F45A-438C-A9C3-3E91BE287733}" type="datetime1">
              <a:rPr lang="en-US" smtClean="0"/>
              <a:t>4/16/2024</a:t>
            </a:fld>
            <a:endParaRPr lang="en-US"/>
          </a:p>
        </p:txBody>
      </p:sp>
      <p:cxnSp>
        <p:nvCxnSpPr>
          <p:cNvPr id="13" name="رابط مستقيم 12"/>
          <p:cNvCxnSpPr/>
          <p:nvPr/>
        </p:nvCxnSpPr>
        <p:spPr>
          <a:xfrm flipV="1">
            <a:off x="3138444" y="3087072"/>
            <a:ext cx="106360" cy="3145132"/>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flipV="1">
            <a:off x="3263910" y="2605432"/>
            <a:ext cx="609506" cy="48164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V="1">
            <a:off x="3150800" y="5857689"/>
            <a:ext cx="316954" cy="3334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مربع نص 35"/>
          <p:cNvSpPr txBox="1"/>
          <p:nvPr/>
        </p:nvSpPr>
        <p:spPr>
          <a:xfrm>
            <a:off x="580772" y="2755635"/>
            <a:ext cx="1836429" cy="707886"/>
          </a:xfrm>
          <a:prstGeom prst="rect">
            <a:avLst/>
          </a:prstGeom>
          <a:noFill/>
        </p:spPr>
        <p:txBody>
          <a:bodyPr wrap="square" rtlCol="0">
            <a:spAutoFit/>
          </a:bodyPr>
          <a:lstStyle/>
          <a:p>
            <a:pPr algn="l" rtl="0"/>
            <a:r>
              <a:rPr lang="en-US" sz="2000" dirty="0">
                <a:solidFill>
                  <a:srgbClr val="FF0000"/>
                </a:solidFill>
                <a:latin typeface="Times New Roman" pitchFamily="18" charset="0"/>
                <a:cs typeface="Times New Roman" pitchFamily="18" charset="0"/>
              </a:rPr>
              <a:t>Axial plane of major fold</a:t>
            </a:r>
          </a:p>
        </p:txBody>
      </p:sp>
      <p:cxnSp>
        <p:nvCxnSpPr>
          <p:cNvPr id="38" name="رابط كسهم مستقيم 37"/>
          <p:cNvCxnSpPr/>
          <p:nvPr/>
        </p:nvCxnSpPr>
        <p:spPr>
          <a:xfrm flipV="1">
            <a:off x="1980482" y="2916195"/>
            <a:ext cx="1524343" cy="2594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22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3000"/>
                                        <p:tgtEl>
                                          <p:spTgt spid="9"/>
                                        </p:tgtEl>
                                      </p:cBhvr>
                                    </p:animEffect>
                                    <p:set>
                                      <p:cBhvr>
                                        <p:cTn id="7" dur="1" fill="hold">
                                          <p:stCondLst>
                                            <p:cond delay="29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772" y="195387"/>
            <a:ext cx="7255136" cy="1938992"/>
          </a:xfrm>
          <a:prstGeom prst="rect">
            <a:avLst/>
          </a:prstGeom>
        </p:spPr>
        <p:txBody>
          <a:bodyPr wrap="square">
            <a:spAutoFit/>
          </a:bodyPr>
          <a:lstStyle/>
          <a:p>
            <a:pPr algn="l" rtl="0"/>
            <a:r>
              <a:rPr lang="en-US" sz="2000" b="1" dirty="0">
                <a:latin typeface="Times New Roman" panose="02020603050405020304" pitchFamily="18" charset="0"/>
                <a:cs typeface="Times New Roman" panose="02020603050405020304" pitchFamily="18" charset="0"/>
              </a:rPr>
              <a:t>Symmetries of parasitic minor folds</a:t>
            </a:r>
          </a:p>
          <a:p>
            <a:pPr algn="l" rtl="0"/>
            <a:r>
              <a:rPr lang="en-US" sz="2000" dirty="0">
                <a:latin typeface="Times New Roman" panose="02020603050405020304" pitchFamily="18" charset="0"/>
                <a:cs typeface="Times New Roman" panose="02020603050405020304" pitchFamily="18" charset="0"/>
              </a:rPr>
              <a:t>Fold symmetry is characterized by considering the relative lengths and attitudes of the </a:t>
            </a:r>
            <a:r>
              <a:rPr lang="en-US" sz="2000" b="1" dirty="0">
                <a:latin typeface="Times New Roman" panose="02020603050405020304" pitchFamily="18" charset="0"/>
                <a:cs typeface="Times New Roman" panose="02020603050405020304" pitchFamily="18" charset="0"/>
              </a:rPr>
              <a:t>long—short—long limbs </a:t>
            </a:r>
            <a:r>
              <a:rPr lang="en-US" sz="2000" dirty="0">
                <a:latin typeface="Times New Roman" panose="02020603050405020304" pitchFamily="18" charset="0"/>
                <a:cs typeface="Times New Roman" panose="02020603050405020304" pitchFamily="18" charset="0"/>
              </a:rPr>
              <a:t>of a minor fold (Fig. 3.8a). Z, S, and M symmetry minor folds can be identified (Fig. 3.8a). M folds have fold limbs of equal length, and hence have no asymmetry.</a:t>
            </a:r>
          </a:p>
        </p:txBody>
      </p:sp>
      <p:sp>
        <p:nvSpPr>
          <p:cNvPr id="4" name="Rectangle 3"/>
          <p:cNvSpPr/>
          <p:nvPr/>
        </p:nvSpPr>
        <p:spPr>
          <a:xfrm>
            <a:off x="257772" y="2197308"/>
            <a:ext cx="11435461" cy="4524315"/>
          </a:xfrm>
          <a:prstGeom prst="rect">
            <a:avLst/>
          </a:prstGeom>
        </p:spPr>
        <p:txBody>
          <a:bodyPr wrap="square">
            <a:spAutoFit/>
          </a:bodyPr>
          <a:lstStyle/>
          <a:p>
            <a:pPr algn="l" rtl="0"/>
            <a:r>
              <a:rPr lang="en-US" b="1" i="1" dirty="0">
                <a:latin typeface="Times New Roman" panose="02020603050405020304" pitchFamily="18" charset="0"/>
                <a:cs typeface="Times New Roman" panose="02020603050405020304" pitchFamily="18" charset="0"/>
              </a:rPr>
              <a:t>Fold symmetry is always determined by looking </a:t>
            </a:r>
            <a:r>
              <a:rPr lang="en-US" b="1" dirty="0">
                <a:latin typeface="Times New Roman" panose="02020603050405020304" pitchFamily="18" charset="0"/>
                <a:cs typeface="Times New Roman" panose="02020603050405020304" pitchFamily="18" charset="0"/>
              </a:rPr>
              <a:t>down </a:t>
            </a:r>
            <a:r>
              <a:rPr lang="en-US" b="1" i="1" dirty="0">
                <a:latin typeface="Times New Roman" panose="02020603050405020304" pitchFamily="18" charset="0"/>
                <a:cs typeface="Times New Roman" panose="02020603050405020304" pitchFamily="18" charset="0"/>
              </a:rPr>
              <a:t>the plunge of the minor fold</a:t>
            </a:r>
            <a:r>
              <a:rPr lang="en-US" i="1" dirty="0">
                <a:latin typeface="Times New Roman" panose="02020603050405020304" pitchFamily="18" charset="0"/>
                <a:cs typeface="Times New Roman" panose="02020603050405020304" pitchFamily="18" charset="0"/>
              </a:rPr>
              <a:t>. </a:t>
            </a:r>
          </a:p>
          <a:p>
            <a:pPr algn="l" rtl="0"/>
            <a:r>
              <a:rPr lang="en-US" dirty="0">
                <a:latin typeface="Times New Roman" panose="02020603050405020304" pitchFamily="18" charset="0"/>
                <a:cs typeface="Times New Roman" panose="02020603050405020304" pitchFamily="18" charset="0"/>
              </a:rPr>
              <a:t>(Note that a minor fold with Z asymmetry looking down plunge would have an S sense of asymmetry when viewed up plunge: so, always look down plunge.)</a:t>
            </a: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endParaRPr lang="en-US"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In a large fold structure the sense of asymmetry of minor parasitic folds will vary systematically around the structure and as such can be used to determine the position of an outcrop within the larger fold structure (Fig. 3.8b). S and Z folds are found on the limbs of major folds , whereas M folds indicate the hinge region of a large fold structure. (Fig.3.8b). Systematic determination and recording of minor fold asymmetries is a powerful tool for identifying major fold structures and should always be carried out during the course of your mapping </a:t>
            </a:r>
            <a:r>
              <a:rPr lang="en-US" dirty="0" err="1">
                <a:latin typeface="Times New Roman" panose="02020603050405020304" pitchFamily="18" charset="0"/>
                <a:cs typeface="Times New Roman" panose="02020603050405020304" pitchFamily="18" charset="0"/>
              </a:rPr>
              <a:t>programme</a:t>
            </a:r>
            <a:r>
              <a:rPr lang="en-US" dirty="0">
                <a:latin typeface="Times New Roman" panose="02020603050405020304" pitchFamily="18" charset="0"/>
                <a:cs typeface="Times New Roman" panose="02020603050405020304" pitchFamily="18" charset="0"/>
              </a:rPr>
              <a:t> .Minor fold symmetries must always be plotted on your map (Fig. 3.8c).</a:t>
            </a:r>
          </a:p>
          <a:p>
            <a:pPr algn="l" rtl="0"/>
            <a:endParaRPr lang="en-US" dirty="0">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rotWithShape="1">
          <a:blip r:embed="rId2"/>
          <a:srcRect l="59962" t="20470" r="10706" b="47047"/>
          <a:stretch/>
        </p:blipFill>
        <p:spPr>
          <a:xfrm>
            <a:off x="8393110" y="3016042"/>
            <a:ext cx="3178179" cy="1260787"/>
          </a:xfrm>
          <a:prstGeom prst="rect">
            <a:avLst/>
          </a:prstGeom>
        </p:spPr>
      </p:pic>
      <p:pic>
        <p:nvPicPr>
          <p:cNvPr id="7" name="Picture 2" descr="GR13.jpg"/>
          <p:cNvPicPr>
            <a:picLocks noChangeAspect="1"/>
          </p:cNvPicPr>
          <p:nvPr/>
        </p:nvPicPr>
        <p:blipFill>
          <a:blip r:embed="rId3" cstate="print"/>
          <a:stretch>
            <a:fillRect/>
          </a:stretch>
        </p:blipFill>
        <p:spPr>
          <a:xfrm>
            <a:off x="7512908" y="51933"/>
            <a:ext cx="4368800" cy="1062681"/>
          </a:xfrm>
          <a:prstGeom prst="rect">
            <a:avLst/>
          </a:prstGeom>
        </p:spPr>
      </p:pic>
      <p:sp>
        <p:nvSpPr>
          <p:cNvPr id="8" name="مستطيل 7"/>
          <p:cNvSpPr/>
          <p:nvPr/>
        </p:nvSpPr>
        <p:spPr>
          <a:xfrm>
            <a:off x="7624118" y="1212933"/>
            <a:ext cx="4257589" cy="430887"/>
          </a:xfrm>
          <a:prstGeom prst="rect">
            <a:avLst/>
          </a:prstGeom>
        </p:spPr>
        <p:txBody>
          <a:bodyPr wrap="square">
            <a:spAutoFit/>
          </a:bodyPr>
          <a:lstStyle/>
          <a:p>
            <a:pPr algn="l" rtl="0"/>
            <a:r>
              <a:rPr lang="en-US" sz="1100" dirty="0">
                <a:latin typeface="Times New Roman" panose="02020603050405020304" pitchFamily="18" charset="0"/>
                <a:cs typeface="Times New Roman" panose="02020603050405020304" pitchFamily="18" charset="0"/>
              </a:rPr>
              <a:t>The concept of fold </a:t>
            </a:r>
            <a:r>
              <a:rPr lang="en-US" sz="1100" dirty="0" err="1">
                <a:latin typeface="Times New Roman" panose="02020603050405020304" pitchFamily="18" charset="0"/>
                <a:cs typeface="Times New Roman" panose="02020603050405020304" pitchFamily="18" charset="0"/>
              </a:rPr>
              <a:t>vergence</a:t>
            </a:r>
            <a:r>
              <a:rPr lang="en-US" sz="1100" dirty="0">
                <a:latin typeface="Times New Roman" panose="02020603050405020304" pitchFamily="18" charset="0"/>
                <a:cs typeface="Times New Roman" panose="02020603050405020304" pitchFamily="18" charset="0"/>
              </a:rPr>
              <a:t>. This fold is right-verging and a Z-fold according to the clockwise rotation of the short limb.</a:t>
            </a:r>
          </a:p>
        </p:txBody>
      </p:sp>
      <p:sp>
        <p:nvSpPr>
          <p:cNvPr id="3" name="عنصر نائب للتاريخ 2"/>
          <p:cNvSpPr>
            <a:spLocks noGrp="1"/>
          </p:cNvSpPr>
          <p:nvPr>
            <p:ph type="dt" sz="half" idx="10"/>
          </p:nvPr>
        </p:nvSpPr>
        <p:spPr/>
        <p:txBody>
          <a:bodyPr/>
          <a:lstStyle/>
          <a:p>
            <a:fld id="{2799A174-FAEC-43C9-B02D-826D1F6F0B5C}" type="datetime1">
              <a:rPr lang="en-US" smtClean="0"/>
              <a:t>4/16/2024</a:t>
            </a:fld>
            <a:endParaRPr lang="en-US"/>
          </a:p>
        </p:txBody>
      </p:sp>
      <p:sp>
        <p:nvSpPr>
          <p:cNvPr id="5" name="عنصر نائب للتذييل 4"/>
          <p:cNvSpPr>
            <a:spLocks noGrp="1"/>
          </p:cNvSpPr>
          <p:nvPr>
            <p:ph type="ftr" sz="quarter" idx="11"/>
          </p:nvPr>
        </p:nvSpPr>
        <p:spPr/>
        <p:txBody>
          <a:bodyPr/>
          <a:lstStyle/>
          <a:p>
            <a:r>
              <a:rPr lang="en-US"/>
              <a:t>Dr. Rbeea  Znad</a:t>
            </a:r>
          </a:p>
        </p:txBody>
      </p:sp>
      <p:sp>
        <p:nvSpPr>
          <p:cNvPr id="9" name="عنصر نائب لرقم الشريحة 8"/>
          <p:cNvSpPr>
            <a:spLocks noGrp="1"/>
          </p:cNvSpPr>
          <p:nvPr>
            <p:ph type="sldNum" sz="quarter" idx="12"/>
          </p:nvPr>
        </p:nvSpPr>
        <p:spPr/>
        <p:txBody>
          <a:bodyPr/>
          <a:lstStyle/>
          <a:p>
            <a:fld id="{900A747B-A172-41F4-8715-80D99539FBFD}" type="slidenum">
              <a:rPr lang="en-US" smtClean="0"/>
              <a:t>3</a:t>
            </a:fld>
            <a:endParaRPr lang="en-US"/>
          </a:p>
        </p:txBody>
      </p:sp>
      <p:sp>
        <p:nvSpPr>
          <p:cNvPr id="11" name="مستطيل 10"/>
          <p:cNvSpPr/>
          <p:nvPr/>
        </p:nvSpPr>
        <p:spPr>
          <a:xfrm>
            <a:off x="418506" y="3074470"/>
            <a:ext cx="7475837" cy="1384995"/>
          </a:xfrm>
          <a:prstGeom prst="rect">
            <a:avLst/>
          </a:prstGeom>
        </p:spPr>
        <p:txBody>
          <a:bodyPr wrap="square">
            <a:spAutoFit/>
          </a:bodyPr>
          <a:lstStyle/>
          <a:p>
            <a:pPr algn="l" rtl="0"/>
            <a:r>
              <a:rPr lang="en-US" sz="1400" dirty="0">
                <a:latin typeface="Times New Roman" panose="02020603050405020304" pitchFamily="18" charset="0"/>
                <a:cs typeface="Times New Roman" panose="02020603050405020304" pitchFamily="18" charset="0"/>
              </a:rPr>
              <a:t>There is need for some caution when folds are not plunging; that is, in horizontal upright folds where down-plunge observations cannot be defined</a:t>
            </a:r>
            <a:r>
              <a:rPr lang="en-US" sz="1400" u="sng" dirty="0">
                <a:latin typeface="Times New Roman" panose="02020603050405020304" pitchFamily="18" charset="0"/>
                <a:cs typeface="Times New Roman" panose="02020603050405020304" pitchFamily="18" charset="0"/>
              </a:rPr>
              <a:t>. Imagine </a:t>
            </a:r>
            <a:r>
              <a:rPr lang="en-US" sz="1400" dirty="0">
                <a:latin typeface="Times New Roman" panose="02020603050405020304" pitchFamily="18" charset="0"/>
                <a:cs typeface="Times New Roman" panose="02020603050405020304" pitchFamily="18" charset="0"/>
              </a:rPr>
              <a:t>an </a:t>
            </a:r>
            <a:r>
              <a:rPr lang="en-US" sz="1400" dirty="0" err="1">
                <a:latin typeface="Times New Roman" panose="02020603050405020304" pitchFamily="18" charset="0"/>
                <a:cs typeface="Times New Roman" panose="02020603050405020304" pitchFamily="18" charset="0"/>
              </a:rPr>
              <a:t>antiform</a:t>
            </a:r>
            <a:r>
              <a:rPr lang="en-US" sz="1400" dirty="0">
                <a:latin typeface="Times New Roman" panose="02020603050405020304" pitchFamily="18" charset="0"/>
                <a:cs typeface="Times New Roman" panose="02020603050405020304" pitchFamily="18" charset="0"/>
              </a:rPr>
              <a:t> that is cut by a road perpendicular to the axial surface. The asymmetry of parasitic folds in this large structure appears clockwise or counterclockwise on opposite sides of the road. However, in both cases they make the same prediction for the location of the hinge area. As long as you define the direction in which you view the minor structure</a:t>
            </a:r>
          </a:p>
        </p:txBody>
      </p:sp>
    </p:spTree>
    <p:extLst>
      <p:ext uri="{BB962C8B-B14F-4D97-AF65-F5344CB8AC3E}">
        <p14:creationId xmlns:p14="http://schemas.microsoft.com/office/powerpoint/2010/main" val="409447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48" t="5350" r="48485" b="7819"/>
          <a:stretch/>
        </p:blipFill>
        <p:spPr bwMode="auto">
          <a:xfrm>
            <a:off x="4475828" y="185828"/>
            <a:ext cx="3697891" cy="4433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200" y="185828"/>
            <a:ext cx="3240360" cy="4524315"/>
          </a:xfrm>
          <a:prstGeom prst="rect">
            <a:avLst/>
          </a:prstGeom>
        </p:spPr>
        <p:txBody>
          <a:bodyPr wrap="square">
            <a:spAutoFit/>
          </a:bodyPr>
          <a:lstStyle/>
          <a:p>
            <a:pPr algn="l" rtl="0"/>
            <a:r>
              <a:rPr lang="en-US" dirty="0">
                <a:latin typeface="Times New Roman" panose="02020603050405020304" pitchFamily="18" charset="0"/>
                <a:cs typeface="Times New Roman" panose="02020603050405020304" pitchFamily="18" charset="0"/>
              </a:rPr>
              <a:t>Fig. 3.8 Parasitic minor folds </a:t>
            </a:r>
          </a:p>
          <a:p>
            <a:pPr algn="l" rtl="0"/>
            <a:endParaRPr lang="en-US" i="1" dirty="0">
              <a:latin typeface="Times New Roman" panose="02020603050405020304" pitchFamily="18" charset="0"/>
              <a:cs typeface="Times New Roman" panose="02020603050405020304" pitchFamily="18" charset="0"/>
            </a:endParaRPr>
          </a:p>
          <a:p>
            <a:pPr algn="l" rtl="0"/>
            <a:r>
              <a:rPr lang="en-US" i="1" dirty="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Z, S, and M</a:t>
            </a:r>
          </a:p>
          <a:p>
            <a:pPr algn="l" rtl="0"/>
            <a:r>
              <a:rPr lang="en-US" dirty="0">
                <a:latin typeface="Times New Roman" panose="02020603050405020304" pitchFamily="18" charset="0"/>
                <a:cs typeface="Times New Roman" panose="02020603050405020304" pitchFamily="18" charset="0"/>
              </a:rPr>
              <a:t>symmetry minor folds as viewed looking down the fold plunge; </a:t>
            </a:r>
          </a:p>
          <a:p>
            <a:pPr algn="l" rtl="0"/>
            <a:endParaRPr lang="en-US" i="1" dirty="0">
              <a:latin typeface="Times New Roman" panose="02020603050405020304" pitchFamily="18" charset="0"/>
              <a:cs typeface="Times New Roman" panose="02020603050405020304" pitchFamily="18" charset="0"/>
            </a:endParaRPr>
          </a:p>
          <a:p>
            <a:pPr algn="l" rtl="0"/>
            <a:endParaRPr lang="en-US" i="1" dirty="0">
              <a:latin typeface="Times New Roman" panose="02020603050405020304" pitchFamily="18" charset="0"/>
              <a:cs typeface="Times New Roman" panose="02020603050405020304" pitchFamily="18" charset="0"/>
            </a:endParaRPr>
          </a:p>
          <a:p>
            <a:pPr algn="l" rtl="0"/>
            <a:endParaRPr lang="en-US" i="1" dirty="0">
              <a:latin typeface="Times New Roman" panose="02020603050405020304" pitchFamily="18" charset="0"/>
              <a:cs typeface="Times New Roman" panose="02020603050405020304" pitchFamily="18" charset="0"/>
            </a:endParaRPr>
          </a:p>
          <a:p>
            <a:pPr algn="l" rtl="0"/>
            <a:r>
              <a:rPr lang="en-US" i="1" dirty="0">
                <a:latin typeface="Times New Roman" panose="02020603050405020304" pitchFamily="18" charset="0"/>
                <a:cs typeface="Times New Roman" panose="02020603050405020304" pitchFamily="18" charset="0"/>
              </a:rPr>
              <a:t>(b) </a:t>
            </a:r>
            <a:r>
              <a:rPr lang="en-US" dirty="0">
                <a:latin typeface="Times New Roman" panose="02020603050405020304" pitchFamily="18" charset="0"/>
                <a:cs typeface="Times New Roman" panose="02020603050405020304" pitchFamily="18" charset="0"/>
              </a:rPr>
              <a:t>Symmetry of parasitic minor folds around major fold structures; </a:t>
            </a:r>
          </a:p>
          <a:p>
            <a:pPr algn="l" rtl="0"/>
            <a:endParaRPr lang="en-US" i="1" dirty="0">
              <a:latin typeface="Times New Roman" panose="02020603050405020304" pitchFamily="18" charset="0"/>
              <a:cs typeface="Times New Roman" panose="02020603050405020304" pitchFamily="18" charset="0"/>
            </a:endParaRPr>
          </a:p>
          <a:p>
            <a:pPr algn="l" rtl="0"/>
            <a:endParaRPr lang="en-US" i="1" dirty="0">
              <a:latin typeface="Times New Roman" panose="02020603050405020304" pitchFamily="18" charset="0"/>
              <a:cs typeface="Times New Roman" panose="02020603050405020304" pitchFamily="18" charset="0"/>
            </a:endParaRPr>
          </a:p>
          <a:p>
            <a:pPr algn="l" rtl="0"/>
            <a:r>
              <a:rPr lang="en-US" i="1" dirty="0">
                <a:latin typeface="Times New Roman" panose="02020603050405020304" pitchFamily="18" charset="0"/>
                <a:cs typeface="Times New Roman" panose="02020603050405020304" pitchFamily="18" charset="0"/>
              </a:rPr>
              <a:t>(c) </a:t>
            </a:r>
            <a:r>
              <a:rPr lang="en-US" dirty="0">
                <a:latin typeface="Times New Roman" panose="02020603050405020304" pitchFamily="18" charset="0"/>
                <a:cs typeface="Times New Roman" panose="02020603050405020304" pitchFamily="18" charset="0"/>
              </a:rPr>
              <a:t>Map symbols for minor folds and their symmetry. </a:t>
            </a:r>
          </a:p>
          <a:p>
            <a:pPr algn="l" rtl="0"/>
            <a:endParaRPr lang="en-US" dirty="0">
              <a:latin typeface="Times New Roman" panose="02020603050405020304" pitchFamily="18" charset="0"/>
              <a:cs typeface="Times New Roman" panose="02020603050405020304" pitchFamily="18" charset="0"/>
            </a:endParaRPr>
          </a:p>
        </p:txBody>
      </p:sp>
      <p:sp>
        <p:nvSpPr>
          <p:cNvPr id="2" name="عنصر نائب للتاريخ 1"/>
          <p:cNvSpPr>
            <a:spLocks noGrp="1"/>
          </p:cNvSpPr>
          <p:nvPr>
            <p:ph type="dt" sz="half" idx="10"/>
          </p:nvPr>
        </p:nvSpPr>
        <p:spPr/>
        <p:txBody>
          <a:bodyPr/>
          <a:lstStyle/>
          <a:p>
            <a:fld id="{7F9884E1-5AAF-4AE6-8F74-F25A49DEAF56}" type="datetime1">
              <a:rPr lang="en-US" smtClean="0"/>
              <a:t>4/16/2024</a:t>
            </a:fld>
            <a:endParaRPr lang="en-US"/>
          </a:p>
        </p:txBody>
      </p:sp>
      <p:sp>
        <p:nvSpPr>
          <p:cNvPr id="3" name="عنصر نائب للتذييل 2"/>
          <p:cNvSpPr>
            <a:spLocks noGrp="1"/>
          </p:cNvSpPr>
          <p:nvPr>
            <p:ph type="ftr" sz="quarter" idx="11"/>
          </p:nvPr>
        </p:nvSpPr>
        <p:spPr/>
        <p:txBody>
          <a:bodyPr/>
          <a:lstStyle/>
          <a:p>
            <a:r>
              <a:rPr lang="en-US"/>
              <a:t>Dr. Rbeea  Znad</a:t>
            </a:r>
          </a:p>
        </p:txBody>
      </p:sp>
      <p:sp>
        <p:nvSpPr>
          <p:cNvPr id="4" name="عنصر نائب لرقم الشريحة 3"/>
          <p:cNvSpPr>
            <a:spLocks noGrp="1"/>
          </p:cNvSpPr>
          <p:nvPr>
            <p:ph type="sldNum" sz="quarter" idx="12"/>
          </p:nvPr>
        </p:nvSpPr>
        <p:spPr/>
        <p:txBody>
          <a:bodyPr/>
          <a:lstStyle/>
          <a:p>
            <a:fld id="{900A747B-A172-41F4-8715-80D99539FBFD}" type="slidenum">
              <a:rPr lang="en-US" smtClean="0"/>
              <a:t>4</a:t>
            </a:fld>
            <a:endParaRPr lang="en-US"/>
          </a:p>
        </p:txBody>
      </p:sp>
      <p:pic>
        <p:nvPicPr>
          <p:cNvPr id="7" name="صورة 6">
            <a:extLst>
              <a:ext uri="{FF2B5EF4-FFF2-40B4-BE49-F238E27FC236}">
                <a16:creationId xmlns:a16="http://schemas.microsoft.com/office/drawing/2014/main" id="{827B3B76-AF8B-73D1-7DC1-065FA547496E}"/>
              </a:ext>
            </a:extLst>
          </p:cNvPr>
          <p:cNvPicPr>
            <a:picLocks noChangeAspect="1"/>
          </p:cNvPicPr>
          <p:nvPr/>
        </p:nvPicPr>
        <p:blipFill>
          <a:blip r:embed="rId3"/>
          <a:stretch>
            <a:fillRect/>
          </a:stretch>
        </p:blipFill>
        <p:spPr>
          <a:xfrm>
            <a:off x="5803038" y="4297584"/>
            <a:ext cx="5972175" cy="2609850"/>
          </a:xfrm>
          <a:prstGeom prst="rect">
            <a:avLst/>
          </a:prstGeom>
        </p:spPr>
      </p:pic>
      <p:sp>
        <p:nvSpPr>
          <p:cNvPr id="8" name="مربع نص 7">
            <a:extLst>
              <a:ext uri="{FF2B5EF4-FFF2-40B4-BE49-F238E27FC236}">
                <a16:creationId xmlns:a16="http://schemas.microsoft.com/office/drawing/2014/main" id="{3FFDFE27-F579-6DC3-532A-48773A9D69E1}"/>
              </a:ext>
            </a:extLst>
          </p:cNvPr>
          <p:cNvSpPr txBox="1"/>
          <p:nvPr/>
        </p:nvSpPr>
        <p:spPr>
          <a:xfrm>
            <a:off x="6281057" y="4821566"/>
            <a:ext cx="1741940" cy="369332"/>
          </a:xfrm>
          <a:prstGeom prst="rect">
            <a:avLst/>
          </a:prstGeom>
          <a:noFill/>
        </p:spPr>
        <p:txBody>
          <a:bodyPr wrap="square" rtlCol="0">
            <a:spAutoFit/>
          </a:bodyPr>
          <a:lstStyle/>
          <a:p>
            <a:pPr algn="l" rtl="0"/>
            <a:r>
              <a:rPr lang="en-US" dirty="0">
                <a:latin typeface="Times New Roman" panose="02020603050405020304" pitchFamily="18" charset="0"/>
                <a:cs typeface="Times New Roman" panose="02020603050405020304" pitchFamily="18" charset="0"/>
              </a:rPr>
              <a:t>Competent  bed</a:t>
            </a:r>
          </a:p>
        </p:txBody>
      </p:sp>
      <p:sp>
        <p:nvSpPr>
          <p:cNvPr id="9" name="مربع نص 8">
            <a:extLst>
              <a:ext uri="{FF2B5EF4-FFF2-40B4-BE49-F238E27FC236}">
                <a16:creationId xmlns:a16="http://schemas.microsoft.com/office/drawing/2014/main" id="{3E314B87-1970-FFC6-C423-AD27C71B2E7F}"/>
              </a:ext>
            </a:extLst>
          </p:cNvPr>
          <p:cNvSpPr txBox="1"/>
          <p:nvPr/>
        </p:nvSpPr>
        <p:spPr>
          <a:xfrm>
            <a:off x="10787242" y="5246691"/>
            <a:ext cx="1533209" cy="646331"/>
          </a:xfrm>
          <a:prstGeom prst="rect">
            <a:avLst/>
          </a:prstGeom>
          <a:solidFill>
            <a:schemeClr val="bg1"/>
          </a:solidFill>
        </p:spPr>
        <p:txBody>
          <a:bodyPr wrap="square" rtlCol="0">
            <a:spAutoFit/>
          </a:bodyPr>
          <a:lstStyle/>
          <a:p>
            <a:pPr algn="l" rtl="0"/>
            <a:r>
              <a:rPr lang="en-US" dirty="0">
                <a:latin typeface="Times New Roman" panose="02020603050405020304" pitchFamily="18" charset="0"/>
                <a:cs typeface="Times New Roman" panose="02020603050405020304" pitchFamily="18" charset="0"/>
              </a:rPr>
              <a:t>Incompetent</a:t>
            </a:r>
          </a:p>
          <a:p>
            <a:pPr algn="l" rtl="0"/>
            <a:r>
              <a:rPr lang="en-US" dirty="0">
                <a:latin typeface="Times New Roman" panose="02020603050405020304" pitchFamily="18" charset="0"/>
                <a:cs typeface="Times New Roman" panose="02020603050405020304" pitchFamily="18" charset="0"/>
              </a:rPr>
              <a:t>bed</a:t>
            </a:r>
          </a:p>
        </p:txBody>
      </p:sp>
      <p:sp>
        <p:nvSpPr>
          <p:cNvPr id="10" name="مربع نص 9">
            <a:extLst>
              <a:ext uri="{FF2B5EF4-FFF2-40B4-BE49-F238E27FC236}">
                <a16:creationId xmlns:a16="http://schemas.microsoft.com/office/drawing/2014/main" id="{D36DADD1-EAE8-92E0-7EAD-AD2D656A37E6}"/>
              </a:ext>
            </a:extLst>
          </p:cNvPr>
          <p:cNvSpPr txBox="1"/>
          <p:nvPr/>
        </p:nvSpPr>
        <p:spPr>
          <a:xfrm>
            <a:off x="6357144" y="6047354"/>
            <a:ext cx="1741940" cy="369332"/>
          </a:xfrm>
          <a:prstGeom prst="rect">
            <a:avLst/>
          </a:prstGeom>
          <a:noFill/>
        </p:spPr>
        <p:txBody>
          <a:bodyPr wrap="square" rtlCol="0">
            <a:spAutoFit/>
          </a:bodyPr>
          <a:lstStyle/>
          <a:p>
            <a:pPr algn="l" rtl="0"/>
            <a:r>
              <a:rPr lang="en-US" dirty="0">
                <a:latin typeface="Times New Roman" panose="02020603050405020304" pitchFamily="18" charset="0"/>
                <a:cs typeface="Times New Roman" panose="02020603050405020304" pitchFamily="18" charset="0"/>
              </a:rPr>
              <a:t>Competent bed</a:t>
            </a:r>
          </a:p>
        </p:txBody>
      </p:sp>
      <p:sp>
        <p:nvSpPr>
          <p:cNvPr id="11" name="مستطيل 10">
            <a:extLst>
              <a:ext uri="{FF2B5EF4-FFF2-40B4-BE49-F238E27FC236}">
                <a16:creationId xmlns:a16="http://schemas.microsoft.com/office/drawing/2014/main" id="{D17FBFA5-22BD-A3A7-BCD4-B9391227FD2F}"/>
              </a:ext>
            </a:extLst>
          </p:cNvPr>
          <p:cNvSpPr/>
          <p:nvPr/>
        </p:nvSpPr>
        <p:spPr>
          <a:xfrm>
            <a:off x="10525870" y="4974765"/>
            <a:ext cx="773507" cy="242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مستطيل 11">
            <a:extLst>
              <a:ext uri="{FF2B5EF4-FFF2-40B4-BE49-F238E27FC236}">
                <a16:creationId xmlns:a16="http://schemas.microsoft.com/office/drawing/2014/main" id="{A92DBFF5-547F-5140-23F0-97FF52170E97}"/>
              </a:ext>
            </a:extLst>
          </p:cNvPr>
          <p:cNvSpPr/>
          <p:nvPr/>
        </p:nvSpPr>
        <p:spPr>
          <a:xfrm>
            <a:off x="10449666" y="6052010"/>
            <a:ext cx="785458" cy="2334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967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idx="11"/>
          </p:nvPr>
        </p:nvSpPr>
        <p:spPr/>
        <p:txBody>
          <a:bodyPr/>
          <a:lstStyle/>
          <a:p>
            <a:pPr>
              <a:defRPr/>
            </a:pPr>
            <a:r>
              <a:rPr lang="en-US">
                <a:solidFill>
                  <a:srgbClr val="FFFFCC"/>
                </a:solidFill>
              </a:rPr>
              <a:t>Dr. Rbeea  Znad</a:t>
            </a:r>
          </a:p>
        </p:txBody>
      </p:sp>
      <p:pic>
        <p:nvPicPr>
          <p:cNvPr id="5" name="صورة 4"/>
          <p:cNvPicPr>
            <a:picLocks noChangeAspect="1"/>
          </p:cNvPicPr>
          <p:nvPr/>
        </p:nvPicPr>
        <p:blipFill rotWithShape="1">
          <a:blip r:embed="rId2"/>
          <a:srcRect l="29401" t="17160" r="41268" b="16888"/>
          <a:stretch/>
        </p:blipFill>
        <p:spPr>
          <a:xfrm>
            <a:off x="1675785" y="3227734"/>
            <a:ext cx="2696123" cy="3408307"/>
          </a:xfrm>
          <a:prstGeom prst="rect">
            <a:avLst/>
          </a:prstGeom>
        </p:spPr>
      </p:pic>
      <p:pic>
        <p:nvPicPr>
          <p:cNvPr id="6" name="صورة 5"/>
          <p:cNvPicPr>
            <a:picLocks noChangeAspect="1"/>
          </p:cNvPicPr>
          <p:nvPr/>
        </p:nvPicPr>
        <p:blipFill rotWithShape="1">
          <a:blip r:embed="rId3"/>
          <a:srcRect l="59962" t="20470" r="10706" b="47047"/>
          <a:stretch/>
        </p:blipFill>
        <p:spPr>
          <a:xfrm>
            <a:off x="5872424" y="3557158"/>
            <a:ext cx="4415796" cy="2749458"/>
          </a:xfrm>
          <a:prstGeom prst="rect">
            <a:avLst/>
          </a:prstGeom>
        </p:spPr>
      </p:pic>
      <p:sp>
        <p:nvSpPr>
          <p:cNvPr id="7" name="مستطيل 6"/>
          <p:cNvSpPr/>
          <p:nvPr/>
        </p:nvSpPr>
        <p:spPr>
          <a:xfrm>
            <a:off x="666435" y="2134220"/>
            <a:ext cx="9031314" cy="923330"/>
          </a:xfrm>
          <a:prstGeom prst="rect">
            <a:avLst/>
          </a:prstGeom>
        </p:spPr>
        <p:txBody>
          <a:bodyPr wrap="square">
            <a:spAutoFit/>
          </a:bodyPr>
          <a:lstStyle/>
          <a:p>
            <a:pPr algn="l" rtl="0"/>
            <a:r>
              <a:rPr lang="en-US" dirty="0">
                <a:latin typeface="Times New Roman" panose="02020603050405020304" pitchFamily="18" charset="0"/>
              </a:rPr>
              <a:t> in  cross-section the minor folds </a:t>
            </a:r>
            <a:r>
              <a:rPr lang="en-US" dirty="0">
                <a:solidFill>
                  <a:srgbClr val="FF0000"/>
                </a:solidFill>
                <a:latin typeface="Times New Roman" panose="02020603050405020304" pitchFamily="18" charset="0"/>
              </a:rPr>
              <a:t>C</a:t>
            </a:r>
            <a:r>
              <a:rPr lang="en-US" dirty="0">
                <a:latin typeface="Times New Roman" panose="02020603050405020304" pitchFamily="18" charset="0"/>
              </a:rPr>
              <a:t> and </a:t>
            </a:r>
            <a:r>
              <a:rPr lang="en-US" dirty="0">
                <a:solidFill>
                  <a:srgbClr val="FF0000"/>
                </a:solidFill>
                <a:latin typeface="Times New Roman" panose="02020603050405020304" pitchFamily="18" charset="0"/>
              </a:rPr>
              <a:t>E </a:t>
            </a:r>
            <a:r>
              <a:rPr lang="en-US" dirty="0">
                <a:latin typeface="Times New Roman" panose="02020603050405020304" pitchFamily="18" charset="0"/>
              </a:rPr>
              <a:t>verge towards the hinge of the anticline,</a:t>
            </a:r>
          </a:p>
          <a:p>
            <a:pPr algn="l" rtl="0"/>
            <a:r>
              <a:rPr lang="en-US" dirty="0">
                <a:latin typeface="Times New Roman" panose="02020603050405020304" pitchFamily="18" charset="0"/>
              </a:rPr>
              <a:t>whereas folds </a:t>
            </a:r>
            <a:r>
              <a:rPr lang="en-US" dirty="0">
                <a:solidFill>
                  <a:srgbClr val="0070C0"/>
                </a:solidFill>
                <a:latin typeface="Times New Roman" panose="02020603050405020304" pitchFamily="18" charset="0"/>
              </a:rPr>
              <a:t>D</a:t>
            </a:r>
            <a:r>
              <a:rPr lang="en-US" dirty="0">
                <a:latin typeface="Times New Roman" panose="02020603050405020304" pitchFamily="18" charset="0"/>
              </a:rPr>
              <a:t> and </a:t>
            </a:r>
            <a:r>
              <a:rPr lang="en-US" dirty="0">
                <a:solidFill>
                  <a:srgbClr val="0070C0"/>
                </a:solidFill>
                <a:latin typeface="Times New Roman" panose="02020603050405020304" pitchFamily="18" charset="0"/>
              </a:rPr>
              <a:t>F</a:t>
            </a:r>
            <a:r>
              <a:rPr lang="en-US" dirty="0">
                <a:latin typeface="Times New Roman" panose="02020603050405020304" pitchFamily="18" charset="0"/>
              </a:rPr>
              <a:t> have neutral </a:t>
            </a:r>
            <a:r>
              <a:rPr lang="en-US" dirty="0" err="1">
                <a:latin typeface="Times New Roman" panose="02020603050405020304" pitchFamily="18" charset="0"/>
              </a:rPr>
              <a:t>vergence</a:t>
            </a:r>
            <a:r>
              <a:rPr lang="en-US" dirty="0">
                <a:latin typeface="Times New Roman" panose="02020603050405020304" pitchFamily="18" charset="0"/>
              </a:rPr>
              <a:t> at the hinge lines. </a:t>
            </a:r>
          </a:p>
          <a:p>
            <a:pPr algn="l" rtl="0"/>
            <a:r>
              <a:rPr lang="en-US" dirty="0">
                <a:latin typeface="Times New Roman" panose="02020603050405020304" pitchFamily="18" charset="0"/>
              </a:rPr>
              <a:t>Minor folds E and G verge away from the synclinal axis</a:t>
            </a:r>
            <a:r>
              <a:rPr lang="en-US" sz="1200" dirty="0">
                <a:latin typeface="Times New Roman" panose="02020603050405020304" pitchFamily="18" charset="0"/>
              </a:rPr>
              <a:t>;</a:t>
            </a:r>
            <a:endParaRPr lang="ar-IQ" sz="3600" dirty="0"/>
          </a:p>
        </p:txBody>
      </p:sp>
      <p:sp>
        <p:nvSpPr>
          <p:cNvPr id="8" name="مخطط انسيابي: رابط 7"/>
          <p:cNvSpPr/>
          <p:nvPr/>
        </p:nvSpPr>
        <p:spPr bwMode="auto">
          <a:xfrm>
            <a:off x="8191786" y="4668566"/>
            <a:ext cx="515417" cy="526645"/>
          </a:xfrm>
          <a:prstGeom prst="flowChartConnector">
            <a:avLst/>
          </a:prstGeom>
          <a:noFill/>
          <a:ln w="57150" cap="flat" cmpd="sng" algn="ctr">
            <a:solidFill>
              <a:srgbClr val="FF0000">
                <a:alpha val="98000"/>
              </a:srgbClr>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9" name="مخطط انسيابي: رابط 8"/>
          <p:cNvSpPr/>
          <p:nvPr/>
        </p:nvSpPr>
        <p:spPr bwMode="auto">
          <a:xfrm>
            <a:off x="7032105" y="4130841"/>
            <a:ext cx="515417" cy="526645"/>
          </a:xfrm>
          <a:prstGeom prst="flowChartConnector">
            <a:avLst/>
          </a:prstGeom>
          <a:noFill/>
          <a:ln w="53975" cap="flat" cmpd="sng" algn="ctr">
            <a:solidFill>
              <a:srgbClr val="FF000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10" name="مخطط انسيابي: رابط 9"/>
          <p:cNvSpPr/>
          <p:nvPr/>
        </p:nvSpPr>
        <p:spPr bwMode="auto">
          <a:xfrm>
            <a:off x="8080322" y="3573016"/>
            <a:ext cx="515417" cy="403759"/>
          </a:xfrm>
          <a:prstGeom prst="flowChartConnector">
            <a:avLst/>
          </a:prstGeom>
          <a:noFill/>
          <a:ln w="69850" cap="flat" cmpd="sng" algn="ctr">
            <a:solidFill>
              <a:srgbClr val="0070C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11" name="مخطط انسيابي: رابط 10"/>
          <p:cNvSpPr/>
          <p:nvPr/>
        </p:nvSpPr>
        <p:spPr bwMode="auto">
          <a:xfrm>
            <a:off x="8028856" y="5257490"/>
            <a:ext cx="515417" cy="403759"/>
          </a:xfrm>
          <a:prstGeom prst="flowChartConnector">
            <a:avLst/>
          </a:prstGeom>
          <a:noFill/>
          <a:ln w="69850" cap="flat" cmpd="sng" algn="ctr">
            <a:solidFill>
              <a:srgbClr val="0070C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 name="عنصر نائب لرقم الشريحة 1"/>
          <p:cNvSpPr>
            <a:spLocks noGrp="1"/>
          </p:cNvSpPr>
          <p:nvPr>
            <p:ph type="sldNum" idx="12"/>
          </p:nvPr>
        </p:nvSpPr>
        <p:spPr/>
        <p:txBody>
          <a:bodyPr/>
          <a:lstStyle/>
          <a:p>
            <a:pPr>
              <a:defRPr/>
            </a:pPr>
            <a:fld id="{D9ABFF17-70CD-4281-9DFF-42E2B69F843F}" type="slidenum">
              <a:rPr lang="en-US" smtClean="0">
                <a:solidFill>
                  <a:schemeClr val="tx1"/>
                </a:solidFill>
              </a:rPr>
              <a:pPr>
                <a:defRPr/>
              </a:pPr>
              <a:t>5</a:t>
            </a:fld>
            <a:endParaRPr lang="en-US" dirty="0">
              <a:solidFill>
                <a:schemeClr val="tx1"/>
              </a:solidFill>
            </a:endParaRPr>
          </a:p>
        </p:txBody>
      </p:sp>
      <p:sp>
        <p:nvSpPr>
          <p:cNvPr id="4" name="Rectangle 3"/>
          <p:cNvSpPr/>
          <p:nvPr/>
        </p:nvSpPr>
        <p:spPr>
          <a:xfrm>
            <a:off x="407276" y="1326156"/>
            <a:ext cx="8687785" cy="646331"/>
          </a:xfrm>
          <a:prstGeom prst="rect">
            <a:avLst/>
          </a:prstGeom>
        </p:spPr>
        <p:txBody>
          <a:bodyPr wrap="square">
            <a:spAutoFit/>
          </a:bodyPr>
          <a:lstStyle/>
          <a:p>
            <a:pPr algn="l" rtl="0"/>
            <a:r>
              <a:rPr lang="en-US" dirty="0">
                <a:latin typeface="Times New Roman" panose="02020603050405020304" pitchFamily="18" charset="0"/>
                <a:cs typeface="Times New Roman" panose="02020603050405020304" pitchFamily="18" charset="0"/>
              </a:rPr>
              <a:t>The principal use of minor fold </a:t>
            </a:r>
            <a:r>
              <a:rPr lang="en-US" dirty="0" err="1">
                <a:latin typeface="Times New Roman" panose="02020603050405020304" pitchFamily="18" charset="0"/>
                <a:cs typeface="Times New Roman" panose="02020603050405020304" pitchFamily="18" charset="0"/>
              </a:rPr>
              <a:t>vergence</a:t>
            </a:r>
            <a:r>
              <a:rPr lang="en-US" dirty="0">
                <a:latin typeface="Times New Roman" panose="02020603050405020304" pitchFamily="18" charset="0"/>
                <a:cs typeface="Times New Roman" panose="02020603050405020304" pitchFamily="18" charset="0"/>
              </a:rPr>
              <a:t> is to locate major fold </a:t>
            </a:r>
            <a:r>
              <a:rPr lang="en-US" b="1" dirty="0">
                <a:latin typeface="Times New Roman" panose="02020603050405020304" pitchFamily="18" charset="0"/>
                <a:cs typeface="Times New Roman" panose="02020603050405020304" pitchFamily="18" charset="0"/>
              </a:rPr>
              <a:t>axial surfaces</a:t>
            </a:r>
            <a:r>
              <a:rPr lang="en-US" dirty="0">
                <a:latin typeface="Times New Roman" panose="02020603050405020304" pitchFamily="18" charset="0"/>
                <a:cs typeface="Times New Roman" panose="02020603050405020304" pitchFamily="18" charset="0"/>
              </a:rPr>
              <a:t>. In simple geometries, minor folds change </a:t>
            </a:r>
            <a:r>
              <a:rPr lang="en-US" dirty="0" err="1">
                <a:latin typeface="Times New Roman" panose="02020603050405020304" pitchFamily="18" charset="0"/>
                <a:cs typeface="Times New Roman" panose="02020603050405020304" pitchFamily="18" charset="0"/>
              </a:rPr>
              <a:t>vergence</a:t>
            </a:r>
            <a:r>
              <a:rPr lang="en-US" dirty="0">
                <a:latin typeface="Times New Roman" panose="02020603050405020304" pitchFamily="18" charset="0"/>
                <a:cs typeface="Times New Roman" panose="02020603050405020304" pitchFamily="18" charset="0"/>
              </a:rPr>
              <a:t> across major fold surfaces. </a:t>
            </a:r>
          </a:p>
        </p:txBody>
      </p:sp>
      <p:sp>
        <p:nvSpPr>
          <p:cNvPr id="12" name="عنصر نائب للتاريخ 11"/>
          <p:cNvSpPr>
            <a:spLocks noGrp="1"/>
          </p:cNvSpPr>
          <p:nvPr>
            <p:ph type="dt" sz="half" idx="10"/>
          </p:nvPr>
        </p:nvSpPr>
        <p:spPr/>
        <p:txBody>
          <a:bodyPr/>
          <a:lstStyle/>
          <a:p>
            <a:fld id="{D08813BD-C146-443A-A0C6-3FA04BBD5774}" type="datetime1">
              <a:rPr lang="en-US" smtClean="0"/>
              <a:t>4/16/2024</a:t>
            </a:fld>
            <a:endParaRPr lang="en-US"/>
          </a:p>
        </p:txBody>
      </p:sp>
      <p:sp>
        <p:nvSpPr>
          <p:cNvPr id="14" name="مربع نص 13">
            <a:extLst>
              <a:ext uri="{FF2B5EF4-FFF2-40B4-BE49-F238E27FC236}">
                <a16:creationId xmlns:a16="http://schemas.microsoft.com/office/drawing/2014/main" id="{5398E9B8-A035-0773-2884-7DD26BF4A059}"/>
              </a:ext>
            </a:extLst>
          </p:cNvPr>
          <p:cNvSpPr txBox="1"/>
          <p:nvPr/>
        </p:nvSpPr>
        <p:spPr>
          <a:xfrm>
            <a:off x="407276" y="148760"/>
            <a:ext cx="10909738" cy="1015663"/>
          </a:xfrm>
          <a:prstGeom prst="rect">
            <a:avLst/>
          </a:prstGeom>
          <a:noFill/>
        </p:spPr>
        <p:txBody>
          <a:bodyPr wrap="square">
            <a:spAutoFit/>
          </a:bodyPr>
          <a:lstStyle/>
          <a:p>
            <a:pPr algn="l" fontAlgn="base"/>
            <a:r>
              <a:rPr lang="en-US" sz="2400" b="1" i="0" dirty="0">
                <a:solidFill>
                  <a:srgbClr val="444444"/>
                </a:solidFill>
                <a:effectLst/>
                <a:highlight>
                  <a:srgbClr val="FFFFFF"/>
                </a:highlight>
                <a:latin typeface="Times New Roman" panose="02020603050405020304" pitchFamily="18" charset="0"/>
                <a:cs typeface="Times New Roman" panose="02020603050405020304" pitchFamily="18" charset="0"/>
              </a:rPr>
              <a:t>A note of caution</a:t>
            </a:r>
            <a:r>
              <a:rPr lang="en-US" sz="1800" b="0" i="0" dirty="0">
                <a:solidFill>
                  <a:srgbClr val="444444"/>
                </a:solidFill>
                <a:effectLst/>
                <a:highlight>
                  <a:srgbClr val="FFFFFF"/>
                </a:highlight>
                <a:latin typeface="Times New Roman" panose="02020603050405020304" pitchFamily="18" charset="0"/>
                <a:cs typeface="Times New Roman" panose="02020603050405020304" pitchFamily="18" charset="0"/>
              </a:rPr>
              <a:t>; the sense of fold rotation-displacement will change if a fold is viewed from the opposite direction (i.e. S-folds will appear as Z-folds). Hence it is necessary to indicate the direction in which observations are made. Where possible, folds should be viewed down-plunge.</a:t>
            </a:r>
          </a:p>
        </p:txBody>
      </p:sp>
    </p:spTree>
    <p:extLst>
      <p:ext uri="{BB962C8B-B14F-4D97-AF65-F5344CB8AC3E}">
        <p14:creationId xmlns:p14="http://schemas.microsoft.com/office/powerpoint/2010/main" val="399800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9530" t="39485" r="17588" b="6249"/>
          <a:stretch/>
        </p:blipFill>
        <p:spPr bwMode="auto">
          <a:xfrm>
            <a:off x="1604719" y="147480"/>
            <a:ext cx="8989764" cy="649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صر نائب للتذييل 2"/>
          <p:cNvSpPr>
            <a:spLocks noGrp="1"/>
          </p:cNvSpPr>
          <p:nvPr>
            <p:ph type="ftr" idx="11"/>
          </p:nvPr>
        </p:nvSpPr>
        <p:spPr/>
        <p:txBody>
          <a:bodyPr/>
          <a:lstStyle/>
          <a:p>
            <a:pPr>
              <a:defRPr/>
            </a:pPr>
            <a:r>
              <a:rPr lang="en-US">
                <a:solidFill>
                  <a:srgbClr val="FFFFCC"/>
                </a:solidFill>
              </a:rPr>
              <a:t>Dr. Rbeea  Znad</a:t>
            </a:r>
          </a:p>
        </p:txBody>
      </p:sp>
      <p:sp>
        <p:nvSpPr>
          <p:cNvPr id="7" name="TextBox 7"/>
          <p:cNvSpPr txBox="1"/>
          <p:nvPr/>
        </p:nvSpPr>
        <p:spPr>
          <a:xfrm rot="19528844">
            <a:off x="1192827" y="514820"/>
            <a:ext cx="2495885" cy="400110"/>
          </a:xfrm>
          <a:prstGeom prst="rect">
            <a:avLst/>
          </a:prstGeom>
          <a:noFill/>
        </p:spPr>
        <p:txBody>
          <a:bodyPr wrap="square" rtlCol="0">
            <a:spAutoFit/>
          </a:bodyPr>
          <a:lstStyle/>
          <a:p>
            <a:r>
              <a:rPr lang="en-US" sz="2000" b="1" dirty="0"/>
              <a:t>Left hand limb</a:t>
            </a:r>
          </a:p>
        </p:txBody>
      </p:sp>
      <p:sp>
        <p:nvSpPr>
          <p:cNvPr id="8" name="TextBox 31"/>
          <p:cNvSpPr txBox="1"/>
          <p:nvPr/>
        </p:nvSpPr>
        <p:spPr>
          <a:xfrm rot="1794284">
            <a:off x="4556201" y="359940"/>
            <a:ext cx="2605967" cy="400110"/>
          </a:xfrm>
          <a:prstGeom prst="rect">
            <a:avLst/>
          </a:prstGeom>
          <a:noFill/>
        </p:spPr>
        <p:txBody>
          <a:bodyPr wrap="square" rtlCol="0">
            <a:spAutoFit/>
          </a:bodyPr>
          <a:lstStyle/>
          <a:p>
            <a:r>
              <a:rPr lang="en-US" sz="2000" b="1" dirty="0"/>
              <a:t>right hand limb</a:t>
            </a:r>
          </a:p>
        </p:txBody>
      </p:sp>
      <p:grpSp>
        <p:nvGrpSpPr>
          <p:cNvPr id="9" name="Group 1023"/>
          <p:cNvGrpSpPr/>
          <p:nvPr/>
        </p:nvGrpSpPr>
        <p:grpSpPr>
          <a:xfrm>
            <a:off x="1712018" y="2593662"/>
            <a:ext cx="5377297" cy="1532158"/>
            <a:chOff x="741188" y="8723218"/>
            <a:chExt cx="7420791" cy="2107357"/>
          </a:xfrm>
        </p:grpSpPr>
        <p:grpSp>
          <p:nvGrpSpPr>
            <p:cNvPr id="10" name="Group 19"/>
            <p:cNvGrpSpPr/>
            <p:nvPr/>
          </p:nvGrpSpPr>
          <p:grpSpPr>
            <a:xfrm>
              <a:off x="741188" y="8723218"/>
              <a:ext cx="747945" cy="865483"/>
              <a:chOff x="978515" y="8723218"/>
              <a:chExt cx="747945" cy="865483"/>
            </a:xfrm>
          </p:grpSpPr>
          <p:cxnSp>
            <p:nvCxnSpPr>
              <p:cNvPr id="20" name="Straight Connector 9"/>
              <p:cNvCxnSpPr/>
              <p:nvPr/>
            </p:nvCxnSpPr>
            <p:spPr bwMode="auto">
              <a:xfrm flipV="1">
                <a:off x="978515" y="8724232"/>
                <a:ext cx="747945" cy="864469"/>
              </a:xfrm>
              <a:prstGeom prst="line">
                <a:avLst/>
              </a:prstGeom>
              <a:solidFill>
                <a:srgbClr val="00B8FF"/>
              </a:solidFill>
              <a:ln w="63500" cap="flat" cmpd="sng" algn="ctr">
                <a:solidFill>
                  <a:srgbClr val="FF0000"/>
                </a:solidFill>
                <a:prstDash val="solid"/>
                <a:round/>
                <a:headEnd type="none" w="med" len="med"/>
                <a:tailEnd type="none" w="med" len="med"/>
              </a:ln>
              <a:effectLst/>
            </p:spPr>
          </p:cxnSp>
          <p:cxnSp>
            <p:nvCxnSpPr>
              <p:cNvPr id="21" name="Straight Connector 13"/>
              <p:cNvCxnSpPr/>
              <p:nvPr/>
            </p:nvCxnSpPr>
            <p:spPr bwMode="auto">
              <a:xfrm flipV="1">
                <a:off x="1227830" y="8723218"/>
                <a:ext cx="498630" cy="144387"/>
              </a:xfrm>
              <a:prstGeom prst="line">
                <a:avLst/>
              </a:prstGeom>
              <a:solidFill>
                <a:srgbClr val="00B8FF"/>
              </a:solidFill>
              <a:ln w="60325" cap="flat" cmpd="sng" algn="ctr">
                <a:solidFill>
                  <a:srgbClr val="FF0000"/>
                </a:solidFill>
                <a:prstDash val="solid"/>
                <a:round/>
                <a:headEnd type="none" w="med" len="med"/>
                <a:tailEnd type="none" w="med" len="med"/>
              </a:ln>
              <a:effectLst/>
            </p:spPr>
          </p:cxnSp>
        </p:grpSp>
        <p:grpSp>
          <p:nvGrpSpPr>
            <p:cNvPr id="11" name="Group 20"/>
            <p:cNvGrpSpPr/>
            <p:nvPr/>
          </p:nvGrpSpPr>
          <p:grpSpPr>
            <a:xfrm>
              <a:off x="1383937" y="10087181"/>
              <a:ext cx="725891" cy="743394"/>
              <a:chOff x="1761549" y="9923096"/>
              <a:chExt cx="725891" cy="743394"/>
            </a:xfrm>
          </p:grpSpPr>
          <p:cxnSp>
            <p:nvCxnSpPr>
              <p:cNvPr id="18" name="Straight Connector 16"/>
              <p:cNvCxnSpPr/>
              <p:nvPr/>
            </p:nvCxnSpPr>
            <p:spPr bwMode="auto">
              <a:xfrm flipV="1">
                <a:off x="1761549" y="9923096"/>
                <a:ext cx="725891" cy="743394"/>
              </a:xfrm>
              <a:prstGeom prst="line">
                <a:avLst/>
              </a:prstGeom>
              <a:solidFill>
                <a:srgbClr val="00B8FF"/>
              </a:solidFill>
              <a:ln w="63500" cap="flat" cmpd="sng" algn="ctr">
                <a:solidFill>
                  <a:srgbClr val="FF0000"/>
                </a:solidFill>
                <a:prstDash val="solid"/>
                <a:round/>
                <a:headEnd type="none" w="med" len="med"/>
                <a:tailEnd type="none" w="med" len="med"/>
              </a:ln>
              <a:effectLst/>
            </p:spPr>
          </p:cxnSp>
          <p:cxnSp>
            <p:nvCxnSpPr>
              <p:cNvPr id="19" name="Straight Connector 17"/>
              <p:cNvCxnSpPr/>
              <p:nvPr/>
            </p:nvCxnSpPr>
            <p:spPr bwMode="auto">
              <a:xfrm flipV="1">
                <a:off x="1765093" y="10541255"/>
                <a:ext cx="537986" cy="106060"/>
              </a:xfrm>
              <a:prstGeom prst="line">
                <a:avLst/>
              </a:prstGeom>
              <a:solidFill>
                <a:srgbClr val="00B8FF"/>
              </a:solidFill>
              <a:ln w="57150" cap="flat" cmpd="sng" algn="ctr">
                <a:solidFill>
                  <a:srgbClr val="FF0000"/>
                </a:solidFill>
                <a:prstDash val="solid"/>
                <a:round/>
                <a:headEnd type="none" w="med" len="med"/>
                <a:tailEnd type="none" w="med" len="med"/>
              </a:ln>
              <a:effectLst/>
            </p:spPr>
          </p:cxnSp>
        </p:grpSp>
        <p:grpSp>
          <p:nvGrpSpPr>
            <p:cNvPr id="12" name="Group 22"/>
            <p:cNvGrpSpPr/>
            <p:nvPr/>
          </p:nvGrpSpPr>
          <p:grpSpPr>
            <a:xfrm rot="6372669">
              <a:off x="6319967" y="9847761"/>
              <a:ext cx="561055" cy="918076"/>
              <a:chOff x="7564900" y="1730921"/>
              <a:chExt cx="561055" cy="918076"/>
            </a:xfrm>
          </p:grpSpPr>
          <p:cxnSp>
            <p:nvCxnSpPr>
              <p:cNvPr id="16" name="Straight Connector 23"/>
              <p:cNvCxnSpPr/>
              <p:nvPr/>
            </p:nvCxnSpPr>
            <p:spPr bwMode="auto">
              <a:xfrm rot="15227331">
                <a:off x="7446591" y="1969632"/>
                <a:ext cx="797674" cy="561055"/>
              </a:xfrm>
              <a:prstGeom prst="line">
                <a:avLst/>
              </a:prstGeom>
              <a:solidFill>
                <a:srgbClr val="00B8FF"/>
              </a:solidFill>
              <a:ln w="92075" cap="flat" cmpd="sng" algn="ctr">
                <a:solidFill>
                  <a:srgbClr val="FF0000"/>
                </a:solidFill>
                <a:prstDash val="solid"/>
                <a:round/>
                <a:headEnd type="none" w="med" len="med"/>
                <a:tailEnd type="none" w="med" len="med"/>
              </a:ln>
              <a:effectLst/>
            </p:spPr>
          </p:cxnSp>
          <p:cxnSp>
            <p:nvCxnSpPr>
              <p:cNvPr id="17" name="Straight Connector 24"/>
              <p:cNvCxnSpPr/>
              <p:nvPr/>
            </p:nvCxnSpPr>
            <p:spPr bwMode="auto">
              <a:xfrm rot="15227331" flipH="1">
                <a:off x="7819428" y="2010546"/>
                <a:ext cx="559254" cy="4"/>
              </a:xfrm>
              <a:prstGeom prst="line">
                <a:avLst/>
              </a:prstGeom>
              <a:solidFill>
                <a:srgbClr val="00B8FF"/>
              </a:solidFill>
              <a:ln w="76200" cap="flat" cmpd="sng" algn="ctr">
                <a:solidFill>
                  <a:srgbClr val="FF0000"/>
                </a:solidFill>
                <a:prstDash val="solid"/>
                <a:round/>
                <a:headEnd type="none" w="med" len="med"/>
                <a:tailEnd type="none" w="med" len="med"/>
              </a:ln>
              <a:effectLst/>
            </p:spPr>
          </p:cxnSp>
        </p:grpSp>
        <p:grpSp>
          <p:nvGrpSpPr>
            <p:cNvPr id="13" name="Group 28"/>
            <p:cNvGrpSpPr/>
            <p:nvPr/>
          </p:nvGrpSpPr>
          <p:grpSpPr>
            <a:xfrm rot="17577414">
              <a:off x="7415557" y="8747801"/>
              <a:ext cx="470622" cy="1022223"/>
              <a:chOff x="-712673" y="7064907"/>
              <a:chExt cx="470622" cy="1022223"/>
            </a:xfrm>
          </p:grpSpPr>
          <p:cxnSp>
            <p:nvCxnSpPr>
              <p:cNvPr id="14" name="Straight Connector 29"/>
              <p:cNvCxnSpPr/>
              <p:nvPr/>
            </p:nvCxnSpPr>
            <p:spPr bwMode="auto">
              <a:xfrm rot="4022586" flipH="1" flipV="1">
                <a:off x="-924611" y="7404570"/>
                <a:ext cx="894498" cy="470622"/>
              </a:xfrm>
              <a:prstGeom prst="line">
                <a:avLst/>
              </a:prstGeom>
              <a:solidFill>
                <a:srgbClr val="00B8FF"/>
              </a:solidFill>
              <a:ln w="88900" cap="flat" cmpd="sng" algn="ctr">
                <a:solidFill>
                  <a:srgbClr val="FF0000"/>
                </a:solidFill>
                <a:prstDash val="solid"/>
                <a:round/>
                <a:headEnd type="none" w="med" len="med"/>
                <a:tailEnd type="none" w="med" len="med"/>
              </a:ln>
              <a:effectLst/>
            </p:spPr>
          </p:cxnSp>
          <p:cxnSp>
            <p:nvCxnSpPr>
              <p:cNvPr id="15" name="Straight Connector 30"/>
              <p:cNvCxnSpPr/>
              <p:nvPr/>
            </p:nvCxnSpPr>
            <p:spPr bwMode="auto">
              <a:xfrm rot="4022586" flipV="1">
                <a:off x="-515931" y="7262714"/>
                <a:ext cx="460717" cy="65104"/>
              </a:xfrm>
              <a:prstGeom prst="line">
                <a:avLst/>
              </a:prstGeom>
              <a:solidFill>
                <a:srgbClr val="00B8FF"/>
              </a:solidFill>
              <a:ln w="73025" cap="flat" cmpd="sng" algn="ctr">
                <a:solidFill>
                  <a:srgbClr val="FF0000"/>
                </a:solidFill>
                <a:prstDash val="solid"/>
                <a:round/>
                <a:headEnd type="none" w="med" len="med"/>
                <a:tailEnd type="none" w="med" len="med"/>
              </a:ln>
              <a:effectLst/>
            </p:spPr>
          </p:cxnSp>
        </p:grpSp>
      </p:grpSp>
      <p:sp>
        <p:nvSpPr>
          <p:cNvPr id="24" name="مربع نص 23"/>
          <p:cNvSpPr txBox="1"/>
          <p:nvPr/>
        </p:nvSpPr>
        <p:spPr>
          <a:xfrm rot="18867997">
            <a:off x="905686" y="1755705"/>
            <a:ext cx="3328976" cy="707886"/>
          </a:xfrm>
          <a:prstGeom prst="rect">
            <a:avLst/>
          </a:prstGeom>
          <a:noFill/>
        </p:spPr>
        <p:txBody>
          <a:bodyPr wrap="square" rtlCol="1">
            <a:spAutoFit/>
          </a:bodyPr>
          <a:lstStyle/>
          <a:p>
            <a:r>
              <a:rPr lang="ar-IQ" sz="2000" b="1" dirty="0">
                <a:latin typeface="Times New Roman" panose="02020603050405020304" pitchFamily="18" charset="0"/>
                <a:cs typeface="Times New Roman" panose="02020603050405020304" pitchFamily="18" charset="0"/>
              </a:rPr>
              <a:t> </a:t>
            </a:r>
            <a:r>
              <a:rPr lang="ar-IQ" sz="2000" b="1" dirty="0">
                <a:solidFill>
                  <a:srgbClr val="FF0000"/>
                </a:solidFill>
                <a:latin typeface="Times New Roman" panose="02020603050405020304" pitchFamily="18" charset="0"/>
                <a:cs typeface="Times New Roman" panose="02020603050405020304" pitchFamily="18" charset="0"/>
              </a:rPr>
              <a:t>حركة القص مع اتجاه دوران عقارب الساعة</a:t>
            </a:r>
          </a:p>
        </p:txBody>
      </p:sp>
      <p:sp>
        <p:nvSpPr>
          <p:cNvPr id="25" name="مربع نص 24"/>
          <p:cNvSpPr txBox="1"/>
          <p:nvPr/>
        </p:nvSpPr>
        <p:spPr>
          <a:xfrm rot="2297899">
            <a:off x="4797546" y="1518455"/>
            <a:ext cx="2785418" cy="800219"/>
          </a:xfrm>
          <a:prstGeom prst="rect">
            <a:avLst/>
          </a:prstGeom>
          <a:noFill/>
        </p:spPr>
        <p:txBody>
          <a:bodyPr wrap="square" rtlCol="1">
            <a:spAutoFit/>
          </a:bodyPr>
          <a:lstStyle/>
          <a:p>
            <a:r>
              <a:rPr lang="ar-IQ" sz="2800" b="1" dirty="0">
                <a:latin typeface="Times New Roman" panose="02020603050405020304" pitchFamily="18" charset="0"/>
                <a:cs typeface="Times New Roman" panose="02020603050405020304" pitchFamily="18" charset="0"/>
              </a:rPr>
              <a:t> </a:t>
            </a:r>
            <a:r>
              <a:rPr lang="ar-IQ" b="1" dirty="0">
                <a:solidFill>
                  <a:srgbClr val="FF0000"/>
                </a:solidFill>
                <a:latin typeface="Times New Roman" panose="02020603050405020304" pitchFamily="18" charset="0"/>
                <a:cs typeface="Times New Roman" panose="02020603050405020304" pitchFamily="18" charset="0"/>
              </a:rPr>
              <a:t>حركة القص التدوير </a:t>
            </a:r>
          </a:p>
          <a:p>
            <a:r>
              <a:rPr lang="ar-IQ" b="1" dirty="0">
                <a:solidFill>
                  <a:srgbClr val="FF0000"/>
                </a:solidFill>
                <a:latin typeface="Times New Roman" panose="02020603050405020304" pitchFamily="18" charset="0"/>
                <a:cs typeface="Times New Roman" panose="02020603050405020304" pitchFamily="18" charset="0"/>
              </a:rPr>
              <a:t>عكس اتجاه دوران عقارب الساعة</a:t>
            </a:r>
          </a:p>
        </p:txBody>
      </p:sp>
      <p:sp>
        <p:nvSpPr>
          <p:cNvPr id="6" name="مستطيل 5"/>
          <p:cNvSpPr/>
          <p:nvPr/>
        </p:nvSpPr>
        <p:spPr bwMode="auto">
          <a:xfrm>
            <a:off x="1796783" y="5461950"/>
            <a:ext cx="1152128" cy="50405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l" defTabSz="457200" rtl="0" fontAlgn="base" hangingPunct="0">
              <a:lnSpc>
                <a:spcPct val="93000"/>
              </a:lnSpc>
              <a:spcBef>
                <a:spcPct val="0"/>
              </a:spcBef>
              <a:spcAft>
                <a:spcPct val="0"/>
              </a:spcAft>
              <a:buClr>
                <a:srgbClr val="000000"/>
              </a:buClr>
              <a:buSzPct val="100000"/>
            </a:pPr>
            <a:endParaRPr lang="ar-IQ">
              <a:solidFill>
                <a:schemeClr val="bg1"/>
              </a:solidFill>
              <a:latin typeface="Arial" charset="0"/>
              <a:cs typeface="Arial Unicode MS" charset="0"/>
            </a:endParaRPr>
          </a:p>
        </p:txBody>
      </p:sp>
      <p:sp>
        <p:nvSpPr>
          <p:cNvPr id="22" name="مربع نص 21"/>
          <p:cNvSpPr txBox="1"/>
          <p:nvPr/>
        </p:nvSpPr>
        <p:spPr>
          <a:xfrm>
            <a:off x="4511824" y="5949280"/>
            <a:ext cx="5307248" cy="400110"/>
          </a:xfrm>
          <a:prstGeom prst="rect">
            <a:avLst/>
          </a:prstGeom>
          <a:noFill/>
        </p:spPr>
        <p:txBody>
          <a:bodyPr wrap="square" rtlCol="1">
            <a:spAutoFit/>
          </a:bodyPr>
          <a:lstStyle/>
          <a:p>
            <a:r>
              <a:rPr lang="ar-IQ" sz="2000" dirty="0">
                <a:latin typeface="Times New Roman" panose="02020603050405020304" pitchFamily="18" charset="0"/>
                <a:cs typeface="Times New Roman" panose="02020603050405020304" pitchFamily="18" charset="0"/>
              </a:rPr>
              <a:t>أنواع الطيات المتطفلة (</a:t>
            </a:r>
            <a:r>
              <a:rPr lang="en-US" sz="2000" dirty="0">
                <a:latin typeface="Times New Roman" panose="02020603050405020304" pitchFamily="18" charset="0"/>
                <a:cs typeface="Times New Roman" panose="02020603050405020304" pitchFamily="18" charset="0"/>
              </a:rPr>
              <a:t>Z,M,S</a:t>
            </a:r>
            <a:r>
              <a:rPr lang="ar-IQ" sz="2000" dirty="0">
                <a:latin typeface="Times New Roman" panose="02020603050405020304" pitchFamily="18" charset="0"/>
                <a:cs typeface="Times New Roman" panose="02020603050405020304" pitchFamily="18" charset="0"/>
              </a:rPr>
              <a:t>) الأسهم تشير الى حالة القص</a:t>
            </a:r>
          </a:p>
        </p:txBody>
      </p:sp>
      <p:sp>
        <p:nvSpPr>
          <p:cNvPr id="2" name="عنصر نائب لرقم الشريحة 1"/>
          <p:cNvSpPr>
            <a:spLocks noGrp="1"/>
          </p:cNvSpPr>
          <p:nvPr>
            <p:ph type="sldNum" idx="12"/>
          </p:nvPr>
        </p:nvSpPr>
        <p:spPr>
          <a:xfrm>
            <a:off x="8080321" y="6415896"/>
            <a:ext cx="2126880" cy="469489"/>
          </a:xfrm>
        </p:spPr>
        <p:txBody>
          <a:bodyPr/>
          <a:lstStyle/>
          <a:p>
            <a:pPr>
              <a:defRPr/>
            </a:pPr>
            <a:fld id="{D9ABFF17-70CD-4281-9DFF-42E2B69F843F}" type="slidenum">
              <a:rPr lang="en-US" smtClean="0">
                <a:solidFill>
                  <a:schemeClr val="tx1"/>
                </a:solidFill>
              </a:rPr>
              <a:pPr>
                <a:defRPr/>
              </a:pPr>
              <a:t>6</a:t>
            </a:fld>
            <a:endParaRPr lang="en-US" dirty="0">
              <a:solidFill>
                <a:schemeClr val="tx1"/>
              </a:solidFill>
            </a:endParaRPr>
          </a:p>
        </p:txBody>
      </p:sp>
      <p:sp>
        <p:nvSpPr>
          <p:cNvPr id="4" name="عنصر نائب للتاريخ 3"/>
          <p:cNvSpPr>
            <a:spLocks noGrp="1"/>
          </p:cNvSpPr>
          <p:nvPr>
            <p:ph type="dt" sz="half" idx="10"/>
          </p:nvPr>
        </p:nvSpPr>
        <p:spPr/>
        <p:txBody>
          <a:bodyPr/>
          <a:lstStyle/>
          <a:p>
            <a:fld id="{FEC64240-D879-4FE2-B0F9-BFA710E9183C}" type="datetime1">
              <a:rPr lang="en-US" smtClean="0"/>
              <a:t>4/16/2024</a:t>
            </a:fld>
            <a:endParaRPr lang="en-US"/>
          </a:p>
        </p:txBody>
      </p:sp>
    </p:spTree>
    <p:extLst>
      <p:ext uri="{BB962C8B-B14F-4D97-AF65-F5344CB8AC3E}">
        <p14:creationId xmlns:p14="http://schemas.microsoft.com/office/powerpoint/2010/main" val="176852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1)">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1)">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DB9C167-D3C9-EF16-D3C1-E6C9C09895DF}"/>
              </a:ext>
            </a:extLst>
          </p:cNvPr>
          <p:cNvSpPr>
            <a:spLocks noGrp="1"/>
          </p:cNvSpPr>
          <p:nvPr>
            <p:ph type="dt" sz="half" idx="10"/>
          </p:nvPr>
        </p:nvSpPr>
        <p:spPr/>
        <p:txBody>
          <a:bodyPr/>
          <a:lstStyle/>
          <a:p>
            <a:fld id="{CC64BA08-624C-4EA1-9933-C1CE3F4CF42A}" type="datetime1">
              <a:rPr lang="en-US" smtClean="0"/>
              <a:t>4/16/2024</a:t>
            </a:fld>
            <a:endParaRPr lang="en-US"/>
          </a:p>
        </p:txBody>
      </p:sp>
      <p:sp>
        <p:nvSpPr>
          <p:cNvPr id="3" name="عنصر نائب للتذييل 2">
            <a:extLst>
              <a:ext uri="{FF2B5EF4-FFF2-40B4-BE49-F238E27FC236}">
                <a16:creationId xmlns:a16="http://schemas.microsoft.com/office/drawing/2014/main" id="{A58C31D1-3198-3CA4-1121-66952A8C242F}"/>
              </a:ext>
            </a:extLst>
          </p:cNvPr>
          <p:cNvSpPr>
            <a:spLocks noGrp="1"/>
          </p:cNvSpPr>
          <p:nvPr>
            <p:ph type="ftr" sz="quarter" idx="11"/>
          </p:nvPr>
        </p:nvSpPr>
        <p:spPr/>
        <p:txBody>
          <a:bodyPr/>
          <a:lstStyle/>
          <a:p>
            <a:r>
              <a:rPr lang="en-US"/>
              <a:t>Dr. Rbeea  Znad</a:t>
            </a:r>
          </a:p>
        </p:txBody>
      </p:sp>
      <p:sp>
        <p:nvSpPr>
          <p:cNvPr id="4" name="عنصر نائب لرقم الشريحة 3">
            <a:extLst>
              <a:ext uri="{FF2B5EF4-FFF2-40B4-BE49-F238E27FC236}">
                <a16:creationId xmlns:a16="http://schemas.microsoft.com/office/drawing/2014/main" id="{D21CEEB7-C34A-90B3-28D1-E82D6115346E}"/>
              </a:ext>
            </a:extLst>
          </p:cNvPr>
          <p:cNvSpPr>
            <a:spLocks noGrp="1"/>
          </p:cNvSpPr>
          <p:nvPr>
            <p:ph type="sldNum" sz="quarter" idx="12"/>
          </p:nvPr>
        </p:nvSpPr>
        <p:spPr/>
        <p:txBody>
          <a:bodyPr/>
          <a:lstStyle/>
          <a:p>
            <a:fld id="{900A747B-A172-41F4-8715-80D99539FBFD}" type="slidenum">
              <a:rPr lang="en-US" smtClean="0"/>
              <a:t>7</a:t>
            </a:fld>
            <a:endParaRPr lang="en-US"/>
          </a:p>
        </p:txBody>
      </p:sp>
      <p:pic>
        <p:nvPicPr>
          <p:cNvPr id="6" name="صورة 5">
            <a:extLst>
              <a:ext uri="{FF2B5EF4-FFF2-40B4-BE49-F238E27FC236}">
                <a16:creationId xmlns:a16="http://schemas.microsoft.com/office/drawing/2014/main" id="{9915EC3E-393D-D8F7-EA07-070FF03E27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103" y="496345"/>
            <a:ext cx="7641897" cy="5639720"/>
          </a:xfrm>
          <a:prstGeom prst="rect">
            <a:avLst/>
          </a:prstGeom>
        </p:spPr>
      </p:pic>
    </p:spTree>
    <p:extLst>
      <p:ext uri="{BB962C8B-B14F-4D97-AF65-F5344CB8AC3E}">
        <p14:creationId xmlns:p14="http://schemas.microsoft.com/office/powerpoint/2010/main" val="81075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A61C81CB-F7D3-4337-9846-716024FB69F2}"/>
              </a:ext>
            </a:extLst>
          </p:cNvPr>
          <p:cNvSpPr>
            <a:spLocks noGrp="1"/>
          </p:cNvSpPr>
          <p:nvPr>
            <p:ph type="dt" sz="half" idx="10"/>
          </p:nvPr>
        </p:nvSpPr>
        <p:spPr/>
        <p:txBody>
          <a:bodyPr/>
          <a:lstStyle/>
          <a:p>
            <a:fld id="{CC64BA08-624C-4EA1-9933-C1CE3F4CF42A}" type="datetime1">
              <a:rPr lang="en-US" smtClean="0"/>
              <a:t>4/16/2024</a:t>
            </a:fld>
            <a:endParaRPr lang="en-US"/>
          </a:p>
        </p:txBody>
      </p:sp>
      <p:sp>
        <p:nvSpPr>
          <p:cNvPr id="3" name="عنصر نائب للتذييل 2">
            <a:extLst>
              <a:ext uri="{FF2B5EF4-FFF2-40B4-BE49-F238E27FC236}">
                <a16:creationId xmlns:a16="http://schemas.microsoft.com/office/drawing/2014/main" id="{D92B751C-A0B8-4B46-B1C4-A331480E5696}"/>
              </a:ext>
            </a:extLst>
          </p:cNvPr>
          <p:cNvSpPr>
            <a:spLocks noGrp="1"/>
          </p:cNvSpPr>
          <p:nvPr>
            <p:ph type="ftr" sz="quarter" idx="11"/>
          </p:nvPr>
        </p:nvSpPr>
        <p:spPr/>
        <p:txBody>
          <a:bodyPr/>
          <a:lstStyle/>
          <a:p>
            <a:r>
              <a:rPr lang="en-US"/>
              <a:t>Dr. Rbeea  Znad</a:t>
            </a:r>
          </a:p>
        </p:txBody>
      </p:sp>
      <p:sp>
        <p:nvSpPr>
          <p:cNvPr id="4" name="عنصر نائب لرقم الشريحة 3">
            <a:extLst>
              <a:ext uri="{FF2B5EF4-FFF2-40B4-BE49-F238E27FC236}">
                <a16:creationId xmlns:a16="http://schemas.microsoft.com/office/drawing/2014/main" id="{CCB53F3F-965D-461A-B857-48BE4FFDBBA0}"/>
              </a:ext>
            </a:extLst>
          </p:cNvPr>
          <p:cNvSpPr>
            <a:spLocks noGrp="1"/>
          </p:cNvSpPr>
          <p:nvPr>
            <p:ph type="sldNum" sz="quarter" idx="12"/>
          </p:nvPr>
        </p:nvSpPr>
        <p:spPr/>
        <p:txBody>
          <a:bodyPr/>
          <a:lstStyle/>
          <a:p>
            <a:fld id="{900A747B-A172-41F4-8715-80D99539FBFD}" type="slidenum">
              <a:rPr lang="en-US" smtClean="0"/>
              <a:t>8</a:t>
            </a:fld>
            <a:endParaRPr lang="en-US"/>
          </a:p>
        </p:txBody>
      </p:sp>
      <p:sp>
        <p:nvSpPr>
          <p:cNvPr id="5" name="مستطيل 4">
            <a:extLst>
              <a:ext uri="{FF2B5EF4-FFF2-40B4-BE49-F238E27FC236}">
                <a16:creationId xmlns:a16="http://schemas.microsoft.com/office/drawing/2014/main" id="{E5673AF2-3C39-49A9-AF67-62CCE62F8E76}"/>
              </a:ext>
            </a:extLst>
          </p:cNvPr>
          <p:cNvSpPr/>
          <p:nvPr/>
        </p:nvSpPr>
        <p:spPr>
          <a:xfrm>
            <a:off x="458560" y="359726"/>
            <a:ext cx="10344151" cy="923330"/>
          </a:xfrm>
          <a:prstGeom prst="rect">
            <a:avLst/>
          </a:prstGeom>
        </p:spPr>
        <p:txBody>
          <a:bodyPr wrap="square">
            <a:spAutoFit/>
          </a:bodyPr>
          <a:lstStyle/>
          <a:p>
            <a:pPr algn="l" rtl="0"/>
            <a:r>
              <a:rPr lang="en-US" dirty="0">
                <a:latin typeface="Times New Roman" panose="02020603050405020304" pitchFamily="18" charset="0"/>
                <a:cs typeface="Times New Roman" panose="02020603050405020304" pitchFamily="18" charset="0"/>
              </a:rPr>
              <a:t>The arrangement of the axial planes of the Drag folds on the limbs of the  main folds,</a:t>
            </a:r>
          </a:p>
          <a:p>
            <a:pPr algn="l" rtl="0"/>
            <a:r>
              <a:rPr lang="en-US" dirty="0">
                <a:latin typeface="Times New Roman" panose="02020603050405020304" pitchFamily="18" charset="0"/>
                <a:cs typeface="Times New Roman" panose="02020603050405020304" pitchFamily="18" charset="0"/>
              </a:rPr>
              <a:t>Take  fan  shape in the domain of main  anticline, and an inverted fan arrangement in the domain of main syncline.</a:t>
            </a:r>
          </a:p>
        </p:txBody>
      </p:sp>
      <p:pic>
        <p:nvPicPr>
          <p:cNvPr id="6" name="صورة 5">
            <a:extLst>
              <a:ext uri="{FF2B5EF4-FFF2-40B4-BE49-F238E27FC236}">
                <a16:creationId xmlns:a16="http://schemas.microsoft.com/office/drawing/2014/main" id="{43DDDB86-B7F6-4018-8E50-01191623A196}"/>
              </a:ext>
            </a:extLst>
          </p:cNvPr>
          <p:cNvPicPr>
            <a:picLocks noChangeAspect="1"/>
          </p:cNvPicPr>
          <p:nvPr/>
        </p:nvPicPr>
        <p:blipFill rotWithShape="1">
          <a:blip r:embed="rId2"/>
          <a:srcRect l="20078" t="31944" r="16016" b="14861"/>
          <a:stretch/>
        </p:blipFill>
        <p:spPr>
          <a:xfrm>
            <a:off x="1099458" y="2066545"/>
            <a:ext cx="7791451" cy="3648075"/>
          </a:xfrm>
          <a:prstGeom prst="rect">
            <a:avLst/>
          </a:prstGeom>
        </p:spPr>
      </p:pic>
      <p:sp>
        <p:nvSpPr>
          <p:cNvPr id="7" name="مربع نص 6">
            <a:extLst>
              <a:ext uri="{FF2B5EF4-FFF2-40B4-BE49-F238E27FC236}">
                <a16:creationId xmlns:a16="http://schemas.microsoft.com/office/drawing/2014/main" id="{E2F741BD-3CCA-47F6-9B1F-A6DDE14D4D2E}"/>
              </a:ext>
            </a:extLst>
          </p:cNvPr>
          <p:cNvSpPr txBox="1"/>
          <p:nvPr/>
        </p:nvSpPr>
        <p:spPr>
          <a:xfrm>
            <a:off x="5772149" y="4511773"/>
            <a:ext cx="2619375" cy="646331"/>
          </a:xfrm>
          <a:prstGeom prst="rect">
            <a:avLst/>
          </a:prstGeom>
          <a:solidFill>
            <a:schemeClr val="bg1"/>
          </a:solidFill>
        </p:spPr>
        <p:txBody>
          <a:bodyPr wrap="square" rtlCol="0">
            <a:spAutoFit/>
          </a:bodyPr>
          <a:lstStyle/>
          <a:p>
            <a:pPr algn="l" rtl="0"/>
            <a:r>
              <a:rPr lang="en-US" dirty="0">
                <a:latin typeface="Times New Roman" panose="02020603050405020304" pitchFamily="18" charset="0"/>
                <a:cs typeface="Times New Roman" panose="02020603050405020304" pitchFamily="18" charset="0"/>
              </a:rPr>
              <a:t>Fan shape  arrangement of axial plane  of minor folds</a:t>
            </a:r>
          </a:p>
        </p:txBody>
      </p:sp>
      <p:sp>
        <p:nvSpPr>
          <p:cNvPr id="8" name="مربع نص 7">
            <a:extLst>
              <a:ext uri="{FF2B5EF4-FFF2-40B4-BE49-F238E27FC236}">
                <a16:creationId xmlns:a16="http://schemas.microsoft.com/office/drawing/2014/main" id="{356DF262-5808-4FD8-A2CF-D85CD45EE1F8}"/>
              </a:ext>
            </a:extLst>
          </p:cNvPr>
          <p:cNvSpPr txBox="1"/>
          <p:nvPr/>
        </p:nvSpPr>
        <p:spPr>
          <a:xfrm>
            <a:off x="1851932" y="2505670"/>
            <a:ext cx="2524125" cy="923330"/>
          </a:xfrm>
          <a:prstGeom prst="rect">
            <a:avLst/>
          </a:prstGeom>
          <a:solidFill>
            <a:schemeClr val="bg1"/>
          </a:solidFill>
        </p:spPr>
        <p:txBody>
          <a:bodyPr wrap="square" rtlCol="0">
            <a:spAutoFit/>
          </a:bodyPr>
          <a:lstStyle/>
          <a:p>
            <a:pPr algn="l" rtl="0"/>
            <a:r>
              <a:rPr lang="en-US" dirty="0">
                <a:latin typeface="Times New Roman" panose="02020603050405020304" pitchFamily="18" charset="0"/>
                <a:cs typeface="Times New Roman" panose="02020603050405020304" pitchFamily="18" charset="0"/>
              </a:rPr>
              <a:t>Inverted Fan shape arrangement of axial plane minor folds</a:t>
            </a:r>
          </a:p>
        </p:txBody>
      </p:sp>
    </p:spTree>
    <p:extLst>
      <p:ext uri="{BB962C8B-B14F-4D97-AF65-F5344CB8AC3E}">
        <p14:creationId xmlns:p14="http://schemas.microsoft.com/office/powerpoint/2010/main" val="51577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D0A5F071-F910-EECE-29C8-8AC36F6D7E78}"/>
              </a:ext>
            </a:extLst>
          </p:cNvPr>
          <p:cNvSpPr>
            <a:spLocks noGrp="1"/>
          </p:cNvSpPr>
          <p:nvPr>
            <p:ph type="dt" sz="half" idx="10"/>
          </p:nvPr>
        </p:nvSpPr>
        <p:spPr/>
        <p:txBody>
          <a:bodyPr/>
          <a:lstStyle/>
          <a:p>
            <a:fld id="{CC64BA08-624C-4EA1-9933-C1CE3F4CF42A}" type="datetime1">
              <a:rPr lang="en-US" smtClean="0"/>
              <a:t>4/16/2024</a:t>
            </a:fld>
            <a:endParaRPr lang="en-US"/>
          </a:p>
        </p:txBody>
      </p:sp>
      <p:sp>
        <p:nvSpPr>
          <p:cNvPr id="3" name="عنصر نائب للتذييل 2">
            <a:extLst>
              <a:ext uri="{FF2B5EF4-FFF2-40B4-BE49-F238E27FC236}">
                <a16:creationId xmlns:a16="http://schemas.microsoft.com/office/drawing/2014/main" id="{5BA2555A-8A0C-B2F0-06CC-82A479B70019}"/>
              </a:ext>
            </a:extLst>
          </p:cNvPr>
          <p:cNvSpPr>
            <a:spLocks noGrp="1"/>
          </p:cNvSpPr>
          <p:nvPr>
            <p:ph type="ftr" sz="quarter" idx="11"/>
          </p:nvPr>
        </p:nvSpPr>
        <p:spPr/>
        <p:txBody>
          <a:bodyPr/>
          <a:lstStyle/>
          <a:p>
            <a:r>
              <a:rPr lang="en-US"/>
              <a:t>Dr. Rbeea  Znad</a:t>
            </a:r>
          </a:p>
        </p:txBody>
      </p:sp>
      <p:sp>
        <p:nvSpPr>
          <p:cNvPr id="4" name="عنصر نائب لرقم الشريحة 3">
            <a:extLst>
              <a:ext uri="{FF2B5EF4-FFF2-40B4-BE49-F238E27FC236}">
                <a16:creationId xmlns:a16="http://schemas.microsoft.com/office/drawing/2014/main" id="{CCFF8D6F-304D-8AC1-BE19-52C19EF8BF90}"/>
              </a:ext>
            </a:extLst>
          </p:cNvPr>
          <p:cNvSpPr>
            <a:spLocks noGrp="1"/>
          </p:cNvSpPr>
          <p:nvPr>
            <p:ph type="sldNum" sz="quarter" idx="12"/>
          </p:nvPr>
        </p:nvSpPr>
        <p:spPr/>
        <p:txBody>
          <a:bodyPr/>
          <a:lstStyle/>
          <a:p>
            <a:fld id="{900A747B-A172-41F4-8715-80D99539FBFD}" type="slidenum">
              <a:rPr lang="en-US" smtClean="0"/>
              <a:t>9</a:t>
            </a:fld>
            <a:endParaRPr lang="en-US"/>
          </a:p>
        </p:txBody>
      </p:sp>
      <p:pic>
        <p:nvPicPr>
          <p:cNvPr id="3074" name="Picture 2">
            <a:extLst>
              <a:ext uri="{FF2B5EF4-FFF2-40B4-BE49-F238E27FC236}">
                <a16:creationId xmlns:a16="http://schemas.microsoft.com/office/drawing/2014/main" id="{F0C08EAB-B8A6-2DD5-F49B-2A6AB28DE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566" y="136525"/>
            <a:ext cx="7883634" cy="4815795"/>
          </a:xfrm>
          <a:prstGeom prst="rect">
            <a:avLst/>
          </a:prstGeom>
          <a:noFill/>
          <a:extLst>
            <a:ext uri="{909E8E84-426E-40DD-AFC4-6F175D3DCCD1}">
              <a14:hiddenFill xmlns:a14="http://schemas.microsoft.com/office/drawing/2010/main">
                <a:solidFill>
                  <a:srgbClr val="FFFFFF"/>
                </a:solidFill>
              </a14:hiddenFill>
            </a:ext>
          </a:extLst>
        </p:spPr>
      </p:pic>
      <p:sp>
        <p:nvSpPr>
          <p:cNvPr id="6" name="مربع نص 5">
            <a:extLst>
              <a:ext uri="{FF2B5EF4-FFF2-40B4-BE49-F238E27FC236}">
                <a16:creationId xmlns:a16="http://schemas.microsoft.com/office/drawing/2014/main" id="{32FAD42C-D76B-CC53-E3AE-66FCFD64C361}"/>
              </a:ext>
            </a:extLst>
          </p:cNvPr>
          <p:cNvSpPr txBox="1"/>
          <p:nvPr/>
        </p:nvSpPr>
        <p:spPr>
          <a:xfrm>
            <a:off x="1093076" y="5103674"/>
            <a:ext cx="10615448" cy="1477328"/>
          </a:xfrm>
          <a:prstGeom prst="rect">
            <a:avLst/>
          </a:prstGeom>
          <a:noFill/>
        </p:spPr>
        <p:txBody>
          <a:bodyPr wrap="square">
            <a:spAutoFit/>
          </a:bodyPr>
          <a:lstStyle/>
          <a:p>
            <a:pPr algn="l" fontAlgn="base"/>
            <a:r>
              <a:rPr lang="en-US" b="0" i="0" dirty="0">
                <a:solidFill>
                  <a:srgbClr val="444444"/>
                </a:solidFill>
                <a:effectLst/>
                <a:highlight>
                  <a:srgbClr val="FFFFFF"/>
                </a:highlight>
                <a:latin typeface="Times New Roman" panose="02020603050405020304" pitchFamily="18" charset="0"/>
                <a:cs typeface="Times New Roman" panose="02020603050405020304" pitchFamily="18" charset="0"/>
              </a:rPr>
              <a:t>The difference between S- and Z-folds lies in their sense of rotation, or </a:t>
            </a:r>
            <a:r>
              <a:rPr lang="en-US" b="1" i="0" dirty="0">
                <a:solidFill>
                  <a:srgbClr val="444444"/>
                </a:solidFill>
                <a:effectLst/>
                <a:highlight>
                  <a:srgbClr val="FFFFFF"/>
                </a:highlight>
                <a:latin typeface="Times New Roman" panose="02020603050405020304" pitchFamily="18" charset="0"/>
                <a:cs typeface="Times New Roman" panose="02020603050405020304" pitchFamily="18" charset="0"/>
              </a:rPr>
              <a:t>vergence</a:t>
            </a:r>
            <a:r>
              <a:rPr lang="en-US" b="0" i="0" dirty="0">
                <a:solidFill>
                  <a:srgbClr val="444444"/>
                </a:solidFill>
                <a:effectLst/>
                <a:highlight>
                  <a:srgbClr val="FFFFFF"/>
                </a:highlight>
                <a:latin typeface="Times New Roman" panose="02020603050405020304" pitchFamily="18" charset="0"/>
                <a:cs typeface="Times New Roman" panose="02020603050405020304" pitchFamily="18" charset="0"/>
              </a:rPr>
              <a:t>. The long limbs of S-folds are connected by a shorter limb that implies counter-clockwise rotation or sense of displacement; the opposite applies to Z-folds. Thus, the vergence of parasitic folds is </a:t>
            </a:r>
            <a:r>
              <a:rPr lang="en-US" b="1" i="0" dirty="0">
                <a:solidFill>
                  <a:srgbClr val="444444"/>
                </a:solidFill>
                <a:effectLst/>
                <a:highlight>
                  <a:srgbClr val="FFFFFF"/>
                </a:highlight>
                <a:latin typeface="Times New Roman" panose="02020603050405020304" pitchFamily="18" charset="0"/>
                <a:cs typeface="Times New Roman" panose="02020603050405020304" pitchFamily="18" charset="0"/>
              </a:rPr>
              <a:t>towards the hinge line</a:t>
            </a:r>
            <a:r>
              <a:rPr lang="en-US" b="0" i="0" dirty="0">
                <a:solidFill>
                  <a:srgbClr val="444444"/>
                </a:solidFill>
                <a:effectLst/>
                <a:highlight>
                  <a:srgbClr val="FFFFFF"/>
                </a:highlight>
                <a:latin typeface="Times New Roman" panose="02020603050405020304" pitchFamily="18" charset="0"/>
                <a:cs typeface="Times New Roman" panose="02020603050405020304" pitchFamily="18" charset="0"/>
              </a:rPr>
              <a:t> (or zone)</a:t>
            </a:r>
          </a:p>
          <a:p>
            <a:br>
              <a:rPr lang="en-US" b="0" i="0" dirty="0">
                <a:solidFill>
                  <a:srgbClr val="21759B"/>
                </a:solidFill>
                <a:effectLst/>
                <a:highlight>
                  <a:srgbClr val="FFFFFF"/>
                </a:highlight>
                <a:latin typeface="Times New Roman" panose="02020603050405020304" pitchFamily="18" charset="0"/>
                <a:cs typeface="Times New Roman" panose="02020603050405020304" pitchFamily="18" charset="0"/>
                <a:hlinkClick r:id="rId3"/>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836645"/>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1485</Words>
  <Application>Microsoft Office PowerPoint</Application>
  <PresentationFormat>شاشة عريضة</PresentationFormat>
  <Paragraphs>141</Paragraphs>
  <Slides>19</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19</vt:i4>
      </vt:variant>
    </vt:vector>
  </HeadingPairs>
  <TitlesOfParts>
    <vt:vector size="25" baseType="lpstr">
      <vt:lpstr>Arial</vt:lpstr>
      <vt:lpstr>Calibri</vt:lpstr>
      <vt:lpstr>Calibri Light</vt:lpstr>
      <vt:lpstr>Simplified Arabic</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PC</dc:creator>
  <cp:lastModifiedBy>GEOLOGY</cp:lastModifiedBy>
  <cp:revision>23</cp:revision>
  <dcterms:created xsi:type="dcterms:W3CDTF">2021-03-06T10:03:31Z</dcterms:created>
  <dcterms:modified xsi:type="dcterms:W3CDTF">2024-04-16T14:42:27Z</dcterms:modified>
</cp:coreProperties>
</file>