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3" r:id="rId2"/>
    <p:sldId id="284" r:id="rId3"/>
    <p:sldId id="285" r:id="rId4"/>
    <p:sldId id="287" r:id="rId5"/>
    <p:sldId id="288" r:id="rId6"/>
    <p:sldId id="260" r:id="rId7"/>
    <p:sldId id="266" r:id="rId8"/>
    <p:sldId id="280" r:id="rId9"/>
    <p:sldId id="265" r:id="rId10"/>
    <p:sldId id="257" r:id="rId11"/>
    <p:sldId id="261" r:id="rId12"/>
    <p:sldId id="262" r:id="rId13"/>
    <p:sldId id="263" r:id="rId14"/>
    <p:sldId id="270" r:id="rId15"/>
    <p:sldId id="271" r:id="rId16"/>
    <p:sldId id="272" r:id="rId17"/>
    <p:sldId id="273" r:id="rId18"/>
    <p:sldId id="274" r:id="rId19"/>
    <p:sldId id="279" r:id="rId20"/>
    <p:sldId id="276" r:id="rId21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7701" autoAdjust="0"/>
  </p:normalViewPr>
  <p:slideViewPr>
    <p:cSldViewPr snapToGrid="0">
      <p:cViewPr>
        <p:scale>
          <a:sx n="56" d="100"/>
          <a:sy n="56" d="100"/>
        </p:scale>
        <p:origin x="104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32061B-78C1-4F09-4A43-FEEB9BD0F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FA59295-BB30-506B-DE2B-1F2169323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FBAFB6A-1851-8A90-FA05-EE505835E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578D-0148-43A3-80D2-5329F3E22364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D731D5-1C35-2A2D-A03A-2F3E45BA6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4DE9DE7-9774-664E-C8F1-3B77EB71A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3736-019B-4658-BBB5-06212941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4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C92E3A-FDFD-099C-04A4-C19F30685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E7399A1-9C50-C654-B4DB-1E41BDBF0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B66222-241A-EFBE-1DE5-50452B008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578D-0148-43A3-80D2-5329F3E22364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B66E5F-87B7-BB34-4B4A-226C9C3CC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64FFEC3-697B-7CFC-0A5F-3584D79E8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3736-019B-4658-BBB5-06212941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0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346998C-CEC8-4B04-B590-7758EEFA4A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E924DF2-488C-7FAC-F21F-31D332C52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9C413EF-81BE-D04F-3784-53BAD4C63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578D-0148-43A3-80D2-5329F3E22364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B4C1DAA-8AB5-0E8E-1987-8569ACDEC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A6EB584-7B21-B793-B874-532B8CA1C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3736-019B-4658-BBB5-06212941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5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186A15-2882-6A0D-9CCA-DBCF9C94C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C1AB04-495D-C848-745D-88960E74E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86460A1-1F1A-49F0-6519-8977A877C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578D-0148-43A3-80D2-5329F3E22364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CDD4EA6-C7FD-4395-7E64-EBB575952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C539189-7D7F-3901-C5D3-34E2BD807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3736-019B-4658-BBB5-06212941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7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8A2287-891B-941A-9D64-E19D0642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92EEC7D-C8E3-24E4-55A2-F9F824C13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3AC798-D7F6-374A-AE5E-B317EB26F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578D-0148-43A3-80D2-5329F3E22364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E038C25-8B3C-9819-3691-D060C268D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8F4092E-29B3-CCB8-AECC-3B4CFC3CE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3736-019B-4658-BBB5-06212941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0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3C40EEC-2CD3-3F7E-0DCC-37D1505DE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3D3E806-AABC-8227-8491-AE392DCEF4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99893A5-ABF1-BE04-23ED-9972AAC33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FBF8021-F543-2271-3C79-B20A50567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578D-0148-43A3-80D2-5329F3E22364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9794454-782B-3989-C6CB-87CFE3534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0EB6860-455B-7713-7411-AB31A7C1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3736-019B-4658-BBB5-06212941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9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3449C4F-D9D8-C9E3-2245-823BBEA19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32E319C-BC9F-9809-85C6-08A6CAA4C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990B9A0-97F6-5986-2165-C87F397A2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2BAC632-3FA0-DD40-DC9B-F8C787DED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485DC26-C1F0-EA95-90DE-2A02B82FC4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AF8D450-70BA-7D51-B8D0-E274F99AC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578D-0148-43A3-80D2-5329F3E22364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A055A60-958D-D58B-BE95-6FBD2D86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38DDCF8-4F73-D35F-EE46-0E7522B28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3736-019B-4658-BBB5-06212941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5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8CBA13F-3F53-45A0-0E00-6F7AA95FF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3C3440B-FB19-350D-67E6-999774CF2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578D-0148-43A3-80D2-5329F3E22364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1B02CF8-6565-369A-99ED-4AAC49C39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F883960-3245-B2BD-7763-49A5E0E35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3736-019B-4658-BBB5-06212941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5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4FADF5C-EFD2-6A6D-2194-8B296EFD1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578D-0148-43A3-80D2-5329F3E22364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003AF12-83BD-70AF-2C54-05FD5D01E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0C5750A-FEE6-DC64-29BB-89B545EF2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3736-019B-4658-BBB5-06212941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59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4F1FF31-84FE-7613-54CE-4AE7B444C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0106B3C-B47C-79D9-8DF3-98F0BBDC7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F5358E5-1D9C-DEA1-9EDF-3A6B9C33B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2207D09-1D92-2CD5-D6DE-A0656D13F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578D-0148-43A3-80D2-5329F3E22364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A397918-9DFE-C07F-CB26-2E6DC6231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20B93C7-E7F5-C3C1-D953-9B8E7F9A9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3736-019B-4658-BBB5-06212941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44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A4653C-EE7A-A261-4507-7B22054AD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9C150DD-B813-A4F0-AC4C-E47AEFDD7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8758C97-E16D-4136-FCAA-D08FAF16F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D04EDC6-6C69-5325-9245-3670E0F15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578D-0148-43A3-80D2-5329F3E22364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4D255F4-B706-064A-7757-63C5E05DA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CCE61F5-5A54-2FC9-7BB3-370ECE25F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3736-019B-4658-BBB5-06212941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3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E646076-A23A-E404-E1C9-9924EF13D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53BAFD2-C888-D36F-C76A-22E4529C9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F2E0DCF-4B6E-2509-0936-C07CD3B47A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4578D-0148-43A3-80D2-5329F3E22364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AD47AD-2AC8-9DBE-E982-F92984605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3367E8C-381F-7B1C-BFAF-B23B8E059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43736-019B-4658-BBB5-06212941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8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ylolite" TargetMode="External"/><Relationship Id="rId2" Type="http://schemas.openxmlformats.org/officeDocument/2006/relationships/hyperlink" Target="https://hal.science/hal-01907624/file/2018-ToussaintAharonovKoehnGratierEbnerBaudRollandRenard-StyloReviewpreprintredredred2.pd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2075-163X/15/2/132" TargetMode="External"/><Relationship Id="rId2" Type="http://schemas.openxmlformats.org/officeDocument/2006/relationships/hyperlink" Target="https://www.britannica.com/science/stylolit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Styloli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B21DEED1-C05A-1B27-F522-CCBAC5B150DE}"/>
              </a:ext>
            </a:extLst>
          </p:cNvPr>
          <p:cNvSpPr txBox="1"/>
          <p:nvPr/>
        </p:nvSpPr>
        <p:spPr>
          <a:xfrm>
            <a:off x="1306285" y="1620384"/>
            <a:ext cx="808709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Stylolite seams or</a:t>
            </a:r>
          </a:p>
          <a:p>
            <a:pPr algn="l" rtl="0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(pressure solution surfaces  </a:t>
            </a:r>
          </a:p>
        </p:txBody>
      </p:sp>
    </p:spTree>
    <p:extLst>
      <p:ext uri="{BB962C8B-B14F-4D97-AF65-F5344CB8AC3E}">
        <p14:creationId xmlns:p14="http://schemas.microsoft.com/office/powerpoint/2010/main" val="820581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9382731-ADA6-747E-4DF3-EF067586B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2F04DC3-40D2-8D10-B4CF-6382F1829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xamples of stylolites acting as conduits for diagenetic ...">
            <a:extLst>
              <a:ext uri="{FF2B5EF4-FFF2-40B4-BE49-F238E27FC236}">
                <a16:creationId xmlns:a16="http://schemas.microsoft.com/office/drawing/2014/main" id="{83F759D9-1DC3-FBE8-FED7-A9AC22B64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770" y="343584"/>
            <a:ext cx="6085236" cy="614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474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eld photographs show: (a) Extension fractures parallel to ...">
            <a:extLst>
              <a:ext uri="{FF2B5EF4-FFF2-40B4-BE49-F238E27FC236}">
                <a16:creationId xmlns:a16="http://schemas.microsoft.com/office/drawing/2014/main" id="{0DBD2679-23FF-1598-E742-B65200498B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28"/>
          <a:stretch/>
        </p:blipFill>
        <p:spPr bwMode="auto">
          <a:xfrm>
            <a:off x="874402" y="345687"/>
            <a:ext cx="9663500" cy="570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838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eld photographs show: (a) Extension fractures parallel to ...">
            <a:extLst>
              <a:ext uri="{FF2B5EF4-FFF2-40B4-BE49-F238E27FC236}">
                <a16:creationId xmlns:a16="http://schemas.microsoft.com/office/drawing/2014/main" id="{608BFC3E-D3A0-17FB-4887-D5DE76D59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19" b="32143"/>
          <a:stretch/>
        </p:blipFill>
        <p:spPr bwMode="auto">
          <a:xfrm>
            <a:off x="1546887" y="491277"/>
            <a:ext cx="9098225" cy="57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863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eld photographs show: (a) Extension fractures parallel to ...">
            <a:extLst>
              <a:ext uri="{FF2B5EF4-FFF2-40B4-BE49-F238E27FC236}">
                <a16:creationId xmlns:a16="http://schemas.microsoft.com/office/drawing/2014/main" id="{C001D6FA-590D-5824-BB95-12AE2538FC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93"/>
          <a:stretch/>
        </p:blipFill>
        <p:spPr bwMode="auto">
          <a:xfrm>
            <a:off x="1218893" y="512956"/>
            <a:ext cx="9758846" cy="566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141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hotograph of a stylolite in the Carboniferous Limestone at ...">
            <a:extLst>
              <a:ext uri="{FF2B5EF4-FFF2-40B4-BE49-F238E27FC236}">
                <a16:creationId xmlns:a16="http://schemas.microsoft.com/office/drawing/2014/main" id="{69D0BC27-C599-CD8C-915A-125E6F6E4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239" y="772543"/>
            <a:ext cx="9378176" cy="516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972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ineralogy of carbonates; Pressure solution - Geological ...">
            <a:extLst>
              <a:ext uri="{FF2B5EF4-FFF2-40B4-BE49-F238E27FC236}">
                <a16:creationId xmlns:a16="http://schemas.microsoft.com/office/drawing/2014/main" id="{CF105003-5616-700A-C497-DDFBC09D2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744"/>
            <a:ext cx="10615961" cy="579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970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tylolites— These little imposters will try to fool you!">
            <a:extLst>
              <a:ext uri="{FF2B5EF4-FFF2-40B4-BE49-F238E27FC236}">
                <a16:creationId xmlns:a16="http://schemas.microsoft.com/office/drawing/2014/main" id="{31E659E5-8D09-12B8-3BB5-DD52FA7CE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48" y="200721"/>
            <a:ext cx="8400585" cy="630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083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tylolites in limestone. – Geology Pics">
            <a:extLst>
              <a:ext uri="{FF2B5EF4-FFF2-40B4-BE49-F238E27FC236}">
                <a16:creationId xmlns:a16="http://schemas.microsoft.com/office/drawing/2014/main" id="{B7199E75-1FFD-6FCF-067B-32575E774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583" y="575526"/>
            <a:ext cx="8102290" cy="540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204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tylolite – Macroscopic Solutions | INSPIRING DISCOVERY">
            <a:extLst>
              <a:ext uri="{FF2B5EF4-FFF2-40B4-BE49-F238E27FC236}">
                <a16:creationId xmlns:a16="http://schemas.microsoft.com/office/drawing/2014/main" id="{CFB3F2D1-18F0-1FE9-E21B-6462A6C31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65" y="446049"/>
            <a:ext cx="8774731" cy="585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726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8CE38005-167F-ABD7-F9D6-A8DFE27FB0D8}"/>
              </a:ext>
            </a:extLst>
          </p:cNvPr>
          <p:cNvSpPr txBox="1"/>
          <p:nvPr/>
        </p:nvSpPr>
        <p:spPr>
          <a:xfrm>
            <a:off x="523178" y="0"/>
            <a:ext cx="115583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do tectonic </a:t>
            </a:r>
            <a:r>
              <a:rPr lang="en-US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stylolites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differ in orientation compared to sedimentary </a:t>
            </a:r>
            <a:r>
              <a:rPr lang="en-US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stylolites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DB88378-155B-AA96-75BF-B6C02FCAE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57" y="438913"/>
            <a:ext cx="11907643" cy="688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9025" rIns="12696" bIns="119025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Tectonic and sedimentary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stylolites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differ primarily in their orientation relative to bedding planes due to the different stress conditions under which they form: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SEDIMENTARY STYLOLITES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Typically form parallel or nearly parallel to bedding planes.</a:t>
            </a:r>
          </a:p>
          <a:p>
            <a:pPr marL="914400" marR="0" lvl="2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Their orientation is influenced by overburden pressure during compaction, where the largest compressive stress is usually vertical (perpendicular to bedding) at the time of formation.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TECTONICS STYLOLITES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-Often oriented perpendicular or oblique to bedding planes.</a:t>
            </a:r>
          </a:p>
          <a:p>
            <a:pPr marL="914400" marR="0" lvl="2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-Form in response to tectonic stresses, where the largest compressive principal stress axis can be horizontal or inclined, leading to vertical or inclined stylolite orientations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2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/>
            <a:r>
              <a:rPr lang="en-US" sz="2400" b="0" i="0" dirty="0">
                <a:effectLst/>
                <a:latin typeface="fkGroteskNeue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structures can intersect previously formed sedimentary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stylolites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tectonic conditions change over time.</a:t>
            </a:r>
          </a:p>
          <a:p>
            <a:pPr lvl="2"/>
            <a:r>
              <a:rPr lang="en-US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summary, while sedimentary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stylolites</a:t>
            </a:r>
            <a:r>
              <a:rPr lang="en-US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generally align with bedding due to gravitational loading, tectonic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stylolites</a:t>
            </a:r>
            <a:r>
              <a:rPr lang="en-US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reflect more complex stress fields associated with deformation processes.</a:t>
            </a:r>
            <a:b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693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BF486789-2B3B-9AE7-C543-17E3DCD71327}"/>
              </a:ext>
            </a:extLst>
          </p:cNvPr>
          <p:cNvSpPr txBox="1"/>
          <p:nvPr/>
        </p:nvSpPr>
        <p:spPr>
          <a:xfrm>
            <a:off x="519544" y="678504"/>
            <a:ext cx="1147057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term 'stylolite' is derived from the Greek word (Greek: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stylos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pillar;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lithos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stone). Stylolites or English (pillar-stones) are serrated surfaces at which mineral 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been removed by pressure dissolution.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Stylolites are serrated boundaries between rock units, formed due to the accumulation of clays, some other minerals, and/or organic matter.  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Bles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Feuga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(1986), defined the Stylolites as a very irregular 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discontinuities that show alternating peaks and hollows that correspond to each 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on the two surfaces, and they added: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4342488-6049-D6BB-B69D-675A842E3AD1}"/>
              </a:ext>
            </a:extLst>
          </p:cNvPr>
          <p:cNvSpPr txBox="1"/>
          <p:nvPr/>
        </p:nvSpPr>
        <p:spPr>
          <a:xfrm>
            <a:off x="614547" y="3871172"/>
            <a:ext cx="105245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Stylolites form in rocks under the influence of compressive 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stresses that force together rock on either side of a discontinuity. The 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sides interpenetrate as a result of dissolution of the rock matrix near 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boundary between them. The boundaries jagged and became as tooth-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or saw-like dentations in cross section, like the (sutures in your skull), </a:t>
            </a:r>
          </a:p>
        </p:txBody>
      </p:sp>
      <p:pic>
        <p:nvPicPr>
          <p:cNvPr id="1026" name="Picture 2" descr="6.3: The Skull - Medicine LibreTexts">
            <a:extLst>
              <a:ext uri="{FF2B5EF4-FFF2-40B4-BE49-F238E27FC236}">
                <a16:creationId xmlns:a16="http://schemas.microsoft.com/office/drawing/2014/main" id="{D1345573-0C86-4152-4FDD-1923BA00B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394" y="1200559"/>
            <a:ext cx="5588062" cy="551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55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CBC056-050F-9BD0-14DB-41406EC26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11" y="292816"/>
            <a:ext cx="11731269" cy="516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9025" rIns="0" bIns="11902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GEOLOGIC SIGNIFICANCE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1-Sedimentary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stylolites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reflect compaction history and may influence stratigraphic thinning without significant tectonic implications.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 Useful for determining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paleostress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orientation and magnitude due to their   geometric properties.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3- Can either impede or facilitate fluid flow depending on their maturity and direction relative to flow paths.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4- Influence petrophysical properties by creating storage spaces but also impeding fluid migration in certain cases.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Overall,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stylolites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provide valuable insights into geological processes such as diagenesis, tectonics, and hydrology within sedimentary basins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IMPACT OF ROCK PROPERTIES: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Tectonically influenced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stylolites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can significantly affect fluid flow by creating barriers perpendicular to potential flow paths.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Sedimentarily formed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stylolites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might impede fluid migration less if aligned with bedding planes but still contribute to changes in rock texture and porosity.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46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5CBF5482-B5C2-8490-367A-2CD1659801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480" r="46284" b="10341"/>
          <a:stretch/>
        </p:blipFill>
        <p:spPr>
          <a:xfrm>
            <a:off x="0" y="4411568"/>
            <a:ext cx="4748274" cy="2043523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E1071FB8-6602-2B70-DF3F-38A23C02219C}"/>
              </a:ext>
            </a:extLst>
          </p:cNvPr>
          <p:cNvSpPr txBox="1"/>
          <p:nvPr/>
        </p:nvSpPr>
        <p:spPr>
          <a:xfrm>
            <a:off x="241466" y="0"/>
            <a:ext cx="1130135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cross section can be recognized by their appearance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</a:p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Conical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cylindrical</a:t>
            </a:r>
          </a:p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First 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Conical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)is of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tectonic origin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whereas the Second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Cylindrical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thought to be of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depositional (digenetic) origin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lateral dimensions of conical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stylolites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range from a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few tenth of millimeters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few centimeters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of columns of cylindrical stylolite range from a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few millimeters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centimeters up to several tenth of centimeters. 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6F58551-9C1B-E3E0-29E3-64713164A1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735" t="51253" b="12031"/>
          <a:stretch/>
        </p:blipFill>
        <p:spPr>
          <a:xfrm>
            <a:off x="6666893" y="4004597"/>
            <a:ext cx="4691740" cy="2089379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E9FCD96B-D489-C233-4A54-89EFB95E2FB7}"/>
              </a:ext>
            </a:extLst>
          </p:cNvPr>
          <p:cNvSpPr txBox="1"/>
          <p:nvPr/>
        </p:nvSpPr>
        <p:spPr>
          <a:xfrm>
            <a:off x="7409594" y="3092323"/>
            <a:ext cx="1603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Conical</a:t>
            </a:r>
            <a:endParaRPr lang="en-US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70F948E-5CA6-DF36-06DA-01E1D8C52E87}"/>
              </a:ext>
            </a:extLst>
          </p:cNvPr>
          <p:cNvSpPr txBox="1"/>
          <p:nvPr/>
        </p:nvSpPr>
        <p:spPr>
          <a:xfrm>
            <a:off x="1783394" y="3137641"/>
            <a:ext cx="171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Cylindrical</a:t>
            </a:r>
            <a:endParaRPr lang="en-US" dirty="0"/>
          </a:p>
        </p:txBody>
      </p:sp>
      <p:pic>
        <p:nvPicPr>
          <p:cNvPr id="1032" name="Picture 8" descr="Detection of Stylolite Zones in Reservoirs Using Machine Learning Methods |  SUETRI-D Research Consortium on Innovation in Well and Reservoir Testing">
            <a:extLst>
              <a:ext uri="{FF2B5EF4-FFF2-40B4-BE49-F238E27FC236}">
                <a16:creationId xmlns:a16="http://schemas.microsoft.com/office/drawing/2014/main" id="{3F8F6743-AF6C-E574-8F96-C49452465A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" r="8965"/>
          <a:stretch/>
        </p:blipFill>
        <p:spPr bwMode="auto">
          <a:xfrm>
            <a:off x="744091" y="3560296"/>
            <a:ext cx="4902416" cy="297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es stylolites de la pierre de Villebois (Ain) à la Carrière des Meules —  Planet-Terre">
            <a:extLst>
              <a:ext uri="{FF2B5EF4-FFF2-40B4-BE49-F238E27FC236}">
                <a16:creationId xmlns:a16="http://schemas.microsoft.com/office/drawing/2014/main" id="{2FF0D7A6-4765-D8C9-87D2-1DE5C668B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362" y="3506990"/>
            <a:ext cx="4678416" cy="315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21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BE3EF039-9E6C-72A6-D4C4-749B2F34FEFD}"/>
              </a:ext>
            </a:extLst>
          </p:cNvPr>
          <p:cNvSpPr txBox="1"/>
          <p:nvPr/>
        </p:nvSpPr>
        <p:spPr>
          <a:xfrm>
            <a:off x="61355" y="0"/>
            <a:ext cx="1206137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reasonable to suppose that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stylolites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form in rocks containing no previous discontinuities (intact rocks) starting from microscopic fissures in the rock matrix.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There are also discontinuities that can exist before stylolite formation such as bedding planes and joints or fissures.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Depending on the spatial arrangement of pre-existing fractures with respect to the 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compressive stress direction every kind of stylolite is possible, from 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symmetric to asymmetric. 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 that caused them.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57F5B9E-2CC2-AAD2-C384-E4119D494B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26" r="21447" b="44008"/>
          <a:stretch/>
        </p:blipFill>
        <p:spPr>
          <a:xfrm>
            <a:off x="4944943" y="3015947"/>
            <a:ext cx="6777981" cy="3271652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6E1F467-F26F-A932-149C-568E9AEEB26B}"/>
              </a:ext>
            </a:extLst>
          </p:cNvPr>
          <p:cNvSpPr txBox="1"/>
          <p:nvPr/>
        </p:nvSpPr>
        <p:spPr>
          <a:xfrm>
            <a:off x="314696" y="3128279"/>
            <a:ext cx="512420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Symmetrical stylolite when the peaks are perpendicular to their seams.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symmetrical when peaks are oblique to their seams and called 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slickolites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formation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stylolites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slickolites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depends on the orientation of 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preexisting fractures with respect to the maximum compressive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636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quantitative characterization of stylolites in the limestone reservoirs  of the Lower Triassic Feixianguan Formation, northeastern Sichuan Basin:  Insights to the influence of pressure solution on the quality of carbonate  reservoirs -">
            <a:extLst>
              <a:ext uri="{FF2B5EF4-FFF2-40B4-BE49-F238E27FC236}">
                <a16:creationId xmlns:a16="http://schemas.microsoft.com/office/drawing/2014/main" id="{8FB63158-9F4B-2387-C861-4285D7588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70" y="3175950"/>
            <a:ext cx="6033582" cy="240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F9C4D81-6853-01C4-34A4-6671FF5BCD6E}"/>
              </a:ext>
            </a:extLst>
          </p:cNvPr>
          <p:cNvSpPr txBox="1"/>
          <p:nvPr/>
        </p:nvSpPr>
        <p:spPr>
          <a:xfrm>
            <a:off x="125229" y="614518"/>
            <a:ext cx="9299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Stylolites form in rocks under the influence of compressive stresses that force together rock on either side of a discontinuity .the two sides interpenetrate as a result of dissolution of the rock matrix near the boundary between them.</a:t>
            </a:r>
            <a:endParaRPr lang="en-US" dirty="0"/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9D7579F2-39DD-3523-4BF8-F2CC1EA66C7F}"/>
              </a:ext>
            </a:extLst>
          </p:cNvPr>
          <p:cNvGrpSpPr/>
          <p:nvPr/>
        </p:nvGrpSpPr>
        <p:grpSpPr>
          <a:xfrm>
            <a:off x="7018650" y="1784048"/>
            <a:ext cx="5048122" cy="4645584"/>
            <a:chOff x="7018650" y="1784048"/>
            <a:chExt cx="5048122" cy="4645584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6767F412-DA4B-F21A-5122-9FF2961A7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15"/>
            <a:stretch/>
          </p:blipFill>
          <p:spPr>
            <a:xfrm>
              <a:off x="7018650" y="1784048"/>
              <a:ext cx="5048122" cy="4645584"/>
            </a:xfrm>
            <a:prstGeom prst="rect">
              <a:avLst/>
            </a:prstGeom>
          </p:spPr>
        </p:pic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4D22B769-3097-DDB0-FED3-8ACD22B01332}"/>
                </a:ext>
              </a:extLst>
            </p:cNvPr>
            <p:cNvSpPr/>
            <p:nvPr/>
          </p:nvSpPr>
          <p:spPr>
            <a:xfrm>
              <a:off x="7338646" y="5676799"/>
              <a:ext cx="555812" cy="75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AB05087-12DE-C6E1-BEBE-94229FA056D5}"/>
              </a:ext>
            </a:extLst>
          </p:cNvPr>
          <p:cNvSpPr txBox="1"/>
          <p:nvPr/>
        </p:nvSpPr>
        <p:spPr>
          <a:xfrm>
            <a:off x="125229" y="1612616"/>
            <a:ext cx="8319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Dissolution of the rock is clearly demonstrated by the disappearance of whole layers of fossils at a stylolite surface . It is still uncertain whether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stylolites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formed during or after the diagenesis of sediments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E4DB631-61F1-F671-CCF0-70AE9F4926C0}"/>
              </a:ext>
            </a:extLst>
          </p:cNvPr>
          <p:cNvSpPr txBox="1"/>
          <p:nvPr/>
        </p:nvSpPr>
        <p:spPr>
          <a:xfrm>
            <a:off x="2510116" y="139640"/>
            <a:ext cx="3191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Stylolites</a:t>
            </a:r>
          </a:p>
        </p:txBody>
      </p:sp>
    </p:spTree>
    <p:extLst>
      <p:ext uri="{BB962C8B-B14F-4D97-AF65-F5344CB8AC3E}">
        <p14:creationId xmlns:p14="http://schemas.microsoft.com/office/powerpoint/2010/main" val="2256990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nnectivity/percolation-based classification of sedimentary ...">
            <a:extLst>
              <a:ext uri="{FF2B5EF4-FFF2-40B4-BE49-F238E27FC236}">
                <a16:creationId xmlns:a16="http://schemas.microsoft.com/office/drawing/2014/main" id="{C6A4D554-577A-92EB-B2DD-A8A8591A6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1920181"/>
            <a:ext cx="7296847" cy="424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33D2B1B2-D56D-85A4-CF6B-6D8D47C1A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47" y="0"/>
            <a:ext cx="11707905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2696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Stylolites form when minerals dissolve under pressure, leaving behind insoluble materials like clays or oxides.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They can be horizontal (parallel to bedding), inclined (oblique to bedding), or vertical (perpendicular to bedding).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Stylolites act as indicators of compressive stress and can affect fluid flow in rocks..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369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2BD430-EF8F-8A60-F848-829E33394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535" y="-2355"/>
            <a:ext cx="10809145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2696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Stylolites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typically form perpendicular to the maximum principal stress direction. By analyzing the orientation of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stylolites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a rock, researchers can infer the direction of past tectonic stresses.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tectonic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stylolites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anisotropy within the plane can indicate variations in horizontal stresses, providing further insights into stress orientations.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9F71D-F35F-602D-8F53-17DC7DAF1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534" y="3106189"/>
            <a:ext cx="1135778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2696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Paleostress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Magnitude 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morphology of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stylolites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particularly their height power spectra and crossover lengths between different scaling regimes, can be used to estimate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paleostress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magnitudes. This method involves analyzing high-resolution images or profiles of stylolite surfaces.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summary, by studying both the orientation and morphological characteristics of </a:t>
            </a:r>
            <a:r>
              <a:rPr kumimoji="0" lang="en-US" alt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stylolites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researchers can reconstruct not only the direction but also the magnitude of ancient stresses that acted on rocks during geological processes.</a:t>
            </a:r>
          </a:p>
        </p:txBody>
      </p:sp>
    </p:spTree>
    <p:extLst>
      <p:ext uri="{BB962C8B-B14F-4D97-AF65-F5344CB8AC3E}">
        <p14:creationId xmlns:p14="http://schemas.microsoft.com/office/powerpoint/2010/main" val="3813712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tylolites classification depending on the direction of the ...">
            <a:extLst>
              <a:ext uri="{FF2B5EF4-FFF2-40B4-BE49-F238E27FC236}">
                <a16:creationId xmlns:a16="http://schemas.microsoft.com/office/drawing/2014/main" id="{DB4F3D0A-4BC8-7F6E-E632-09233FDD0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6" y="1500489"/>
            <a:ext cx="4800135" cy="43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Learning Geology: Types of fractures">
            <a:extLst>
              <a:ext uri="{FF2B5EF4-FFF2-40B4-BE49-F238E27FC236}">
                <a16:creationId xmlns:a16="http://schemas.microsoft.com/office/drawing/2014/main" id="{33B37419-30E5-92B4-5B5A-E19ABC318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453" y="1401404"/>
            <a:ext cx="4049876" cy="523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C9F2E7A7-F882-7EEA-7D4D-14B7718531E2}"/>
              </a:ext>
            </a:extLst>
          </p:cNvPr>
          <p:cNvSpPr txBox="1"/>
          <p:nvPr/>
        </p:nvSpPr>
        <p:spPr>
          <a:xfrm>
            <a:off x="415636" y="219688"/>
            <a:ext cx="107115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peaks in these sutures oriented parallel to direction of the maximum principle </a:t>
            </a:r>
          </a:p>
          <a:p>
            <a:pPr algn="l" rt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 axis (σ1). They develop mostly in calcareous but less common in sandstone. </a:t>
            </a:r>
          </a:p>
        </p:txBody>
      </p:sp>
    </p:spTree>
    <p:extLst>
      <p:ext uri="{BB962C8B-B14F-4D97-AF65-F5344CB8AC3E}">
        <p14:creationId xmlns:p14="http://schemas.microsoft.com/office/powerpoint/2010/main" val="794350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D48B768-E925-0190-C14E-6EA79A0B290D}"/>
              </a:ext>
            </a:extLst>
          </p:cNvPr>
          <p:cNvSpPr txBox="1"/>
          <p:nvPr/>
        </p:nvSpPr>
        <p:spPr>
          <a:xfrm>
            <a:off x="522712" y="366860"/>
            <a:ext cx="1108570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Types of Rocks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Carbonates (Limestone and Marble): 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These are common hosts for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stylolites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due to their susceptibility to chemical dissolution by groundwater. Stylolites often appear as serrated surfaces marked by concentrations of clay minerals or iron oxides</a:t>
            </a:r>
            <a:r>
              <a:rPr lang="en-US" sz="2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3</a:t>
            </a:r>
            <a:r>
              <a:rPr lang="en-US" sz="2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5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Cherts and Sandstones: 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While less common than in carbonates,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stylolites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can also occur in these sedimentary rocks under appropriate conditions</a:t>
            </a:r>
            <a:r>
              <a:rPr lang="en-US" sz="2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Igneous Rocks: 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Though rare,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stylolites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may be found in certain igneous rocks that have undergone sufficient deformation or alteration processes.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Ice: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Large-scale stylolite-like structures can develop in ice due to similar pressure dissolution mechanisms</a:t>
            </a:r>
          </a:p>
        </p:txBody>
      </p:sp>
    </p:spTree>
    <p:extLst>
      <p:ext uri="{BB962C8B-B14F-4D97-AF65-F5344CB8AC3E}">
        <p14:creationId xmlns:p14="http://schemas.microsoft.com/office/powerpoint/2010/main" val="280902262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1080</Words>
  <Application>Microsoft Office PowerPoint</Application>
  <PresentationFormat>شاشة عريضة</PresentationFormat>
  <Paragraphs>72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fkGroteskNeue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GEOLOGY</dc:creator>
  <cp:lastModifiedBy>GEOLOGY</cp:lastModifiedBy>
  <cp:revision>5</cp:revision>
  <dcterms:created xsi:type="dcterms:W3CDTF">2025-02-22T19:26:51Z</dcterms:created>
  <dcterms:modified xsi:type="dcterms:W3CDTF">2025-03-08T19:04:18Z</dcterms:modified>
</cp:coreProperties>
</file>