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AAEE-F1CB-4012-AA05-07256CBDEC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53220E-DDEC-4311-BD5D-83860E2E0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534F95-759D-4D1B-8D0B-CC0F49887D12}"/>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5" name="Footer Placeholder 4">
            <a:extLst>
              <a:ext uri="{FF2B5EF4-FFF2-40B4-BE49-F238E27FC236}">
                <a16:creationId xmlns:a16="http://schemas.microsoft.com/office/drawing/2014/main" id="{751BE691-F84E-42A9-81CD-E7E5E3009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75D49-7DCF-4D37-8824-2505C8AD506C}"/>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79104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4A37-DB56-483F-BCD7-BEB8D2414D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1419AE-4F9D-464F-8A45-D057DA7219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6DE0C0-6B25-4759-A723-C7A1866FC3BF}"/>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5" name="Footer Placeholder 4">
            <a:extLst>
              <a:ext uri="{FF2B5EF4-FFF2-40B4-BE49-F238E27FC236}">
                <a16:creationId xmlns:a16="http://schemas.microsoft.com/office/drawing/2014/main" id="{6FF4F714-69C9-4874-8265-AD7B99FBC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208CB-7ABC-427D-8B8B-173D7E1A0D51}"/>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314713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7CA2A2-A13E-457B-A1A1-1BD6E7A3B5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E84C55-D8F6-429B-83B6-73E3C1605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024A0-D9E0-4BC4-A284-3D050AA17C3D}"/>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5" name="Footer Placeholder 4">
            <a:extLst>
              <a:ext uri="{FF2B5EF4-FFF2-40B4-BE49-F238E27FC236}">
                <a16:creationId xmlns:a16="http://schemas.microsoft.com/office/drawing/2014/main" id="{32D274AA-9D87-4334-9D13-621339567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54C84-D8B5-4F7A-A886-A7EF54FE4CE4}"/>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392032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5170-4576-4530-AD79-053F89DB3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CBA8A4-4FAD-473C-8044-C61F969EC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8C0C6-DE88-4869-856F-3DC8505B439C}"/>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5" name="Footer Placeholder 4">
            <a:extLst>
              <a:ext uri="{FF2B5EF4-FFF2-40B4-BE49-F238E27FC236}">
                <a16:creationId xmlns:a16="http://schemas.microsoft.com/office/drawing/2014/main" id="{C7A853F8-04B7-4ED9-A187-2B16E2328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515596-3F43-4282-A970-1E23ECB8CA6A}"/>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368597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68D1E-1F2F-491D-9E7A-454AD3C00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709F92-5FBC-4838-B4FB-ADA979D237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EF18D-BED8-41B8-851C-8E5F55DF7A6F}"/>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5" name="Footer Placeholder 4">
            <a:extLst>
              <a:ext uri="{FF2B5EF4-FFF2-40B4-BE49-F238E27FC236}">
                <a16:creationId xmlns:a16="http://schemas.microsoft.com/office/drawing/2014/main" id="{C466F365-4F2F-412D-85B1-64E68AB56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F3EF7-D69A-48CC-B80C-C9875CD3753C}"/>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304969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AC63-8BE5-4391-90B3-9A60D9944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4AF735-FA02-4318-B5CF-DA4BE59FF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D704FC-0C62-4E9E-96A6-6A9CE7AC3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F8EC6-F1D4-4F1A-BFE7-1EB27092DB2A}"/>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6" name="Footer Placeholder 5">
            <a:extLst>
              <a:ext uri="{FF2B5EF4-FFF2-40B4-BE49-F238E27FC236}">
                <a16:creationId xmlns:a16="http://schemas.microsoft.com/office/drawing/2014/main" id="{9E98DE93-FE73-42DF-B9D0-D8D84488F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09C62-9AC9-479B-A8EF-35FC808C30A5}"/>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36647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EA8D-22E4-4A2F-A263-749E19AF3C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35F10E-4462-4284-9BD7-E0CA7ACB3F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0432A-2D4F-4DBB-A7F3-4CE4CAF60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02DED-EFFF-4E13-95AF-3355BC7E5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ED966-6E00-4612-A2E1-16FBCD631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7EA732-ED6D-4DE1-A083-ECC90AD42FA6}"/>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8" name="Footer Placeholder 7">
            <a:extLst>
              <a:ext uri="{FF2B5EF4-FFF2-40B4-BE49-F238E27FC236}">
                <a16:creationId xmlns:a16="http://schemas.microsoft.com/office/drawing/2014/main" id="{D24E40EE-7A98-478F-8F63-336B23930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F2E03F-A1AC-4D27-B2BC-CCC007B6CA53}"/>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297410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FE2F-4DC0-466C-800B-C6CD0B675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1F98C6-8124-4CA4-B1C4-1AC3985D5667}"/>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4" name="Footer Placeholder 3">
            <a:extLst>
              <a:ext uri="{FF2B5EF4-FFF2-40B4-BE49-F238E27FC236}">
                <a16:creationId xmlns:a16="http://schemas.microsoft.com/office/drawing/2014/main" id="{E277D2A2-C4AD-411D-BCCD-86EDCD0BF8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98018-82A4-44E1-A23A-3198A7F08AA0}"/>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222958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3AB9E-51D8-46BE-ABE8-EF941417B7D5}"/>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3" name="Footer Placeholder 2">
            <a:extLst>
              <a:ext uri="{FF2B5EF4-FFF2-40B4-BE49-F238E27FC236}">
                <a16:creationId xmlns:a16="http://schemas.microsoft.com/office/drawing/2014/main" id="{8BB7C3F5-B1BB-4A1D-8E55-D05A4A177B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D9EA39-0934-4706-AAA8-1EF0F710F3EE}"/>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41992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08D1-DABE-4216-A4A6-55A011411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D41C83-72C5-4190-A9A8-3440B8B2E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6ACFAF-4632-4070-B169-4FD0DC54B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CEE6-614B-4C95-B006-D3E5B90F17E0}"/>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6" name="Footer Placeholder 5">
            <a:extLst>
              <a:ext uri="{FF2B5EF4-FFF2-40B4-BE49-F238E27FC236}">
                <a16:creationId xmlns:a16="http://schemas.microsoft.com/office/drawing/2014/main" id="{D40647A7-B6A5-4024-8245-22311259A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91FEC-3FBC-4029-A3F3-EE32FA0C5B5C}"/>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282449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8705-570D-4A3D-9C74-760827C9C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6368B4-67E8-4676-9D67-F14A00181F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1C4CA8-7416-44A8-A7E4-D778ED45B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C5C0AE-81D8-48BF-8A44-9499392114D0}"/>
              </a:ext>
            </a:extLst>
          </p:cNvPr>
          <p:cNvSpPr>
            <a:spLocks noGrp="1"/>
          </p:cNvSpPr>
          <p:nvPr>
            <p:ph type="dt" sz="half" idx="10"/>
          </p:nvPr>
        </p:nvSpPr>
        <p:spPr/>
        <p:txBody>
          <a:bodyPr/>
          <a:lstStyle/>
          <a:p>
            <a:fld id="{F87E5226-B22D-47BC-BADC-7B41DB4C94F0}" type="datetimeFigureOut">
              <a:rPr lang="en-US" smtClean="0"/>
              <a:t>3/27/2022</a:t>
            </a:fld>
            <a:endParaRPr lang="en-US"/>
          </a:p>
        </p:txBody>
      </p:sp>
      <p:sp>
        <p:nvSpPr>
          <p:cNvPr id="6" name="Footer Placeholder 5">
            <a:extLst>
              <a:ext uri="{FF2B5EF4-FFF2-40B4-BE49-F238E27FC236}">
                <a16:creationId xmlns:a16="http://schemas.microsoft.com/office/drawing/2014/main" id="{8D852251-9AF8-47F4-B552-4D8FBA24F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4025F4-2FA4-445D-A6B7-474B172F851C}"/>
              </a:ext>
            </a:extLst>
          </p:cNvPr>
          <p:cNvSpPr>
            <a:spLocks noGrp="1"/>
          </p:cNvSpPr>
          <p:nvPr>
            <p:ph type="sldNum" sz="quarter" idx="12"/>
          </p:nvPr>
        </p:nvSpPr>
        <p:spPr/>
        <p:txBody>
          <a:bodyPr/>
          <a:lstStyle/>
          <a:p>
            <a:fld id="{04B638EF-9C20-4902-8997-F55358977DE6}" type="slidenum">
              <a:rPr lang="en-US" smtClean="0"/>
              <a:t>‹#›</a:t>
            </a:fld>
            <a:endParaRPr lang="en-US"/>
          </a:p>
        </p:txBody>
      </p:sp>
    </p:spTree>
    <p:extLst>
      <p:ext uri="{BB962C8B-B14F-4D97-AF65-F5344CB8AC3E}">
        <p14:creationId xmlns:p14="http://schemas.microsoft.com/office/powerpoint/2010/main" val="140104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A73FDF-1259-43BA-B866-A1DAAB5B6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B12B74-F1C7-4563-A385-B4C64223F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C9CA-554F-4447-9DF5-6A94F09C75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5226-B22D-47BC-BADC-7B41DB4C94F0}" type="datetimeFigureOut">
              <a:rPr lang="en-US" smtClean="0"/>
              <a:t>3/27/2022</a:t>
            </a:fld>
            <a:endParaRPr lang="en-US"/>
          </a:p>
        </p:txBody>
      </p:sp>
      <p:sp>
        <p:nvSpPr>
          <p:cNvPr id="5" name="Footer Placeholder 4">
            <a:extLst>
              <a:ext uri="{FF2B5EF4-FFF2-40B4-BE49-F238E27FC236}">
                <a16:creationId xmlns:a16="http://schemas.microsoft.com/office/drawing/2014/main" id="{F24EB692-3F84-4F33-BB32-16746F387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0C369-BB3C-47D1-BB09-A26F9557A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638EF-9C20-4902-8997-F55358977DE6}" type="slidenum">
              <a:rPr lang="en-US" smtClean="0"/>
              <a:t>‹#›</a:t>
            </a:fld>
            <a:endParaRPr lang="en-US"/>
          </a:p>
        </p:txBody>
      </p:sp>
    </p:spTree>
    <p:extLst>
      <p:ext uri="{BB962C8B-B14F-4D97-AF65-F5344CB8AC3E}">
        <p14:creationId xmlns:p14="http://schemas.microsoft.com/office/powerpoint/2010/main" val="261142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AC3B-FB99-4C65-BE22-AFEB5AE6FE1A}"/>
              </a:ext>
            </a:extLst>
          </p:cNvPr>
          <p:cNvSpPr>
            <a:spLocks noGrp="1"/>
          </p:cNvSpPr>
          <p:nvPr>
            <p:ph type="title"/>
          </p:nvPr>
        </p:nvSpPr>
        <p:spPr>
          <a:xfrm>
            <a:off x="838200" y="1711842"/>
            <a:ext cx="10515600" cy="2041451"/>
          </a:xfrm>
        </p:spPr>
        <p:txBody>
          <a:bodyPr/>
          <a:lstStyle/>
          <a:p>
            <a:pPr algn="ctr"/>
            <a:r>
              <a:rPr lang="ar-IQ" dirty="0"/>
              <a:t>قواعد الاحلال بين العناصر (قواعد كولد </a:t>
            </a:r>
            <a:r>
              <a:rPr lang="ar-IQ" dirty="0" err="1"/>
              <a:t>شميدت</a:t>
            </a:r>
            <a:r>
              <a:rPr lang="ar-IQ" dirty="0"/>
              <a:t>)</a:t>
            </a:r>
            <a:endParaRPr lang="en-US" dirty="0"/>
          </a:p>
        </p:txBody>
      </p:sp>
    </p:spTree>
    <p:extLst>
      <p:ext uri="{BB962C8B-B14F-4D97-AF65-F5344CB8AC3E}">
        <p14:creationId xmlns:p14="http://schemas.microsoft.com/office/powerpoint/2010/main" val="255131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F869-0BD2-48EB-8F6C-D184AD7FE76A}"/>
              </a:ext>
            </a:extLst>
          </p:cNvPr>
          <p:cNvSpPr>
            <a:spLocks noGrp="1"/>
          </p:cNvSpPr>
          <p:nvPr>
            <p:ph type="title"/>
          </p:nvPr>
        </p:nvSpPr>
        <p:spPr>
          <a:xfrm>
            <a:off x="838200" y="407655"/>
            <a:ext cx="10515600" cy="1325563"/>
          </a:xfrm>
        </p:spPr>
        <p:txBody>
          <a:bodyPr>
            <a:normAutofit fontScale="90000"/>
          </a:bodyPr>
          <a:lstStyle/>
          <a:p>
            <a:pPr algn="r"/>
            <a:r>
              <a:rPr lang="ar-IQ" sz="2400" dirty="0"/>
              <a:t>ذكرنا سابقاً ان مكونات الصخور النارية من العناصر الرئيسية والثانوية والاثرية ليست بحالة عشوائية ولكنها تتواجد بعلاقات تناغمية معينة مهما اختلف الوضع الجيولوجي والجغرافي للصخور النارية ولقد استطاع العالم </a:t>
            </a:r>
            <a:br>
              <a:rPr lang="ar-IQ" sz="2400" dirty="0"/>
            </a:br>
            <a:r>
              <a:rPr lang="en-US" sz="2400" dirty="0"/>
              <a:t>Cold Schmidt</a:t>
            </a:r>
            <a:r>
              <a:rPr lang="ar-IQ" sz="2400" dirty="0"/>
              <a:t>كولد </a:t>
            </a:r>
            <a:r>
              <a:rPr lang="ar-IQ" sz="2400" dirty="0" err="1"/>
              <a:t>شمدت</a:t>
            </a:r>
            <a:r>
              <a:rPr lang="ar-IQ" sz="2400"/>
              <a:t> </a:t>
            </a:r>
            <a:br>
              <a:rPr lang="ar-IQ" sz="2400" dirty="0"/>
            </a:br>
            <a:r>
              <a:rPr lang="ar-IQ" sz="2400" dirty="0"/>
              <a:t>من صياغة السلوك المختلف للعناصر الكيميائية: </a:t>
            </a:r>
            <a:endParaRPr lang="en-US" sz="2400" dirty="0"/>
          </a:p>
        </p:txBody>
      </p:sp>
      <p:sp>
        <p:nvSpPr>
          <p:cNvPr id="3" name="Content Placeholder 2">
            <a:extLst>
              <a:ext uri="{FF2B5EF4-FFF2-40B4-BE49-F238E27FC236}">
                <a16:creationId xmlns:a16="http://schemas.microsoft.com/office/drawing/2014/main" id="{6200AD6C-C890-4344-84B3-9C8495F833C1}"/>
              </a:ext>
            </a:extLst>
          </p:cNvPr>
          <p:cNvSpPr>
            <a:spLocks noGrp="1"/>
          </p:cNvSpPr>
          <p:nvPr>
            <p:ph idx="1"/>
          </p:nvPr>
        </p:nvSpPr>
        <p:spPr/>
        <p:txBody>
          <a:bodyPr>
            <a:normAutofit/>
          </a:bodyPr>
          <a:lstStyle/>
          <a:p>
            <a:pPr marL="0" indent="0" algn="r">
              <a:buNone/>
            </a:pPr>
            <a:r>
              <a:rPr lang="ar-IQ" sz="2400" dirty="0">
                <a:effectLst/>
                <a:latin typeface="Calibri" panose="020F0502020204030204" pitchFamily="34" charset="0"/>
                <a:ea typeface="Calibri" panose="020F0502020204030204" pitchFamily="34" charset="0"/>
                <a:cs typeface="Arial" panose="020B0604020202020204" pitchFamily="34" charset="0"/>
              </a:rPr>
              <a:t>1. في حالة وجود ايونين لعنصرين يمتلكان نفس الشحنة ونصف القطر الايوني فانهما يدخلان بشكل محلول صلب في الطور المعدني المعين وبكميات تتناسب مع وفرتهما والعنصر الاثري يتخفى بواسطة العنصر الرئيسي.</a:t>
            </a:r>
          </a:p>
          <a:p>
            <a:pPr marL="0" indent="0" algn="r">
              <a:buNone/>
            </a:pPr>
            <a:r>
              <a:rPr lang="ar-IQ" sz="2400" dirty="0"/>
              <a:t>2. في حالة وجود ايونين لهما نفس الشحنة ومتشابهين بأنصاف الأقطار الايونية فان الايون الأصغر يدخل بأفضلية الى الطور الصلب، لان دخول الايون الكبير يخفض قوة الاصرة ويقلل من درجة الانصهار ( اذا لم يتجاوز الفرق بين انصاف الأقطار الايونية اكثر من 15%)</a:t>
            </a:r>
          </a:p>
          <a:p>
            <a:pPr marL="0" indent="0" algn="r">
              <a:buNone/>
            </a:pPr>
            <a:r>
              <a:rPr lang="ar-IQ" sz="2400" dirty="0"/>
              <a:t>وحسب العلاقة التالية:</a:t>
            </a:r>
          </a:p>
          <a:p>
            <a:pPr marL="0" indent="0" algn="r">
              <a:buNone/>
            </a:pPr>
            <a:r>
              <a:rPr lang="ar-IQ" sz="2400" dirty="0"/>
              <a:t>                                   نصف قطر الكبير – نصف قطر الصغير</a:t>
            </a:r>
          </a:p>
          <a:p>
            <a:pPr marL="0" indent="0" algn="r">
              <a:buNone/>
            </a:pPr>
            <a:r>
              <a:rPr lang="ar-IQ" sz="2400"/>
              <a:t>                                                                                         </a:t>
            </a:r>
            <a:r>
              <a:rPr lang="ar-IQ"/>
              <a:t> </a:t>
            </a:r>
            <a:r>
              <a:rPr lang="ar-IQ" sz="2400"/>
              <a:t>100</a:t>
            </a:r>
            <a:r>
              <a:rPr lang="ar-IQ" sz="2400" dirty="0"/>
              <a:t>%</a:t>
            </a:r>
          </a:p>
          <a:p>
            <a:pPr marL="0" indent="0" algn="r">
              <a:buNone/>
            </a:pPr>
            <a:r>
              <a:rPr lang="ar-IQ" sz="2400" dirty="0"/>
              <a:t>                                                  نصف قطر الكبير</a:t>
            </a:r>
            <a:endParaRPr lang="en-US" sz="2400" dirty="0"/>
          </a:p>
        </p:txBody>
      </p:sp>
      <p:cxnSp>
        <p:nvCxnSpPr>
          <p:cNvPr id="5" name="Straight Connector 4">
            <a:extLst>
              <a:ext uri="{FF2B5EF4-FFF2-40B4-BE49-F238E27FC236}">
                <a16:creationId xmlns:a16="http://schemas.microsoft.com/office/drawing/2014/main" id="{35A79B9F-E837-40D6-BA20-3B3974246BB5}"/>
              </a:ext>
            </a:extLst>
          </p:cNvPr>
          <p:cNvCxnSpPr/>
          <p:nvPr/>
        </p:nvCxnSpPr>
        <p:spPr>
          <a:xfrm>
            <a:off x="4582633" y="5124783"/>
            <a:ext cx="394467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286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8CAC-4304-4F91-86B2-783EEF237CEA}"/>
              </a:ext>
            </a:extLst>
          </p:cNvPr>
          <p:cNvSpPr>
            <a:spLocks noGrp="1"/>
          </p:cNvSpPr>
          <p:nvPr>
            <p:ph type="title"/>
          </p:nvPr>
        </p:nvSpPr>
        <p:spPr>
          <a:xfrm>
            <a:off x="838200" y="365125"/>
            <a:ext cx="10515600" cy="1633795"/>
          </a:xfrm>
        </p:spPr>
        <p:txBody>
          <a:bodyPr>
            <a:normAutofit fontScale="90000"/>
          </a:bodyPr>
          <a:lstStyle/>
          <a:p>
            <a:pPr algn="r"/>
            <a:r>
              <a:rPr lang="ar-IQ" sz="2800" dirty="0"/>
              <a:t>3. في حالة وجود ايونين لعنصرين يمتلكان نصف قطر ايوني وشحنة متقاربة فالأيون ذو الشحنة العالية يدخل بأفضلية الى الطور الصلب. وفي حالة كون العنصر الاثري بشحنة عالية فانه يقتنص بشحنة عالية فانه يقتنص من قبل العنصر الرئيس من ناحية ويدخل الطور الصلب مبكراً من ناحية أخرى. </a:t>
            </a:r>
            <a:br>
              <a:rPr lang="ar-IQ" sz="2800" dirty="0"/>
            </a:br>
            <a:r>
              <a:rPr lang="ar-IQ" sz="2800" dirty="0"/>
              <a:t>على ان يكون الفرق بالشحنة لا يتجاوز شحنة واحدة . اما اذا كان العنصر الاثري بشحنة منخفضة فانه يسمح له من قبل العنصر الرئيس بالدخول متأخر بالطور الصلب.</a:t>
            </a:r>
            <a:endParaRPr lang="en-US" sz="2800" dirty="0"/>
          </a:p>
        </p:txBody>
      </p:sp>
      <p:sp>
        <p:nvSpPr>
          <p:cNvPr id="3" name="Content Placeholder 2">
            <a:extLst>
              <a:ext uri="{FF2B5EF4-FFF2-40B4-BE49-F238E27FC236}">
                <a16:creationId xmlns:a16="http://schemas.microsoft.com/office/drawing/2014/main" id="{AB178FA9-3D63-4E34-A94D-03D372AC67F2}"/>
              </a:ext>
            </a:extLst>
          </p:cNvPr>
          <p:cNvSpPr>
            <a:spLocks noGrp="1"/>
          </p:cNvSpPr>
          <p:nvPr>
            <p:ph idx="1"/>
          </p:nvPr>
        </p:nvSpPr>
        <p:spPr>
          <a:xfrm>
            <a:off x="691116" y="2330778"/>
            <a:ext cx="10662684" cy="4452793"/>
          </a:xfrm>
        </p:spPr>
        <p:txBody>
          <a:bodyPr>
            <a:normAutofit/>
          </a:bodyPr>
          <a:lstStyle/>
          <a:p>
            <a:pPr marL="0" marR="0" indent="0" algn="r">
              <a:lnSpc>
                <a:spcPct val="107000"/>
              </a:lnSpc>
              <a:spcBef>
                <a:spcPts val="0"/>
              </a:spcBef>
              <a:spcAft>
                <a:spcPts val="800"/>
              </a:spcAft>
              <a:buNone/>
            </a:pPr>
            <a:r>
              <a:rPr lang="ar-IQ" dirty="0">
                <a:effectLst/>
                <a:latin typeface="Arial" panose="020B0604020202020204" pitchFamily="34" charset="0"/>
                <a:ea typeface="Calibri" panose="020F0502020204030204" pitchFamily="34" charset="0"/>
              </a:rPr>
              <a:t>لقد وجد من خلال دراسة تتابع تبلور المعادن في سلسلة </a:t>
            </a:r>
            <a:r>
              <a:rPr lang="ar-IQ" dirty="0" err="1">
                <a:effectLst/>
                <a:latin typeface="Arial" panose="020B0604020202020204" pitchFamily="34" charset="0"/>
                <a:ea typeface="Calibri" panose="020F0502020204030204" pitchFamily="34" charset="0"/>
              </a:rPr>
              <a:t>باون</a:t>
            </a:r>
            <a:r>
              <a:rPr lang="ar-IQ" dirty="0">
                <a:effectLst/>
                <a:latin typeface="Arial" panose="020B0604020202020204" pitchFamily="34" charset="0"/>
                <a:ea typeface="Calibri" panose="020F0502020204030204" pitchFamily="34" charset="0"/>
              </a:rPr>
              <a:t> التفاعلية ان ايون الحديدوز </a:t>
            </a:r>
          </a:p>
          <a:p>
            <a:pPr marL="0" marR="0" indent="0" algn="r">
              <a:lnSpc>
                <a:spcPct val="107000"/>
              </a:lnSpc>
              <a:spcBef>
                <a:spcPts val="0"/>
              </a:spcBef>
              <a:spcAft>
                <a:spcPts val="800"/>
              </a:spcAft>
              <a:buNone/>
            </a:pPr>
            <a:r>
              <a:rPr lang="ar-IQ"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        </a:t>
            </a:r>
            <a:r>
              <a:rPr lang="ar-IQ" dirty="0">
                <a:effectLst/>
                <a:latin typeface="Arial" panose="020B0604020202020204" pitchFamily="34" charset="0"/>
                <a:ea typeface="Calibri" panose="020F0502020204030204" pitchFamily="34" charset="0"/>
              </a:rPr>
              <a:t> في معدن الاوليفين وتكوين محاليل صلبة </a:t>
            </a:r>
            <a:r>
              <a:rPr lang="en-US" dirty="0">
                <a:latin typeface="Arial" panose="020B0604020202020204" pitchFamily="34" charset="0"/>
                <a:ea typeface="Calibri" panose="020F0502020204030204" pitchFamily="34" charset="0"/>
              </a:rPr>
              <a:t>Mg</a:t>
            </a:r>
            <a:r>
              <a:rPr lang="en-US" sz="1600" dirty="0">
                <a:latin typeface="Arial" panose="020B0604020202020204" pitchFamily="34" charset="0"/>
                <a:ea typeface="Calibri" panose="020F0502020204030204" pitchFamily="34" charset="0"/>
              </a:rPr>
              <a:t>+2</a:t>
            </a:r>
            <a:r>
              <a:rPr lang="en-US" dirty="0">
                <a:effectLst/>
                <a:latin typeface="Arial" panose="020B0604020202020204" pitchFamily="34" charset="0"/>
                <a:ea typeface="Calibri" panose="020F0502020204030204" pitchFamily="34" charset="0"/>
              </a:rPr>
              <a:t>  </a:t>
            </a:r>
            <a:r>
              <a:rPr lang="ar-IQ" dirty="0">
                <a:effectLst/>
                <a:latin typeface="Arial" panose="020B0604020202020204" pitchFamily="34" charset="0"/>
                <a:ea typeface="Calibri" panose="020F0502020204030204" pitchFamily="34" charset="0"/>
              </a:rPr>
              <a:t> يحل محل ايون المغنسيوم</a:t>
            </a:r>
            <a:r>
              <a:rPr lang="en-US" dirty="0">
                <a:effectLst/>
                <a:latin typeface="Calibri" panose="020F0502020204030204" pitchFamily="34" charset="0"/>
                <a:ea typeface="Calibri" panose="020F0502020204030204" pitchFamily="34" charset="0"/>
                <a:cs typeface="Arial" panose="020B0604020202020204" pitchFamily="34" charset="0"/>
              </a:rPr>
              <a:t>Fe</a:t>
            </a:r>
            <a:r>
              <a:rPr lang="en-US" baseline="30000" dirty="0">
                <a:effectLst/>
                <a:latin typeface="Calibri" panose="020F0502020204030204" pitchFamily="34" charset="0"/>
                <a:ea typeface="Calibri" panose="020F0502020204030204" pitchFamily="34" charset="0"/>
                <a:cs typeface="Arial" panose="020B0604020202020204" pitchFamily="34" charset="0"/>
              </a:rPr>
              <a:t>+2</a:t>
            </a:r>
            <a:r>
              <a:rPr lang="ar-IQ" dirty="0">
                <a:effectLst/>
                <a:latin typeface="Arial" panose="020B0604020202020204" pitchFamily="34" charset="0"/>
                <a:ea typeface="Calibri" panose="020F0502020204030204" pitchFamily="34" charset="0"/>
              </a:rPr>
              <a:t> </a:t>
            </a:r>
            <a:endParaRPr lang="en-US" dirty="0">
              <a:effectLst/>
              <a:latin typeface="Arial" panose="020B0604020202020204" pitchFamily="34" charset="0"/>
              <a:ea typeface="Calibri" panose="020F0502020204030204" pitchFamily="34" charset="0"/>
            </a:endParaRPr>
          </a:p>
          <a:p>
            <a:pPr marL="0" marR="0" indent="0" algn="r">
              <a:lnSpc>
                <a:spcPct val="107000"/>
              </a:lnSpc>
              <a:spcBef>
                <a:spcPts val="0"/>
              </a:spcBef>
              <a:spcAft>
                <a:spcPts val="800"/>
              </a:spcAft>
              <a:buNone/>
            </a:pPr>
            <a:r>
              <a:rPr lang="en-US" dirty="0">
                <a:latin typeface="Arial" panose="020B0604020202020204" pitchFamily="34" charset="0"/>
              </a:rPr>
              <a:t> Mg</a:t>
            </a:r>
            <a:r>
              <a:rPr lang="en-US" sz="1400" dirty="0">
                <a:latin typeface="Arial" panose="020B0604020202020204" pitchFamily="34" charset="0"/>
              </a:rPr>
              <a:t>2</a:t>
            </a:r>
            <a:r>
              <a:rPr lang="en-US" dirty="0">
                <a:latin typeface="Arial" panose="020B0604020202020204" pitchFamily="34" charset="0"/>
              </a:rPr>
              <a:t>SiO</a:t>
            </a:r>
            <a:r>
              <a:rPr lang="en-US" sz="1600" dirty="0">
                <a:latin typeface="Arial" panose="020B0604020202020204" pitchFamily="34" charset="0"/>
              </a:rPr>
              <a:t>4</a:t>
            </a:r>
            <a:r>
              <a:rPr lang="ar-IQ" dirty="0">
                <a:latin typeface="Arial" panose="020B0604020202020204" pitchFamily="34" charset="0"/>
              </a:rPr>
              <a:t>الفورسترايت </a:t>
            </a:r>
            <a:endParaRPr lang="en-US" dirty="0">
              <a:latin typeface="Arial" panose="020B0604020202020204" pitchFamily="34" charset="0"/>
            </a:endParaRPr>
          </a:p>
          <a:p>
            <a:pPr marL="0" marR="0" indent="0" algn="r">
              <a:lnSpc>
                <a:spcPct val="107000"/>
              </a:lnSpc>
              <a:spcBef>
                <a:spcPts val="0"/>
              </a:spcBef>
              <a:spcAft>
                <a:spcPts val="800"/>
              </a:spcAft>
              <a:buNone/>
            </a:pPr>
            <a:r>
              <a:rPr lang="en-US" dirty="0">
                <a:latin typeface="Arial" panose="020B0604020202020204" pitchFamily="34" charset="0"/>
              </a:rPr>
              <a:t>Fe</a:t>
            </a:r>
            <a:r>
              <a:rPr lang="en-US" sz="1800" dirty="0">
                <a:latin typeface="Arial" panose="020B0604020202020204" pitchFamily="34" charset="0"/>
              </a:rPr>
              <a:t>2</a:t>
            </a:r>
            <a:r>
              <a:rPr lang="en-US" dirty="0">
                <a:latin typeface="Arial" panose="020B0604020202020204" pitchFamily="34" charset="0"/>
              </a:rPr>
              <a:t>SiO</a:t>
            </a:r>
            <a:r>
              <a:rPr lang="en-US" sz="1800" dirty="0">
                <a:latin typeface="Arial" panose="020B0604020202020204" pitchFamily="34" charset="0"/>
              </a:rPr>
              <a:t>4</a:t>
            </a:r>
            <a:r>
              <a:rPr lang="ar-IQ" dirty="0">
                <a:latin typeface="Arial" panose="020B0604020202020204" pitchFamily="34" charset="0"/>
              </a:rPr>
              <a:t>فيلايت </a:t>
            </a:r>
            <a:endParaRPr lang="en-US" dirty="0">
              <a:latin typeface="Arial" panose="020B0604020202020204" pitchFamily="34" charset="0"/>
            </a:endParaRPr>
          </a:p>
          <a:p>
            <a:pPr marL="0" indent="0" algn="r">
              <a:lnSpc>
                <a:spcPct val="107000"/>
              </a:lnSpc>
              <a:spcBef>
                <a:spcPts val="0"/>
              </a:spcBef>
              <a:spcAft>
                <a:spcPts val="800"/>
              </a:spcAft>
              <a:buNone/>
            </a:pPr>
            <a:r>
              <a:rPr lang="ar-IQ" dirty="0">
                <a:effectLst/>
                <a:latin typeface="Calibri" panose="020F0502020204030204" pitchFamily="34" charset="0"/>
                <a:ea typeface="Calibri" panose="020F0502020204030204" pitchFamily="34" charset="0"/>
                <a:cs typeface="Arial" panose="020B0604020202020204" pitchFamily="34" charset="0"/>
              </a:rPr>
              <a:t>ويحدث هذا الاحلال لكون شحنات الايونين متشابهة وانصاف اقطارها متقاربة</a:t>
            </a: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Arial" panose="020B0604020202020204" pitchFamily="34" charset="0"/>
              </a:rPr>
              <a:t>Fe</a:t>
            </a:r>
            <a:r>
              <a:rPr lang="en-US" baseline="30000" dirty="0">
                <a:effectLst/>
                <a:latin typeface="Calibri" panose="020F0502020204030204" pitchFamily="34" charset="0"/>
                <a:ea typeface="Calibri" panose="020F0502020204030204" pitchFamily="34" charset="0"/>
                <a:cs typeface="Arial" panose="020B0604020202020204" pitchFamily="34" charset="0"/>
              </a:rPr>
              <a:t>+2</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 0.78 </a:t>
            </a:r>
            <a:r>
              <a:rPr lang="en-US" baseline="30000" dirty="0">
                <a:effectLst/>
                <a:latin typeface="Calibri" panose="020F0502020204030204" pitchFamily="34" charset="0"/>
                <a:ea typeface="Calibri" panose="020F0502020204030204" pitchFamily="34" charset="0"/>
                <a:cs typeface="Arial" panose="020B0604020202020204" pitchFamily="34" charset="0"/>
              </a:rPr>
              <a:t>⁰</a:t>
            </a:r>
            <a:r>
              <a:rPr lang="en-US" dirty="0">
                <a:effectLst/>
                <a:latin typeface="Calibri" panose="020F0502020204030204" pitchFamily="34" charset="0"/>
                <a:ea typeface="Calibri" panose="020F0502020204030204" pitchFamily="34" charset="0"/>
                <a:cs typeface="Arial" panose="020B0604020202020204" pitchFamily="34" charset="0"/>
              </a:rPr>
              <a:t>A</a:t>
            </a: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Arial" panose="020B0604020202020204" pitchFamily="34" charset="0"/>
              </a:rPr>
              <a:t>Mg</a:t>
            </a:r>
            <a:r>
              <a:rPr lang="en-US" baseline="30000" dirty="0">
                <a:effectLst/>
                <a:latin typeface="Calibri" panose="020F0502020204030204" pitchFamily="34" charset="0"/>
                <a:ea typeface="Calibri" panose="020F0502020204030204" pitchFamily="34" charset="0"/>
                <a:cs typeface="Arial" panose="020B0604020202020204" pitchFamily="34" charset="0"/>
              </a:rPr>
              <a:t>+2</a:t>
            </a:r>
            <a:r>
              <a:rPr lang="en-US" dirty="0">
                <a:effectLst/>
                <a:latin typeface="Calibri" panose="020F0502020204030204" pitchFamily="34" charset="0"/>
                <a:ea typeface="Calibri" panose="020F0502020204030204" pitchFamily="34" charset="0"/>
                <a:cs typeface="Arial" panose="020B0604020202020204" pitchFamily="34" charset="0"/>
              </a:rPr>
              <a:t> = 0.72 </a:t>
            </a:r>
            <a:r>
              <a:rPr lang="en-US" baseline="30000" dirty="0">
                <a:effectLst/>
                <a:latin typeface="Calibri" panose="020F0502020204030204" pitchFamily="34" charset="0"/>
                <a:ea typeface="Calibri" panose="020F0502020204030204" pitchFamily="34" charset="0"/>
                <a:cs typeface="Arial" panose="020B0604020202020204" pitchFamily="34" charset="0"/>
              </a:rPr>
              <a:t>⁰</a:t>
            </a:r>
            <a:r>
              <a:rPr lang="en-US" dirty="0">
                <a:effectLst/>
                <a:latin typeface="Calibri" panose="020F0502020204030204" pitchFamily="34" charset="0"/>
                <a:ea typeface="Calibri" panose="020F0502020204030204" pitchFamily="34" charset="0"/>
                <a:cs typeface="Arial" panose="020B0604020202020204" pitchFamily="34" charset="0"/>
              </a:rPr>
              <a:t>A</a:t>
            </a:r>
          </a:p>
          <a:p>
            <a:pPr marL="0" indent="0" algn="r">
              <a:lnSpc>
                <a:spcPct val="107000"/>
              </a:lnSpc>
              <a:spcBef>
                <a:spcPts val="0"/>
              </a:spcBef>
              <a:spcAft>
                <a:spcPts val="800"/>
              </a:spcAft>
              <a:buNone/>
            </a:pPr>
            <a:r>
              <a:rPr lang="ar-IQ" sz="1800" dirty="0">
                <a:effectLst/>
                <a:latin typeface="Calibri" panose="020F0502020204030204" pitchFamily="34" charset="0"/>
                <a:ea typeface="Calibri" panose="020F0502020204030204" pitchFamily="34" charset="0"/>
                <a:cs typeface="Arial" panose="020B0604020202020204" pitchFamily="34" charset="0"/>
              </a:rPr>
              <a:t>ولكون ايون المغنيسيوم اصغر من ايون الحديدوز لذلك يكون الطور الصلب المبكر </a:t>
            </a:r>
            <a:r>
              <a:rPr lang="ar-IQ" sz="1800" dirty="0" err="1">
                <a:effectLst/>
                <a:latin typeface="Calibri" panose="020F0502020204030204" pitchFamily="34" charset="0"/>
                <a:ea typeface="Calibri" panose="020F0502020204030204" pitchFamily="34" charset="0"/>
                <a:cs typeface="Arial" panose="020B0604020202020204" pitchFamily="34" charset="0"/>
              </a:rPr>
              <a:t>للاوليفين</a:t>
            </a:r>
            <a:r>
              <a:rPr lang="ar-IQ" sz="1800" dirty="0">
                <a:effectLst/>
                <a:latin typeface="Calibri" panose="020F0502020204030204" pitchFamily="34" charset="0"/>
                <a:ea typeface="Calibri" panose="020F0502020204030204" pitchFamily="34" charset="0"/>
                <a:cs typeface="Arial" panose="020B0604020202020204" pitchFamily="34" charset="0"/>
              </a:rPr>
              <a:t> غني بالمغنيسيوم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a:lnSpc>
                <a:spcPct val="107000"/>
              </a:lnSpc>
              <a:spcBef>
                <a:spcPts val="0"/>
              </a:spcBef>
              <a:spcAft>
                <a:spcPts val="800"/>
              </a:spcAft>
              <a:buNone/>
            </a:pPr>
            <a:endParaRPr lang="ar-IQ"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877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77246-6B6A-475E-B75D-61772087943A}"/>
              </a:ext>
            </a:extLst>
          </p:cNvPr>
          <p:cNvSpPr txBox="1"/>
          <p:nvPr/>
        </p:nvSpPr>
        <p:spPr>
          <a:xfrm>
            <a:off x="659218" y="467832"/>
            <a:ext cx="11302409" cy="3143040"/>
          </a:xfrm>
          <a:prstGeom prst="rect">
            <a:avLst/>
          </a:prstGeom>
          <a:noFill/>
        </p:spPr>
        <p:txBody>
          <a:bodyPr wrap="square">
            <a:spAutoFit/>
          </a:bodyPr>
          <a:lstStyle/>
          <a:p>
            <a:pPr marL="0" marR="0" algn="r">
              <a:lnSpc>
                <a:spcPct val="107000"/>
              </a:lnSpc>
              <a:spcBef>
                <a:spcPts val="0"/>
              </a:spcBef>
              <a:spcAft>
                <a:spcPts val="800"/>
              </a:spcAft>
            </a:pPr>
            <a:r>
              <a:rPr lang="ar-IQ" sz="2800" dirty="0">
                <a:effectLst/>
                <a:latin typeface="Calibri" panose="020F0502020204030204" pitchFamily="34" charset="0"/>
                <a:ea typeface="Calibri" panose="020F0502020204030204" pitchFamily="34" charset="0"/>
                <a:cs typeface="Arial" panose="020B0604020202020204" pitchFamily="34" charset="0"/>
              </a:rPr>
              <a:t>وكذلك يحل الصوديوم محل الكالسيوم في معادن </a:t>
            </a:r>
            <a:r>
              <a:rPr lang="ar-IQ" sz="2800" dirty="0" err="1">
                <a:effectLst/>
                <a:latin typeface="Calibri" panose="020F0502020204030204" pitchFamily="34" charset="0"/>
                <a:ea typeface="Calibri" panose="020F0502020204030204" pitchFamily="34" charset="0"/>
                <a:cs typeface="Arial" panose="020B0604020202020204" pitchFamily="34" charset="0"/>
              </a:rPr>
              <a:t>البلاجيوكليس</a:t>
            </a:r>
            <a:r>
              <a:rPr lang="ar-IQ" sz="2800" dirty="0">
                <a:effectLst/>
                <a:latin typeface="Calibri" panose="020F0502020204030204" pitchFamily="34" charset="0"/>
                <a:ea typeface="Calibri" panose="020F0502020204030204" pitchFamily="34" charset="0"/>
                <a:cs typeface="Arial" panose="020B0604020202020204" pitchFamily="34" charset="0"/>
              </a:rPr>
              <a:t> لكون انصاف اقطارهما وشحنتهما متقاربة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Na</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+1</a:t>
            </a:r>
            <a:r>
              <a:rPr lang="en-US" sz="2800" dirty="0">
                <a:effectLst/>
                <a:latin typeface="Calibri" panose="020F0502020204030204" pitchFamily="34" charset="0"/>
                <a:ea typeface="Calibri" panose="020F0502020204030204" pitchFamily="34" charset="0"/>
                <a:cs typeface="Arial" panose="020B0604020202020204" pitchFamily="34" charset="0"/>
              </a:rPr>
              <a:t> = 1.02 </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⁰</a:t>
            </a:r>
            <a:r>
              <a:rPr lang="en-US" sz="2800" dirty="0">
                <a:effectLst/>
                <a:latin typeface="Calibri" panose="020F0502020204030204" pitchFamily="34" charset="0"/>
                <a:ea typeface="Calibri" panose="020F0502020204030204" pitchFamily="34" charset="0"/>
                <a:cs typeface="Arial" panose="020B0604020202020204" pitchFamily="34" charset="0"/>
              </a:rPr>
              <a:t>A</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Ca</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+2</a:t>
            </a:r>
            <a:r>
              <a:rPr lang="en-US" sz="2800" dirty="0">
                <a:effectLst/>
                <a:latin typeface="Calibri" panose="020F0502020204030204" pitchFamily="34" charset="0"/>
                <a:ea typeface="Calibri" panose="020F0502020204030204" pitchFamily="34" charset="0"/>
                <a:cs typeface="Arial" panose="020B0604020202020204" pitchFamily="34" charset="0"/>
              </a:rPr>
              <a:t> = 1.00 </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⁰</a:t>
            </a:r>
            <a:r>
              <a:rPr lang="en-US" sz="2800" dirty="0">
                <a:effectLst/>
                <a:latin typeface="Calibri" panose="020F0502020204030204" pitchFamily="34" charset="0"/>
                <a:ea typeface="Calibri" panose="020F0502020204030204" pitchFamily="34" charset="0"/>
                <a:cs typeface="Arial" panose="020B0604020202020204" pitchFamily="34" charset="0"/>
              </a:rPr>
              <a:t>A</a:t>
            </a:r>
          </a:p>
          <a:p>
            <a:pPr marL="0" marR="0" algn="r">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حيث ان الفرق في الشحنة يساوي واحد وفرق نصف القطر اقل من 15% وبما ان ايون الكالسيوم ذو شحنة اكبر فانه يدخل قبل الصوديوم في البنية البلورية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82AB8B27-560B-446B-87EA-F7C9905DB29D}"/>
              </a:ext>
            </a:extLst>
          </p:cNvPr>
          <p:cNvSpPr txBox="1"/>
          <p:nvPr/>
        </p:nvSpPr>
        <p:spPr>
          <a:xfrm>
            <a:off x="818707" y="3753293"/>
            <a:ext cx="10866474" cy="3043205"/>
          </a:xfrm>
          <a:prstGeom prst="rect">
            <a:avLst/>
          </a:prstGeom>
          <a:noFill/>
        </p:spPr>
        <p:txBody>
          <a:bodyPr wrap="square">
            <a:spAutoFit/>
          </a:bodyPr>
          <a:lstStyle/>
          <a:p>
            <a:pPr marL="0" marR="0" algn="r">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ان سبب دخول الايون ذو الشحنة الأكبر والا</a:t>
            </a:r>
            <a:r>
              <a:rPr lang="ar-IQ" sz="2800" dirty="0">
                <a:latin typeface="Calibri" panose="020F0502020204030204" pitchFamily="34" charset="0"/>
                <a:ea typeface="Calibri" panose="020F0502020204030204" pitchFamily="34" charset="0"/>
                <a:cs typeface="Arial" panose="020B0604020202020204" pitchFamily="34" charset="0"/>
              </a:rPr>
              <a:t>ص</a:t>
            </a:r>
            <a:r>
              <a:rPr lang="ar-IQ" sz="2800" dirty="0">
                <a:effectLst/>
                <a:latin typeface="Calibri" panose="020F0502020204030204" pitchFamily="34" charset="0"/>
                <a:ea typeface="Calibri" panose="020F0502020204030204" pitchFamily="34" charset="0"/>
                <a:cs typeface="Arial" panose="020B0604020202020204" pitchFamily="34" charset="0"/>
              </a:rPr>
              <a:t>غر حجماً في البنية البلورية يعزى الى كون هذه الايونات تشكل أواصر ايونية اقوى من العناصر الأكبر حجما والاقل شحنة </a:t>
            </a:r>
            <a:r>
              <a:rPr lang="ar-IQ" sz="2800" dirty="0" err="1">
                <a:effectLst/>
                <a:latin typeface="Calibri" panose="020F0502020204030204" pitchFamily="34" charset="0"/>
                <a:ea typeface="Calibri" panose="020F0502020204030204" pitchFamily="34" charset="0"/>
                <a:cs typeface="Arial" panose="020B0604020202020204" pitchFamily="34" charset="0"/>
              </a:rPr>
              <a:t>وللاسباب</a:t>
            </a:r>
            <a:r>
              <a:rPr lang="ar-IQ" sz="2800" dirty="0">
                <a:effectLst/>
                <a:latin typeface="Calibri" panose="020F0502020204030204" pitchFamily="34" charset="0"/>
                <a:ea typeface="Calibri" panose="020F0502020204030204" pitchFamily="34" charset="0"/>
                <a:cs typeface="Arial" panose="020B0604020202020204" pitchFamily="34" charset="0"/>
              </a:rPr>
              <a:t> نفسها يستطيع ايون </a:t>
            </a:r>
            <a:r>
              <a:rPr lang="ar-IQ" sz="2800" dirty="0" err="1">
                <a:effectLst/>
                <a:latin typeface="Calibri" panose="020F0502020204030204" pitchFamily="34" charset="0"/>
                <a:ea typeface="Calibri" panose="020F0502020204030204" pitchFamily="34" charset="0"/>
                <a:cs typeface="Arial" panose="020B0604020202020204" pitchFamily="34" charset="0"/>
              </a:rPr>
              <a:t>الربيديوم</a:t>
            </a:r>
            <a:r>
              <a:rPr lang="ar-IQ" sz="2800" dirty="0">
                <a:effectLst/>
                <a:latin typeface="Calibri" panose="020F0502020204030204" pitchFamily="34" charset="0"/>
                <a:ea typeface="Calibri" panose="020F0502020204030204" pitchFamily="34" charset="0"/>
                <a:cs typeface="Arial" panose="020B0604020202020204" pitchFamily="34" charset="0"/>
              </a:rPr>
              <a:t> ان يقتنص من قبل ايون البوتاسيوم خلال مرحلة تبلور معادن </a:t>
            </a:r>
            <a:r>
              <a:rPr lang="ar-IQ" sz="2800" dirty="0" err="1">
                <a:effectLst/>
                <a:latin typeface="Calibri" panose="020F0502020204030204" pitchFamily="34" charset="0"/>
                <a:ea typeface="Calibri" panose="020F0502020204030204" pitchFamily="34" charset="0"/>
                <a:cs typeface="Arial" panose="020B0604020202020204" pitchFamily="34" charset="0"/>
              </a:rPr>
              <a:t>الفلدسبار</a:t>
            </a:r>
            <a:r>
              <a:rPr lang="ar-IQ" sz="2800" dirty="0">
                <a:effectLst/>
                <a:latin typeface="Calibri" panose="020F0502020204030204" pitchFamily="34" charset="0"/>
                <a:ea typeface="Calibri" panose="020F0502020204030204" pitchFamily="34" charset="0"/>
                <a:cs typeface="Arial" panose="020B0604020202020204" pitchFamily="34" charset="0"/>
              </a:rPr>
              <a:t> وذلك لان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tabLst>
                <a:tab pos="51625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Rb</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+1</a:t>
            </a:r>
            <a:r>
              <a:rPr lang="en-US" sz="2800" dirty="0">
                <a:effectLst/>
                <a:latin typeface="Calibri" panose="020F0502020204030204" pitchFamily="34" charset="0"/>
                <a:ea typeface="Calibri" panose="020F0502020204030204" pitchFamily="34" charset="0"/>
                <a:cs typeface="Arial" panose="020B0604020202020204" pitchFamily="34" charset="0"/>
              </a:rPr>
              <a:t> =1.52</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⁰</a:t>
            </a:r>
            <a:r>
              <a:rPr lang="en-US" sz="2800" dirty="0">
                <a:effectLst/>
                <a:latin typeface="Calibri" panose="020F0502020204030204" pitchFamily="34" charset="0"/>
                <a:ea typeface="Calibri" panose="020F0502020204030204" pitchFamily="34" charset="0"/>
                <a:cs typeface="Arial" panose="020B0604020202020204" pitchFamily="34" charset="0"/>
              </a:rPr>
              <a:t>A</a:t>
            </a:r>
          </a:p>
          <a:p>
            <a:pPr marL="0" marR="0">
              <a:lnSpc>
                <a:spcPct val="107000"/>
              </a:lnSpc>
              <a:spcBef>
                <a:spcPts val="0"/>
              </a:spcBef>
              <a:spcAft>
                <a:spcPts val="800"/>
              </a:spcAft>
              <a:tabLst>
                <a:tab pos="51625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 K</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+1</a:t>
            </a:r>
            <a:r>
              <a:rPr lang="en-US" sz="2800" dirty="0">
                <a:effectLst/>
                <a:latin typeface="Calibri" panose="020F0502020204030204" pitchFamily="34" charset="0"/>
                <a:ea typeface="Calibri" panose="020F0502020204030204" pitchFamily="34" charset="0"/>
                <a:cs typeface="Arial" panose="020B0604020202020204" pitchFamily="34" charset="0"/>
              </a:rPr>
              <a:t> =1.32</a:t>
            </a:r>
            <a:r>
              <a:rPr lang="en-US" sz="2800" baseline="30000" dirty="0">
                <a:effectLst/>
                <a:latin typeface="Calibri" panose="020F0502020204030204" pitchFamily="34" charset="0"/>
                <a:ea typeface="Calibri" panose="020F0502020204030204" pitchFamily="34" charset="0"/>
                <a:cs typeface="Arial" panose="020B0604020202020204" pitchFamily="34" charset="0"/>
              </a:rPr>
              <a:t>⁰</a:t>
            </a:r>
            <a:r>
              <a:rPr lang="en-US" sz="2800" dirty="0">
                <a:effectLst/>
                <a:latin typeface="Calibri" panose="020F0502020204030204" pitchFamily="34" charset="0"/>
                <a:ea typeface="Calibri" panose="020F0502020204030204" pitchFamily="34" charset="0"/>
                <a:cs typeface="Arial" panose="020B0604020202020204" pitchFamily="34" charset="0"/>
              </a:rPr>
              <a:t>A</a:t>
            </a:r>
          </a:p>
        </p:txBody>
      </p:sp>
    </p:spTree>
    <p:extLst>
      <p:ext uri="{BB962C8B-B14F-4D97-AF65-F5344CB8AC3E}">
        <p14:creationId xmlns:p14="http://schemas.microsoft.com/office/powerpoint/2010/main" val="385432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07CC1F-0E5F-4213-8E81-26982FD6ED59}"/>
              </a:ext>
            </a:extLst>
          </p:cNvPr>
          <p:cNvSpPr txBox="1"/>
          <p:nvPr/>
        </p:nvSpPr>
        <p:spPr>
          <a:xfrm>
            <a:off x="861237" y="531628"/>
            <a:ext cx="10823943" cy="3859903"/>
          </a:xfrm>
          <a:prstGeom prst="rect">
            <a:avLst/>
          </a:prstGeom>
          <a:noFill/>
        </p:spPr>
        <p:txBody>
          <a:bodyPr wrap="square">
            <a:spAutoFit/>
          </a:bodyPr>
          <a:lstStyle/>
          <a:p>
            <a:pPr marL="0" marR="0" algn="r">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لوحظ وجود بعض الشواذ في سلوك العناصر ويعزى ذلك الى ان قواعد </a:t>
            </a:r>
            <a:r>
              <a:rPr lang="ar-IQ" sz="2800" dirty="0" err="1">
                <a:effectLst/>
                <a:latin typeface="Calibri" panose="020F0502020204030204" pitchFamily="34" charset="0"/>
                <a:ea typeface="Calibri" panose="020F0502020204030204" pitchFamily="34" charset="0"/>
                <a:cs typeface="Arial" panose="020B0604020202020204" pitchFamily="34" charset="0"/>
              </a:rPr>
              <a:t>كولدشمدت</a:t>
            </a:r>
            <a:r>
              <a:rPr lang="ar-IQ" sz="2800" dirty="0">
                <a:effectLst/>
                <a:latin typeface="Calibri" panose="020F0502020204030204" pitchFamily="34" charset="0"/>
                <a:ea typeface="Calibri" panose="020F0502020204030204" pitchFamily="34" charset="0"/>
                <a:cs typeface="Arial" panose="020B0604020202020204" pitchFamily="34" charset="0"/>
              </a:rPr>
              <a:t> تعتمد على نوع الاصرة التي تربط الايونات هي اصرة ايونية بحته ولاستكمال شروط الاحلال بين بعض العناصر الشاذة تطلب إضافة شرط رابع وهو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4. عند توفر الشروط 1 و 2 و 3 في قواعد كولد </a:t>
            </a:r>
            <a:r>
              <a:rPr lang="ar-IQ" sz="2800" dirty="0" err="1">
                <a:effectLst/>
                <a:latin typeface="Calibri" panose="020F0502020204030204" pitchFamily="34" charset="0"/>
                <a:ea typeface="Calibri" panose="020F0502020204030204" pitchFamily="34" charset="0"/>
                <a:cs typeface="Arial" panose="020B0604020202020204" pitchFamily="34" charset="0"/>
              </a:rPr>
              <a:t>شميدت</a:t>
            </a:r>
            <a:r>
              <a:rPr lang="ar-IQ" sz="2800" dirty="0">
                <a:effectLst/>
                <a:latin typeface="Calibri" panose="020F0502020204030204" pitchFamily="34" charset="0"/>
                <a:ea typeface="Calibri" panose="020F0502020204030204" pitchFamily="34" charset="0"/>
                <a:cs typeface="Arial" panose="020B0604020202020204" pitchFamily="34" charset="0"/>
              </a:rPr>
              <a:t> الاحلال يكون ممكن في البنية البلورية للمعدن اذا لم يكن هنالك اختلاف كبير في طبيعة الاصرة التي تربط بين الايونات في الطور المعدني كما ان طبيعة الاصرة تتحدد بشكل عام بقيمة الفرق في السالبية الكهربائية بين الايون الموجب والايون السالب لذلك يتطلب عدم وجود فرق كبير في السالبية الكهربائية بين هذه الايونات.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337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CAAE6D-DDD5-462D-A14D-2D4D4851B601}"/>
              </a:ext>
            </a:extLst>
          </p:cNvPr>
          <p:cNvSpPr txBox="1"/>
          <p:nvPr/>
        </p:nvSpPr>
        <p:spPr>
          <a:xfrm>
            <a:off x="1637415" y="244549"/>
            <a:ext cx="10122194" cy="530145"/>
          </a:xfrm>
          <a:prstGeom prst="rect">
            <a:avLst/>
          </a:prstGeom>
          <a:noFill/>
        </p:spPr>
        <p:txBody>
          <a:bodyPr wrap="square">
            <a:spAutoFit/>
          </a:bodyPr>
          <a:lstStyle/>
          <a:p>
            <a:pPr marL="0" marR="0" algn="r">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استنادا الى ما سبق تقسم العناصر حسب سلوكها خلال مراحل التفاضل </a:t>
            </a:r>
            <a:r>
              <a:rPr lang="ar-IQ" sz="2800" dirty="0" err="1">
                <a:effectLst/>
                <a:latin typeface="Calibri" panose="020F0502020204030204" pitchFamily="34" charset="0"/>
                <a:ea typeface="Calibri" panose="020F0502020204030204" pitchFamily="34" charset="0"/>
                <a:cs typeface="Arial" panose="020B0604020202020204" pitchFamily="34" charset="0"/>
              </a:rPr>
              <a:t>الصهيري</a:t>
            </a:r>
            <a:r>
              <a:rPr lang="ar-IQ" sz="2800" dirty="0">
                <a:effectLst/>
                <a:latin typeface="Calibri" panose="020F0502020204030204" pitchFamily="34" charset="0"/>
                <a:ea typeface="Calibri" panose="020F0502020204030204" pitchFamily="34" charset="0"/>
                <a:cs typeface="Arial" panose="020B0604020202020204" pitchFamily="34" charset="0"/>
              </a:rPr>
              <a:t> الى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894E4E10-7BB0-47A9-93B6-090F5660ACAD}"/>
              </a:ext>
            </a:extLst>
          </p:cNvPr>
          <p:cNvSpPr txBox="1"/>
          <p:nvPr/>
        </p:nvSpPr>
        <p:spPr>
          <a:xfrm>
            <a:off x="797443" y="1126242"/>
            <a:ext cx="10834576" cy="991169"/>
          </a:xfrm>
          <a:prstGeom prst="rect">
            <a:avLst/>
          </a:prstGeom>
          <a:noFill/>
        </p:spPr>
        <p:txBody>
          <a:bodyPr wrap="square">
            <a:spAutoFit/>
          </a:bodyPr>
          <a:lstStyle/>
          <a:p>
            <a:pPr marL="0" marR="0" algn="r" rtl="1">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1. عناصر أساسية يمكنها تكوين معادن مستقلة خلال مراحل انخفاض درجات الحرارة وتبلور الاطوار المعدنية من الصهير مثل</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540C00-99CD-4CEB-B425-C12F5AE093F1}"/>
              </a:ext>
            </a:extLst>
          </p:cNvPr>
          <p:cNvSpPr txBox="1"/>
          <p:nvPr/>
        </p:nvSpPr>
        <p:spPr>
          <a:xfrm>
            <a:off x="2038792" y="2117411"/>
            <a:ext cx="9508165" cy="530145"/>
          </a:xfrm>
          <a:prstGeom prst="rect">
            <a:avLst/>
          </a:prstGeom>
          <a:noFill/>
        </p:spPr>
        <p:txBody>
          <a:bodyPr wrap="square">
            <a:spAutoFit/>
          </a:bodyPr>
          <a:lstStyle/>
          <a:p>
            <a:pPr marL="0" marR="0" algn="r">
              <a:lnSpc>
                <a:spcPct val="107000"/>
              </a:lnSpc>
              <a:spcBef>
                <a:spcPts val="0"/>
              </a:spcBef>
              <a:spcAft>
                <a:spcPts val="800"/>
              </a:spcAft>
              <a:tabLst>
                <a:tab pos="51625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Na, Ca, Fe, Mg, Al, Si, K</a:t>
            </a: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BCA0AB54-6177-4F3F-AE71-F4ADD40E871F}"/>
              </a:ext>
            </a:extLst>
          </p:cNvPr>
          <p:cNvSpPr txBox="1"/>
          <p:nvPr/>
        </p:nvSpPr>
        <p:spPr>
          <a:xfrm>
            <a:off x="680484" y="2647557"/>
            <a:ext cx="10951535" cy="4167679"/>
          </a:xfrm>
          <a:prstGeom prst="rect">
            <a:avLst/>
          </a:prstGeom>
          <a:noFill/>
        </p:spPr>
        <p:txBody>
          <a:bodyPr wrap="square">
            <a:spAutoFit/>
          </a:bodyPr>
          <a:lstStyle/>
          <a:p>
            <a:pPr marL="0" marR="0" algn="r" rtl="1">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2. عناصر ذات تراكيز ضئيلة لا تستطيع تكوين معادن مستقلة بحد ذاتها ولكن من الممكن ان تستضاف في الطور المعدني محل عنصر رئيسي بصيغة الاحلال المتشاكل كما هو الحال في دخول </a:t>
            </a:r>
            <a:r>
              <a:rPr lang="ar-IQ" sz="2800" dirty="0" err="1">
                <a:effectLst/>
                <a:latin typeface="Calibri" panose="020F0502020204030204" pitchFamily="34" charset="0"/>
                <a:ea typeface="Calibri" panose="020F0502020204030204" pitchFamily="34" charset="0"/>
                <a:cs typeface="Arial" panose="020B0604020202020204" pitchFamily="34" charset="0"/>
              </a:rPr>
              <a:t>الربيديوم</a:t>
            </a:r>
            <a:r>
              <a:rPr lang="ar-IQ" sz="2800" dirty="0">
                <a:effectLst/>
                <a:latin typeface="Calibri" panose="020F0502020204030204" pitchFamily="34" charset="0"/>
                <a:ea typeface="Calibri" panose="020F0502020204030204" pitchFamily="34" charset="0"/>
                <a:cs typeface="Arial" panose="020B0604020202020204" pitchFamily="34" charset="0"/>
              </a:rPr>
              <a:t> في معادن </a:t>
            </a:r>
            <a:r>
              <a:rPr lang="ar-IQ" sz="2800" dirty="0" err="1">
                <a:effectLst/>
                <a:latin typeface="Calibri" panose="020F0502020204030204" pitchFamily="34" charset="0"/>
                <a:ea typeface="Calibri" panose="020F0502020204030204" pitchFamily="34" charset="0"/>
                <a:cs typeface="Arial" panose="020B0604020202020204" pitchFamily="34" charset="0"/>
              </a:rPr>
              <a:t>الفلدسبار</a:t>
            </a:r>
            <a:r>
              <a:rPr lang="ar-IQ" sz="2800" dirty="0">
                <a:effectLst/>
                <a:latin typeface="Calibri" panose="020F0502020204030204" pitchFamily="34" charset="0"/>
                <a:ea typeface="Calibri" panose="020F0502020204030204" pitchFamily="34" charset="0"/>
                <a:cs typeface="Arial" panose="020B0604020202020204" pitchFamily="34" charset="0"/>
              </a:rPr>
              <a:t> </a:t>
            </a:r>
            <a:r>
              <a:rPr lang="ar-IQ" sz="2800" dirty="0" err="1">
                <a:effectLst/>
                <a:latin typeface="Calibri" panose="020F0502020204030204" pitchFamily="34" charset="0"/>
                <a:ea typeface="Calibri" panose="020F0502020204030204" pitchFamily="34" charset="0"/>
                <a:cs typeface="Arial" panose="020B0604020202020204" pitchFamily="34" charset="0"/>
              </a:rPr>
              <a:t>البوتاسي</a:t>
            </a:r>
            <a:r>
              <a:rPr lang="ar-IQ" sz="2800" dirty="0">
                <a:effectLst/>
                <a:latin typeface="Calibri" panose="020F0502020204030204" pitchFamily="34" charset="0"/>
                <a:ea typeface="Calibri" panose="020F0502020204030204" pitchFamily="34" charset="0"/>
                <a:cs typeface="Arial" panose="020B0604020202020204" pitchFamily="34" charset="0"/>
              </a:rPr>
              <a:t> ودخول عنصر مثل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محل الالمنيوم في المعادن </a:t>
            </a:r>
            <a:r>
              <a:rPr lang="ar-IQ" sz="2800" dirty="0" err="1">
                <a:effectLst/>
                <a:latin typeface="Calibri" panose="020F0502020204030204" pitchFamily="34" charset="0"/>
                <a:ea typeface="Calibri" panose="020F0502020204030204" pitchFamily="34" charset="0"/>
                <a:cs typeface="Arial" panose="020B0604020202020204" pitchFamily="34" charset="0"/>
              </a:rPr>
              <a:t>السيليكاتية</a:t>
            </a:r>
            <a:r>
              <a:rPr lang="ar-IQ"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 Ga</a:t>
            </a:r>
          </a:p>
          <a:p>
            <a:pPr marL="0" marR="0" algn="r">
              <a:lnSpc>
                <a:spcPct val="107000"/>
              </a:lnSpc>
              <a:spcBef>
                <a:spcPts val="0"/>
              </a:spcBef>
              <a:spcAft>
                <a:spcPts val="800"/>
              </a:spcAft>
              <a:tabLst>
                <a:tab pos="5162550" algn="l"/>
              </a:tabLst>
            </a:pPr>
            <a:r>
              <a:rPr lang="ar-IQ" sz="2800" dirty="0">
                <a:effectLst/>
                <a:latin typeface="Calibri" panose="020F0502020204030204" pitchFamily="34" charset="0"/>
                <a:ea typeface="Calibri" panose="020F0502020204030204" pitchFamily="34" charset="0"/>
                <a:cs typeface="Arial" panose="020B0604020202020204" pitchFamily="34" charset="0"/>
              </a:rPr>
              <a:t>3. عناصر لا تستطيع تشكيل معادن بذاتها ولا تستطيع ان تستضاف من قبل المعادن المتبلورة لذلك تبقى في الصهير الى المراحل المتأخرة مكونة مركبات غالبيتها بشكل اكاسيد مثل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a:lnSpc>
                <a:spcPct val="107000"/>
              </a:lnSpc>
              <a:spcBef>
                <a:spcPts val="0"/>
              </a:spcBef>
              <a:spcAft>
                <a:spcPts val="800"/>
              </a:spcAft>
              <a:tabLst>
                <a:tab pos="5162550" algn="l"/>
              </a:tabLst>
            </a:pPr>
            <a:r>
              <a:rPr lang="en-US" sz="2800" dirty="0">
                <a:effectLst/>
                <a:latin typeface="Calibri" panose="020F0502020204030204" pitchFamily="34" charset="0"/>
                <a:ea typeface="Calibri" panose="020F0502020204030204" pitchFamily="34" charset="0"/>
                <a:cs typeface="Arial" panose="020B0604020202020204" pitchFamily="34" charset="0"/>
              </a:rPr>
              <a:t>Zr , Hf, W, B, Pb , Be, Sn, Th</a:t>
            </a:r>
          </a:p>
          <a:p>
            <a:pPr marL="0" marR="0" algn="r">
              <a:lnSpc>
                <a:spcPct val="107000"/>
              </a:lnSpc>
              <a:spcBef>
                <a:spcPts val="0"/>
              </a:spcBef>
              <a:spcAft>
                <a:spcPts val="800"/>
              </a:spcAft>
              <a:tabLst>
                <a:tab pos="5162550" algn="l"/>
              </a:tabLst>
            </a:pPr>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168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84863-0C60-40ED-A489-9D2F9DE53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99267" y="1012234"/>
            <a:ext cx="6599865" cy="4949899"/>
          </a:xfrm>
          <a:prstGeom prst="rect">
            <a:avLst/>
          </a:prstGeom>
        </p:spPr>
      </p:pic>
    </p:spTree>
    <p:extLst>
      <p:ext uri="{BB962C8B-B14F-4D97-AF65-F5344CB8AC3E}">
        <p14:creationId xmlns:p14="http://schemas.microsoft.com/office/powerpoint/2010/main" val="178327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D378832-C3C6-4A3A-963D-A9E8B4AF9586}"/>
              </a:ext>
            </a:extLst>
          </p:cNvPr>
          <p:cNvGraphicFramePr>
            <a:graphicFrameLocks noGrp="1"/>
          </p:cNvGraphicFramePr>
          <p:nvPr>
            <p:extLst>
              <p:ext uri="{D42A27DB-BD31-4B8C-83A1-F6EECF244321}">
                <p14:modId xmlns:p14="http://schemas.microsoft.com/office/powerpoint/2010/main" val="2199073905"/>
              </p:ext>
            </p:extLst>
          </p:nvPr>
        </p:nvGraphicFramePr>
        <p:xfrm>
          <a:off x="276447" y="170121"/>
          <a:ext cx="10802680" cy="6687894"/>
        </p:xfrm>
        <a:graphic>
          <a:graphicData uri="http://schemas.openxmlformats.org/drawingml/2006/table">
            <a:tbl>
              <a:tblPr firstRow="1" firstCol="1" bandRow="1">
                <a:tableStyleId>{93296810-A885-4BE3-A3E7-6D5BEEA58F35}</a:tableStyleId>
              </a:tblPr>
              <a:tblGrid>
                <a:gridCol w="1079332">
                  <a:extLst>
                    <a:ext uri="{9D8B030D-6E8A-4147-A177-3AD203B41FA5}">
                      <a16:colId xmlns:a16="http://schemas.microsoft.com/office/drawing/2014/main" val="3860744724"/>
                    </a:ext>
                  </a:extLst>
                </a:gridCol>
                <a:gridCol w="1080372">
                  <a:extLst>
                    <a:ext uri="{9D8B030D-6E8A-4147-A177-3AD203B41FA5}">
                      <a16:colId xmlns:a16="http://schemas.microsoft.com/office/drawing/2014/main" val="264115185"/>
                    </a:ext>
                  </a:extLst>
                </a:gridCol>
                <a:gridCol w="1080372">
                  <a:extLst>
                    <a:ext uri="{9D8B030D-6E8A-4147-A177-3AD203B41FA5}">
                      <a16:colId xmlns:a16="http://schemas.microsoft.com/office/drawing/2014/main" val="780134532"/>
                    </a:ext>
                  </a:extLst>
                </a:gridCol>
                <a:gridCol w="1080372">
                  <a:extLst>
                    <a:ext uri="{9D8B030D-6E8A-4147-A177-3AD203B41FA5}">
                      <a16:colId xmlns:a16="http://schemas.microsoft.com/office/drawing/2014/main" val="3045444356"/>
                    </a:ext>
                  </a:extLst>
                </a:gridCol>
                <a:gridCol w="1080372">
                  <a:extLst>
                    <a:ext uri="{9D8B030D-6E8A-4147-A177-3AD203B41FA5}">
                      <a16:colId xmlns:a16="http://schemas.microsoft.com/office/drawing/2014/main" val="375477971"/>
                    </a:ext>
                  </a:extLst>
                </a:gridCol>
                <a:gridCol w="1080372">
                  <a:extLst>
                    <a:ext uri="{9D8B030D-6E8A-4147-A177-3AD203B41FA5}">
                      <a16:colId xmlns:a16="http://schemas.microsoft.com/office/drawing/2014/main" val="2391414316"/>
                    </a:ext>
                  </a:extLst>
                </a:gridCol>
                <a:gridCol w="1080372">
                  <a:extLst>
                    <a:ext uri="{9D8B030D-6E8A-4147-A177-3AD203B41FA5}">
                      <a16:colId xmlns:a16="http://schemas.microsoft.com/office/drawing/2014/main" val="2532087824"/>
                    </a:ext>
                  </a:extLst>
                </a:gridCol>
                <a:gridCol w="1080372">
                  <a:extLst>
                    <a:ext uri="{9D8B030D-6E8A-4147-A177-3AD203B41FA5}">
                      <a16:colId xmlns:a16="http://schemas.microsoft.com/office/drawing/2014/main" val="1298936284"/>
                    </a:ext>
                  </a:extLst>
                </a:gridCol>
                <a:gridCol w="1080372">
                  <a:extLst>
                    <a:ext uri="{9D8B030D-6E8A-4147-A177-3AD203B41FA5}">
                      <a16:colId xmlns:a16="http://schemas.microsoft.com/office/drawing/2014/main" val="559325727"/>
                    </a:ext>
                  </a:extLst>
                </a:gridCol>
                <a:gridCol w="1080372">
                  <a:extLst>
                    <a:ext uri="{9D8B030D-6E8A-4147-A177-3AD203B41FA5}">
                      <a16:colId xmlns:a16="http://schemas.microsoft.com/office/drawing/2014/main" val="3482913239"/>
                    </a:ext>
                  </a:extLst>
                </a:gridCol>
              </a:tblGrid>
              <a:tr h="290778">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Ionic R.</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latin typeface="Calibri" panose="020F0502020204030204" pitchFamily="34" charset="0"/>
                          <a:ea typeface="Calibri" panose="020F0502020204030204" pitchFamily="34" charset="0"/>
                          <a:cs typeface="Arial" panose="020B0604020202020204" pitchFamily="34" charset="0"/>
                        </a:rPr>
                        <a:t>Si</a:t>
                      </a:r>
                      <a:r>
                        <a:rPr lang="en-US" sz="1000" dirty="0">
                          <a:effectLst/>
                          <a:latin typeface="Calibri" panose="020F0502020204030204" pitchFamily="34" charset="0"/>
                          <a:ea typeface="Calibri" panose="020F0502020204030204" pitchFamily="34" charset="0"/>
                          <a:cs typeface="Arial" panose="020B0604020202020204" pitchFamily="34" charset="0"/>
                        </a:rPr>
                        <a:t>+4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Al</a:t>
                      </a:r>
                      <a:r>
                        <a:rPr lang="en-US" sz="1100" baseline="30000" dirty="0">
                          <a:effectLst/>
                        </a:rPr>
                        <a:t>+3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Fe</a:t>
                      </a:r>
                      <a:r>
                        <a:rPr lang="en-US" sz="1100" baseline="30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Fe</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Mg</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Ca</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Na</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K</a:t>
                      </a:r>
                      <a:r>
                        <a:rPr lang="en-US" sz="11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3886499"/>
                  </a:ext>
                </a:extLst>
              </a:tr>
              <a:tr h="290778">
                <a:tc>
                  <a:txBody>
                    <a:bodyPr/>
                    <a:lstStyle/>
                    <a:p>
                      <a:pPr marL="0" marR="0" algn="ctr">
                        <a:lnSpc>
                          <a:spcPct val="107000"/>
                        </a:lnSpc>
                        <a:spcBef>
                          <a:spcPts val="0"/>
                        </a:spcBef>
                        <a:spcAft>
                          <a:spcPts val="0"/>
                        </a:spcAft>
                        <a:tabLst>
                          <a:tab pos="5162550" algn="l"/>
                        </a:tabLst>
                      </a:pPr>
                      <a:r>
                        <a:rPr lang="en-US" sz="1100">
                          <a:effectLst/>
                        </a:rPr>
                        <a:t>Si</a:t>
                      </a:r>
                      <a:r>
                        <a:rPr lang="en-US" sz="1100" baseline="300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3242936"/>
                  </a:ext>
                </a:extLst>
              </a:tr>
              <a:tr h="290778">
                <a:tc>
                  <a:txBody>
                    <a:bodyPr/>
                    <a:lstStyle/>
                    <a:p>
                      <a:pPr marL="0" marR="0" algn="ctr">
                        <a:lnSpc>
                          <a:spcPct val="107000"/>
                        </a:lnSpc>
                        <a:spcBef>
                          <a:spcPts val="0"/>
                        </a:spcBef>
                        <a:spcAft>
                          <a:spcPts val="0"/>
                        </a:spcAft>
                        <a:tabLst>
                          <a:tab pos="5162550" algn="l"/>
                        </a:tabLst>
                      </a:pPr>
                      <a:r>
                        <a:rPr lang="en-US" sz="1100">
                          <a:effectLst/>
                        </a:rPr>
                        <a:t>Al</a:t>
                      </a:r>
                      <a:r>
                        <a:rPr lang="en-US" sz="1100" baseline="30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28134938"/>
                  </a:ext>
                </a:extLst>
              </a:tr>
              <a:tr h="290778">
                <a:tc>
                  <a:txBody>
                    <a:bodyPr/>
                    <a:lstStyle/>
                    <a:p>
                      <a:pPr marL="0" marR="0" algn="ctr">
                        <a:lnSpc>
                          <a:spcPct val="107000"/>
                        </a:lnSpc>
                        <a:spcBef>
                          <a:spcPts val="0"/>
                        </a:spcBef>
                        <a:spcAft>
                          <a:spcPts val="0"/>
                        </a:spcAft>
                        <a:tabLst>
                          <a:tab pos="5162550" algn="l"/>
                        </a:tabLst>
                      </a:pPr>
                      <a:r>
                        <a:rPr lang="en-US" sz="1100">
                          <a:effectLst/>
                        </a:rPr>
                        <a:t>Fe</a:t>
                      </a:r>
                      <a:r>
                        <a:rPr lang="en-US" sz="1100" baseline="30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46056881"/>
                  </a:ext>
                </a:extLst>
              </a:tr>
              <a:tr h="290778">
                <a:tc>
                  <a:txBody>
                    <a:bodyPr/>
                    <a:lstStyle/>
                    <a:p>
                      <a:pPr marL="0" marR="0" algn="ctr">
                        <a:lnSpc>
                          <a:spcPct val="107000"/>
                        </a:lnSpc>
                        <a:spcBef>
                          <a:spcPts val="0"/>
                        </a:spcBef>
                        <a:spcAft>
                          <a:spcPts val="0"/>
                        </a:spcAft>
                        <a:tabLst>
                          <a:tab pos="5162550" algn="l"/>
                        </a:tabLst>
                      </a:pPr>
                      <a:r>
                        <a:rPr lang="en-US" sz="1100">
                          <a:effectLst/>
                        </a:rPr>
                        <a:t>Fe</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48605002"/>
                  </a:ext>
                </a:extLst>
              </a:tr>
              <a:tr h="290778">
                <a:tc>
                  <a:txBody>
                    <a:bodyPr/>
                    <a:lstStyle/>
                    <a:p>
                      <a:pPr marL="0" marR="0" algn="ctr">
                        <a:lnSpc>
                          <a:spcPct val="107000"/>
                        </a:lnSpc>
                        <a:spcBef>
                          <a:spcPts val="0"/>
                        </a:spcBef>
                        <a:spcAft>
                          <a:spcPts val="0"/>
                        </a:spcAft>
                        <a:tabLst>
                          <a:tab pos="5162550" algn="l"/>
                        </a:tabLst>
                      </a:pPr>
                      <a:r>
                        <a:rPr lang="en-US" sz="1100">
                          <a:effectLst/>
                        </a:rPr>
                        <a:t>Mg</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2055936"/>
                  </a:ext>
                </a:extLst>
              </a:tr>
              <a:tr h="290778">
                <a:tc>
                  <a:txBody>
                    <a:bodyPr/>
                    <a:lstStyle/>
                    <a:p>
                      <a:pPr marL="0" marR="0" algn="ctr">
                        <a:lnSpc>
                          <a:spcPct val="107000"/>
                        </a:lnSpc>
                        <a:spcBef>
                          <a:spcPts val="0"/>
                        </a:spcBef>
                        <a:spcAft>
                          <a:spcPts val="0"/>
                        </a:spcAft>
                        <a:tabLst>
                          <a:tab pos="5162550" algn="l"/>
                        </a:tabLst>
                      </a:pPr>
                      <a:r>
                        <a:rPr lang="en-US" sz="1100">
                          <a:effectLst/>
                        </a:rPr>
                        <a:t>Ca</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6808267"/>
                  </a:ext>
                </a:extLst>
              </a:tr>
              <a:tr h="290778">
                <a:tc>
                  <a:txBody>
                    <a:bodyPr/>
                    <a:lstStyle/>
                    <a:p>
                      <a:pPr marL="0" marR="0" algn="ctr">
                        <a:lnSpc>
                          <a:spcPct val="107000"/>
                        </a:lnSpc>
                        <a:spcBef>
                          <a:spcPts val="0"/>
                        </a:spcBef>
                        <a:spcAft>
                          <a:spcPts val="0"/>
                        </a:spcAft>
                        <a:tabLst>
                          <a:tab pos="5162550" algn="l"/>
                        </a:tabLst>
                      </a:pPr>
                      <a:r>
                        <a:rPr lang="en-US" sz="1100">
                          <a:effectLst/>
                        </a:rPr>
                        <a:t>Na</a:t>
                      </a:r>
                      <a:r>
                        <a:rPr lang="en-US" sz="11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15599121"/>
                  </a:ext>
                </a:extLst>
              </a:tr>
              <a:tr h="290778">
                <a:tc>
                  <a:txBody>
                    <a:bodyPr/>
                    <a:lstStyle/>
                    <a:p>
                      <a:pPr marL="0" marR="0" algn="ctr">
                        <a:lnSpc>
                          <a:spcPct val="107000"/>
                        </a:lnSpc>
                        <a:spcBef>
                          <a:spcPts val="0"/>
                        </a:spcBef>
                        <a:spcAft>
                          <a:spcPts val="0"/>
                        </a:spcAft>
                        <a:tabLst>
                          <a:tab pos="5162550" algn="l"/>
                        </a:tabLst>
                      </a:pPr>
                      <a:r>
                        <a:rPr lang="en-US" sz="1100">
                          <a:effectLst/>
                        </a:rPr>
                        <a:t>K</a:t>
                      </a:r>
                      <a:r>
                        <a:rPr lang="en-US" sz="11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19705614"/>
                  </a:ext>
                </a:extLst>
              </a:tr>
              <a:tr h="290778">
                <a:tc>
                  <a:txBody>
                    <a:bodyPr/>
                    <a:lstStyle/>
                    <a:p>
                      <a:pPr marL="0" marR="0" algn="ctr">
                        <a:lnSpc>
                          <a:spcPct val="107000"/>
                        </a:lnSpc>
                        <a:spcBef>
                          <a:spcPts val="0"/>
                        </a:spcBef>
                        <a:spcAft>
                          <a:spcPts val="0"/>
                        </a:spcAft>
                        <a:tabLst>
                          <a:tab pos="5162550" algn="l"/>
                        </a:tabLst>
                      </a:pPr>
                      <a:r>
                        <a:rPr lang="en-US" sz="1100">
                          <a:effectLst/>
                        </a:rPr>
                        <a:t>P</a:t>
                      </a:r>
                      <a:r>
                        <a:rPr lang="en-US" sz="1100" baseline="30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1036706"/>
                  </a:ext>
                </a:extLst>
              </a:tr>
              <a:tr h="290778">
                <a:tc>
                  <a:txBody>
                    <a:bodyPr/>
                    <a:lstStyle/>
                    <a:p>
                      <a:pPr marL="0" marR="0" algn="ctr">
                        <a:lnSpc>
                          <a:spcPct val="107000"/>
                        </a:lnSpc>
                        <a:spcBef>
                          <a:spcPts val="0"/>
                        </a:spcBef>
                        <a:spcAft>
                          <a:spcPts val="0"/>
                        </a:spcAft>
                        <a:tabLst>
                          <a:tab pos="5162550" algn="l"/>
                        </a:tabLst>
                      </a:pPr>
                      <a:r>
                        <a:rPr lang="en-US" sz="1100">
                          <a:effectLst/>
                        </a:rPr>
                        <a:t>Ga</a:t>
                      </a:r>
                      <a:r>
                        <a:rPr lang="en-US" sz="1100" baseline="30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80437689"/>
                  </a:ext>
                </a:extLst>
              </a:tr>
              <a:tr h="290778">
                <a:tc>
                  <a:txBody>
                    <a:bodyPr/>
                    <a:lstStyle/>
                    <a:p>
                      <a:pPr marL="0" marR="0" algn="ctr">
                        <a:lnSpc>
                          <a:spcPct val="107000"/>
                        </a:lnSpc>
                        <a:spcBef>
                          <a:spcPts val="0"/>
                        </a:spcBef>
                        <a:spcAft>
                          <a:spcPts val="0"/>
                        </a:spcAft>
                        <a:tabLst>
                          <a:tab pos="5162550" algn="l"/>
                        </a:tabLst>
                      </a:pPr>
                      <a:r>
                        <a:rPr lang="en-US" sz="1100">
                          <a:effectLst/>
                        </a:rPr>
                        <a:t>Cr</a:t>
                      </a:r>
                      <a:r>
                        <a:rPr lang="en-US" sz="1100" baseline="30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26783935"/>
                  </a:ext>
                </a:extLst>
              </a:tr>
              <a:tr h="290778">
                <a:tc>
                  <a:txBody>
                    <a:bodyPr/>
                    <a:lstStyle/>
                    <a:p>
                      <a:pPr marL="0" marR="0" algn="ctr">
                        <a:lnSpc>
                          <a:spcPct val="107000"/>
                        </a:lnSpc>
                        <a:spcBef>
                          <a:spcPts val="0"/>
                        </a:spcBef>
                        <a:spcAft>
                          <a:spcPts val="0"/>
                        </a:spcAft>
                        <a:tabLst>
                          <a:tab pos="5162550" algn="l"/>
                        </a:tabLst>
                      </a:pPr>
                      <a:r>
                        <a:rPr lang="en-US" sz="1100">
                          <a:effectLst/>
                        </a:rPr>
                        <a:t>Li+</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68997350"/>
                  </a:ext>
                </a:extLst>
              </a:tr>
              <a:tr h="290778">
                <a:tc>
                  <a:txBody>
                    <a:bodyPr/>
                    <a:lstStyle/>
                    <a:p>
                      <a:pPr marL="0" marR="0" algn="ctr">
                        <a:lnSpc>
                          <a:spcPct val="107000"/>
                        </a:lnSpc>
                        <a:spcBef>
                          <a:spcPts val="0"/>
                        </a:spcBef>
                        <a:spcAft>
                          <a:spcPts val="0"/>
                        </a:spcAft>
                        <a:tabLst>
                          <a:tab pos="5162550" algn="l"/>
                        </a:tabLst>
                      </a:pPr>
                      <a:r>
                        <a:rPr lang="en-US" sz="1100">
                          <a:effectLst/>
                        </a:rPr>
                        <a:t>Ni</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6661921"/>
                  </a:ext>
                </a:extLst>
              </a:tr>
              <a:tr h="290778">
                <a:tc>
                  <a:txBody>
                    <a:bodyPr/>
                    <a:lstStyle/>
                    <a:p>
                      <a:pPr marL="0" marR="0" algn="ctr">
                        <a:lnSpc>
                          <a:spcPct val="107000"/>
                        </a:lnSpc>
                        <a:spcBef>
                          <a:spcPts val="0"/>
                        </a:spcBef>
                        <a:spcAft>
                          <a:spcPts val="0"/>
                        </a:spcAft>
                        <a:tabLst>
                          <a:tab pos="5162550" algn="l"/>
                        </a:tabLst>
                      </a:pPr>
                      <a:r>
                        <a:rPr lang="en-US" sz="1100">
                          <a:effectLst/>
                        </a:rPr>
                        <a:t>Co</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1677534"/>
                  </a:ext>
                </a:extLst>
              </a:tr>
              <a:tr h="290778">
                <a:tc>
                  <a:txBody>
                    <a:bodyPr/>
                    <a:lstStyle/>
                    <a:p>
                      <a:pPr marL="0" marR="0" algn="ctr">
                        <a:lnSpc>
                          <a:spcPct val="107000"/>
                        </a:lnSpc>
                        <a:spcBef>
                          <a:spcPts val="0"/>
                        </a:spcBef>
                        <a:spcAft>
                          <a:spcPts val="0"/>
                        </a:spcAft>
                        <a:tabLst>
                          <a:tab pos="5162550" algn="l"/>
                        </a:tabLst>
                      </a:pPr>
                      <a:r>
                        <a:rPr lang="en-US" sz="1100">
                          <a:effectLst/>
                        </a:rPr>
                        <a:t>V</a:t>
                      </a:r>
                      <a:r>
                        <a:rPr lang="en-US" sz="1100" baseline="30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29191609"/>
                  </a:ext>
                </a:extLst>
              </a:tr>
              <a:tr h="290778">
                <a:tc>
                  <a:txBody>
                    <a:bodyPr/>
                    <a:lstStyle/>
                    <a:p>
                      <a:pPr marL="0" marR="0" algn="ctr">
                        <a:lnSpc>
                          <a:spcPct val="107000"/>
                        </a:lnSpc>
                        <a:spcBef>
                          <a:spcPts val="0"/>
                        </a:spcBef>
                        <a:spcAft>
                          <a:spcPts val="0"/>
                        </a:spcAft>
                        <a:tabLst>
                          <a:tab pos="5162550" algn="l"/>
                        </a:tabLst>
                      </a:pPr>
                      <a:r>
                        <a:rPr lang="en-US" sz="1100">
                          <a:effectLst/>
                        </a:rPr>
                        <a:t>Ti</a:t>
                      </a:r>
                      <a:r>
                        <a:rPr lang="en-US" sz="1100" baseline="300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8975818"/>
                  </a:ext>
                </a:extLst>
              </a:tr>
              <a:tr h="290778">
                <a:tc>
                  <a:txBody>
                    <a:bodyPr/>
                    <a:lstStyle/>
                    <a:p>
                      <a:pPr marL="0" marR="0" algn="ctr">
                        <a:lnSpc>
                          <a:spcPct val="107000"/>
                        </a:lnSpc>
                        <a:spcBef>
                          <a:spcPts val="0"/>
                        </a:spcBef>
                        <a:spcAft>
                          <a:spcPts val="0"/>
                        </a:spcAft>
                        <a:tabLst>
                          <a:tab pos="5162550" algn="l"/>
                        </a:tabLst>
                      </a:pPr>
                      <a:r>
                        <a:rPr lang="en-US" sz="1100">
                          <a:effectLst/>
                        </a:rPr>
                        <a:t>Zr</a:t>
                      </a:r>
                      <a:r>
                        <a:rPr lang="en-US" sz="1100" baseline="300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13342970"/>
                  </a:ext>
                </a:extLst>
              </a:tr>
              <a:tr h="290778">
                <a:tc>
                  <a:txBody>
                    <a:bodyPr/>
                    <a:lstStyle/>
                    <a:p>
                      <a:pPr marL="0" marR="0" algn="ctr">
                        <a:lnSpc>
                          <a:spcPct val="107000"/>
                        </a:lnSpc>
                        <a:spcBef>
                          <a:spcPts val="0"/>
                        </a:spcBef>
                        <a:spcAft>
                          <a:spcPts val="0"/>
                        </a:spcAft>
                        <a:tabLst>
                          <a:tab pos="5162550" algn="l"/>
                        </a:tabLst>
                      </a:pPr>
                      <a:r>
                        <a:rPr lang="en-US" sz="1100">
                          <a:effectLst/>
                        </a:rPr>
                        <a:t>Mn</a:t>
                      </a:r>
                      <a:r>
                        <a:rPr lang="en-US" sz="1100" baseline="30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0886991"/>
                  </a:ext>
                </a:extLst>
              </a:tr>
              <a:tr h="290778">
                <a:tc>
                  <a:txBody>
                    <a:bodyPr/>
                    <a:lstStyle/>
                    <a:p>
                      <a:pPr marL="0" marR="0" algn="ctr">
                        <a:lnSpc>
                          <a:spcPct val="107000"/>
                        </a:lnSpc>
                        <a:spcBef>
                          <a:spcPts val="0"/>
                        </a:spcBef>
                        <a:spcAft>
                          <a:spcPts val="0"/>
                        </a:spcAft>
                        <a:tabLst>
                          <a:tab pos="5162550" algn="l"/>
                        </a:tabLst>
                      </a:pPr>
                      <a:r>
                        <a:rPr lang="en-US" sz="1100">
                          <a:effectLst/>
                        </a:rPr>
                        <a:t>Cu+</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13525690"/>
                  </a:ext>
                </a:extLst>
              </a:tr>
              <a:tr h="290778">
                <a:tc>
                  <a:txBody>
                    <a:bodyPr/>
                    <a:lstStyle/>
                    <a:p>
                      <a:pPr marL="0" marR="0" algn="ctr">
                        <a:lnSpc>
                          <a:spcPct val="107000"/>
                        </a:lnSpc>
                        <a:spcBef>
                          <a:spcPts val="0"/>
                        </a:spcBef>
                        <a:spcAft>
                          <a:spcPts val="0"/>
                        </a:spcAft>
                        <a:tabLst>
                          <a:tab pos="5162550" algn="l"/>
                        </a:tabLst>
                      </a:pPr>
                      <a:r>
                        <a:rPr lang="en-US" sz="1100">
                          <a:effectLst/>
                        </a:rPr>
                        <a:t>Sr</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96300672"/>
                  </a:ext>
                </a:extLst>
              </a:tr>
              <a:tr h="290778">
                <a:tc>
                  <a:txBody>
                    <a:bodyPr/>
                    <a:lstStyle/>
                    <a:p>
                      <a:pPr marL="0" marR="0" algn="ctr">
                        <a:lnSpc>
                          <a:spcPct val="107000"/>
                        </a:lnSpc>
                        <a:spcBef>
                          <a:spcPts val="0"/>
                        </a:spcBef>
                        <a:spcAft>
                          <a:spcPts val="0"/>
                        </a:spcAft>
                        <a:tabLst>
                          <a:tab pos="5162550" algn="l"/>
                        </a:tabLst>
                      </a:pPr>
                      <a:r>
                        <a:rPr lang="en-US" sz="1100">
                          <a:effectLst/>
                        </a:rPr>
                        <a:t>Ba</a:t>
                      </a:r>
                      <a:r>
                        <a:rPr lang="en-US" sz="1100" baseline="30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0954821"/>
                  </a:ext>
                </a:extLst>
              </a:tr>
              <a:tr h="290778">
                <a:tc>
                  <a:txBody>
                    <a:bodyPr/>
                    <a:lstStyle/>
                    <a:p>
                      <a:pPr marL="0" marR="0" algn="ctr">
                        <a:lnSpc>
                          <a:spcPct val="107000"/>
                        </a:lnSpc>
                        <a:spcBef>
                          <a:spcPts val="0"/>
                        </a:spcBef>
                        <a:spcAft>
                          <a:spcPts val="0"/>
                        </a:spcAft>
                        <a:tabLst>
                          <a:tab pos="5162550" algn="l"/>
                        </a:tabLst>
                      </a:pPr>
                      <a:r>
                        <a:rPr lang="en-US" sz="1100">
                          <a:effectLst/>
                        </a:rPr>
                        <a:t>Rb</a:t>
                      </a:r>
                      <a:r>
                        <a:rPr lang="en-US" sz="11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tabLst>
                          <a:tab pos="5162550" algn="l"/>
                        </a:tabLs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4401403"/>
                  </a:ext>
                </a:extLst>
              </a:tr>
            </a:tbl>
          </a:graphicData>
        </a:graphic>
      </p:graphicFrame>
    </p:spTree>
    <p:extLst>
      <p:ext uri="{BB962C8B-B14F-4D97-AF65-F5344CB8AC3E}">
        <p14:creationId xmlns:p14="http://schemas.microsoft.com/office/powerpoint/2010/main" val="3025377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933</Words>
  <Application>Microsoft Office PowerPoint</Application>
  <PresentationFormat>شاشة عريضة</PresentationFormat>
  <Paragraphs>242</Paragraphs>
  <Slides>8</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8</vt:i4>
      </vt:variant>
    </vt:vector>
  </HeadingPairs>
  <TitlesOfParts>
    <vt:vector size="12" baseType="lpstr">
      <vt:lpstr>Arial</vt:lpstr>
      <vt:lpstr>Calibri</vt:lpstr>
      <vt:lpstr>Calibri Light</vt:lpstr>
      <vt:lpstr>Office Theme</vt:lpstr>
      <vt:lpstr>قواعد الاحلال بين العناصر (قواعد كولد شميدت)</vt:lpstr>
      <vt:lpstr>ذكرنا سابقاً ان مكونات الصخور النارية من العناصر الرئيسية والثانوية والاثرية ليست بحالة عشوائية ولكنها تتواجد بعلاقات تناغمية معينة مهما اختلف الوضع الجيولوجي والجغرافي للصخور النارية ولقد استطاع العالم  Cold Schmidtكولد شمدت  من صياغة السلوك المختلف للعناصر الكيميائية: </vt:lpstr>
      <vt:lpstr>3. في حالة وجود ايونين لعنصرين يمتلكان نصف قطر ايوني وشحنة متقاربة فالأيون ذو الشحنة العالية يدخل بأفضلية الى الطور الصلب. وفي حالة كون العنصر الاثري بشحنة عالية فانه يقتنص بشحنة عالية فانه يقتنص من قبل العنصر الرئيس من ناحية ويدخل الطور الصلب مبكراً من ناحية أخرى.  على ان يكون الفرق بالشحنة لا يتجاوز شحنة واحدة . اما اذا كان العنصر الاثري بشحنة منخفضة فانه يسمح له من قبل العنصر الرئيس بالدخول متأخر بالطور الصلب.</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قواعد الاحلال بين العناصر (قواعد كولد شميدت)</dc:title>
  <dc:creator>Ali Khalid</dc:creator>
  <cp:lastModifiedBy>Ann AL- Iraqi</cp:lastModifiedBy>
  <cp:revision>34</cp:revision>
  <dcterms:created xsi:type="dcterms:W3CDTF">2021-05-25T19:37:58Z</dcterms:created>
  <dcterms:modified xsi:type="dcterms:W3CDTF">2022-03-27T17:39:56Z</dcterms:modified>
</cp:coreProperties>
</file>