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E5FC420-E517-4AC2-95BF-267FD22228ED}" type="datetimeFigureOut">
              <a:rPr lang="ar-IQ" smtClean="0"/>
              <a:t>10/10/1442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7BFDCA4-25F5-43FE-950B-6A0360CA4DC8}" type="slidenum">
              <a:rPr lang="ar-IQ" smtClean="0"/>
              <a:t>‹#›</a:t>
            </a:fld>
            <a:endParaRPr lang="ar-IQ"/>
          </a:p>
        </p:txBody>
      </p:sp>
    </p:spTree>
    <p:extLst>
      <p:ext uri="{BB962C8B-B14F-4D97-AF65-F5344CB8AC3E}">
        <p14:creationId xmlns:p14="http://schemas.microsoft.com/office/powerpoint/2010/main" val="278970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E5FC420-E517-4AC2-95BF-267FD22228ED}" type="datetimeFigureOut">
              <a:rPr lang="ar-IQ" smtClean="0"/>
              <a:t>10/10/1442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7BFDCA4-25F5-43FE-950B-6A0360CA4DC8}" type="slidenum">
              <a:rPr lang="ar-IQ" smtClean="0"/>
              <a:t>‹#›</a:t>
            </a:fld>
            <a:endParaRPr lang="ar-IQ"/>
          </a:p>
        </p:txBody>
      </p:sp>
    </p:spTree>
    <p:extLst>
      <p:ext uri="{BB962C8B-B14F-4D97-AF65-F5344CB8AC3E}">
        <p14:creationId xmlns:p14="http://schemas.microsoft.com/office/powerpoint/2010/main" val="145365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E5FC420-E517-4AC2-95BF-267FD22228ED}" type="datetimeFigureOut">
              <a:rPr lang="ar-IQ" smtClean="0"/>
              <a:t>10/10/1442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7BFDCA4-25F5-43FE-950B-6A0360CA4DC8}" type="slidenum">
              <a:rPr lang="ar-IQ" smtClean="0"/>
              <a:t>‹#›</a:t>
            </a:fld>
            <a:endParaRPr lang="ar-IQ"/>
          </a:p>
        </p:txBody>
      </p:sp>
    </p:spTree>
    <p:extLst>
      <p:ext uri="{BB962C8B-B14F-4D97-AF65-F5344CB8AC3E}">
        <p14:creationId xmlns:p14="http://schemas.microsoft.com/office/powerpoint/2010/main" val="1732964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E5FC420-E517-4AC2-95BF-267FD22228ED}" type="datetimeFigureOut">
              <a:rPr lang="ar-IQ" smtClean="0"/>
              <a:t>10/10/1442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7BFDCA4-25F5-43FE-950B-6A0360CA4DC8}" type="slidenum">
              <a:rPr lang="ar-IQ" smtClean="0"/>
              <a:t>‹#›</a:t>
            </a:fld>
            <a:endParaRPr lang="ar-IQ"/>
          </a:p>
        </p:txBody>
      </p:sp>
    </p:spTree>
    <p:extLst>
      <p:ext uri="{BB962C8B-B14F-4D97-AF65-F5344CB8AC3E}">
        <p14:creationId xmlns:p14="http://schemas.microsoft.com/office/powerpoint/2010/main" val="3747143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E5FC420-E517-4AC2-95BF-267FD22228ED}" type="datetimeFigureOut">
              <a:rPr lang="ar-IQ" smtClean="0"/>
              <a:t>10/10/1442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7BFDCA4-25F5-43FE-950B-6A0360CA4DC8}" type="slidenum">
              <a:rPr lang="ar-IQ" smtClean="0"/>
              <a:t>‹#›</a:t>
            </a:fld>
            <a:endParaRPr lang="ar-IQ"/>
          </a:p>
        </p:txBody>
      </p:sp>
    </p:spTree>
    <p:extLst>
      <p:ext uri="{BB962C8B-B14F-4D97-AF65-F5344CB8AC3E}">
        <p14:creationId xmlns:p14="http://schemas.microsoft.com/office/powerpoint/2010/main" val="137206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E5FC420-E517-4AC2-95BF-267FD22228ED}" type="datetimeFigureOut">
              <a:rPr lang="ar-IQ" smtClean="0"/>
              <a:t>10/10/1442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7BFDCA4-25F5-43FE-950B-6A0360CA4DC8}" type="slidenum">
              <a:rPr lang="ar-IQ" smtClean="0"/>
              <a:t>‹#›</a:t>
            </a:fld>
            <a:endParaRPr lang="ar-IQ"/>
          </a:p>
        </p:txBody>
      </p:sp>
    </p:spTree>
    <p:extLst>
      <p:ext uri="{BB962C8B-B14F-4D97-AF65-F5344CB8AC3E}">
        <p14:creationId xmlns:p14="http://schemas.microsoft.com/office/powerpoint/2010/main" val="169545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E5FC420-E517-4AC2-95BF-267FD22228ED}" type="datetimeFigureOut">
              <a:rPr lang="ar-IQ" smtClean="0"/>
              <a:t>10/10/1442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7BFDCA4-25F5-43FE-950B-6A0360CA4DC8}" type="slidenum">
              <a:rPr lang="ar-IQ" smtClean="0"/>
              <a:t>‹#›</a:t>
            </a:fld>
            <a:endParaRPr lang="ar-IQ"/>
          </a:p>
        </p:txBody>
      </p:sp>
    </p:spTree>
    <p:extLst>
      <p:ext uri="{BB962C8B-B14F-4D97-AF65-F5344CB8AC3E}">
        <p14:creationId xmlns:p14="http://schemas.microsoft.com/office/powerpoint/2010/main" val="32319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E5FC420-E517-4AC2-95BF-267FD22228ED}" type="datetimeFigureOut">
              <a:rPr lang="ar-IQ" smtClean="0"/>
              <a:t>10/10/1442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7BFDCA4-25F5-43FE-950B-6A0360CA4DC8}" type="slidenum">
              <a:rPr lang="ar-IQ" smtClean="0"/>
              <a:t>‹#›</a:t>
            </a:fld>
            <a:endParaRPr lang="ar-IQ"/>
          </a:p>
        </p:txBody>
      </p:sp>
    </p:spTree>
    <p:extLst>
      <p:ext uri="{BB962C8B-B14F-4D97-AF65-F5344CB8AC3E}">
        <p14:creationId xmlns:p14="http://schemas.microsoft.com/office/powerpoint/2010/main" val="86869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E5FC420-E517-4AC2-95BF-267FD22228ED}" type="datetimeFigureOut">
              <a:rPr lang="ar-IQ" smtClean="0"/>
              <a:t>10/10/1442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7BFDCA4-25F5-43FE-950B-6A0360CA4DC8}" type="slidenum">
              <a:rPr lang="ar-IQ" smtClean="0"/>
              <a:t>‹#›</a:t>
            </a:fld>
            <a:endParaRPr lang="ar-IQ"/>
          </a:p>
        </p:txBody>
      </p:sp>
    </p:spTree>
    <p:extLst>
      <p:ext uri="{BB962C8B-B14F-4D97-AF65-F5344CB8AC3E}">
        <p14:creationId xmlns:p14="http://schemas.microsoft.com/office/powerpoint/2010/main" val="1267583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5FC420-E517-4AC2-95BF-267FD22228ED}" type="datetimeFigureOut">
              <a:rPr lang="ar-IQ" smtClean="0"/>
              <a:t>10/10/1442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7BFDCA4-25F5-43FE-950B-6A0360CA4DC8}" type="slidenum">
              <a:rPr lang="ar-IQ" smtClean="0"/>
              <a:t>‹#›</a:t>
            </a:fld>
            <a:endParaRPr lang="ar-IQ"/>
          </a:p>
        </p:txBody>
      </p:sp>
    </p:spTree>
    <p:extLst>
      <p:ext uri="{BB962C8B-B14F-4D97-AF65-F5344CB8AC3E}">
        <p14:creationId xmlns:p14="http://schemas.microsoft.com/office/powerpoint/2010/main" val="20770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5FC420-E517-4AC2-95BF-267FD22228ED}" type="datetimeFigureOut">
              <a:rPr lang="ar-IQ" smtClean="0"/>
              <a:t>10/10/1442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7BFDCA4-25F5-43FE-950B-6A0360CA4DC8}" type="slidenum">
              <a:rPr lang="ar-IQ" smtClean="0"/>
              <a:t>‹#›</a:t>
            </a:fld>
            <a:endParaRPr lang="ar-IQ"/>
          </a:p>
        </p:txBody>
      </p:sp>
    </p:spTree>
    <p:extLst>
      <p:ext uri="{BB962C8B-B14F-4D97-AF65-F5344CB8AC3E}">
        <p14:creationId xmlns:p14="http://schemas.microsoft.com/office/powerpoint/2010/main" val="196629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E5FC420-E517-4AC2-95BF-267FD22228ED}" type="datetimeFigureOut">
              <a:rPr lang="ar-IQ" smtClean="0"/>
              <a:t>10/10/1442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7BFDCA4-25F5-43FE-950B-6A0360CA4DC8}" type="slidenum">
              <a:rPr lang="ar-IQ" smtClean="0"/>
              <a:t>‹#›</a:t>
            </a:fld>
            <a:endParaRPr lang="ar-IQ"/>
          </a:p>
        </p:txBody>
      </p:sp>
    </p:spTree>
    <p:extLst>
      <p:ext uri="{BB962C8B-B14F-4D97-AF65-F5344CB8AC3E}">
        <p14:creationId xmlns:p14="http://schemas.microsoft.com/office/powerpoint/2010/main" val="3042518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548680"/>
            <a:ext cx="8064896" cy="5688632"/>
          </a:xfrm>
        </p:spPr>
        <p:txBody>
          <a:bodyPr>
            <a:normAutofit/>
          </a:bodyPr>
          <a:lstStyle/>
          <a:p>
            <a:pPr rtl="0"/>
            <a:endParaRPr lang="en-US" sz="4800" b="1" dirty="0" smtClean="0">
              <a:solidFill>
                <a:schemeClr val="tx1"/>
              </a:solidFill>
              <a:effectLst/>
              <a:latin typeface="Times New Roman"/>
              <a:ea typeface="Times New Roman"/>
              <a:cs typeface="Arial"/>
            </a:endParaRPr>
          </a:p>
          <a:p>
            <a:pPr rtl="0"/>
            <a:endParaRPr lang="en-US" sz="4800" b="1" dirty="0">
              <a:solidFill>
                <a:schemeClr val="tx1"/>
              </a:solidFill>
              <a:latin typeface="Times New Roman"/>
              <a:ea typeface="Times New Roman"/>
              <a:cs typeface="Arial"/>
            </a:endParaRPr>
          </a:p>
          <a:p>
            <a:pPr rtl="0"/>
            <a:r>
              <a:rPr lang="en-US" sz="5400" b="1" dirty="0" smtClean="0">
                <a:solidFill>
                  <a:schemeClr val="tx1"/>
                </a:solidFill>
                <a:effectLst/>
                <a:latin typeface="Gloucester MT Extra Condensed" pitchFamily="18" charset="0"/>
                <a:ea typeface="Times New Roman"/>
                <a:cs typeface="Arial"/>
              </a:rPr>
              <a:t>Industrial Minerals and Rocks </a:t>
            </a:r>
            <a:endParaRPr lang="ar-IQ" sz="5400" dirty="0">
              <a:solidFill>
                <a:schemeClr val="tx1"/>
              </a:solidFill>
              <a:latin typeface="Gloucester MT Extra Condensed" pitchFamily="18" charset="0"/>
            </a:endParaRPr>
          </a:p>
        </p:txBody>
      </p:sp>
    </p:spTree>
    <p:extLst>
      <p:ext uri="{BB962C8B-B14F-4D97-AF65-F5344CB8AC3E}">
        <p14:creationId xmlns:p14="http://schemas.microsoft.com/office/powerpoint/2010/main" val="1641772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832648"/>
          </a:xfrm>
        </p:spPr>
        <p:txBody>
          <a:bodyPr>
            <a:normAutofit/>
          </a:bodyPr>
          <a:lstStyle/>
          <a:p>
            <a:pPr marL="0" indent="0" algn="just" rtl="0">
              <a:lnSpc>
                <a:spcPts val="1515"/>
              </a:lnSpc>
              <a:spcAft>
                <a:spcPts val="0"/>
              </a:spcAft>
              <a:buNone/>
            </a:pPr>
            <a:r>
              <a:rPr lang="en-US" sz="2000" dirty="0" smtClean="0">
                <a:effectLst/>
                <a:latin typeface="Times New Roman"/>
                <a:ea typeface="Times New Roman"/>
                <a:cs typeface="Arial"/>
              </a:rPr>
              <a:t> </a:t>
            </a:r>
            <a:endParaRPr lang="en-US" sz="1400" dirty="0">
              <a:ea typeface="Calibri"/>
              <a:cs typeface="Arial"/>
            </a:endParaRPr>
          </a:p>
          <a:p>
            <a:pPr marL="139700" algn="just" rtl="0">
              <a:spcAft>
                <a:spcPts val="0"/>
              </a:spcAft>
            </a:pPr>
            <a:r>
              <a:rPr lang="en-US" sz="2800" b="1" dirty="0" smtClean="0">
                <a:solidFill>
                  <a:srgbClr val="FF0000"/>
                </a:solidFill>
                <a:effectLst/>
                <a:latin typeface="Times New Roman"/>
                <a:ea typeface="Times New Roman"/>
                <a:cs typeface="Arial"/>
              </a:rPr>
              <a:t>Definitions</a:t>
            </a:r>
            <a:r>
              <a:rPr lang="en-US" sz="2800" dirty="0" smtClean="0">
                <a:solidFill>
                  <a:srgbClr val="FF0000"/>
                </a:solidFill>
                <a:effectLst/>
                <a:latin typeface="Times New Roman"/>
                <a:ea typeface="Times New Roman"/>
                <a:cs typeface="Arial"/>
              </a:rPr>
              <a:t> : </a:t>
            </a:r>
            <a:endParaRPr lang="en-US" sz="2800" dirty="0">
              <a:solidFill>
                <a:srgbClr val="FF0000"/>
              </a:solidFill>
              <a:ea typeface="Calibri"/>
              <a:cs typeface="Arial"/>
            </a:endParaRPr>
          </a:p>
          <a:p>
            <a:pPr marL="0" indent="0" algn="just" rtl="0">
              <a:lnSpc>
                <a:spcPts val="1010"/>
              </a:lnSpc>
              <a:spcAft>
                <a:spcPts val="0"/>
              </a:spcAft>
              <a:buNone/>
            </a:pPr>
            <a:r>
              <a:rPr lang="en-US" sz="2800" dirty="0" smtClean="0">
                <a:effectLst/>
                <a:latin typeface="Times New Roman"/>
                <a:ea typeface="Times New Roman"/>
                <a:cs typeface="Arial"/>
              </a:rPr>
              <a:t> </a:t>
            </a:r>
            <a:endParaRPr lang="en-US" sz="2800" dirty="0">
              <a:ea typeface="Calibri"/>
              <a:cs typeface="Arial"/>
            </a:endParaRPr>
          </a:p>
          <a:p>
            <a:pPr algn="just" rtl="0"/>
            <a:r>
              <a:rPr lang="en-US" sz="2800" dirty="0" smtClean="0">
                <a:effectLst/>
                <a:latin typeface="Times New Roman"/>
                <a:ea typeface="Times New Roman"/>
                <a:cs typeface="Arial"/>
              </a:rPr>
              <a:t>Economic geology is one of Geology (</a:t>
            </a:r>
            <a:r>
              <a:rPr lang="en-US" sz="2800" b="1" dirty="0" smtClean="0">
                <a:solidFill>
                  <a:srgbClr val="FF0000"/>
                </a:solidFill>
                <a:effectLst/>
                <a:latin typeface="Times New Roman"/>
                <a:ea typeface="Times New Roman"/>
                <a:cs typeface="Arial"/>
              </a:rPr>
              <a:t>Earth sciences</a:t>
            </a:r>
            <a:r>
              <a:rPr lang="en-US" sz="2800" dirty="0" smtClean="0">
                <a:effectLst/>
                <a:latin typeface="Times New Roman"/>
                <a:ea typeface="Times New Roman"/>
                <a:cs typeface="Arial"/>
              </a:rPr>
              <a:t>) branches, which is concerned with earth’s crust or Lithosphere materials that can be used for economic or industrial purposes. These materials called economic resources, which include; </a:t>
            </a:r>
            <a:r>
              <a:rPr lang="en-US" sz="2800" b="1" dirty="0" smtClean="0">
                <a:solidFill>
                  <a:srgbClr val="0070C0"/>
                </a:solidFill>
                <a:effectLst/>
                <a:latin typeface="Times New Roman"/>
                <a:ea typeface="Times New Roman"/>
                <a:cs typeface="Arial"/>
              </a:rPr>
              <a:t>metals</a:t>
            </a:r>
            <a:r>
              <a:rPr lang="en-US" sz="2800" dirty="0" smtClean="0">
                <a:effectLst/>
                <a:latin typeface="Times New Roman"/>
                <a:ea typeface="Times New Roman"/>
                <a:cs typeface="Arial"/>
              </a:rPr>
              <a:t> (</a:t>
            </a:r>
            <a:r>
              <a:rPr lang="en-US" sz="2800" b="1" dirty="0" smtClean="0">
                <a:solidFill>
                  <a:srgbClr val="FF0000"/>
                </a:solidFill>
                <a:effectLst/>
                <a:latin typeface="Times New Roman"/>
                <a:ea typeface="Times New Roman"/>
                <a:cs typeface="Arial"/>
              </a:rPr>
              <a:t>like gold, &amp;platinum</a:t>
            </a:r>
            <a:r>
              <a:rPr lang="en-US" sz="2800" dirty="0" smtClean="0">
                <a:effectLst/>
                <a:latin typeface="Times New Roman"/>
                <a:ea typeface="Times New Roman"/>
                <a:cs typeface="Arial"/>
              </a:rPr>
              <a:t>), </a:t>
            </a:r>
            <a:r>
              <a:rPr lang="en-US" sz="2800" b="1" dirty="0" smtClean="0">
                <a:solidFill>
                  <a:srgbClr val="0070C0"/>
                </a:solidFill>
                <a:effectLst/>
                <a:latin typeface="Times New Roman"/>
                <a:ea typeface="Times New Roman"/>
                <a:cs typeface="Arial"/>
              </a:rPr>
              <a:t>nonmetallic minerals </a:t>
            </a:r>
            <a:r>
              <a:rPr lang="en-US" sz="2800" dirty="0" smtClean="0">
                <a:effectLst/>
                <a:latin typeface="Times New Roman"/>
                <a:ea typeface="Times New Roman"/>
                <a:cs typeface="Arial"/>
              </a:rPr>
              <a:t>(</a:t>
            </a:r>
            <a:r>
              <a:rPr lang="en-US" sz="2800" b="1" dirty="0" smtClean="0">
                <a:solidFill>
                  <a:srgbClr val="FF0000"/>
                </a:solidFill>
                <a:effectLst/>
                <a:latin typeface="Times New Roman"/>
                <a:ea typeface="Times New Roman"/>
                <a:cs typeface="Arial"/>
              </a:rPr>
              <a:t>like </a:t>
            </a:r>
            <a:r>
              <a:rPr lang="en-US" sz="2800" b="1" dirty="0" err="1" smtClean="0">
                <a:solidFill>
                  <a:srgbClr val="FF0000"/>
                </a:solidFill>
                <a:effectLst/>
                <a:latin typeface="Times New Roman"/>
                <a:ea typeface="Times New Roman"/>
                <a:cs typeface="Arial"/>
              </a:rPr>
              <a:t>sulphur</a:t>
            </a:r>
            <a:r>
              <a:rPr lang="en-US" sz="2800" b="1" dirty="0" smtClean="0">
                <a:solidFill>
                  <a:srgbClr val="FF0000"/>
                </a:solidFill>
                <a:effectLst/>
                <a:latin typeface="Times New Roman"/>
                <a:ea typeface="Times New Roman"/>
                <a:cs typeface="Arial"/>
              </a:rPr>
              <a:t> &amp; graphite</a:t>
            </a:r>
            <a:r>
              <a:rPr lang="en-US" sz="2800" dirty="0" smtClean="0">
                <a:effectLst/>
                <a:latin typeface="Times New Roman"/>
                <a:ea typeface="Times New Roman"/>
                <a:cs typeface="Arial"/>
              </a:rPr>
              <a:t>), </a:t>
            </a:r>
            <a:r>
              <a:rPr lang="en-US" sz="2800" b="1" dirty="0" smtClean="0">
                <a:solidFill>
                  <a:srgbClr val="0070C0"/>
                </a:solidFill>
                <a:effectLst/>
                <a:latin typeface="Times New Roman"/>
                <a:ea typeface="Times New Roman"/>
                <a:cs typeface="Arial"/>
              </a:rPr>
              <a:t>industrial minerals &amp; rocks </a:t>
            </a:r>
            <a:r>
              <a:rPr lang="en-US" sz="2800" dirty="0" smtClean="0">
                <a:effectLst/>
                <a:latin typeface="Times New Roman"/>
                <a:ea typeface="Times New Roman"/>
                <a:cs typeface="Arial"/>
              </a:rPr>
              <a:t>(</a:t>
            </a:r>
            <a:r>
              <a:rPr lang="en-US" sz="2800" b="1" dirty="0" smtClean="0">
                <a:solidFill>
                  <a:srgbClr val="FF0000"/>
                </a:solidFill>
                <a:effectLst/>
                <a:latin typeface="Times New Roman"/>
                <a:ea typeface="Times New Roman"/>
                <a:cs typeface="Arial"/>
              </a:rPr>
              <a:t>like limestone, </a:t>
            </a:r>
            <a:r>
              <a:rPr lang="en-US" sz="2800" b="1" dirty="0" err="1" smtClean="0">
                <a:solidFill>
                  <a:srgbClr val="FF0000"/>
                </a:solidFill>
                <a:effectLst/>
                <a:latin typeface="Times New Roman"/>
                <a:ea typeface="Times New Roman"/>
                <a:cs typeface="Arial"/>
              </a:rPr>
              <a:t>claystone</a:t>
            </a:r>
            <a:r>
              <a:rPr lang="en-US" sz="2800" b="1" dirty="0" smtClean="0">
                <a:solidFill>
                  <a:srgbClr val="FF0000"/>
                </a:solidFill>
                <a:effectLst/>
                <a:latin typeface="Times New Roman"/>
                <a:ea typeface="Times New Roman"/>
                <a:cs typeface="Arial"/>
              </a:rPr>
              <a:t> &amp; gypsum</a:t>
            </a:r>
            <a:r>
              <a:rPr lang="en-US" sz="2800" dirty="0" smtClean="0">
                <a:effectLst/>
                <a:latin typeface="Times New Roman"/>
                <a:ea typeface="Times New Roman"/>
                <a:cs typeface="Arial"/>
              </a:rPr>
              <a:t>) which is used in manufacture of (</a:t>
            </a:r>
            <a:r>
              <a:rPr lang="en-US" sz="2800" b="1" dirty="0" smtClean="0">
                <a:solidFill>
                  <a:srgbClr val="FF0000"/>
                </a:solidFill>
                <a:effectLst/>
                <a:latin typeface="Times New Roman"/>
                <a:ea typeface="Times New Roman"/>
                <a:cs typeface="Arial"/>
              </a:rPr>
              <a:t>cement, ceramic, lime, &amp; glass</a:t>
            </a:r>
            <a:r>
              <a:rPr lang="en-US" sz="2800" dirty="0" smtClean="0">
                <a:effectLst/>
                <a:latin typeface="Times New Roman"/>
                <a:ea typeface="Times New Roman"/>
                <a:cs typeface="Arial"/>
              </a:rPr>
              <a:t>), </a:t>
            </a:r>
            <a:r>
              <a:rPr lang="en-US" sz="2800" b="1" dirty="0" smtClean="0">
                <a:solidFill>
                  <a:srgbClr val="0070C0"/>
                </a:solidFill>
                <a:effectLst/>
                <a:latin typeface="Times New Roman"/>
                <a:ea typeface="Times New Roman"/>
                <a:cs typeface="Arial"/>
              </a:rPr>
              <a:t>energy resources or fuels </a:t>
            </a:r>
            <a:r>
              <a:rPr lang="en-US" sz="2800" dirty="0" smtClean="0">
                <a:effectLst/>
                <a:latin typeface="Times New Roman"/>
                <a:ea typeface="Times New Roman"/>
                <a:cs typeface="Arial"/>
              </a:rPr>
              <a:t>(</a:t>
            </a:r>
            <a:r>
              <a:rPr lang="en-US" sz="2800" b="1" dirty="0" smtClean="0">
                <a:solidFill>
                  <a:srgbClr val="FF0000"/>
                </a:solidFill>
                <a:effectLst/>
                <a:latin typeface="Times New Roman"/>
                <a:ea typeface="Times New Roman"/>
                <a:cs typeface="Arial"/>
              </a:rPr>
              <a:t>petroleum, coal, &amp; natural gas</a:t>
            </a:r>
            <a:r>
              <a:rPr lang="en-US" sz="2800" dirty="0" smtClean="0">
                <a:effectLst/>
                <a:latin typeface="Times New Roman"/>
                <a:ea typeface="Times New Roman"/>
                <a:cs typeface="Arial"/>
              </a:rPr>
              <a:t>) and water. </a:t>
            </a:r>
            <a:endParaRPr lang="ar-IQ" sz="2800" dirty="0">
              <a:cs typeface="+mj-cs"/>
            </a:endParaRPr>
          </a:p>
        </p:txBody>
      </p:sp>
    </p:spTree>
    <p:extLst>
      <p:ext uri="{BB962C8B-B14F-4D97-AF65-F5344CB8AC3E}">
        <p14:creationId xmlns:p14="http://schemas.microsoft.com/office/powerpoint/2010/main" val="39836341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760640"/>
          </a:xfrm>
        </p:spPr>
        <p:txBody>
          <a:bodyPr>
            <a:normAutofit/>
          </a:bodyPr>
          <a:lstStyle/>
          <a:p>
            <a:pPr indent="0" algn="just" rtl="0">
              <a:lnSpc>
                <a:spcPct val="107000"/>
              </a:lnSpc>
              <a:spcAft>
                <a:spcPts val="0"/>
              </a:spcAft>
              <a:buNone/>
            </a:pPr>
            <a:endParaRPr lang="en-US" sz="2800" dirty="0" smtClean="0">
              <a:effectLst/>
              <a:latin typeface="Times New Roman"/>
              <a:ea typeface="Times New Roman"/>
              <a:cs typeface="Arial"/>
            </a:endParaRPr>
          </a:p>
          <a:p>
            <a:pPr indent="137160" algn="just" rtl="0">
              <a:lnSpc>
                <a:spcPct val="107000"/>
              </a:lnSpc>
              <a:spcAft>
                <a:spcPts val="0"/>
              </a:spcAft>
            </a:pPr>
            <a:r>
              <a:rPr lang="en-US" sz="2800" dirty="0" smtClean="0">
                <a:effectLst/>
                <a:latin typeface="Times New Roman"/>
                <a:ea typeface="Times New Roman"/>
                <a:cs typeface="Arial"/>
              </a:rPr>
              <a:t>  With the exception of water these resources are called Economic minerals, they are an accumulation of minerals having economic value for the benefit of mankind, which are concentrated in sufficient quantity as to be capable of economic extraction. Different economic minerals presents as mineral deposits in earth’s crust, they are concentrated accumulations of ore minerals and industrial minerals and rocks.</a:t>
            </a:r>
            <a:endParaRPr lang="en-US" sz="2800" dirty="0" smtClean="0">
              <a:ea typeface="Calibri"/>
              <a:cs typeface="Arial"/>
            </a:endParaRPr>
          </a:p>
          <a:p>
            <a:pPr algn="just" rtl="0"/>
            <a:endParaRPr lang="ar-IQ" sz="2800" dirty="0">
              <a:cs typeface="+mj-cs"/>
            </a:endParaRPr>
          </a:p>
        </p:txBody>
      </p:sp>
    </p:spTree>
    <p:extLst>
      <p:ext uri="{BB962C8B-B14F-4D97-AF65-F5344CB8AC3E}">
        <p14:creationId xmlns:p14="http://schemas.microsoft.com/office/powerpoint/2010/main" val="12711806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760640"/>
          </a:xfrm>
        </p:spPr>
        <p:txBody>
          <a:bodyPr/>
          <a:lstStyle/>
          <a:p>
            <a:pPr algn="just" rtl="0">
              <a:lnSpc>
                <a:spcPct val="111000"/>
              </a:lnSpc>
              <a:spcAft>
                <a:spcPts val="0"/>
              </a:spcAft>
            </a:pPr>
            <a:r>
              <a:rPr lang="en-US" dirty="0" smtClean="0">
                <a:effectLst/>
                <a:latin typeface="Times New Roman"/>
                <a:ea typeface="Times New Roman"/>
                <a:cs typeface="Arial"/>
              </a:rPr>
              <a:t>The elements that enter into the mineral deposits have been derived either from the rocks of the earth’s crust and upper mantle or magma. </a:t>
            </a:r>
            <a:r>
              <a:rPr lang="en-US" b="1" dirty="0" smtClean="0">
                <a:solidFill>
                  <a:srgbClr val="FF0000"/>
                </a:solidFill>
                <a:effectLst/>
                <a:latin typeface="Times New Roman"/>
                <a:ea typeface="Times New Roman"/>
                <a:cs typeface="Arial"/>
              </a:rPr>
              <a:t>99 %</a:t>
            </a:r>
            <a:r>
              <a:rPr lang="en-US" dirty="0" smtClean="0">
                <a:effectLst/>
                <a:latin typeface="Times New Roman"/>
                <a:ea typeface="Times New Roman"/>
                <a:cs typeface="Arial"/>
              </a:rPr>
              <a:t> of the earth’s crust is made up of major elements (</a:t>
            </a:r>
            <a:r>
              <a:rPr lang="en-US" b="1" dirty="0" smtClean="0">
                <a:solidFill>
                  <a:srgbClr val="FF0000"/>
                </a:solidFill>
                <a:effectLst/>
                <a:latin typeface="Times New Roman"/>
                <a:ea typeface="Times New Roman"/>
                <a:cs typeface="Arial"/>
              </a:rPr>
              <a:t>O, Si, Al, Fe, </a:t>
            </a:r>
            <a:r>
              <a:rPr lang="en-US" b="1" dirty="0" err="1" smtClean="0">
                <a:solidFill>
                  <a:srgbClr val="FF0000"/>
                </a:solidFill>
                <a:effectLst/>
                <a:latin typeface="Times New Roman"/>
                <a:ea typeface="Times New Roman"/>
                <a:cs typeface="Arial"/>
              </a:rPr>
              <a:t>Ca</a:t>
            </a:r>
            <a:r>
              <a:rPr lang="en-US" b="1" dirty="0" smtClean="0">
                <a:solidFill>
                  <a:srgbClr val="FF0000"/>
                </a:solidFill>
                <a:effectLst/>
                <a:latin typeface="Times New Roman"/>
                <a:ea typeface="Times New Roman"/>
                <a:cs typeface="Arial"/>
              </a:rPr>
              <a:t>, Na, K, Mg, &amp; Ti</a:t>
            </a:r>
            <a:r>
              <a:rPr lang="en-US" dirty="0" smtClean="0">
                <a:effectLst/>
                <a:latin typeface="Times New Roman"/>
                <a:ea typeface="Times New Roman"/>
                <a:cs typeface="Arial"/>
              </a:rPr>
              <a:t>), many other elements are </a:t>
            </a:r>
            <a:r>
              <a:rPr lang="en-US" b="1" dirty="0" smtClean="0">
                <a:solidFill>
                  <a:srgbClr val="FF0000"/>
                </a:solidFill>
                <a:effectLst/>
                <a:latin typeface="Times New Roman"/>
                <a:ea typeface="Times New Roman"/>
                <a:cs typeface="Arial"/>
              </a:rPr>
              <a:t>1 %.</a:t>
            </a:r>
            <a:r>
              <a:rPr lang="en-US" dirty="0" smtClean="0">
                <a:effectLst/>
                <a:latin typeface="Times New Roman"/>
                <a:ea typeface="Times New Roman"/>
                <a:cs typeface="Arial"/>
              </a:rPr>
              <a:t> So geologic processes must concentrate these elements hundreds to thousands of times to make ore deposit.</a:t>
            </a:r>
            <a:endParaRPr lang="en-US" sz="1800" dirty="0">
              <a:ea typeface="Calibri"/>
              <a:cs typeface="Arial"/>
            </a:endParaRPr>
          </a:p>
          <a:p>
            <a:pPr algn="just" rtl="0"/>
            <a:endParaRPr lang="ar-IQ" dirty="0"/>
          </a:p>
        </p:txBody>
      </p:sp>
    </p:spTree>
    <p:extLst>
      <p:ext uri="{BB962C8B-B14F-4D97-AF65-F5344CB8AC3E}">
        <p14:creationId xmlns:p14="http://schemas.microsoft.com/office/powerpoint/2010/main" val="1757912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760640"/>
          </a:xfrm>
        </p:spPr>
        <p:txBody>
          <a:bodyPr>
            <a:normAutofit/>
          </a:bodyPr>
          <a:lstStyle/>
          <a:p>
            <a:pPr marR="12700" algn="just" rtl="0">
              <a:lnSpc>
                <a:spcPct val="100000"/>
              </a:lnSpc>
              <a:spcAft>
                <a:spcPts val="0"/>
              </a:spcAft>
            </a:pPr>
            <a:r>
              <a:rPr lang="en-US" sz="2800" b="1" dirty="0" smtClean="0">
                <a:solidFill>
                  <a:srgbClr val="FF0000"/>
                </a:solidFill>
                <a:effectLst/>
                <a:latin typeface="Times New Roman"/>
                <a:ea typeface="Times New Roman"/>
                <a:cs typeface="Arial"/>
              </a:rPr>
              <a:t>Classification of economic minerals about using as raw materials for the different industries (</a:t>
            </a:r>
            <a:r>
              <a:rPr lang="en-US" sz="2800" b="1" dirty="0" smtClean="0">
                <a:effectLst/>
                <a:latin typeface="Times New Roman"/>
                <a:ea typeface="Times New Roman"/>
                <a:cs typeface="Arial"/>
              </a:rPr>
              <a:t>Gregory, 1980</a:t>
            </a:r>
            <a:r>
              <a:rPr lang="en-US" sz="2800" b="1" dirty="0" smtClean="0">
                <a:solidFill>
                  <a:srgbClr val="FF0000"/>
                </a:solidFill>
                <a:effectLst/>
                <a:latin typeface="Times New Roman"/>
                <a:ea typeface="Times New Roman"/>
                <a:cs typeface="Arial"/>
              </a:rPr>
              <a:t>)</a:t>
            </a:r>
            <a:r>
              <a:rPr lang="en-US" sz="2800" dirty="0" smtClean="0">
                <a:solidFill>
                  <a:srgbClr val="FF0000"/>
                </a:solidFill>
                <a:effectLst/>
                <a:latin typeface="Times New Roman"/>
                <a:ea typeface="Times New Roman"/>
                <a:cs typeface="Arial"/>
              </a:rPr>
              <a:t>:</a:t>
            </a:r>
          </a:p>
          <a:p>
            <a:pPr marL="0" indent="0" algn="just" rtl="0">
              <a:spcAft>
                <a:spcPts val="0"/>
              </a:spcAft>
              <a:buNone/>
            </a:pPr>
            <a:r>
              <a:rPr lang="en-US" sz="2400" b="1" dirty="0" smtClean="0">
                <a:solidFill>
                  <a:srgbClr val="0070C0"/>
                </a:solidFill>
                <a:effectLst/>
                <a:latin typeface="Times New Roman"/>
                <a:ea typeface="Times New Roman"/>
                <a:cs typeface="Arial"/>
              </a:rPr>
              <a:t>1- Metallic minerals </a:t>
            </a:r>
            <a:r>
              <a:rPr lang="en-US" sz="2400" dirty="0" smtClean="0">
                <a:effectLst/>
                <a:latin typeface="Times New Roman"/>
                <a:ea typeface="Times New Roman"/>
                <a:cs typeface="Arial"/>
              </a:rPr>
              <a:t>(minerals that yield metals):</a:t>
            </a:r>
            <a:endParaRPr lang="en-US" sz="2400" dirty="0">
              <a:ea typeface="Calibri"/>
              <a:cs typeface="Arial"/>
            </a:endParaRPr>
          </a:p>
          <a:p>
            <a:pPr marL="0" indent="0" algn="just" rtl="0">
              <a:lnSpc>
                <a:spcPts val="120"/>
              </a:lnSpc>
              <a:spcAft>
                <a:spcPts val="0"/>
              </a:spcAft>
              <a:buNone/>
            </a:pPr>
            <a:r>
              <a:rPr lang="en-US" sz="2400" dirty="0" smtClean="0">
                <a:effectLst/>
                <a:latin typeface="Times New Roman"/>
                <a:ea typeface="Times New Roman"/>
                <a:cs typeface="Arial"/>
              </a:rPr>
              <a:t> </a:t>
            </a:r>
            <a:endParaRPr lang="en-US" sz="2400" dirty="0">
              <a:ea typeface="Calibri"/>
              <a:cs typeface="Arial"/>
            </a:endParaRPr>
          </a:p>
          <a:p>
            <a:pPr marL="114300" indent="0" algn="just" rtl="0">
              <a:spcAft>
                <a:spcPts val="0"/>
              </a:spcAft>
              <a:buNone/>
            </a:pPr>
            <a:r>
              <a:rPr lang="en-US" sz="2400" b="1" dirty="0" smtClean="0">
                <a:effectLst/>
                <a:latin typeface="Times New Roman"/>
                <a:ea typeface="Times New Roman"/>
                <a:cs typeface="Arial"/>
              </a:rPr>
              <a:t>Precious metals</a:t>
            </a:r>
            <a:r>
              <a:rPr lang="en-US" sz="2400" dirty="0" smtClean="0">
                <a:effectLst/>
                <a:latin typeface="Times New Roman"/>
                <a:ea typeface="Times New Roman"/>
                <a:cs typeface="Arial"/>
              </a:rPr>
              <a:t>: gold, silver, platinum</a:t>
            </a:r>
            <a:endParaRPr lang="en-US" sz="2400" dirty="0">
              <a:ea typeface="Calibri"/>
              <a:cs typeface="Arial"/>
            </a:endParaRPr>
          </a:p>
          <a:p>
            <a:pPr marL="0" indent="0" algn="just" rtl="0">
              <a:lnSpc>
                <a:spcPts val="140"/>
              </a:lnSpc>
              <a:spcAft>
                <a:spcPts val="0"/>
              </a:spcAft>
              <a:buNone/>
            </a:pPr>
            <a:r>
              <a:rPr lang="en-US" sz="2400" dirty="0" smtClean="0">
                <a:effectLst/>
                <a:latin typeface="Times New Roman"/>
                <a:ea typeface="Times New Roman"/>
                <a:cs typeface="Arial"/>
              </a:rPr>
              <a:t> </a:t>
            </a:r>
            <a:endParaRPr lang="en-US" sz="2400" dirty="0">
              <a:ea typeface="Calibri"/>
              <a:cs typeface="Arial"/>
            </a:endParaRPr>
          </a:p>
          <a:p>
            <a:pPr marL="114300" indent="0" algn="just" rtl="0">
              <a:spcAft>
                <a:spcPts val="0"/>
              </a:spcAft>
              <a:buNone/>
            </a:pPr>
            <a:r>
              <a:rPr lang="en-US" sz="2400" b="1" dirty="0" smtClean="0">
                <a:effectLst/>
                <a:latin typeface="Times New Roman"/>
                <a:ea typeface="Times New Roman"/>
                <a:cs typeface="Arial"/>
              </a:rPr>
              <a:t>Base metals</a:t>
            </a:r>
            <a:r>
              <a:rPr lang="en-US" sz="2400" dirty="0" smtClean="0">
                <a:effectLst/>
                <a:latin typeface="Times New Roman"/>
                <a:ea typeface="Times New Roman"/>
                <a:cs typeface="Arial"/>
              </a:rPr>
              <a:t>: copper, lead, zinc, tin</a:t>
            </a:r>
            <a:endParaRPr lang="en-US" sz="2400" dirty="0">
              <a:ea typeface="Calibri"/>
              <a:cs typeface="Arial"/>
            </a:endParaRPr>
          </a:p>
          <a:p>
            <a:pPr marL="0" indent="0" algn="just" rtl="0">
              <a:lnSpc>
                <a:spcPts val="195"/>
              </a:lnSpc>
              <a:spcAft>
                <a:spcPts val="0"/>
              </a:spcAft>
              <a:buNone/>
            </a:pPr>
            <a:r>
              <a:rPr lang="en-US" sz="2400" dirty="0" smtClean="0">
                <a:effectLst/>
                <a:latin typeface="Times New Roman"/>
                <a:ea typeface="Times New Roman"/>
                <a:cs typeface="Arial"/>
              </a:rPr>
              <a:t> </a:t>
            </a:r>
            <a:endParaRPr lang="en-US" sz="2400" dirty="0">
              <a:ea typeface="Calibri"/>
              <a:cs typeface="Arial"/>
            </a:endParaRPr>
          </a:p>
          <a:p>
            <a:pPr marL="114300" marR="12700" indent="0" algn="just" rtl="0">
              <a:lnSpc>
                <a:spcPct val="102000"/>
              </a:lnSpc>
              <a:spcAft>
                <a:spcPts val="0"/>
              </a:spcAft>
              <a:buNone/>
            </a:pPr>
            <a:r>
              <a:rPr lang="en-US" sz="2400" b="1" dirty="0" smtClean="0">
                <a:effectLst/>
                <a:latin typeface="Times New Roman"/>
                <a:ea typeface="Times New Roman"/>
                <a:cs typeface="Arial"/>
              </a:rPr>
              <a:t>Steel industry metals</a:t>
            </a:r>
            <a:r>
              <a:rPr lang="en-US" sz="2400" dirty="0" smtClean="0">
                <a:effectLst/>
                <a:latin typeface="Times New Roman"/>
                <a:ea typeface="Times New Roman"/>
                <a:cs typeface="Arial"/>
              </a:rPr>
              <a:t>: iron, nickel, chromium, manganese, molybdenum, tungsten, vanadium</a:t>
            </a:r>
            <a:endParaRPr lang="en-US" sz="2400" dirty="0">
              <a:ea typeface="Calibri"/>
              <a:cs typeface="Arial"/>
            </a:endParaRPr>
          </a:p>
          <a:p>
            <a:pPr marL="0" indent="0" algn="just" rtl="0">
              <a:lnSpc>
                <a:spcPts val="115"/>
              </a:lnSpc>
              <a:spcAft>
                <a:spcPts val="0"/>
              </a:spcAft>
              <a:buNone/>
            </a:pPr>
            <a:r>
              <a:rPr lang="en-US" sz="2400" dirty="0" smtClean="0">
                <a:effectLst/>
                <a:latin typeface="Times New Roman"/>
                <a:ea typeface="Times New Roman"/>
                <a:cs typeface="Arial"/>
              </a:rPr>
              <a:t> </a:t>
            </a:r>
            <a:endParaRPr lang="en-US" sz="2400" dirty="0">
              <a:ea typeface="Calibri"/>
              <a:cs typeface="Arial"/>
            </a:endParaRPr>
          </a:p>
          <a:p>
            <a:pPr marL="114300" indent="0" algn="just" rtl="0">
              <a:spcAft>
                <a:spcPts val="0"/>
              </a:spcAft>
              <a:buNone/>
            </a:pPr>
            <a:r>
              <a:rPr lang="en-US" sz="2400" b="1" dirty="0" smtClean="0">
                <a:effectLst/>
                <a:latin typeface="Times New Roman"/>
                <a:ea typeface="Times New Roman"/>
                <a:cs typeface="Arial"/>
              </a:rPr>
              <a:t>Light metals</a:t>
            </a:r>
            <a:r>
              <a:rPr lang="en-US" sz="2400" dirty="0" smtClean="0">
                <a:effectLst/>
                <a:latin typeface="Times New Roman"/>
                <a:ea typeface="Times New Roman"/>
                <a:cs typeface="Arial"/>
              </a:rPr>
              <a:t>: aluminum, magnesium</a:t>
            </a:r>
            <a:endParaRPr lang="en-US" sz="2400" dirty="0">
              <a:ea typeface="Calibri"/>
              <a:cs typeface="Arial"/>
            </a:endParaRPr>
          </a:p>
          <a:p>
            <a:pPr marL="0" indent="0" algn="just" rtl="0">
              <a:lnSpc>
                <a:spcPts val="120"/>
              </a:lnSpc>
              <a:spcAft>
                <a:spcPts val="0"/>
              </a:spcAft>
              <a:buNone/>
            </a:pPr>
            <a:endParaRPr lang="en-US" sz="2400" dirty="0">
              <a:ea typeface="Calibri"/>
              <a:cs typeface="Arial"/>
            </a:endParaRPr>
          </a:p>
          <a:p>
            <a:pPr marL="114300" indent="0" algn="just" rtl="0">
              <a:spcAft>
                <a:spcPts val="0"/>
              </a:spcAft>
              <a:buNone/>
            </a:pPr>
            <a:r>
              <a:rPr lang="en-US" sz="2400" b="1" dirty="0" smtClean="0">
                <a:effectLst/>
                <a:latin typeface="Times New Roman"/>
                <a:ea typeface="Times New Roman"/>
                <a:cs typeface="Arial"/>
              </a:rPr>
              <a:t>Electronic industry metals</a:t>
            </a:r>
            <a:r>
              <a:rPr lang="en-US" sz="2400" dirty="0" smtClean="0">
                <a:effectLst/>
                <a:latin typeface="Times New Roman"/>
                <a:ea typeface="Times New Roman"/>
                <a:cs typeface="Arial"/>
              </a:rPr>
              <a:t>: cadmium, bismuth, germanium</a:t>
            </a:r>
            <a:endParaRPr lang="en-US" sz="2400" dirty="0">
              <a:ea typeface="Calibri"/>
              <a:cs typeface="Arial"/>
            </a:endParaRPr>
          </a:p>
          <a:p>
            <a:pPr marL="0" indent="0" algn="just" rtl="0">
              <a:lnSpc>
                <a:spcPts val="140"/>
              </a:lnSpc>
              <a:spcAft>
                <a:spcPts val="0"/>
              </a:spcAft>
              <a:buNone/>
            </a:pPr>
            <a:r>
              <a:rPr lang="en-US" sz="2400" dirty="0" smtClean="0">
                <a:effectLst/>
                <a:latin typeface="Times New Roman"/>
                <a:ea typeface="Times New Roman"/>
                <a:cs typeface="Arial"/>
              </a:rPr>
              <a:t> </a:t>
            </a:r>
            <a:endParaRPr lang="en-US" sz="2400" dirty="0">
              <a:ea typeface="Calibri"/>
              <a:cs typeface="Arial"/>
            </a:endParaRPr>
          </a:p>
          <a:p>
            <a:pPr marL="114300" indent="0" algn="just" rtl="0">
              <a:spcAft>
                <a:spcPts val="0"/>
              </a:spcAft>
              <a:buNone/>
            </a:pPr>
            <a:r>
              <a:rPr lang="en-US" sz="2400" b="1" dirty="0" smtClean="0">
                <a:effectLst/>
                <a:latin typeface="Times New Roman"/>
                <a:ea typeface="Times New Roman"/>
                <a:cs typeface="Arial"/>
              </a:rPr>
              <a:t>Radioactive metals</a:t>
            </a:r>
            <a:r>
              <a:rPr lang="en-US" sz="2400" dirty="0" smtClean="0">
                <a:effectLst/>
                <a:latin typeface="Times New Roman"/>
                <a:ea typeface="Times New Roman"/>
                <a:cs typeface="Arial"/>
              </a:rPr>
              <a:t>: uranium, radium</a:t>
            </a:r>
            <a:endParaRPr lang="en-US" sz="2400" dirty="0">
              <a:ea typeface="Calibri"/>
              <a:cs typeface="Arial"/>
            </a:endParaRPr>
          </a:p>
          <a:p>
            <a:pPr marR="12700" algn="just" rtl="0">
              <a:lnSpc>
                <a:spcPct val="100000"/>
              </a:lnSpc>
              <a:spcAft>
                <a:spcPts val="0"/>
              </a:spcAft>
            </a:pPr>
            <a:endParaRPr lang="en-US" sz="2400" dirty="0">
              <a:solidFill>
                <a:srgbClr val="FF0000"/>
              </a:solidFill>
              <a:ea typeface="Calibri"/>
              <a:cs typeface="Arial"/>
            </a:endParaRPr>
          </a:p>
          <a:p>
            <a:pPr algn="just" rtl="0"/>
            <a:endParaRPr lang="ar-IQ" sz="2400" dirty="0">
              <a:solidFill>
                <a:srgbClr val="FF0000"/>
              </a:solidFill>
            </a:endParaRPr>
          </a:p>
        </p:txBody>
      </p:sp>
    </p:spTree>
    <p:extLst>
      <p:ext uri="{BB962C8B-B14F-4D97-AF65-F5344CB8AC3E}">
        <p14:creationId xmlns:p14="http://schemas.microsoft.com/office/powerpoint/2010/main" val="8441284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extLst mod="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832648"/>
          </a:xfrm>
        </p:spPr>
        <p:txBody>
          <a:bodyPr>
            <a:normAutofit/>
          </a:bodyPr>
          <a:lstStyle/>
          <a:p>
            <a:pPr marL="0" indent="0" algn="just" rtl="0">
              <a:spcAft>
                <a:spcPts val="0"/>
              </a:spcAft>
              <a:buNone/>
            </a:pPr>
            <a:r>
              <a:rPr lang="en-US" sz="2800" b="1" dirty="0" smtClean="0">
                <a:solidFill>
                  <a:srgbClr val="0070C0"/>
                </a:solidFill>
                <a:effectLst/>
                <a:latin typeface="Times New Roman"/>
                <a:ea typeface="Times New Roman"/>
                <a:cs typeface="Arial"/>
              </a:rPr>
              <a:t>2- Nonmetallic minerals:</a:t>
            </a:r>
            <a:endParaRPr lang="en-US" sz="1600" b="1" dirty="0">
              <a:solidFill>
                <a:srgbClr val="0070C0"/>
              </a:solidFill>
              <a:ea typeface="Calibri"/>
              <a:cs typeface="Arial"/>
            </a:endParaRPr>
          </a:p>
          <a:p>
            <a:pPr marL="0" indent="0" algn="just" rtl="0">
              <a:lnSpc>
                <a:spcPts val="140"/>
              </a:lnSpc>
              <a:spcAft>
                <a:spcPts val="0"/>
              </a:spcAft>
              <a:buNone/>
            </a:pPr>
            <a:endParaRPr lang="en-US" sz="1600" dirty="0">
              <a:ea typeface="Calibri"/>
              <a:cs typeface="Arial"/>
            </a:endParaRPr>
          </a:p>
          <a:p>
            <a:pPr marL="114300" indent="0" algn="just" rtl="0">
              <a:spcAft>
                <a:spcPts val="0"/>
              </a:spcAft>
              <a:buNone/>
            </a:pPr>
            <a:r>
              <a:rPr lang="en-US" sz="2800" b="1" dirty="0" smtClean="0">
                <a:effectLst/>
                <a:latin typeface="Times New Roman"/>
                <a:ea typeface="Times New Roman"/>
                <a:cs typeface="Arial"/>
              </a:rPr>
              <a:t>Insulating materials</a:t>
            </a:r>
            <a:r>
              <a:rPr lang="en-US" sz="2800" dirty="0" smtClean="0">
                <a:effectLst/>
                <a:latin typeface="Times New Roman"/>
                <a:ea typeface="Times New Roman"/>
                <a:cs typeface="Arial"/>
              </a:rPr>
              <a:t>: mica, asbestos</a:t>
            </a:r>
            <a:endParaRPr lang="en-US" sz="1600" dirty="0">
              <a:ea typeface="Calibri"/>
              <a:cs typeface="Arial"/>
            </a:endParaRPr>
          </a:p>
          <a:p>
            <a:pPr marL="0" indent="0" algn="just" rtl="0">
              <a:lnSpc>
                <a:spcPts val="120"/>
              </a:lnSpc>
              <a:spcAft>
                <a:spcPts val="0"/>
              </a:spcAft>
              <a:buNone/>
            </a:pPr>
            <a:endParaRPr lang="en-US" sz="1600" dirty="0">
              <a:ea typeface="Calibri"/>
              <a:cs typeface="Arial"/>
            </a:endParaRPr>
          </a:p>
          <a:p>
            <a:pPr marL="114300" indent="0" algn="just" rtl="0">
              <a:spcAft>
                <a:spcPts val="0"/>
              </a:spcAft>
              <a:buNone/>
            </a:pPr>
            <a:r>
              <a:rPr lang="en-US" sz="2800" b="1" dirty="0" smtClean="0">
                <a:effectLst/>
                <a:latin typeface="Times New Roman"/>
                <a:ea typeface="Times New Roman"/>
                <a:cs typeface="Arial"/>
              </a:rPr>
              <a:t>Refractory materials</a:t>
            </a:r>
            <a:r>
              <a:rPr lang="en-US" sz="2800" dirty="0" smtClean="0">
                <a:effectLst/>
                <a:latin typeface="Times New Roman"/>
                <a:ea typeface="Times New Roman"/>
                <a:cs typeface="Arial"/>
              </a:rPr>
              <a:t>: silica, alumina, zircon, graphite</a:t>
            </a:r>
            <a:endParaRPr lang="en-US" sz="1600" dirty="0" smtClean="0">
              <a:ea typeface="Calibri"/>
              <a:cs typeface="Arial"/>
            </a:endParaRPr>
          </a:p>
          <a:p>
            <a:pPr marL="0" indent="0" algn="just" rtl="0">
              <a:lnSpc>
                <a:spcPts val="220"/>
              </a:lnSpc>
              <a:spcAft>
                <a:spcPts val="0"/>
              </a:spcAft>
              <a:buNone/>
            </a:pPr>
            <a:r>
              <a:rPr lang="en-US" sz="2400" dirty="0" smtClean="0">
                <a:effectLst/>
                <a:latin typeface="Times New Roman"/>
                <a:ea typeface="Times New Roman"/>
                <a:cs typeface="Arial"/>
              </a:rPr>
              <a:t> </a:t>
            </a:r>
            <a:endParaRPr lang="en-US" sz="1600" dirty="0">
              <a:ea typeface="Calibri"/>
              <a:cs typeface="Arial"/>
            </a:endParaRPr>
          </a:p>
          <a:p>
            <a:pPr marL="114300" marR="12700" indent="0" algn="just" rtl="0">
              <a:lnSpc>
                <a:spcPct val="104000"/>
              </a:lnSpc>
              <a:spcAft>
                <a:spcPts val="0"/>
              </a:spcAft>
              <a:buNone/>
            </a:pPr>
            <a:r>
              <a:rPr lang="en-US" sz="2800" b="1" dirty="0" smtClean="0">
                <a:effectLst/>
                <a:latin typeface="Times New Roman"/>
                <a:ea typeface="Times New Roman"/>
                <a:cs typeface="Arial"/>
              </a:rPr>
              <a:t>Abrasives and gems</a:t>
            </a:r>
            <a:r>
              <a:rPr lang="en-US" sz="2800" dirty="0" smtClean="0">
                <a:effectLst/>
                <a:latin typeface="Times New Roman"/>
                <a:ea typeface="Times New Roman"/>
                <a:cs typeface="Arial"/>
              </a:rPr>
              <a:t>: corundum, emery, garnet, diamond, topaz, emerald, sapphire </a:t>
            </a:r>
          </a:p>
          <a:p>
            <a:pPr marL="114300" marR="12700" indent="0" algn="just" rtl="0">
              <a:lnSpc>
                <a:spcPct val="104000"/>
              </a:lnSpc>
              <a:spcAft>
                <a:spcPts val="0"/>
              </a:spcAft>
              <a:buNone/>
            </a:pPr>
            <a:r>
              <a:rPr lang="en-US" sz="2800" b="1" dirty="0" smtClean="0">
                <a:effectLst/>
                <a:latin typeface="Times New Roman"/>
                <a:ea typeface="Times New Roman"/>
                <a:cs typeface="Arial"/>
              </a:rPr>
              <a:t>General industrial minerals</a:t>
            </a:r>
            <a:r>
              <a:rPr lang="en-US" sz="2800" dirty="0" smtClean="0">
                <a:effectLst/>
                <a:latin typeface="Times New Roman"/>
                <a:ea typeface="Times New Roman"/>
                <a:cs typeface="Arial"/>
              </a:rPr>
              <a:t>: phosphate rock, rock salt, limestone, barite, borates, feldspars, gypsum, potash,  clays, </a:t>
            </a:r>
            <a:r>
              <a:rPr lang="en-US" sz="2800" dirty="0" err="1" smtClean="0">
                <a:effectLst/>
                <a:latin typeface="Times New Roman"/>
                <a:ea typeface="Times New Roman"/>
                <a:cs typeface="Arial"/>
              </a:rPr>
              <a:t>magnesite</a:t>
            </a:r>
            <a:r>
              <a:rPr lang="en-US" sz="2800" dirty="0" smtClean="0">
                <a:effectLst/>
                <a:latin typeface="Times New Roman"/>
                <a:ea typeface="Times New Roman"/>
                <a:cs typeface="Arial"/>
              </a:rPr>
              <a:t>, </a:t>
            </a:r>
            <a:r>
              <a:rPr lang="en-US" sz="2800" dirty="0" err="1" smtClean="0">
                <a:effectLst/>
                <a:latin typeface="Times New Roman"/>
                <a:ea typeface="Times New Roman"/>
                <a:cs typeface="Arial"/>
              </a:rPr>
              <a:t>sulphur</a:t>
            </a:r>
            <a:endParaRPr lang="en-US" sz="1600" dirty="0">
              <a:ea typeface="Calibri"/>
              <a:cs typeface="Arial"/>
            </a:endParaRPr>
          </a:p>
          <a:p>
            <a:pPr algn="just" rtl="0"/>
            <a:endParaRPr lang="ar-IQ" sz="2800" dirty="0"/>
          </a:p>
        </p:txBody>
      </p:sp>
    </p:spTree>
    <p:extLst>
      <p:ext uri="{BB962C8B-B14F-4D97-AF65-F5344CB8AC3E}">
        <p14:creationId xmlns:p14="http://schemas.microsoft.com/office/powerpoint/2010/main" val="1735000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extLst mod="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904656"/>
          </a:xfrm>
        </p:spPr>
        <p:txBody>
          <a:bodyPr>
            <a:normAutofit/>
          </a:bodyPr>
          <a:lstStyle/>
          <a:p>
            <a:pPr marL="0" indent="0" algn="just" rtl="0">
              <a:spcAft>
                <a:spcPts val="0"/>
              </a:spcAft>
              <a:buNone/>
            </a:pPr>
            <a:r>
              <a:rPr lang="en-US" sz="2800" b="1" dirty="0" smtClean="0">
                <a:solidFill>
                  <a:srgbClr val="0070C0"/>
                </a:solidFill>
                <a:effectLst/>
                <a:latin typeface="Times New Roman"/>
                <a:ea typeface="Times New Roman"/>
                <a:cs typeface="Arial"/>
              </a:rPr>
              <a:t>3- Fuel minerals:</a:t>
            </a:r>
            <a:endParaRPr lang="en-US" sz="2800" b="1" dirty="0">
              <a:solidFill>
                <a:srgbClr val="0070C0"/>
              </a:solidFill>
              <a:ea typeface="Calibri"/>
              <a:cs typeface="Arial"/>
            </a:endParaRPr>
          </a:p>
          <a:p>
            <a:pPr marL="0" indent="0" algn="just" rtl="0">
              <a:lnSpc>
                <a:spcPts val="140"/>
              </a:lnSpc>
              <a:spcAft>
                <a:spcPts val="0"/>
              </a:spcAft>
              <a:buNone/>
            </a:pPr>
            <a:r>
              <a:rPr lang="en-US" sz="2800" dirty="0" smtClean="0">
                <a:effectLst/>
                <a:latin typeface="Times New Roman"/>
                <a:ea typeface="Times New Roman"/>
                <a:cs typeface="Arial"/>
              </a:rPr>
              <a:t> </a:t>
            </a:r>
            <a:endParaRPr lang="en-US" sz="2800" dirty="0">
              <a:ea typeface="Calibri"/>
              <a:cs typeface="Arial"/>
            </a:endParaRPr>
          </a:p>
          <a:p>
            <a:pPr marL="114300" indent="0" algn="just" rtl="0">
              <a:spcAft>
                <a:spcPts val="0"/>
              </a:spcAft>
              <a:buNone/>
            </a:pPr>
            <a:r>
              <a:rPr lang="en-US" sz="2800" b="1" dirty="0" smtClean="0">
                <a:effectLst/>
                <a:latin typeface="Times New Roman"/>
                <a:ea typeface="Times New Roman"/>
                <a:cs typeface="Arial"/>
              </a:rPr>
              <a:t>Solid fuels</a:t>
            </a:r>
            <a:r>
              <a:rPr lang="en-US" sz="2800" dirty="0" smtClean="0">
                <a:effectLst/>
                <a:latin typeface="Times New Roman"/>
                <a:ea typeface="Times New Roman"/>
                <a:cs typeface="Arial"/>
              </a:rPr>
              <a:t>: anthracite, coal, lignite, oil shale</a:t>
            </a:r>
            <a:endParaRPr lang="en-US" sz="2800" dirty="0">
              <a:ea typeface="Calibri"/>
              <a:cs typeface="Arial"/>
            </a:endParaRPr>
          </a:p>
          <a:p>
            <a:pPr marL="0" indent="0" algn="just" rtl="0">
              <a:lnSpc>
                <a:spcPts val="120"/>
              </a:lnSpc>
              <a:spcAft>
                <a:spcPts val="0"/>
              </a:spcAft>
              <a:buNone/>
            </a:pPr>
            <a:r>
              <a:rPr lang="en-US" sz="2800" dirty="0" smtClean="0">
                <a:effectLst/>
                <a:latin typeface="Times New Roman"/>
                <a:ea typeface="Times New Roman"/>
                <a:cs typeface="Arial"/>
              </a:rPr>
              <a:t> </a:t>
            </a:r>
            <a:endParaRPr lang="en-US" sz="2800" dirty="0">
              <a:ea typeface="Calibri"/>
              <a:cs typeface="Arial"/>
            </a:endParaRPr>
          </a:p>
          <a:p>
            <a:pPr marL="114300" indent="0" algn="just" rtl="0">
              <a:spcAft>
                <a:spcPts val="0"/>
              </a:spcAft>
              <a:buNone/>
            </a:pPr>
            <a:r>
              <a:rPr lang="en-US" sz="2800" b="1" dirty="0" smtClean="0">
                <a:effectLst/>
                <a:latin typeface="Times New Roman"/>
                <a:ea typeface="Times New Roman"/>
                <a:cs typeface="Arial"/>
              </a:rPr>
              <a:t>Fluid fuels</a:t>
            </a:r>
            <a:r>
              <a:rPr lang="en-US" sz="2800" dirty="0" smtClean="0">
                <a:effectLst/>
                <a:latin typeface="Times New Roman"/>
                <a:ea typeface="Times New Roman"/>
                <a:cs typeface="Arial"/>
              </a:rPr>
              <a:t>: petroleum oil, natural gas</a:t>
            </a:r>
            <a:endParaRPr lang="en-US" sz="2800" dirty="0">
              <a:ea typeface="Calibri"/>
              <a:cs typeface="Arial"/>
            </a:endParaRPr>
          </a:p>
          <a:p>
            <a:pPr marL="0" indent="0" algn="just" rtl="0">
              <a:lnSpc>
                <a:spcPts val="1015"/>
              </a:lnSpc>
              <a:spcAft>
                <a:spcPts val="0"/>
              </a:spcAft>
              <a:buNone/>
            </a:pPr>
            <a:r>
              <a:rPr lang="en-US" sz="2800" dirty="0" smtClean="0">
                <a:effectLst/>
                <a:latin typeface="Times New Roman"/>
                <a:ea typeface="Times New Roman"/>
                <a:cs typeface="Arial"/>
              </a:rPr>
              <a:t> </a:t>
            </a:r>
            <a:endParaRPr lang="en-US" sz="2800" dirty="0">
              <a:ea typeface="Calibri"/>
              <a:cs typeface="Arial"/>
            </a:endParaRPr>
          </a:p>
          <a:p>
            <a:pPr algn="just" rtl="0">
              <a:lnSpc>
                <a:spcPct val="105000"/>
              </a:lnSpc>
              <a:spcAft>
                <a:spcPts val="0"/>
              </a:spcAft>
            </a:pPr>
            <a:r>
              <a:rPr lang="en-US" sz="2800" dirty="0" smtClean="0">
                <a:effectLst/>
                <a:latin typeface="Times New Roman"/>
                <a:ea typeface="Times New Roman"/>
                <a:cs typeface="Arial"/>
              </a:rPr>
              <a:t>With the exception of Fuel minerals, and Metallic minerals (</a:t>
            </a:r>
            <a:r>
              <a:rPr lang="en-US" sz="2800" b="1" dirty="0" smtClean="0">
                <a:solidFill>
                  <a:srgbClr val="FF0000"/>
                </a:solidFill>
                <a:effectLst/>
                <a:latin typeface="Times New Roman"/>
                <a:ea typeface="Times New Roman"/>
                <a:cs typeface="Arial"/>
              </a:rPr>
              <a:t>ores geology</a:t>
            </a:r>
            <a:r>
              <a:rPr lang="en-US" sz="2800" dirty="0" smtClean="0">
                <a:effectLst/>
                <a:latin typeface="Times New Roman"/>
                <a:ea typeface="Times New Roman"/>
                <a:cs typeface="Arial"/>
              </a:rPr>
              <a:t>), so the term </a:t>
            </a:r>
            <a:r>
              <a:rPr lang="en-US" sz="2800" b="1" dirty="0" smtClean="0">
                <a:effectLst/>
                <a:latin typeface="Times New Roman"/>
                <a:ea typeface="Times New Roman"/>
                <a:cs typeface="Arial"/>
              </a:rPr>
              <a:t>nonmetallic</a:t>
            </a:r>
            <a:r>
              <a:rPr lang="en-US" sz="2800" dirty="0" smtClean="0">
                <a:effectLst/>
                <a:latin typeface="Times New Roman"/>
                <a:ea typeface="Times New Roman"/>
                <a:cs typeface="Arial"/>
              </a:rPr>
              <a:t> </a:t>
            </a:r>
            <a:r>
              <a:rPr lang="en-US" sz="2800" b="1" dirty="0" smtClean="0">
                <a:effectLst/>
                <a:latin typeface="Times New Roman"/>
                <a:ea typeface="Times New Roman"/>
                <a:cs typeface="Arial"/>
              </a:rPr>
              <a:t>minerals</a:t>
            </a:r>
            <a:r>
              <a:rPr lang="en-US" sz="2800" dirty="0" smtClean="0">
                <a:effectLst/>
                <a:latin typeface="Times New Roman"/>
                <a:ea typeface="Times New Roman"/>
                <a:cs typeface="Arial"/>
              </a:rPr>
              <a:t> is brief and convenient, it is used to comparison with metallic minerals. But the expression industrial minerals and rocks is more accurate and descriptive. It indicates both a natural industrial minerals &amp; rocks, and manufacturing product materials.</a:t>
            </a:r>
            <a:endParaRPr lang="en-US" sz="2800" dirty="0">
              <a:ea typeface="Calibri"/>
              <a:cs typeface="Arial"/>
            </a:endParaRPr>
          </a:p>
          <a:p>
            <a:pPr algn="just" rtl="0"/>
            <a:endParaRPr lang="ar-IQ" sz="2800" dirty="0"/>
          </a:p>
        </p:txBody>
      </p:sp>
    </p:spTree>
    <p:extLst>
      <p:ext uri="{BB962C8B-B14F-4D97-AF65-F5344CB8AC3E}">
        <p14:creationId xmlns:p14="http://schemas.microsoft.com/office/powerpoint/2010/main" val="1094904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extLst mod="1"/>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201</Words>
  <Application>Microsoft Office PowerPoint</Application>
  <PresentationFormat>عرض على الشاشة (3:4)‏</PresentationFormat>
  <Paragraphs>39</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ASUS</cp:lastModifiedBy>
  <cp:revision>10</cp:revision>
  <dcterms:created xsi:type="dcterms:W3CDTF">2021-05-15T17:49:44Z</dcterms:created>
  <dcterms:modified xsi:type="dcterms:W3CDTF">2021-05-21T11:55:25Z</dcterms:modified>
</cp:coreProperties>
</file>