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B71E75E-CDAE-4F48-A8CB-E04E77CDA4CF}" type="datetimeFigureOut">
              <a:rPr lang="ar-IQ" smtClean="0"/>
              <a:t>18/11/1442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3707071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B71E75E-CDAE-4F48-A8CB-E04E77CDA4CF}" type="datetimeFigureOut">
              <a:rPr lang="ar-IQ" smtClean="0"/>
              <a:t>18/11/1442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316838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B71E75E-CDAE-4F48-A8CB-E04E77CDA4CF}" type="datetimeFigureOut">
              <a:rPr lang="ar-IQ" smtClean="0"/>
              <a:t>18/11/1442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320869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B71E75E-CDAE-4F48-A8CB-E04E77CDA4CF}" type="datetimeFigureOut">
              <a:rPr lang="ar-IQ" smtClean="0"/>
              <a:t>18/11/1442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107992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B71E75E-CDAE-4F48-A8CB-E04E77CDA4CF}" type="datetimeFigureOut">
              <a:rPr lang="ar-IQ" smtClean="0"/>
              <a:t>18/11/1442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68840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B71E75E-CDAE-4F48-A8CB-E04E77CDA4CF}" type="datetimeFigureOut">
              <a:rPr lang="ar-IQ" smtClean="0"/>
              <a:t>18/11/1442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2043948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B71E75E-CDAE-4F48-A8CB-E04E77CDA4CF}" type="datetimeFigureOut">
              <a:rPr lang="ar-IQ" smtClean="0"/>
              <a:t>18/11/1442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3912546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B71E75E-CDAE-4F48-A8CB-E04E77CDA4CF}" type="datetimeFigureOut">
              <a:rPr lang="ar-IQ" smtClean="0"/>
              <a:t>18/11/1442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42213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B71E75E-CDAE-4F48-A8CB-E04E77CDA4CF}" type="datetimeFigureOut">
              <a:rPr lang="ar-IQ" smtClean="0"/>
              <a:t>18/11/1442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42328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B71E75E-CDAE-4F48-A8CB-E04E77CDA4CF}" type="datetimeFigureOut">
              <a:rPr lang="ar-IQ" smtClean="0"/>
              <a:t>18/11/1442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104038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B71E75E-CDAE-4F48-A8CB-E04E77CDA4CF}" type="datetimeFigureOut">
              <a:rPr lang="ar-IQ" smtClean="0"/>
              <a:t>18/11/1442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5AF73FA-E1E0-4783-AE07-4402A054D8C8}" type="slidenum">
              <a:rPr lang="ar-IQ" smtClean="0"/>
              <a:t>‹#›</a:t>
            </a:fld>
            <a:endParaRPr lang="ar-IQ"/>
          </a:p>
        </p:txBody>
      </p:sp>
    </p:spTree>
    <p:extLst>
      <p:ext uri="{BB962C8B-B14F-4D97-AF65-F5344CB8AC3E}">
        <p14:creationId xmlns:p14="http://schemas.microsoft.com/office/powerpoint/2010/main" val="25684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71E75E-CDAE-4F48-A8CB-E04E77CDA4CF}" type="datetimeFigureOut">
              <a:rPr lang="ar-IQ" smtClean="0"/>
              <a:t>18/11/1442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5AF73FA-E1E0-4783-AE07-4402A054D8C8}" type="slidenum">
              <a:rPr lang="ar-IQ" smtClean="0"/>
              <a:t>‹#›</a:t>
            </a:fld>
            <a:endParaRPr lang="ar-IQ"/>
          </a:p>
        </p:txBody>
      </p:sp>
    </p:spTree>
    <p:extLst>
      <p:ext uri="{BB962C8B-B14F-4D97-AF65-F5344CB8AC3E}">
        <p14:creationId xmlns:p14="http://schemas.microsoft.com/office/powerpoint/2010/main" val="1747208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76672"/>
            <a:ext cx="8424936" cy="5760640"/>
          </a:xfrm>
        </p:spPr>
        <p:txBody>
          <a:bodyPr>
            <a:normAutofit/>
          </a:bodyPr>
          <a:lstStyle/>
          <a:p>
            <a:pPr marL="228600" algn="just" rtl="0">
              <a:spcAft>
                <a:spcPts val="0"/>
              </a:spcAft>
            </a:pPr>
            <a:r>
              <a:rPr lang="en-US" sz="2800" b="1" dirty="0" smtClean="0">
                <a:solidFill>
                  <a:srgbClr val="FF0000"/>
                </a:solidFill>
                <a:effectLst/>
                <a:latin typeface="Times New Roman"/>
                <a:ea typeface="Times New Roman"/>
                <a:cs typeface="Arial"/>
              </a:rPr>
              <a:t>Lightweight aggregates:</a:t>
            </a:r>
            <a:endParaRPr lang="en-US" sz="2800" b="1" dirty="0">
              <a:solidFill>
                <a:srgbClr val="FF0000"/>
              </a:solidFill>
              <a:ea typeface="Calibri"/>
              <a:cs typeface="Arial"/>
            </a:endParaRPr>
          </a:p>
          <a:p>
            <a:pPr algn="just" rtl="0">
              <a:lnSpc>
                <a:spcPts val="935"/>
              </a:lnSpc>
              <a:spcAft>
                <a:spcPts val="0"/>
              </a:spcAft>
            </a:pPr>
            <a:r>
              <a:rPr lang="en-US" sz="1400" dirty="0" smtClean="0">
                <a:solidFill>
                  <a:schemeClr val="tx1">
                    <a:lumMod val="95000"/>
                    <a:lumOff val="5000"/>
                  </a:schemeClr>
                </a:solidFill>
                <a:effectLst/>
                <a:latin typeface="Times New Roman"/>
                <a:ea typeface="Times New Roman"/>
                <a:cs typeface="Arial"/>
              </a:rPr>
              <a:t> </a:t>
            </a:r>
            <a:endParaRPr lang="en-US" sz="1400" dirty="0">
              <a:solidFill>
                <a:schemeClr val="tx1">
                  <a:lumMod val="95000"/>
                  <a:lumOff val="5000"/>
                </a:schemeClr>
              </a:solidFill>
              <a:ea typeface="Calibri"/>
              <a:cs typeface="Arial"/>
            </a:endParaRPr>
          </a:p>
          <a:p>
            <a:pPr marL="139700" algn="just" rtl="0">
              <a:spcAft>
                <a:spcPts val="0"/>
              </a:spcAft>
            </a:pPr>
            <a:r>
              <a:rPr lang="en-US" sz="2400" dirty="0" smtClean="0">
                <a:solidFill>
                  <a:schemeClr val="tx1">
                    <a:lumMod val="95000"/>
                    <a:lumOff val="5000"/>
                  </a:schemeClr>
                </a:solidFill>
                <a:effectLst/>
                <a:latin typeface="Times New Roman"/>
                <a:ea typeface="Times New Roman"/>
                <a:cs typeface="Arial"/>
              </a:rPr>
              <a:t>Aggregate Classify according to </a:t>
            </a:r>
            <a:r>
              <a:rPr lang="en-US" sz="2400" b="1" dirty="0" smtClean="0">
                <a:solidFill>
                  <a:srgbClr val="FF0000"/>
                </a:solidFill>
                <a:effectLst/>
                <a:latin typeface="Times New Roman"/>
                <a:ea typeface="Times New Roman"/>
                <a:cs typeface="Arial"/>
              </a:rPr>
              <a:t>bulk density </a:t>
            </a:r>
            <a:r>
              <a:rPr lang="en-US" sz="2400" dirty="0" smtClean="0">
                <a:solidFill>
                  <a:schemeClr val="tx1">
                    <a:lumMod val="95000"/>
                    <a:lumOff val="5000"/>
                  </a:schemeClr>
                </a:solidFill>
                <a:effectLst/>
                <a:latin typeface="Times New Roman"/>
                <a:ea typeface="Times New Roman"/>
                <a:cs typeface="Arial"/>
              </a:rPr>
              <a:t>to: ordinary, light, and heavy aggregate.</a:t>
            </a:r>
            <a:endParaRPr lang="en-US" sz="1400" dirty="0">
              <a:solidFill>
                <a:schemeClr val="tx1">
                  <a:lumMod val="95000"/>
                  <a:lumOff val="5000"/>
                </a:schemeClr>
              </a:solidFill>
              <a:ea typeface="Calibri"/>
              <a:cs typeface="Arial"/>
            </a:endParaRPr>
          </a:p>
          <a:p>
            <a:pPr algn="just" rtl="0">
              <a:lnSpc>
                <a:spcPts val="120"/>
              </a:lnSpc>
              <a:spcAft>
                <a:spcPts val="0"/>
              </a:spcAft>
            </a:pPr>
            <a:r>
              <a:rPr lang="en-US" sz="1400" dirty="0" smtClean="0">
                <a:solidFill>
                  <a:schemeClr val="tx1">
                    <a:lumMod val="95000"/>
                    <a:lumOff val="5000"/>
                  </a:schemeClr>
                </a:solidFill>
                <a:effectLst/>
                <a:latin typeface="Times New Roman"/>
                <a:ea typeface="Times New Roman"/>
                <a:cs typeface="Arial"/>
              </a:rPr>
              <a:t> </a:t>
            </a:r>
            <a:endParaRPr lang="en-US" sz="1400" dirty="0">
              <a:solidFill>
                <a:schemeClr val="tx1">
                  <a:lumMod val="95000"/>
                  <a:lumOff val="5000"/>
                </a:schemeClr>
              </a:solidFill>
              <a:ea typeface="Calibri"/>
              <a:cs typeface="Arial"/>
            </a:endParaRPr>
          </a:p>
          <a:p>
            <a:pPr algn="just" rtl="0">
              <a:spcAft>
                <a:spcPts val="0"/>
              </a:spcAft>
            </a:pPr>
            <a:r>
              <a:rPr lang="en-US" sz="2400" dirty="0" smtClean="0">
                <a:solidFill>
                  <a:schemeClr val="tx1">
                    <a:lumMod val="95000"/>
                    <a:lumOff val="5000"/>
                  </a:schemeClr>
                </a:solidFill>
                <a:effectLst/>
                <a:latin typeface="Times New Roman"/>
                <a:ea typeface="Times New Roman"/>
                <a:cs typeface="Arial"/>
              </a:rPr>
              <a:t>Density of lightweight aggregate </a:t>
            </a:r>
            <a:r>
              <a:rPr lang="en-US" sz="2400" b="1" dirty="0" smtClean="0">
                <a:solidFill>
                  <a:srgbClr val="FF0000"/>
                </a:solidFill>
                <a:effectLst/>
                <a:latin typeface="Times New Roman"/>
                <a:ea typeface="Times New Roman"/>
                <a:cs typeface="Arial"/>
              </a:rPr>
              <a:t>&lt;1 – 1.6gm/cm</a:t>
            </a:r>
            <a:r>
              <a:rPr lang="en-US" sz="2400" b="1" baseline="30000" dirty="0" smtClean="0">
                <a:solidFill>
                  <a:srgbClr val="FF0000"/>
                </a:solidFill>
                <a:effectLst/>
                <a:latin typeface="Times New Roman"/>
                <a:ea typeface="Times New Roman"/>
                <a:cs typeface="Arial"/>
              </a:rPr>
              <a:t>3</a:t>
            </a:r>
            <a:r>
              <a:rPr lang="en-US" sz="2400" b="1" dirty="0" smtClean="0">
                <a:solidFill>
                  <a:srgbClr val="FF0000"/>
                </a:solidFill>
                <a:effectLst/>
                <a:latin typeface="Times New Roman"/>
                <a:ea typeface="Times New Roman"/>
                <a:cs typeface="Arial"/>
              </a:rPr>
              <a:t> </a:t>
            </a:r>
            <a:r>
              <a:rPr lang="en-US" sz="2400" dirty="0" smtClean="0">
                <a:solidFill>
                  <a:schemeClr val="tx1">
                    <a:lumMod val="95000"/>
                    <a:lumOff val="5000"/>
                  </a:schemeClr>
                </a:solidFill>
                <a:effectLst/>
                <a:latin typeface="Times New Roman"/>
                <a:ea typeface="Times New Roman"/>
                <a:cs typeface="Arial"/>
              </a:rPr>
              <a:t>while ordinary aggregate is </a:t>
            </a:r>
            <a:r>
              <a:rPr lang="en-US" sz="2400" b="1" dirty="0" smtClean="0">
                <a:solidFill>
                  <a:srgbClr val="FF0000"/>
                </a:solidFill>
                <a:effectLst/>
                <a:latin typeface="Times New Roman"/>
                <a:ea typeface="Times New Roman"/>
                <a:cs typeface="Arial"/>
              </a:rPr>
              <a:t>1.8 – 2.7gm/cm</a:t>
            </a:r>
            <a:r>
              <a:rPr lang="en-US" sz="2400" b="1" baseline="30000" dirty="0" smtClean="0">
                <a:solidFill>
                  <a:srgbClr val="FF0000"/>
                </a:solidFill>
                <a:effectLst/>
                <a:latin typeface="Times New Roman"/>
                <a:ea typeface="Times New Roman"/>
                <a:cs typeface="Arial"/>
              </a:rPr>
              <a:t>3</a:t>
            </a:r>
            <a:r>
              <a:rPr lang="en-US" sz="2400" dirty="0" smtClean="0">
                <a:solidFill>
                  <a:schemeClr val="tx1">
                    <a:lumMod val="95000"/>
                    <a:lumOff val="5000"/>
                  </a:schemeClr>
                </a:solidFill>
                <a:effectLst/>
                <a:latin typeface="Times New Roman"/>
                <a:ea typeface="Times New Roman"/>
                <a:cs typeface="Arial"/>
              </a:rPr>
              <a:t>.</a:t>
            </a:r>
            <a:endParaRPr lang="en-US" sz="1400" dirty="0">
              <a:solidFill>
                <a:schemeClr val="tx1">
                  <a:lumMod val="95000"/>
                  <a:lumOff val="5000"/>
                </a:schemeClr>
              </a:solidFill>
              <a:ea typeface="Calibri"/>
              <a:cs typeface="Arial"/>
            </a:endParaRPr>
          </a:p>
          <a:p>
            <a:pPr marL="177800" algn="just" rtl="0">
              <a:spcAft>
                <a:spcPts val="0"/>
              </a:spcAft>
            </a:pPr>
            <a:r>
              <a:rPr lang="en-US" sz="2800" b="1" dirty="0" smtClean="0">
                <a:solidFill>
                  <a:srgbClr val="FF0000"/>
                </a:solidFill>
                <a:effectLst/>
                <a:latin typeface="Times New Roman"/>
                <a:ea typeface="Times New Roman"/>
                <a:cs typeface="Arial"/>
              </a:rPr>
              <a:t>Characteristic properties of lightweight aggregates:</a:t>
            </a:r>
            <a:endParaRPr lang="en-US" sz="2800" b="1" dirty="0">
              <a:solidFill>
                <a:srgbClr val="FF0000"/>
              </a:solidFill>
              <a:ea typeface="Calibri"/>
              <a:cs typeface="Arial"/>
            </a:endParaRPr>
          </a:p>
          <a:p>
            <a:pPr algn="just" rtl="0">
              <a:lnSpc>
                <a:spcPts val="910"/>
              </a:lnSpc>
              <a:spcAft>
                <a:spcPts val="0"/>
              </a:spcAft>
            </a:pPr>
            <a:r>
              <a:rPr lang="en-US" sz="1400" dirty="0" smtClean="0">
                <a:solidFill>
                  <a:schemeClr val="tx1">
                    <a:lumMod val="95000"/>
                    <a:lumOff val="5000"/>
                  </a:schemeClr>
                </a:solidFill>
                <a:effectLst/>
                <a:latin typeface="Times New Roman"/>
                <a:ea typeface="Times New Roman"/>
                <a:cs typeface="Arial"/>
              </a:rPr>
              <a:t> </a:t>
            </a:r>
            <a:endParaRPr lang="en-US" sz="1400" dirty="0">
              <a:solidFill>
                <a:schemeClr val="tx1">
                  <a:lumMod val="95000"/>
                  <a:lumOff val="5000"/>
                </a:schemeClr>
              </a:solidFill>
              <a:ea typeface="Calibri"/>
              <a:cs typeface="Arial"/>
            </a:endParaRPr>
          </a:p>
          <a:p>
            <a:pPr marL="228600" algn="just" rtl="0">
              <a:spcAft>
                <a:spcPts val="0"/>
              </a:spcAft>
            </a:pPr>
            <a:r>
              <a:rPr lang="en-US" sz="2400" dirty="0" smtClean="0">
                <a:solidFill>
                  <a:schemeClr val="tx1">
                    <a:lumMod val="95000"/>
                    <a:lumOff val="5000"/>
                  </a:schemeClr>
                </a:solidFill>
                <a:effectLst/>
                <a:latin typeface="Times New Roman"/>
                <a:ea typeface="Times New Roman"/>
                <a:cs typeface="Arial"/>
              </a:rPr>
              <a:t>1- Thermal and sound insulation</a:t>
            </a:r>
            <a:endParaRPr lang="en-US" sz="1400" dirty="0">
              <a:solidFill>
                <a:schemeClr val="tx1">
                  <a:lumMod val="95000"/>
                  <a:lumOff val="5000"/>
                </a:schemeClr>
              </a:solidFill>
              <a:ea typeface="Calibri"/>
              <a:cs typeface="Arial"/>
            </a:endParaRPr>
          </a:p>
          <a:p>
            <a:pPr algn="just" rtl="0">
              <a:lnSpc>
                <a:spcPts val="140"/>
              </a:lnSpc>
              <a:spcAft>
                <a:spcPts val="0"/>
              </a:spcAft>
            </a:pPr>
            <a:r>
              <a:rPr lang="en-US" sz="1400" dirty="0" smtClean="0">
                <a:solidFill>
                  <a:schemeClr val="tx1">
                    <a:lumMod val="95000"/>
                    <a:lumOff val="5000"/>
                  </a:schemeClr>
                </a:solidFill>
                <a:effectLst/>
                <a:latin typeface="Times New Roman"/>
                <a:ea typeface="Times New Roman"/>
                <a:cs typeface="Arial"/>
              </a:rPr>
              <a:t> </a:t>
            </a:r>
            <a:endParaRPr lang="en-US" sz="1400" dirty="0">
              <a:solidFill>
                <a:schemeClr val="tx1">
                  <a:lumMod val="95000"/>
                  <a:lumOff val="5000"/>
                </a:schemeClr>
              </a:solidFill>
              <a:ea typeface="Calibri"/>
              <a:cs typeface="Arial"/>
            </a:endParaRPr>
          </a:p>
          <a:p>
            <a:pPr marL="228600" algn="just" rtl="0">
              <a:spcAft>
                <a:spcPts val="0"/>
              </a:spcAft>
            </a:pPr>
            <a:r>
              <a:rPr lang="en-US" sz="2400" dirty="0" smtClean="0">
                <a:solidFill>
                  <a:schemeClr val="tx1">
                    <a:lumMod val="95000"/>
                    <a:lumOff val="5000"/>
                  </a:schemeClr>
                </a:solidFill>
                <a:effectLst/>
                <a:latin typeface="Times New Roman"/>
                <a:ea typeface="Times New Roman"/>
                <a:cs typeface="Arial"/>
              </a:rPr>
              <a:t>2- Resist fire</a:t>
            </a:r>
            <a:endParaRPr lang="en-US" sz="1400" dirty="0">
              <a:solidFill>
                <a:schemeClr val="tx1">
                  <a:lumMod val="95000"/>
                  <a:lumOff val="5000"/>
                </a:schemeClr>
              </a:solidFill>
              <a:ea typeface="Calibri"/>
              <a:cs typeface="Arial"/>
            </a:endParaRPr>
          </a:p>
          <a:p>
            <a:pPr algn="just" rtl="0">
              <a:lnSpc>
                <a:spcPts val="120"/>
              </a:lnSpc>
              <a:spcAft>
                <a:spcPts val="0"/>
              </a:spcAft>
            </a:pPr>
            <a:r>
              <a:rPr lang="en-US" sz="1400" dirty="0" smtClean="0">
                <a:solidFill>
                  <a:schemeClr val="tx1">
                    <a:lumMod val="95000"/>
                    <a:lumOff val="5000"/>
                  </a:schemeClr>
                </a:solidFill>
                <a:effectLst/>
                <a:latin typeface="Times New Roman"/>
                <a:ea typeface="Times New Roman"/>
                <a:cs typeface="Arial"/>
              </a:rPr>
              <a:t> </a:t>
            </a:r>
            <a:endParaRPr lang="en-US" sz="1400" dirty="0">
              <a:solidFill>
                <a:schemeClr val="tx1">
                  <a:lumMod val="95000"/>
                  <a:lumOff val="5000"/>
                </a:schemeClr>
              </a:solidFill>
              <a:ea typeface="Calibri"/>
              <a:cs typeface="Arial"/>
            </a:endParaRPr>
          </a:p>
          <a:p>
            <a:pPr marL="228600" algn="just" rtl="0">
              <a:spcAft>
                <a:spcPts val="0"/>
              </a:spcAft>
            </a:pPr>
            <a:r>
              <a:rPr lang="en-US" sz="2400" dirty="0" smtClean="0">
                <a:solidFill>
                  <a:schemeClr val="tx1">
                    <a:lumMod val="95000"/>
                    <a:lumOff val="5000"/>
                  </a:schemeClr>
                </a:solidFill>
                <a:effectLst/>
                <a:latin typeface="Times New Roman"/>
                <a:ea typeface="Times New Roman"/>
                <a:cs typeface="Arial"/>
              </a:rPr>
              <a:t>3- Lightweight &amp; high porosity and easy to move, transport and cut</a:t>
            </a:r>
            <a:endParaRPr lang="en-US" sz="1400" dirty="0">
              <a:solidFill>
                <a:schemeClr val="tx1">
                  <a:lumMod val="95000"/>
                  <a:lumOff val="5000"/>
                </a:schemeClr>
              </a:solidFill>
              <a:ea typeface="Calibri"/>
              <a:cs typeface="Arial"/>
            </a:endParaRPr>
          </a:p>
          <a:p>
            <a:pPr algn="just" rtl="0">
              <a:lnSpc>
                <a:spcPts val="145"/>
              </a:lnSpc>
              <a:spcAft>
                <a:spcPts val="0"/>
              </a:spcAft>
            </a:pPr>
            <a:r>
              <a:rPr lang="en-US" sz="1400" dirty="0" smtClean="0">
                <a:solidFill>
                  <a:schemeClr val="tx1">
                    <a:lumMod val="95000"/>
                    <a:lumOff val="5000"/>
                  </a:schemeClr>
                </a:solidFill>
                <a:effectLst/>
                <a:latin typeface="Times New Roman"/>
                <a:ea typeface="Times New Roman"/>
                <a:cs typeface="Arial"/>
              </a:rPr>
              <a:t> </a:t>
            </a:r>
            <a:endParaRPr lang="en-US" sz="1400" dirty="0">
              <a:solidFill>
                <a:schemeClr val="tx1">
                  <a:lumMod val="95000"/>
                  <a:lumOff val="5000"/>
                </a:schemeClr>
              </a:solidFill>
              <a:ea typeface="Calibri"/>
              <a:cs typeface="Arial"/>
            </a:endParaRPr>
          </a:p>
          <a:p>
            <a:pPr marL="228600" algn="just" rtl="0">
              <a:spcAft>
                <a:spcPts val="0"/>
              </a:spcAft>
            </a:pPr>
            <a:r>
              <a:rPr lang="en-US" sz="2400" dirty="0" smtClean="0">
                <a:solidFill>
                  <a:schemeClr val="tx1">
                    <a:lumMod val="95000"/>
                    <a:lumOff val="5000"/>
                  </a:schemeClr>
                </a:solidFill>
                <a:effectLst/>
                <a:latin typeface="Times New Roman"/>
                <a:ea typeface="Times New Roman"/>
                <a:cs typeface="Arial"/>
              </a:rPr>
              <a:t>4- Need less iron for reinforcement (lightweight concrete)</a:t>
            </a:r>
            <a:endParaRPr lang="en-US" sz="1400" dirty="0">
              <a:solidFill>
                <a:schemeClr val="tx1">
                  <a:lumMod val="95000"/>
                  <a:lumOff val="5000"/>
                </a:schemeClr>
              </a:solidFill>
              <a:ea typeface="Calibri"/>
              <a:cs typeface="Arial"/>
            </a:endParaRPr>
          </a:p>
          <a:p>
            <a:pPr algn="just" rtl="0"/>
            <a:endParaRPr lang="ar-IQ" sz="2400" dirty="0">
              <a:solidFill>
                <a:schemeClr val="tx1">
                  <a:lumMod val="95000"/>
                  <a:lumOff val="5000"/>
                </a:schemeClr>
              </a:solidFill>
            </a:endParaRPr>
          </a:p>
        </p:txBody>
      </p:sp>
    </p:spTree>
    <p:extLst>
      <p:ext uri="{BB962C8B-B14F-4D97-AF65-F5344CB8AC3E}">
        <p14:creationId xmlns:p14="http://schemas.microsoft.com/office/powerpoint/2010/main" val="3338980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lgn="just" rtl="0">
              <a:spcAft>
                <a:spcPts val="0"/>
              </a:spcAft>
              <a:buNone/>
            </a:pPr>
            <a:r>
              <a:rPr lang="en-US" b="1" dirty="0" smtClean="0">
                <a:solidFill>
                  <a:srgbClr val="FF0000"/>
                </a:solidFill>
                <a:effectLst/>
                <a:latin typeface="Times New Roman"/>
                <a:ea typeface="Times New Roman"/>
                <a:cs typeface="Arial"/>
              </a:rPr>
              <a:t>Economic features in consideration</a:t>
            </a:r>
            <a:r>
              <a:rPr lang="en-US" dirty="0" smtClean="0">
                <a:solidFill>
                  <a:srgbClr val="FF0000"/>
                </a:solidFill>
                <a:effectLst/>
                <a:latin typeface="Times New Roman"/>
                <a:ea typeface="Times New Roman"/>
                <a:cs typeface="Arial"/>
              </a:rPr>
              <a:t>:</a:t>
            </a:r>
            <a:endParaRPr lang="en-US" sz="1800" dirty="0">
              <a:solidFill>
                <a:srgbClr val="FF0000"/>
              </a:solidFill>
              <a:ea typeface="Calibri"/>
              <a:cs typeface="Arial"/>
            </a:endParaRPr>
          </a:p>
          <a:p>
            <a:pPr marL="0" indent="0" algn="just" rtl="0">
              <a:lnSpc>
                <a:spcPts val="935"/>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dirty="0" smtClean="0">
                <a:effectLst/>
                <a:latin typeface="Times New Roman"/>
                <a:ea typeface="Times New Roman"/>
                <a:cs typeface="Arial"/>
              </a:rPr>
              <a:t>1- Easy of quarrying and processing</a:t>
            </a:r>
            <a:endParaRPr lang="en-US" sz="1800" dirty="0">
              <a:ea typeface="Calibri"/>
              <a:cs typeface="Arial"/>
            </a:endParaRPr>
          </a:p>
          <a:p>
            <a:pPr marL="0" indent="0" algn="just" rtl="0">
              <a:lnSpc>
                <a:spcPts val="145"/>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dirty="0" smtClean="0">
                <a:effectLst/>
                <a:latin typeface="Times New Roman"/>
                <a:ea typeface="Times New Roman"/>
                <a:cs typeface="Arial"/>
              </a:rPr>
              <a:t>2- Thickness of overburden rocks and stone beds</a:t>
            </a:r>
            <a:endParaRPr lang="en-US" sz="1800" dirty="0">
              <a:ea typeface="Calibri"/>
              <a:cs typeface="Arial"/>
            </a:endParaRPr>
          </a:p>
          <a:p>
            <a:pPr marL="0" indent="0" algn="just" rtl="0">
              <a:lnSpc>
                <a:spcPts val="120"/>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dirty="0" smtClean="0">
                <a:effectLst/>
                <a:latin typeface="Times New Roman"/>
                <a:ea typeface="Times New Roman"/>
                <a:cs typeface="Arial"/>
              </a:rPr>
              <a:t>3- Distance to the quarry and roads state</a:t>
            </a:r>
            <a:endParaRPr lang="en-US" sz="1800" dirty="0">
              <a:ea typeface="Calibri"/>
              <a:cs typeface="Arial"/>
            </a:endParaRPr>
          </a:p>
          <a:p>
            <a:pPr marL="0" indent="0" algn="just" rtl="0">
              <a:lnSpc>
                <a:spcPts val="120"/>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dirty="0" smtClean="0">
                <a:effectLst/>
                <a:latin typeface="Times New Roman"/>
                <a:ea typeface="Times New Roman"/>
                <a:cs typeface="Arial"/>
              </a:rPr>
              <a:t>4- Drainage of quarry</a:t>
            </a:r>
            <a:endParaRPr lang="en-US" sz="1800" dirty="0">
              <a:ea typeface="Calibri"/>
              <a:cs typeface="Arial"/>
            </a:endParaRPr>
          </a:p>
          <a:p>
            <a:pPr marL="0" indent="0" algn="just" rtl="0">
              <a:lnSpc>
                <a:spcPts val="220"/>
              </a:lnSpc>
              <a:spcAft>
                <a:spcPts val="0"/>
              </a:spcAft>
              <a:buNone/>
            </a:pPr>
            <a:r>
              <a:rPr lang="en-US" sz="1800" dirty="0" smtClean="0">
                <a:effectLst/>
                <a:latin typeface="Times New Roman"/>
                <a:ea typeface="Times New Roman"/>
                <a:cs typeface="Arial"/>
              </a:rPr>
              <a:t> </a:t>
            </a:r>
            <a:endParaRPr lang="en-US" sz="1800" dirty="0" smtClean="0">
              <a:ea typeface="Calibri"/>
              <a:cs typeface="Arial"/>
            </a:endParaRPr>
          </a:p>
          <a:p>
            <a:pPr marL="229235" indent="0" algn="just" rtl="0">
              <a:lnSpc>
                <a:spcPct val="102000"/>
              </a:lnSpc>
              <a:spcAft>
                <a:spcPts val="0"/>
              </a:spcAft>
              <a:buNone/>
            </a:pPr>
            <a:r>
              <a:rPr lang="en-US" dirty="0" smtClean="0">
                <a:effectLst/>
                <a:latin typeface="Times New Roman"/>
                <a:ea typeface="Times New Roman"/>
                <a:cs typeface="Arial"/>
              </a:rPr>
              <a:t>5- Processing: used as quarried, after cutting into sizes, after dressing by calcination, crushing, sieving, and washing.</a:t>
            </a:r>
            <a:endParaRPr lang="en-US" sz="1800" dirty="0" smtClean="0">
              <a:ea typeface="Calibri"/>
              <a:cs typeface="Arial"/>
            </a:endParaRPr>
          </a:p>
          <a:p>
            <a:pPr algn="just" rtl="0"/>
            <a:endParaRPr lang="ar-IQ" dirty="0"/>
          </a:p>
        </p:txBody>
      </p:sp>
    </p:spTree>
    <p:extLst>
      <p:ext uri="{BB962C8B-B14F-4D97-AF65-F5344CB8AC3E}">
        <p14:creationId xmlns:p14="http://schemas.microsoft.com/office/powerpoint/2010/main" val="127649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404664"/>
            <a:ext cx="7776864" cy="5721499"/>
          </a:xfrm>
        </p:spPr>
        <p:txBody>
          <a:bodyPr/>
          <a:lstStyle/>
          <a:p>
            <a:pPr marL="139700" algn="just" rtl="0">
              <a:spcAft>
                <a:spcPts val="0"/>
              </a:spcAft>
            </a:pPr>
            <a:r>
              <a:rPr lang="en-US" sz="3600" b="1" dirty="0" smtClean="0">
                <a:solidFill>
                  <a:srgbClr val="FF0000"/>
                </a:solidFill>
                <a:effectLst/>
                <a:latin typeface="Times New Roman"/>
                <a:ea typeface="Times New Roman"/>
                <a:cs typeface="Arial"/>
              </a:rPr>
              <a:t>Uses of Lightweight aggregates</a:t>
            </a:r>
            <a:r>
              <a:rPr lang="en-US" sz="3600" dirty="0" smtClean="0">
                <a:solidFill>
                  <a:srgbClr val="FF0000"/>
                </a:solidFill>
                <a:effectLst/>
                <a:latin typeface="Times New Roman"/>
                <a:ea typeface="Times New Roman"/>
                <a:cs typeface="Arial"/>
              </a:rPr>
              <a:t>:</a:t>
            </a:r>
            <a:endParaRPr lang="en-US" sz="3600" dirty="0">
              <a:solidFill>
                <a:srgbClr val="FF0000"/>
              </a:solidFill>
              <a:ea typeface="Calibri"/>
              <a:cs typeface="Arial"/>
            </a:endParaRPr>
          </a:p>
          <a:p>
            <a:pPr marL="0" indent="0" algn="just" rtl="0">
              <a:lnSpc>
                <a:spcPts val="935"/>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dirty="0" smtClean="0">
                <a:effectLst/>
                <a:latin typeface="Times New Roman"/>
                <a:ea typeface="Times New Roman"/>
                <a:cs typeface="Arial"/>
              </a:rPr>
              <a:t>1- Lightweight concrete &amp; light blocks</a:t>
            </a:r>
            <a:endParaRPr lang="en-US" sz="1800" dirty="0">
              <a:ea typeface="Calibri"/>
              <a:cs typeface="Arial"/>
            </a:endParaRPr>
          </a:p>
          <a:p>
            <a:pPr marL="0" indent="0" algn="just" rtl="0">
              <a:lnSpc>
                <a:spcPts val="120"/>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dirty="0" smtClean="0">
                <a:effectLst/>
                <a:latin typeface="Times New Roman"/>
                <a:ea typeface="Times New Roman"/>
                <a:cs typeface="Arial"/>
              </a:rPr>
              <a:t>2- As filler in roofs and walls of Cooling stores</a:t>
            </a:r>
            <a:endParaRPr lang="en-US" sz="1800" dirty="0">
              <a:ea typeface="Calibri"/>
              <a:cs typeface="Arial"/>
            </a:endParaRPr>
          </a:p>
          <a:p>
            <a:pPr marL="0" indent="0" algn="just" rtl="0">
              <a:lnSpc>
                <a:spcPts val="140"/>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dirty="0" smtClean="0">
                <a:effectLst/>
                <a:latin typeface="Times New Roman"/>
                <a:ea typeface="Times New Roman"/>
                <a:cs typeface="Arial"/>
              </a:rPr>
              <a:t>3- Building suspension bridges &amp; multistory buildings</a:t>
            </a:r>
            <a:endParaRPr lang="en-US" sz="1800" dirty="0">
              <a:ea typeface="Calibri"/>
              <a:cs typeface="Arial"/>
            </a:endParaRPr>
          </a:p>
          <a:p>
            <a:pPr marL="0" indent="0" algn="just" rtl="0">
              <a:lnSpc>
                <a:spcPts val="120"/>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dirty="0" smtClean="0">
                <a:effectLst/>
                <a:latin typeface="Times New Roman"/>
                <a:ea typeface="Times New Roman"/>
                <a:cs typeface="Arial"/>
              </a:rPr>
              <a:t>4- Water treatment as Water purification filters</a:t>
            </a:r>
            <a:endParaRPr lang="en-US" sz="1800" dirty="0">
              <a:ea typeface="Calibri"/>
              <a:cs typeface="Arial"/>
            </a:endParaRPr>
          </a:p>
          <a:p>
            <a:pPr algn="just" rtl="0"/>
            <a:endParaRPr lang="ar-IQ" dirty="0"/>
          </a:p>
        </p:txBody>
      </p:sp>
    </p:spTree>
    <p:extLst>
      <p:ext uri="{BB962C8B-B14F-4D97-AF65-F5344CB8AC3E}">
        <p14:creationId xmlns:p14="http://schemas.microsoft.com/office/powerpoint/2010/main" val="5530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rtl="0">
              <a:spcAft>
                <a:spcPts val="0"/>
              </a:spcAft>
              <a:buNone/>
            </a:pPr>
            <a:r>
              <a:rPr lang="en-US" sz="2400" b="1" dirty="0" smtClean="0">
                <a:solidFill>
                  <a:srgbClr val="FF0000"/>
                </a:solidFill>
                <a:effectLst/>
                <a:latin typeface="Times New Roman"/>
                <a:ea typeface="Times New Roman"/>
                <a:cs typeface="Arial"/>
              </a:rPr>
              <a:t>Classification of Lightweight Aggregates</a:t>
            </a:r>
            <a:r>
              <a:rPr lang="en-US" sz="2400" dirty="0" smtClean="0">
                <a:solidFill>
                  <a:srgbClr val="FF0000"/>
                </a:solidFill>
                <a:effectLst/>
                <a:latin typeface="Times New Roman"/>
                <a:ea typeface="Times New Roman"/>
                <a:cs typeface="Arial"/>
              </a:rPr>
              <a:t>:</a:t>
            </a:r>
            <a:endParaRPr lang="en-US" sz="1400" dirty="0">
              <a:solidFill>
                <a:srgbClr val="FF0000"/>
              </a:solidFill>
              <a:ea typeface="Calibri"/>
              <a:cs typeface="Arial"/>
            </a:endParaRPr>
          </a:p>
          <a:p>
            <a:pPr algn="just" rtl="0">
              <a:lnSpc>
                <a:spcPts val="990"/>
              </a:lnSpc>
              <a:spcAft>
                <a:spcPts val="0"/>
              </a:spcAft>
            </a:pPr>
            <a:endParaRPr lang="en-US" sz="1400" dirty="0">
              <a:ea typeface="Calibri"/>
              <a:cs typeface="Arial"/>
            </a:endParaRPr>
          </a:p>
          <a:p>
            <a:pPr marL="229235" indent="0" algn="just" rtl="0">
              <a:lnSpc>
                <a:spcPct val="104000"/>
              </a:lnSpc>
              <a:spcAft>
                <a:spcPts val="0"/>
              </a:spcAft>
              <a:buNone/>
            </a:pPr>
            <a:r>
              <a:rPr lang="en-US" sz="2400" b="1" dirty="0" smtClean="0">
                <a:solidFill>
                  <a:srgbClr val="0070C0"/>
                </a:solidFill>
                <a:effectLst/>
                <a:latin typeface="Times New Roman"/>
                <a:ea typeface="Times New Roman"/>
                <a:cs typeface="Arial"/>
              </a:rPr>
              <a:t>1- Natural Lightweight Aggregate</a:t>
            </a:r>
            <a:r>
              <a:rPr lang="en-US" sz="2400" dirty="0" smtClean="0">
                <a:solidFill>
                  <a:srgbClr val="0070C0"/>
                </a:solidFill>
                <a:effectLst/>
                <a:latin typeface="Times New Roman"/>
                <a:ea typeface="Times New Roman"/>
                <a:cs typeface="Arial"/>
              </a:rPr>
              <a:t>: </a:t>
            </a:r>
            <a:r>
              <a:rPr lang="en-US" sz="2400" dirty="0" smtClean="0">
                <a:effectLst/>
                <a:latin typeface="Times New Roman"/>
                <a:ea typeface="Times New Roman"/>
                <a:cs typeface="Arial"/>
              </a:rPr>
              <a:t>Diatomite, pumice, scoria &amp; tuff, volcanic cinders,</a:t>
            </a:r>
            <a:r>
              <a:rPr lang="en-US" sz="2400" b="1" dirty="0" smtClean="0">
                <a:effectLst/>
                <a:latin typeface="Times New Roman"/>
                <a:ea typeface="Times New Roman"/>
                <a:cs typeface="Arial"/>
              </a:rPr>
              <a:t> </a:t>
            </a:r>
            <a:r>
              <a:rPr lang="en-US" sz="2400" dirty="0" smtClean="0">
                <a:effectLst/>
                <a:latin typeface="Times New Roman"/>
                <a:ea typeface="Times New Roman"/>
                <a:cs typeface="Arial"/>
              </a:rPr>
              <a:t>all are of volcanic origin except diatomite.</a:t>
            </a:r>
            <a:endParaRPr lang="en-US" sz="1400" dirty="0">
              <a:ea typeface="Calibri"/>
              <a:cs typeface="Arial"/>
            </a:endParaRPr>
          </a:p>
          <a:p>
            <a:pPr marL="0" indent="0" algn="just" rtl="0">
              <a:lnSpc>
                <a:spcPts val="1855"/>
              </a:lnSpc>
              <a:spcAft>
                <a:spcPts val="0"/>
              </a:spcAft>
              <a:buNone/>
            </a:pPr>
            <a:r>
              <a:rPr lang="en-US" sz="1400" dirty="0" smtClean="0">
                <a:effectLst/>
                <a:latin typeface="Times New Roman"/>
                <a:ea typeface="Times New Roman"/>
                <a:cs typeface="Arial"/>
              </a:rPr>
              <a:t> </a:t>
            </a:r>
            <a:endParaRPr lang="en-US" sz="1400" dirty="0">
              <a:ea typeface="Calibri"/>
              <a:cs typeface="Arial"/>
            </a:endParaRPr>
          </a:p>
          <a:p>
            <a:pPr marL="229235" indent="0" algn="just" rtl="0">
              <a:lnSpc>
                <a:spcPct val="103000"/>
              </a:lnSpc>
              <a:spcAft>
                <a:spcPts val="0"/>
              </a:spcAft>
              <a:buNone/>
            </a:pPr>
            <a:r>
              <a:rPr lang="en-US" sz="2400" b="1" dirty="0" smtClean="0">
                <a:solidFill>
                  <a:srgbClr val="0070C0"/>
                </a:solidFill>
                <a:effectLst/>
                <a:latin typeface="Times New Roman"/>
                <a:ea typeface="Times New Roman"/>
                <a:cs typeface="Arial"/>
              </a:rPr>
              <a:t>2- By-product Lightweight Aggregate</a:t>
            </a:r>
            <a:r>
              <a:rPr lang="en-US" sz="2400" dirty="0" smtClean="0">
                <a:solidFill>
                  <a:srgbClr val="0070C0"/>
                </a:solidFill>
                <a:effectLst/>
                <a:latin typeface="Times New Roman"/>
                <a:ea typeface="Times New Roman"/>
                <a:cs typeface="Arial"/>
              </a:rPr>
              <a:t>: </a:t>
            </a:r>
            <a:r>
              <a:rPr lang="en-US" sz="2400" dirty="0" smtClean="0">
                <a:effectLst/>
                <a:latin typeface="Times New Roman"/>
                <a:ea typeface="Times New Roman"/>
                <a:cs typeface="Arial"/>
              </a:rPr>
              <a:t>Foamed slag &amp; fly ash, waste product from coal</a:t>
            </a:r>
            <a:r>
              <a:rPr lang="en-US" sz="2400" b="1" dirty="0" smtClean="0">
                <a:effectLst/>
                <a:latin typeface="Times New Roman"/>
                <a:ea typeface="Times New Roman"/>
                <a:cs typeface="Arial"/>
              </a:rPr>
              <a:t> </a:t>
            </a:r>
            <a:r>
              <a:rPr lang="en-US" sz="2400" dirty="0" smtClean="0">
                <a:effectLst/>
                <a:latin typeface="Times New Roman"/>
                <a:ea typeface="Times New Roman"/>
                <a:cs typeface="Arial"/>
              </a:rPr>
              <a:t>mines and slate quarries.</a:t>
            </a:r>
            <a:endParaRPr lang="en-US" sz="1400" dirty="0">
              <a:ea typeface="Calibri"/>
              <a:cs typeface="Arial"/>
            </a:endParaRPr>
          </a:p>
          <a:p>
            <a:pPr marL="0" indent="0" algn="just" rtl="0">
              <a:lnSpc>
                <a:spcPts val="1875"/>
              </a:lnSpc>
              <a:spcAft>
                <a:spcPts val="0"/>
              </a:spcAft>
              <a:buNone/>
            </a:pPr>
            <a:r>
              <a:rPr lang="en-US" sz="1400" dirty="0" smtClean="0">
                <a:effectLst/>
                <a:latin typeface="Times New Roman"/>
                <a:ea typeface="Times New Roman"/>
                <a:cs typeface="Arial"/>
              </a:rPr>
              <a:t> </a:t>
            </a:r>
            <a:endParaRPr lang="en-US" sz="1400" dirty="0">
              <a:solidFill>
                <a:srgbClr val="0070C0"/>
              </a:solidFill>
              <a:ea typeface="Calibri"/>
              <a:cs typeface="Arial"/>
            </a:endParaRPr>
          </a:p>
          <a:p>
            <a:pPr marL="229235" indent="0" algn="just" rtl="0">
              <a:lnSpc>
                <a:spcPct val="75000"/>
              </a:lnSpc>
              <a:spcAft>
                <a:spcPts val="0"/>
              </a:spcAft>
              <a:buNone/>
            </a:pPr>
            <a:r>
              <a:rPr lang="en-US" sz="2400" b="1" dirty="0" smtClean="0">
                <a:solidFill>
                  <a:srgbClr val="0070C0"/>
                </a:solidFill>
                <a:effectLst/>
                <a:latin typeface="Times New Roman"/>
                <a:ea typeface="Times New Roman"/>
                <a:cs typeface="Arial"/>
              </a:rPr>
              <a:t>3- Manufactured Lightweight Aggregate</a:t>
            </a:r>
            <a:r>
              <a:rPr lang="en-US" sz="2400" dirty="0" smtClean="0">
                <a:solidFill>
                  <a:srgbClr val="0070C0"/>
                </a:solidFill>
                <a:effectLst/>
                <a:latin typeface="Times New Roman"/>
                <a:ea typeface="Times New Roman"/>
                <a:cs typeface="Arial"/>
              </a:rPr>
              <a:t>: </a:t>
            </a:r>
            <a:r>
              <a:rPr lang="en-US" sz="2400" dirty="0" smtClean="0">
                <a:effectLst/>
                <a:latin typeface="Times New Roman"/>
                <a:ea typeface="Times New Roman"/>
                <a:cs typeface="Arial"/>
              </a:rPr>
              <a:t>Firing clays, slate and shale</a:t>
            </a:r>
            <a:r>
              <a:rPr lang="en-US" sz="2400" b="1" dirty="0" smtClean="0">
                <a:effectLst/>
                <a:latin typeface="Times New Roman"/>
                <a:ea typeface="Times New Roman"/>
                <a:cs typeface="Arial"/>
              </a:rPr>
              <a:t> </a:t>
            </a:r>
            <a:r>
              <a:rPr lang="en-US" sz="4400" dirty="0" smtClean="0">
                <a:effectLst/>
                <a:latin typeface="Arial"/>
                <a:ea typeface="Wingdings"/>
                <a:cs typeface="Arial"/>
              </a:rPr>
              <a:t>→</a:t>
            </a:r>
            <a:r>
              <a:rPr lang="en-US" sz="2400" b="1" dirty="0" smtClean="0">
                <a:effectLst/>
                <a:latin typeface="Times New Roman"/>
                <a:ea typeface="Times New Roman"/>
                <a:cs typeface="Arial"/>
              </a:rPr>
              <a:t> </a:t>
            </a:r>
            <a:r>
              <a:rPr lang="en-US" sz="2400" dirty="0" smtClean="0">
                <a:effectLst/>
                <a:latin typeface="Times New Roman"/>
                <a:ea typeface="Times New Roman"/>
                <a:cs typeface="Arial"/>
              </a:rPr>
              <a:t>bloating and</a:t>
            </a:r>
            <a:r>
              <a:rPr lang="en-US" sz="2400" b="1" dirty="0" smtClean="0">
                <a:effectLst/>
                <a:latin typeface="Times New Roman"/>
                <a:ea typeface="Times New Roman"/>
                <a:cs typeface="Arial"/>
              </a:rPr>
              <a:t> </a:t>
            </a:r>
            <a:r>
              <a:rPr lang="en-US" sz="2400" dirty="0" smtClean="0">
                <a:effectLst/>
                <a:latin typeface="Times New Roman"/>
                <a:ea typeface="Times New Roman"/>
                <a:cs typeface="Arial"/>
              </a:rPr>
              <a:t>expansion, then rapid cooling.</a:t>
            </a:r>
            <a:endParaRPr lang="en-US" sz="1400" dirty="0">
              <a:ea typeface="Calibri"/>
              <a:cs typeface="Arial"/>
            </a:endParaRPr>
          </a:p>
          <a:p>
            <a:pPr marL="0" indent="0" algn="just" rtl="0">
              <a:lnSpc>
                <a:spcPts val="1015"/>
              </a:lnSpc>
              <a:spcAft>
                <a:spcPts val="0"/>
              </a:spcAft>
              <a:buNone/>
            </a:pPr>
            <a:r>
              <a:rPr lang="en-US" sz="1400" dirty="0" smtClean="0">
                <a:effectLst/>
                <a:latin typeface="Times New Roman"/>
                <a:ea typeface="Times New Roman"/>
                <a:cs typeface="Arial"/>
              </a:rPr>
              <a:t> </a:t>
            </a:r>
            <a:endParaRPr lang="en-US" sz="1400" dirty="0">
              <a:ea typeface="Calibri"/>
              <a:cs typeface="Arial"/>
            </a:endParaRPr>
          </a:p>
          <a:p>
            <a:pPr marL="0" indent="0" algn="just" rtl="0">
              <a:lnSpc>
                <a:spcPct val="102000"/>
              </a:lnSpc>
              <a:spcAft>
                <a:spcPts val="0"/>
              </a:spcAft>
              <a:buNone/>
            </a:pPr>
            <a:r>
              <a:rPr lang="en-US" sz="2400" dirty="0" smtClean="0">
                <a:effectLst/>
                <a:latin typeface="Times New Roman"/>
                <a:ea typeface="Times New Roman"/>
                <a:cs typeface="Arial"/>
              </a:rPr>
              <a:t>Lightweight Aggregates for structural concrete in Iraq are tested according to </a:t>
            </a:r>
            <a:r>
              <a:rPr lang="en-US" sz="2400" b="1" dirty="0" smtClean="0">
                <a:solidFill>
                  <a:srgbClr val="FF0000"/>
                </a:solidFill>
                <a:effectLst/>
                <a:latin typeface="Times New Roman"/>
                <a:ea typeface="Times New Roman"/>
                <a:cs typeface="Arial"/>
              </a:rPr>
              <a:t>IQS no. 2550 / 1986.</a:t>
            </a:r>
            <a:endParaRPr lang="en-US" sz="1400" b="1" dirty="0">
              <a:solidFill>
                <a:srgbClr val="FF0000"/>
              </a:solidFill>
              <a:ea typeface="Calibri"/>
              <a:cs typeface="Arial"/>
            </a:endParaRPr>
          </a:p>
          <a:p>
            <a:pPr algn="just" rtl="0"/>
            <a:endParaRPr lang="ar-IQ" sz="2400" dirty="0"/>
          </a:p>
        </p:txBody>
      </p:sp>
    </p:spTree>
    <p:extLst>
      <p:ext uri="{BB962C8B-B14F-4D97-AF65-F5344CB8AC3E}">
        <p14:creationId xmlns:p14="http://schemas.microsoft.com/office/powerpoint/2010/main" val="4105467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pPr marL="0" indent="0" algn="just" rtl="0">
              <a:spcAft>
                <a:spcPts val="0"/>
              </a:spcAft>
              <a:buNone/>
            </a:pPr>
            <a:r>
              <a:rPr lang="en-US" sz="2400" b="1" dirty="0" smtClean="0">
                <a:effectLst/>
                <a:latin typeface="Times New Roman"/>
                <a:ea typeface="Times New Roman"/>
                <a:cs typeface="Arial"/>
              </a:rPr>
              <a:t>     </a:t>
            </a:r>
            <a:r>
              <a:rPr lang="en-US" sz="2600" b="1" dirty="0" smtClean="0">
                <a:solidFill>
                  <a:srgbClr val="FF0000"/>
                </a:solidFill>
                <a:effectLst/>
                <a:latin typeface="Times New Roman"/>
                <a:ea typeface="Times New Roman"/>
                <a:cs typeface="Arial"/>
              </a:rPr>
              <a:t>Building stones</a:t>
            </a:r>
            <a:r>
              <a:rPr lang="en-US" sz="2600" dirty="0" smtClean="0">
                <a:solidFill>
                  <a:srgbClr val="FF0000"/>
                </a:solidFill>
                <a:effectLst/>
                <a:latin typeface="Times New Roman"/>
                <a:ea typeface="Times New Roman"/>
                <a:cs typeface="Arial"/>
              </a:rPr>
              <a:t>:</a:t>
            </a:r>
            <a:endParaRPr lang="en-US" sz="2600" dirty="0">
              <a:solidFill>
                <a:srgbClr val="FF0000"/>
              </a:solidFill>
              <a:ea typeface="Calibri"/>
              <a:cs typeface="Arial"/>
            </a:endParaRPr>
          </a:p>
          <a:p>
            <a:pPr marL="0" indent="0" algn="just" rtl="0">
              <a:lnSpc>
                <a:spcPts val="935"/>
              </a:lnSpc>
              <a:spcAft>
                <a:spcPts val="0"/>
              </a:spcAft>
              <a:buNone/>
            </a:pPr>
            <a:r>
              <a:rPr lang="en-US" sz="1400" dirty="0" smtClean="0">
                <a:effectLst/>
                <a:latin typeface="Times New Roman"/>
                <a:ea typeface="Times New Roman"/>
                <a:cs typeface="Arial"/>
              </a:rPr>
              <a:t> </a:t>
            </a:r>
            <a:endParaRPr lang="en-US" sz="1400" dirty="0">
              <a:ea typeface="Calibri"/>
              <a:cs typeface="Arial"/>
            </a:endParaRPr>
          </a:p>
          <a:p>
            <a:pPr marL="0" indent="0" algn="just" rtl="0">
              <a:spcAft>
                <a:spcPts val="0"/>
              </a:spcAft>
              <a:buNone/>
            </a:pPr>
            <a:r>
              <a:rPr lang="en-US" sz="2400" b="1" dirty="0" smtClean="0">
                <a:effectLst/>
                <a:latin typeface="Times New Roman"/>
                <a:ea typeface="Times New Roman"/>
                <a:cs typeface="Arial"/>
              </a:rPr>
              <a:t>     </a:t>
            </a:r>
            <a:r>
              <a:rPr lang="en-US" sz="2600" b="1" dirty="0" smtClean="0">
                <a:solidFill>
                  <a:srgbClr val="FF0000"/>
                </a:solidFill>
                <a:effectLst/>
                <a:latin typeface="Times New Roman"/>
                <a:ea typeface="Times New Roman"/>
                <a:cs typeface="Arial"/>
              </a:rPr>
              <a:t>During history use of local stones</a:t>
            </a:r>
            <a:r>
              <a:rPr lang="en-US" sz="2600" dirty="0" smtClean="0">
                <a:solidFill>
                  <a:srgbClr val="FF0000"/>
                </a:solidFill>
                <a:effectLst/>
                <a:latin typeface="Times New Roman"/>
                <a:ea typeface="Times New Roman"/>
                <a:cs typeface="Arial"/>
              </a:rPr>
              <a:t>:</a:t>
            </a:r>
            <a:endParaRPr lang="en-US" sz="2600" dirty="0">
              <a:solidFill>
                <a:srgbClr val="FF0000"/>
              </a:solidFill>
              <a:ea typeface="Calibri"/>
              <a:cs typeface="Arial"/>
            </a:endParaRPr>
          </a:p>
          <a:p>
            <a:pPr marL="0" indent="0" algn="just" rtl="0">
              <a:lnSpc>
                <a:spcPts val="990"/>
              </a:lnSpc>
              <a:spcAft>
                <a:spcPts val="0"/>
              </a:spcAft>
              <a:buNone/>
            </a:pPr>
            <a:r>
              <a:rPr lang="en-US" sz="1400" dirty="0" smtClean="0">
                <a:effectLst/>
                <a:latin typeface="Times New Roman"/>
                <a:ea typeface="Times New Roman"/>
                <a:cs typeface="Arial"/>
              </a:rPr>
              <a:t> </a:t>
            </a:r>
            <a:endParaRPr lang="en-US" sz="1400" dirty="0">
              <a:ea typeface="Calibri"/>
              <a:cs typeface="Arial"/>
            </a:endParaRPr>
          </a:p>
          <a:p>
            <a:pPr indent="0" algn="just" rtl="0">
              <a:lnSpc>
                <a:spcPct val="105000"/>
              </a:lnSpc>
              <a:spcAft>
                <a:spcPts val="0"/>
              </a:spcAft>
              <a:buNone/>
            </a:pPr>
            <a:r>
              <a:rPr lang="en-US" sz="2400" dirty="0" smtClean="0">
                <a:effectLst/>
                <a:latin typeface="Times New Roman"/>
                <a:ea typeface="Times New Roman"/>
                <a:cs typeface="Arial"/>
              </a:rPr>
              <a:t>   Pyramids 2800 years B.C built from limestone blocks, Defense and religious buildings, Winged Bull in Nineveh, Nineveh walls 5000 years B.C, Trade in ornamental stones, Facing with a veneer of natural stone 2 inches (Granite, Marble, Sandstone, Limestone and Slate).</a:t>
            </a:r>
            <a:endParaRPr lang="en-US" sz="1400" dirty="0">
              <a:ea typeface="Calibri"/>
              <a:cs typeface="Arial"/>
            </a:endParaRPr>
          </a:p>
          <a:p>
            <a:pPr marL="0" indent="0" algn="just" rtl="0">
              <a:lnSpc>
                <a:spcPts val="935"/>
              </a:lnSpc>
              <a:spcAft>
                <a:spcPts val="0"/>
              </a:spcAft>
              <a:buNone/>
            </a:pPr>
            <a:r>
              <a:rPr lang="en-US" sz="1400" dirty="0" smtClean="0">
                <a:effectLst/>
                <a:latin typeface="Times New Roman"/>
                <a:ea typeface="Times New Roman"/>
                <a:cs typeface="Arial"/>
              </a:rPr>
              <a:t> </a:t>
            </a:r>
            <a:endParaRPr lang="en-US" sz="1400" dirty="0">
              <a:ea typeface="Calibri"/>
              <a:cs typeface="Arial"/>
            </a:endParaRPr>
          </a:p>
          <a:p>
            <a:pPr indent="0" algn="just" rtl="0">
              <a:lnSpc>
                <a:spcPct val="113000"/>
              </a:lnSpc>
              <a:spcAft>
                <a:spcPts val="0"/>
              </a:spcAft>
              <a:buNone/>
            </a:pPr>
            <a:r>
              <a:rPr lang="en-US" sz="2400" dirty="0" smtClean="0">
                <a:effectLst/>
                <a:latin typeface="Times New Roman"/>
                <a:ea typeface="Times New Roman"/>
                <a:cs typeface="Arial"/>
              </a:rPr>
              <a:t>   Building stone comprises solid igneous, sedimentary, and metamorphic rocks, usable in its natural state or prepared by hand or mechanically. Building stone is a raw materials for the production of crushed aggregate and dimension stone (paving stone and construction products). Stone for several purposes is quarried from one deposit by blasting, breaking and dressing their size, shape and surface texture.</a:t>
            </a:r>
            <a:endParaRPr lang="en-US" sz="1400" dirty="0">
              <a:ea typeface="Calibri"/>
              <a:cs typeface="Arial"/>
            </a:endParaRPr>
          </a:p>
          <a:p>
            <a:pPr algn="just" rtl="0"/>
            <a:endParaRPr lang="ar-IQ" sz="2400" dirty="0"/>
          </a:p>
        </p:txBody>
      </p:sp>
    </p:spTree>
    <p:extLst>
      <p:ext uri="{BB962C8B-B14F-4D97-AF65-F5344CB8AC3E}">
        <p14:creationId xmlns:p14="http://schemas.microsoft.com/office/powerpoint/2010/main" val="201959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712968" cy="6120680"/>
          </a:xfrm>
        </p:spPr>
        <p:txBody>
          <a:bodyPr>
            <a:noAutofit/>
          </a:bodyPr>
          <a:lstStyle/>
          <a:p>
            <a:pPr marL="0" indent="0" algn="l" rtl="0">
              <a:spcAft>
                <a:spcPts val="0"/>
              </a:spcAft>
              <a:buNone/>
            </a:pPr>
            <a:r>
              <a:rPr lang="en-US" sz="2200" b="1" dirty="0" smtClean="0">
                <a:solidFill>
                  <a:srgbClr val="FF0000"/>
                </a:solidFill>
                <a:effectLst/>
                <a:latin typeface="Times New Roman"/>
                <a:ea typeface="Times New Roman"/>
                <a:cs typeface="Arial"/>
              </a:rPr>
              <a:t>Types of building stones</a:t>
            </a:r>
            <a:r>
              <a:rPr lang="en-US" sz="2200" dirty="0" smtClean="0">
                <a:solidFill>
                  <a:srgbClr val="FF0000"/>
                </a:solidFill>
                <a:effectLst/>
                <a:latin typeface="Times New Roman"/>
                <a:ea typeface="Times New Roman"/>
                <a:cs typeface="Arial"/>
              </a:rPr>
              <a:t>:</a:t>
            </a:r>
            <a:endParaRPr lang="en-US" sz="2200" dirty="0">
              <a:solidFill>
                <a:srgbClr val="FF0000"/>
              </a:solidFill>
              <a:ea typeface="Calibri"/>
              <a:cs typeface="Arial"/>
            </a:endParaRPr>
          </a:p>
          <a:p>
            <a:pPr indent="0" algn="just" rtl="0">
              <a:lnSpc>
                <a:spcPct val="103000"/>
              </a:lnSpc>
              <a:spcAft>
                <a:spcPts val="0"/>
              </a:spcAft>
              <a:buNone/>
            </a:pPr>
            <a:r>
              <a:rPr lang="en-US" sz="2200" dirty="0" smtClean="0">
                <a:effectLst/>
                <a:latin typeface="Times New Roman"/>
                <a:ea typeface="Times New Roman"/>
                <a:cs typeface="Arial"/>
              </a:rPr>
              <a:t>Common building stones: granite, </a:t>
            </a:r>
            <a:r>
              <a:rPr lang="en-US" sz="2200" dirty="0" err="1" smtClean="0">
                <a:effectLst/>
                <a:latin typeface="Times New Roman"/>
                <a:ea typeface="Times New Roman"/>
                <a:cs typeface="Arial"/>
              </a:rPr>
              <a:t>syanite</a:t>
            </a:r>
            <a:r>
              <a:rPr lang="en-US" sz="2200" dirty="0" smtClean="0">
                <a:effectLst/>
                <a:latin typeface="Times New Roman"/>
                <a:ea typeface="Times New Roman"/>
                <a:cs typeface="Arial"/>
              </a:rPr>
              <a:t>, basalt, slate, gneiss, sandstone, limestone, marble, quartzite, chalk, gypsum --- etc.</a:t>
            </a:r>
            <a:endParaRPr lang="en-US" sz="2200" dirty="0">
              <a:ea typeface="Calibri"/>
              <a:cs typeface="Arial"/>
            </a:endParaRPr>
          </a:p>
          <a:p>
            <a:pPr marL="0" indent="0" algn="l" rtl="0">
              <a:spcAft>
                <a:spcPts val="0"/>
              </a:spcAft>
              <a:buNone/>
            </a:pPr>
            <a:r>
              <a:rPr lang="en-US" sz="2200" b="1" dirty="0" smtClean="0">
                <a:solidFill>
                  <a:srgbClr val="0070C0"/>
                </a:solidFill>
                <a:effectLst/>
                <a:latin typeface="Times New Roman"/>
                <a:ea typeface="Times New Roman"/>
                <a:cs typeface="Arial"/>
              </a:rPr>
              <a:t>IQS no.1387/1989 </a:t>
            </a:r>
            <a:r>
              <a:rPr lang="en-US" sz="2200" dirty="0" smtClean="0">
                <a:effectLst/>
                <a:latin typeface="Times New Roman"/>
                <a:ea typeface="Times New Roman"/>
                <a:cs typeface="Arial"/>
              </a:rPr>
              <a:t>classify the</a:t>
            </a:r>
            <a:r>
              <a:rPr lang="en-US" sz="2200" b="1" dirty="0" smtClean="0">
                <a:effectLst/>
                <a:latin typeface="Times New Roman"/>
                <a:ea typeface="Times New Roman"/>
                <a:cs typeface="Arial"/>
              </a:rPr>
              <a:t> </a:t>
            </a:r>
            <a:r>
              <a:rPr lang="en-US" sz="2200" b="1" dirty="0" smtClean="0">
                <a:solidFill>
                  <a:srgbClr val="0070C0"/>
                </a:solidFill>
                <a:effectLst/>
                <a:latin typeface="Times New Roman"/>
                <a:ea typeface="Times New Roman"/>
                <a:cs typeface="Arial"/>
              </a:rPr>
              <a:t>Natural building stones </a:t>
            </a:r>
            <a:r>
              <a:rPr lang="en-US" sz="2200" dirty="0" smtClean="0">
                <a:effectLst/>
                <a:latin typeface="Times New Roman"/>
                <a:ea typeface="Times New Roman"/>
                <a:cs typeface="Arial"/>
              </a:rPr>
              <a:t>in Iraq to:</a:t>
            </a:r>
            <a:endParaRPr lang="en-US" sz="2200" dirty="0">
              <a:ea typeface="Calibri"/>
              <a:cs typeface="Arial"/>
            </a:endParaRPr>
          </a:p>
          <a:p>
            <a:pPr marL="0" indent="0" algn="l" rtl="0">
              <a:lnSpc>
                <a:spcPts val="935"/>
              </a:lnSpc>
              <a:spcAft>
                <a:spcPts val="0"/>
              </a:spcAft>
              <a:buNone/>
            </a:pPr>
            <a:r>
              <a:rPr lang="en-US" sz="2200" dirty="0" smtClean="0">
                <a:effectLst/>
                <a:latin typeface="Times New Roman"/>
                <a:ea typeface="Times New Roman"/>
                <a:cs typeface="Arial"/>
              </a:rPr>
              <a:t> </a:t>
            </a:r>
            <a:endParaRPr lang="en-US" sz="2200" dirty="0">
              <a:ea typeface="Calibri"/>
              <a:cs typeface="Arial"/>
            </a:endParaRPr>
          </a:p>
          <a:p>
            <a:pPr marL="0" indent="0" algn="l" rtl="0">
              <a:spcAft>
                <a:spcPts val="0"/>
              </a:spcAft>
              <a:buNone/>
            </a:pPr>
            <a:r>
              <a:rPr lang="en-US" sz="2200" b="1" dirty="0" smtClean="0">
                <a:solidFill>
                  <a:srgbClr val="FF0000"/>
                </a:solidFill>
                <a:effectLst/>
                <a:latin typeface="Times New Roman"/>
                <a:ea typeface="Times New Roman"/>
                <a:cs typeface="Arial"/>
              </a:rPr>
              <a:t>1- Marble </a:t>
            </a:r>
            <a:r>
              <a:rPr lang="en-US" sz="2200" dirty="0" smtClean="0">
                <a:effectLst/>
                <a:latin typeface="Times New Roman"/>
                <a:ea typeface="Times New Roman"/>
                <a:cs typeface="Arial"/>
              </a:rPr>
              <a:t>which classes to (calcite, </a:t>
            </a:r>
            <a:r>
              <a:rPr lang="en-US" sz="2200" smtClean="0">
                <a:effectLst/>
                <a:latin typeface="Times New Roman"/>
                <a:ea typeface="Times New Roman"/>
                <a:cs typeface="Arial"/>
              </a:rPr>
              <a:t>dolomite</a:t>
            </a:r>
            <a:r>
              <a:rPr lang="en-US" sz="2200" smtClean="0">
                <a:effectLst/>
                <a:latin typeface="Times New Roman"/>
                <a:ea typeface="Times New Roman"/>
                <a:cs typeface="Arial"/>
              </a:rPr>
              <a:t>, </a:t>
            </a:r>
            <a:r>
              <a:rPr lang="en-US" sz="2200" dirty="0" smtClean="0">
                <a:effectLst/>
                <a:latin typeface="Times New Roman"/>
                <a:ea typeface="Times New Roman"/>
                <a:cs typeface="Arial"/>
              </a:rPr>
              <a:t>or travertine)</a:t>
            </a:r>
            <a:endParaRPr lang="en-US" sz="2200" dirty="0">
              <a:ea typeface="Calibri"/>
              <a:cs typeface="Arial"/>
            </a:endParaRPr>
          </a:p>
          <a:p>
            <a:pPr marL="0" indent="0" algn="l" rtl="0">
              <a:lnSpc>
                <a:spcPts val="195"/>
              </a:lnSpc>
              <a:spcAft>
                <a:spcPts val="0"/>
              </a:spcAft>
              <a:buNone/>
            </a:pPr>
            <a:r>
              <a:rPr lang="en-US" sz="2200" dirty="0" smtClean="0">
                <a:effectLst/>
                <a:latin typeface="Times New Roman"/>
                <a:ea typeface="Times New Roman"/>
                <a:cs typeface="Arial"/>
              </a:rPr>
              <a:t> </a:t>
            </a:r>
            <a:endParaRPr lang="en-US" sz="2200" dirty="0">
              <a:ea typeface="Calibri"/>
              <a:cs typeface="Arial"/>
            </a:endParaRPr>
          </a:p>
          <a:p>
            <a:pPr marL="229235" indent="0" algn="l" rtl="0">
              <a:lnSpc>
                <a:spcPct val="104000"/>
              </a:lnSpc>
              <a:spcAft>
                <a:spcPts val="0"/>
              </a:spcAft>
              <a:buNone/>
            </a:pPr>
            <a:r>
              <a:rPr lang="en-US" sz="2200" b="1" dirty="0" smtClean="0">
                <a:solidFill>
                  <a:srgbClr val="FF0000"/>
                </a:solidFill>
                <a:effectLst/>
                <a:latin typeface="Times New Roman"/>
                <a:ea typeface="Times New Roman"/>
                <a:cs typeface="Arial"/>
              </a:rPr>
              <a:t>2- Sandstone </a:t>
            </a:r>
            <a:r>
              <a:rPr lang="en-US" sz="2200" dirty="0" smtClean="0">
                <a:effectLst/>
                <a:latin typeface="Times New Roman"/>
                <a:ea typeface="Times New Roman"/>
                <a:cs typeface="Arial"/>
              </a:rPr>
              <a:t>which classes to (sandstone </a:t>
            </a:r>
            <a:r>
              <a:rPr lang="en-US" sz="2200" b="1" dirty="0" smtClean="0">
                <a:solidFill>
                  <a:srgbClr val="0070C0"/>
                </a:solidFill>
                <a:effectLst/>
                <a:latin typeface="Times New Roman"/>
                <a:ea typeface="Times New Roman"/>
                <a:cs typeface="Arial"/>
              </a:rPr>
              <a:t>SiO2 &gt; 60%, </a:t>
            </a:r>
            <a:r>
              <a:rPr lang="en-US" sz="2200" dirty="0" smtClean="0">
                <a:effectLst/>
                <a:latin typeface="Times New Roman"/>
                <a:ea typeface="Times New Roman"/>
                <a:cs typeface="Arial"/>
              </a:rPr>
              <a:t>quartz sandstone </a:t>
            </a:r>
            <a:r>
              <a:rPr lang="en-US" sz="2200" b="1" dirty="0" smtClean="0">
                <a:solidFill>
                  <a:srgbClr val="0070C0"/>
                </a:solidFill>
                <a:effectLst/>
                <a:latin typeface="Times New Roman"/>
                <a:ea typeface="Times New Roman"/>
                <a:cs typeface="Arial"/>
              </a:rPr>
              <a:t>SiO2 &gt; 90%, </a:t>
            </a:r>
            <a:r>
              <a:rPr lang="en-US" sz="2200" dirty="0" smtClean="0">
                <a:effectLst/>
                <a:latin typeface="Times New Roman"/>
                <a:ea typeface="Times New Roman"/>
                <a:cs typeface="Arial"/>
              </a:rPr>
              <a:t>quartzite </a:t>
            </a:r>
            <a:r>
              <a:rPr lang="en-US" sz="2200" b="1" dirty="0" smtClean="0">
                <a:solidFill>
                  <a:srgbClr val="0070C0"/>
                </a:solidFill>
                <a:effectLst/>
                <a:latin typeface="Times New Roman"/>
                <a:ea typeface="Times New Roman"/>
                <a:cs typeface="Arial"/>
              </a:rPr>
              <a:t>SiO2 &gt; 95%)</a:t>
            </a:r>
            <a:endParaRPr lang="en-US" sz="2200" b="1" dirty="0">
              <a:solidFill>
                <a:srgbClr val="0070C0"/>
              </a:solidFill>
              <a:ea typeface="Calibri"/>
              <a:cs typeface="Arial"/>
            </a:endParaRPr>
          </a:p>
          <a:p>
            <a:pPr marL="0" indent="0" algn="l" rtl="0">
              <a:lnSpc>
                <a:spcPts val="35"/>
              </a:lnSpc>
              <a:spcAft>
                <a:spcPts val="0"/>
              </a:spcAft>
              <a:buNone/>
            </a:pPr>
            <a:r>
              <a:rPr lang="en-US" sz="2200" dirty="0" smtClean="0">
                <a:effectLst/>
                <a:latin typeface="Times New Roman"/>
                <a:ea typeface="Times New Roman"/>
                <a:cs typeface="Arial"/>
              </a:rPr>
              <a:t> </a:t>
            </a:r>
            <a:endParaRPr lang="en-US" sz="2200" dirty="0">
              <a:ea typeface="Calibri"/>
              <a:cs typeface="Arial"/>
            </a:endParaRPr>
          </a:p>
          <a:p>
            <a:pPr marL="0" indent="0" algn="l" rtl="0">
              <a:spcAft>
                <a:spcPts val="0"/>
              </a:spcAft>
              <a:buNone/>
            </a:pPr>
            <a:r>
              <a:rPr lang="en-US" sz="2200" b="1" dirty="0" smtClean="0">
                <a:solidFill>
                  <a:srgbClr val="FF0000"/>
                </a:solidFill>
                <a:effectLst/>
                <a:latin typeface="Times New Roman"/>
                <a:ea typeface="Times New Roman"/>
                <a:cs typeface="Arial"/>
              </a:rPr>
              <a:t>3- Limestone </a:t>
            </a:r>
            <a:r>
              <a:rPr lang="en-US" sz="2200" dirty="0" smtClean="0">
                <a:effectLst/>
                <a:latin typeface="Times New Roman"/>
                <a:ea typeface="Times New Roman"/>
                <a:cs typeface="Arial"/>
              </a:rPr>
              <a:t>which classes to (low density, moderate density, high density)</a:t>
            </a:r>
            <a:endParaRPr lang="en-US" sz="2200" dirty="0">
              <a:ea typeface="Calibri"/>
              <a:cs typeface="Arial"/>
            </a:endParaRPr>
          </a:p>
          <a:p>
            <a:pPr marL="0" indent="0" algn="l" rtl="0">
              <a:lnSpc>
                <a:spcPts val="140"/>
              </a:lnSpc>
              <a:spcAft>
                <a:spcPts val="0"/>
              </a:spcAft>
              <a:buNone/>
            </a:pPr>
            <a:r>
              <a:rPr lang="en-US" sz="2200" dirty="0" smtClean="0">
                <a:effectLst/>
                <a:latin typeface="Times New Roman"/>
                <a:ea typeface="Times New Roman"/>
                <a:cs typeface="Arial"/>
              </a:rPr>
              <a:t> </a:t>
            </a:r>
            <a:endParaRPr lang="en-US" sz="2200" dirty="0">
              <a:ea typeface="Calibri"/>
              <a:cs typeface="Arial"/>
            </a:endParaRPr>
          </a:p>
          <a:p>
            <a:pPr marL="0" indent="0" algn="l" rtl="0">
              <a:spcAft>
                <a:spcPts val="0"/>
              </a:spcAft>
              <a:buNone/>
            </a:pPr>
            <a:r>
              <a:rPr lang="en-US" sz="2200" b="1" dirty="0" smtClean="0">
                <a:solidFill>
                  <a:srgbClr val="FF0000"/>
                </a:solidFill>
                <a:effectLst/>
                <a:latin typeface="Times New Roman"/>
                <a:ea typeface="Times New Roman"/>
                <a:cs typeface="Arial"/>
              </a:rPr>
              <a:t>4- Granite</a:t>
            </a:r>
            <a:endParaRPr lang="en-US" sz="2200" dirty="0">
              <a:solidFill>
                <a:srgbClr val="FF0000"/>
              </a:solidFill>
              <a:ea typeface="Calibri"/>
              <a:cs typeface="Arial"/>
            </a:endParaRPr>
          </a:p>
          <a:p>
            <a:pPr marL="0" marR="12700" indent="0" algn="just" rtl="0">
              <a:lnSpc>
                <a:spcPct val="102000"/>
              </a:lnSpc>
              <a:spcAft>
                <a:spcPts val="0"/>
              </a:spcAft>
              <a:buNone/>
            </a:pPr>
            <a:r>
              <a:rPr lang="en-US" sz="2400" dirty="0" smtClean="0">
                <a:effectLst/>
                <a:latin typeface="Times New Roman"/>
                <a:ea typeface="Times New Roman"/>
                <a:cs typeface="Arial"/>
              </a:rPr>
              <a:t>The required tests according this specification are absorption, density, compressive strength, resistance to abrasion, and soundness.</a:t>
            </a:r>
            <a:endParaRPr lang="en-US" sz="1400" dirty="0">
              <a:ea typeface="Calibri"/>
              <a:cs typeface="Arial"/>
            </a:endParaRPr>
          </a:p>
          <a:p>
            <a:pPr marL="0" indent="0" algn="just" rtl="0">
              <a:spcAft>
                <a:spcPts val="0"/>
              </a:spcAft>
              <a:buNone/>
            </a:pPr>
            <a:r>
              <a:rPr lang="en-US" sz="2400" dirty="0" smtClean="0">
                <a:effectLst/>
                <a:latin typeface="Times New Roman"/>
                <a:ea typeface="Times New Roman"/>
                <a:cs typeface="Arial"/>
              </a:rPr>
              <a:t>Igneous rocks, quartzite, &amp; some sandstone have high values and low place value.</a:t>
            </a:r>
            <a:endParaRPr lang="en-US" sz="1400" dirty="0">
              <a:ea typeface="Calibri"/>
              <a:cs typeface="Arial"/>
            </a:endParaRPr>
          </a:p>
          <a:p>
            <a:pPr algn="l" rtl="0"/>
            <a:endParaRPr lang="ar-IQ" sz="2200" dirty="0"/>
          </a:p>
        </p:txBody>
      </p:sp>
    </p:spTree>
    <p:extLst>
      <p:ext uri="{BB962C8B-B14F-4D97-AF65-F5344CB8AC3E}">
        <p14:creationId xmlns:p14="http://schemas.microsoft.com/office/powerpoint/2010/main" val="2446481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048672"/>
          </a:xfrm>
        </p:spPr>
        <p:txBody>
          <a:bodyPr>
            <a:normAutofit/>
          </a:bodyPr>
          <a:lstStyle/>
          <a:p>
            <a:pPr marL="0" indent="0" algn="just" rtl="0">
              <a:spcAft>
                <a:spcPts val="0"/>
              </a:spcAft>
              <a:buNone/>
            </a:pPr>
            <a:r>
              <a:rPr lang="en-US" sz="2400" b="1" dirty="0" smtClean="0">
                <a:solidFill>
                  <a:srgbClr val="0070C0"/>
                </a:solidFill>
                <a:effectLst/>
                <a:latin typeface="Times New Roman"/>
                <a:ea typeface="Times New Roman"/>
                <a:cs typeface="Arial"/>
              </a:rPr>
              <a:t>Features of building stone (Geological, </a:t>
            </a:r>
            <a:r>
              <a:rPr lang="en-US" sz="2400" b="1" dirty="0" err="1" smtClean="0">
                <a:solidFill>
                  <a:srgbClr val="0070C0"/>
                </a:solidFill>
                <a:effectLst/>
                <a:latin typeface="Times New Roman"/>
                <a:ea typeface="Times New Roman"/>
                <a:cs typeface="Arial"/>
              </a:rPr>
              <a:t>physiomechanical</a:t>
            </a:r>
            <a:r>
              <a:rPr lang="en-US" sz="2400" b="1" dirty="0" smtClean="0">
                <a:solidFill>
                  <a:srgbClr val="0070C0"/>
                </a:solidFill>
                <a:effectLst/>
                <a:latin typeface="Times New Roman"/>
                <a:ea typeface="Times New Roman"/>
                <a:cs typeface="Arial"/>
              </a:rPr>
              <a:t> &amp; texture properties)</a:t>
            </a:r>
            <a:r>
              <a:rPr lang="en-US" sz="2400" dirty="0" smtClean="0">
                <a:solidFill>
                  <a:srgbClr val="0070C0"/>
                </a:solidFill>
                <a:effectLst/>
                <a:latin typeface="Times New Roman"/>
                <a:ea typeface="Times New Roman"/>
                <a:cs typeface="Arial"/>
              </a:rPr>
              <a:t>:</a:t>
            </a:r>
            <a:endParaRPr lang="en-US" sz="1400" dirty="0">
              <a:solidFill>
                <a:srgbClr val="0070C0"/>
              </a:solidFill>
              <a:ea typeface="Calibri"/>
              <a:cs typeface="Arial"/>
            </a:endParaRPr>
          </a:p>
          <a:p>
            <a:pPr marL="0" indent="0" algn="just" rtl="0">
              <a:lnSpc>
                <a:spcPts val="910"/>
              </a:lnSpc>
              <a:spcAft>
                <a:spcPts val="0"/>
              </a:spcAft>
              <a:buNone/>
            </a:pPr>
            <a:r>
              <a:rPr lang="en-US" sz="1400" dirty="0" smtClean="0">
                <a:solidFill>
                  <a:srgbClr val="FF0000"/>
                </a:solidFill>
                <a:effectLst/>
                <a:latin typeface="Times New Roman"/>
                <a:ea typeface="Times New Roman"/>
                <a:cs typeface="Arial"/>
              </a:rPr>
              <a:t> </a:t>
            </a:r>
            <a:endParaRPr lang="en-US" sz="1400" dirty="0">
              <a:solidFill>
                <a:srgbClr val="FF0000"/>
              </a:solidFill>
              <a:ea typeface="Calibri"/>
              <a:cs typeface="Arial"/>
            </a:endParaRPr>
          </a:p>
          <a:p>
            <a:pPr marL="0" indent="0" algn="just" rtl="0">
              <a:spcAft>
                <a:spcPts val="0"/>
              </a:spcAft>
              <a:buNone/>
            </a:pPr>
            <a:r>
              <a:rPr lang="en-US" sz="2400" b="1" dirty="0" smtClean="0">
                <a:solidFill>
                  <a:srgbClr val="FF0000"/>
                </a:solidFill>
                <a:effectLst/>
                <a:latin typeface="Times New Roman"/>
                <a:ea typeface="Times New Roman"/>
                <a:cs typeface="Arial"/>
              </a:rPr>
              <a:t>1- Strength, porosity and water absorption</a:t>
            </a:r>
            <a:r>
              <a:rPr lang="en-US" sz="2400" dirty="0" smtClean="0">
                <a:solidFill>
                  <a:srgbClr val="FF0000"/>
                </a:solidFill>
                <a:effectLst/>
                <a:latin typeface="Times New Roman"/>
                <a:ea typeface="Times New Roman"/>
                <a:cs typeface="Arial"/>
              </a:rPr>
              <a:t>:</a:t>
            </a:r>
            <a:endParaRPr lang="en-US" sz="1400" dirty="0">
              <a:solidFill>
                <a:srgbClr val="FF0000"/>
              </a:solidFill>
              <a:ea typeface="Calibri"/>
              <a:cs typeface="Arial"/>
            </a:endParaRPr>
          </a:p>
          <a:p>
            <a:pPr marL="0" indent="0" algn="just" rtl="0">
              <a:lnSpc>
                <a:spcPts val="200"/>
              </a:lnSpc>
              <a:spcAft>
                <a:spcPts val="0"/>
              </a:spcAft>
              <a:buNone/>
            </a:pPr>
            <a:r>
              <a:rPr lang="en-US" sz="1400" dirty="0" smtClean="0">
                <a:effectLst/>
                <a:latin typeface="Times New Roman"/>
                <a:ea typeface="Times New Roman"/>
                <a:cs typeface="Arial"/>
              </a:rPr>
              <a:t> </a:t>
            </a:r>
            <a:endParaRPr lang="en-US" sz="1400" dirty="0">
              <a:ea typeface="Calibri"/>
              <a:cs typeface="Arial"/>
            </a:endParaRPr>
          </a:p>
          <a:p>
            <a:pPr marL="114300" indent="0" algn="just" rtl="0">
              <a:spcAft>
                <a:spcPts val="0"/>
              </a:spcAft>
              <a:buNone/>
            </a:pPr>
            <a:r>
              <a:rPr lang="en-US" sz="2400" dirty="0" smtClean="0">
                <a:effectLst/>
                <a:latin typeface="Times New Roman"/>
                <a:ea typeface="Times New Roman"/>
                <a:cs typeface="Arial"/>
              </a:rPr>
              <a:t>Should be strong, resistance to compressive strength, low porosity and water absorption.</a:t>
            </a:r>
            <a:endParaRPr lang="en-US" sz="1400" dirty="0">
              <a:ea typeface="Calibri"/>
              <a:cs typeface="Arial"/>
            </a:endParaRPr>
          </a:p>
          <a:p>
            <a:pPr marL="114300" indent="0" algn="just" rtl="0">
              <a:spcAft>
                <a:spcPts val="0"/>
              </a:spcAft>
              <a:buNone/>
            </a:pPr>
            <a:r>
              <a:rPr lang="en-US" sz="2400" dirty="0" smtClean="0">
                <a:effectLst/>
                <a:latin typeface="Times New Roman"/>
                <a:ea typeface="Times New Roman"/>
                <a:cs typeface="Arial"/>
              </a:rPr>
              <a:t>Compressive strength </a:t>
            </a:r>
            <a:r>
              <a:rPr lang="en-US" sz="2400" dirty="0" smtClean="0">
                <a:effectLst/>
                <a:latin typeface="Arial"/>
                <a:ea typeface="Times New Roman"/>
                <a:cs typeface="Arial"/>
              </a:rPr>
              <a:t> </a:t>
            </a:r>
            <a:r>
              <a:rPr lang="en-US" sz="2400" dirty="0" smtClean="0">
                <a:solidFill>
                  <a:srgbClr val="FF0000"/>
                </a:solidFill>
                <a:effectLst/>
                <a:latin typeface="Arial"/>
                <a:ea typeface="Times New Roman"/>
                <a:cs typeface="Arial"/>
              </a:rPr>
              <a:t>α</a:t>
            </a:r>
            <a:r>
              <a:rPr lang="en-US" sz="2400" dirty="0" smtClean="0">
                <a:effectLst/>
                <a:latin typeface="Arial"/>
                <a:ea typeface="Times New Roman"/>
                <a:cs typeface="Arial"/>
              </a:rPr>
              <a:t> </a:t>
            </a:r>
            <a:r>
              <a:rPr lang="en-US" sz="2400" dirty="0" smtClean="0">
                <a:effectLst/>
                <a:latin typeface="Times New Roman"/>
                <a:ea typeface="Times New Roman"/>
                <a:cs typeface="Arial"/>
              </a:rPr>
              <a:t> 1 / porosity  </a:t>
            </a:r>
            <a:r>
              <a:rPr lang="en-US" sz="2400" dirty="0" smtClean="0">
                <a:solidFill>
                  <a:srgbClr val="FF0000"/>
                </a:solidFill>
                <a:effectLst/>
                <a:latin typeface="Arial"/>
                <a:ea typeface="Times New Roman"/>
                <a:cs typeface="Arial"/>
              </a:rPr>
              <a:t>α</a:t>
            </a:r>
            <a:r>
              <a:rPr lang="en-US" sz="2400" dirty="0" smtClean="0">
                <a:effectLst/>
                <a:latin typeface="Times New Roman"/>
                <a:ea typeface="Times New Roman"/>
                <a:cs typeface="Arial"/>
              </a:rPr>
              <a:t> 1 / water absorption</a:t>
            </a:r>
            <a:endParaRPr lang="en-US" sz="1400" dirty="0">
              <a:ea typeface="Calibri"/>
              <a:cs typeface="Arial"/>
            </a:endParaRPr>
          </a:p>
          <a:p>
            <a:pPr marL="0" indent="0" algn="just" rtl="0">
              <a:lnSpc>
                <a:spcPts val="50"/>
              </a:lnSpc>
              <a:spcAft>
                <a:spcPts val="0"/>
              </a:spcAft>
              <a:buNone/>
            </a:pPr>
            <a:r>
              <a:rPr lang="en-US" sz="1400" dirty="0" smtClean="0">
                <a:effectLst/>
                <a:latin typeface="Times New Roman"/>
                <a:ea typeface="Times New Roman"/>
                <a:cs typeface="Arial"/>
              </a:rPr>
              <a:t> </a:t>
            </a:r>
            <a:r>
              <a:rPr lang="en-US" sz="600" dirty="0" smtClean="0">
                <a:effectLst/>
                <a:latin typeface="Cambria Math"/>
                <a:ea typeface="Cambria Math"/>
                <a:cs typeface="Arial"/>
              </a:rPr>
              <a:t> </a:t>
            </a:r>
            <a:endParaRPr lang="en-US" sz="1400" dirty="0">
              <a:ea typeface="Calibri"/>
              <a:cs typeface="Arial"/>
            </a:endParaRPr>
          </a:p>
          <a:p>
            <a:pPr marL="0" indent="0" algn="just" rtl="0">
              <a:lnSpc>
                <a:spcPts val="100"/>
              </a:lnSpc>
              <a:spcAft>
                <a:spcPts val="0"/>
              </a:spcAft>
              <a:buNone/>
            </a:pPr>
            <a:r>
              <a:rPr lang="en-US" sz="1400" dirty="0" smtClean="0">
                <a:effectLst/>
                <a:latin typeface="Times New Roman"/>
                <a:ea typeface="Times New Roman"/>
                <a:cs typeface="Arial"/>
              </a:rPr>
              <a:t> </a:t>
            </a:r>
            <a:endParaRPr lang="en-US" sz="1400" dirty="0">
              <a:ea typeface="Calibri"/>
              <a:cs typeface="Arial"/>
            </a:endParaRPr>
          </a:p>
          <a:p>
            <a:pPr marL="114300" indent="0" algn="just" rtl="0">
              <a:lnSpc>
                <a:spcPct val="105000"/>
              </a:lnSpc>
              <a:spcAft>
                <a:spcPts val="0"/>
              </a:spcAft>
              <a:buNone/>
            </a:pPr>
            <a:r>
              <a:rPr lang="en-US" sz="2400" dirty="0" smtClean="0">
                <a:effectLst/>
                <a:latin typeface="Times New Roman"/>
                <a:ea typeface="Times New Roman"/>
                <a:cs typeface="Arial"/>
              </a:rPr>
              <a:t>Compressive strength influenced by, degree of crystallization, grains size, pores size, rock texture, type of cement in sedimentary rocks, and direction of bedding. Fine grains (</a:t>
            </a:r>
            <a:r>
              <a:rPr lang="en-US" sz="2400" b="1" dirty="0" smtClean="0">
                <a:solidFill>
                  <a:srgbClr val="FF0000"/>
                </a:solidFill>
                <a:effectLst/>
                <a:latin typeface="Times New Roman"/>
                <a:ea typeface="Times New Roman"/>
                <a:cs typeface="Arial"/>
              </a:rPr>
              <a:t>granite</a:t>
            </a:r>
            <a:r>
              <a:rPr lang="en-US" sz="2400" dirty="0" smtClean="0">
                <a:effectLst/>
                <a:latin typeface="Times New Roman"/>
                <a:ea typeface="Times New Roman"/>
                <a:cs typeface="Arial"/>
              </a:rPr>
              <a:t>), interlocking massive texture (</a:t>
            </a:r>
            <a:r>
              <a:rPr lang="en-US" sz="2400" b="1" dirty="0" smtClean="0">
                <a:solidFill>
                  <a:srgbClr val="FF0000"/>
                </a:solidFill>
                <a:effectLst/>
                <a:latin typeface="Times New Roman"/>
                <a:ea typeface="Times New Roman"/>
                <a:cs typeface="Arial"/>
              </a:rPr>
              <a:t>quartzite</a:t>
            </a:r>
            <a:r>
              <a:rPr lang="en-US" sz="2400" dirty="0" smtClean="0">
                <a:effectLst/>
                <a:latin typeface="Times New Roman"/>
                <a:ea typeface="Times New Roman"/>
                <a:cs typeface="Arial"/>
              </a:rPr>
              <a:t>), and well cemented with siliceous cement (</a:t>
            </a:r>
            <a:r>
              <a:rPr lang="en-US" sz="2400" b="1" dirty="0" smtClean="0">
                <a:solidFill>
                  <a:srgbClr val="FF0000"/>
                </a:solidFill>
                <a:effectLst/>
                <a:latin typeface="Times New Roman"/>
                <a:ea typeface="Times New Roman"/>
                <a:cs typeface="Arial"/>
              </a:rPr>
              <a:t>sandstone</a:t>
            </a:r>
            <a:r>
              <a:rPr lang="en-US" sz="2400" dirty="0" smtClean="0">
                <a:effectLst/>
                <a:latin typeface="Times New Roman"/>
                <a:ea typeface="Times New Roman"/>
                <a:cs typeface="Arial"/>
              </a:rPr>
              <a:t>) are stronger, but Porous stones (</a:t>
            </a:r>
            <a:r>
              <a:rPr lang="en-US" sz="2400" b="1" dirty="0" smtClean="0">
                <a:solidFill>
                  <a:srgbClr val="FF0000"/>
                </a:solidFill>
                <a:effectLst/>
                <a:latin typeface="Times New Roman"/>
                <a:ea typeface="Times New Roman"/>
                <a:cs typeface="Arial"/>
              </a:rPr>
              <a:t>sandstone, chalk, and shale</a:t>
            </a:r>
            <a:r>
              <a:rPr lang="en-US" sz="2400" dirty="0" smtClean="0">
                <a:effectLst/>
                <a:latin typeface="Times New Roman"/>
                <a:ea typeface="Times New Roman"/>
                <a:cs typeface="Arial"/>
              </a:rPr>
              <a:t>) are weak.</a:t>
            </a:r>
            <a:endParaRPr lang="en-US" sz="1400" dirty="0">
              <a:ea typeface="Calibri"/>
              <a:cs typeface="Arial"/>
            </a:endParaRPr>
          </a:p>
          <a:p>
            <a:pPr algn="just" rtl="0"/>
            <a:endParaRPr lang="ar-IQ" sz="2400" dirty="0"/>
          </a:p>
        </p:txBody>
      </p:sp>
    </p:spTree>
    <p:extLst>
      <p:ext uri="{BB962C8B-B14F-4D97-AF65-F5344CB8AC3E}">
        <p14:creationId xmlns:p14="http://schemas.microsoft.com/office/powerpoint/2010/main" val="4147153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048672"/>
          </a:xfrm>
        </p:spPr>
        <p:txBody>
          <a:bodyPr>
            <a:normAutofit lnSpcReduction="10000"/>
          </a:bodyPr>
          <a:lstStyle/>
          <a:p>
            <a:pPr marL="0" indent="0" algn="just" rtl="0">
              <a:spcAft>
                <a:spcPts val="0"/>
              </a:spcAft>
              <a:buNone/>
            </a:pPr>
            <a:r>
              <a:rPr lang="en-US" sz="2800" b="1" dirty="0" smtClean="0">
                <a:solidFill>
                  <a:srgbClr val="FF0000"/>
                </a:solidFill>
                <a:effectLst/>
                <a:latin typeface="Times New Roman"/>
                <a:ea typeface="Times New Roman"/>
                <a:cs typeface="Arial"/>
              </a:rPr>
              <a:t>2- Durability of stone</a:t>
            </a:r>
            <a:r>
              <a:rPr lang="en-US" sz="2800" dirty="0" smtClean="0">
                <a:solidFill>
                  <a:srgbClr val="FF0000"/>
                </a:solidFill>
                <a:effectLst/>
                <a:latin typeface="Times New Roman"/>
                <a:ea typeface="Times New Roman"/>
                <a:cs typeface="Arial"/>
              </a:rPr>
              <a:t>:</a:t>
            </a:r>
            <a:endParaRPr lang="en-US" sz="1600" dirty="0">
              <a:solidFill>
                <a:srgbClr val="FF0000"/>
              </a:solidFill>
              <a:ea typeface="Calibri"/>
              <a:cs typeface="Arial"/>
            </a:endParaRPr>
          </a:p>
          <a:p>
            <a:pPr marL="0" indent="0" algn="just" rtl="0">
              <a:lnSpc>
                <a:spcPts val="120"/>
              </a:lnSpc>
              <a:spcAft>
                <a:spcPts val="0"/>
              </a:spcAft>
              <a:buNone/>
            </a:pPr>
            <a:r>
              <a:rPr lang="en-US" sz="1600" dirty="0" smtClean="0">
                <a:effectLst/>
                <a:latin typeface="Times New Roman"/>
                <a:ea typeface="Times New Roman"/>
                <a:cs typeface="Arial"/>
              </a:rPr>
              <a:t> </a:t>
            </a:r>
            <a:endParaRPr lang="en-US" sz="1600" dirty="0">
              <a:ea typeface="Calibri"/>
              <a:cs typeface="Arial"/>
            </a:endParaRPr>
          </a:p>
          <a:p>
            <a:pPr marL="114300" indent="0" algn="just" rtl="0">
              <a:spcAft>
                <a:spcPts val="0"/>
              </a:spcAft>
              <a:buNone/>
            </a:pPr>
            <a:r>
              <a:rPr lang="en-US" sz="2800" dirty="0" smtClean="0">
                <a:effectLst/>
                <a:latin typeface="Times New Roman"/>
                <a:ea typeface="Times New Roman"/>
                <a:cs typeface="Arial"/>
              </a:rPr>
              <a:t>Should be Compact, homogeneous, and nonabsorbent.</a:t>
            </a:r>
            <a:endParaRPr lang="en-US" sz="1600" dirty="0">
              <a:ea typeface="Calibri"/>
              <a:cs typeface="Arial"/>
            </a:endParaRPr>
          </a:p>
          <a:p>
            <a:pPr marL="0" indent="0" algn="just" rtl="0">
              <a:lnSpc>
                <a:spcPts val="220"/>
              </a:lnSpc>
              <a:spcAft>
                <a:spcPts val="0"/>
              </a:spcAft>
              <a:buNone/>
            </a:pPr>
            <a:r>
              <a:rPr lang="en-US" sz="1600" dirty="0" smtClean="0">
                <a:effectLst/>
                <a:latin typeface="Times New Roman"/>
                <a:ea typeface="Times New Roman"/>
                <a:cs typeface="Arial"/>
              </a:rPr>
              <a:t> </a:t>
            </a:r>
            <a:endParaRPr lang="en-US" sz="1600" dirty="0">
              <a:ea typeface="Calibri"/>
              <a:cs typeface="Arial"/>
            </a:endParaRPr>
          </a:p>
          <a:p>
            <a:pPr marL="114300" indent="0" algn="just" rtl="0">
              <a:lnSpc>
                <a:spcPct val="102000"/>
              </a:lnSpc>
              <a:spcAft>
                <a:spcPts val="0"/>
              </a:spcAft>
              <a:buNone/>
            </a:pPr>
            <a:r>
              <a:rPr lang="en-US" sz="2800" dirty="0" smtClean="0">
                <a:effectLst/>
                <a:latin typeface="Times New Roman"/>
                <a:ea typeface="Times New Roman"/>
                <a:cs typeface="Arial"/>
              </a:rPr>
              <a:t>Durable stone means long lasting under temperature variation (</a:t>
            </a:r>
            <a:r>
              <a:rPr lang="en-US" sz="2800" dirty="0" smtClean="0">
                <a:solidFill>
                  <a:srgbClr val="0070C0"/>
                </a:solidFill>
                <a:effectLst/>
                <a:latin typeface="Times New Roman"/>
                <a:ea typeface="Times New Roman"/>
                <a:cs typeface="Arial"/>
              </a:rPr>
              <a:t>day &amp; night</a:t>
            </a:r>
            <a:r>
              <a:rPr lang="en-US" sz="2800" dirty="0" smtClean="0">
                <a:effectLst/>
                <a:latin typeface="Times New Roman"/>
                <a:ea typeface="Times New Roman"/>
                <a:cs typeface="Arial"/>
              </a:rPr>
              <a:t>, or </a:t>
            </a:r>
            <a:r>
              <a:rPr lang="en-US" sz="2800" dirty="0" smtClean="0">
                <a:solidFill>
                  <a:srgbClr val="0070C0"/>
                </a:solidFill>
                <a:effectLst/>
                <a:latin typeface="Times New Roman"/>
                <a:ea typeface="Times New Roman"/>
                <a:cs typeface="Arial"/>
              </a:rPr>
              <a:t>summer &amp; winter</a:t>
            </a:r>
            <a:r>
              <a:rPr lang="en-US" sz="2800" dirty="0" smtClean="0">
                <a:effectLst/>
                <a:latin typeface="Times New Roman"/>
                <a:ea typeface="Times New Roman"/>
                <a:cs typeface="Arial"/>
              </a:rPr>
              <a:t>), surface expands more than inner part (differential stresses).</a:t>
            </a:r>
            <a:endParaRPr lang="en-US" sz="1600" dirty="0">
              <a:ea typeface="Calibri"/>
              <a:cs typeface="Arial"/>
            </a:endParaRPr>
          </a:p>
          <a:p>
            <a:pPr marL="0" indent="0" algn="just" rtl="0">
              <a:lnSpc>
                <a:spcPts val="195"/>
              </a:lnSpc>
              <a:spcAft>
                <a:spcPts val="0"/>
              </a:spcAft>
              <a:buNone/>
            </a:pPr>
            <a:r>
              <a:rPr lang="en-US" sz="1600" dirty="0" smtClean="0">
                <a:effectLst/>
                <a:latin typeface="Times New Roman"/>
                <a:ea typeface="Times New Roman"/>
                <a:cs typeface="Arial"/>
              </a:rPr>
              <a:t> </a:t>
            </a:r>
            <a:endParaRPr lang="en-US" sz="1600" dirty="0" smtClean="0">
              <a:ea typeface="Calibri"/>
              <a:cs typeface="Arial"/>
            </a:endParaRPr>
          </a:p>
          <a:p>
            <a:pPr marL="457200" indent="0" algn="just" rtl="0">
              <a:lnSpc>
                <a:spcPct val="104000"/>
              </a:lnSpc>
              <a:spcAft>
                <a:spcPts val="0"/>
              </a:spcAft>
              <a:buNone/>
            </a:pPr>
            <a:r>
              <a:rPr lang="en-US" sz="2800" dirty="0" smtClean="0">
                <a:effectLst/>
                <a:latin typeface="Times New Roman"/>
                <a:ea typeface="Times New Roman"/>
                <a:cs typeface="Arial"/>
              </a:rPr>
              <a:t>Durability of stones are tested as soundness test (</a:t>
            </a:r>
            <a:r>
              <a:rPr lang="en-US" sz="2800" dirty="0" smtClean="0">
                <a:solidFill>
                  <a:srgbClr val="0070C0"/>
                </a:solidFill>
                <a:effectLst/>
                <a:latin typeface="Times New Roman"/>
                <a:ea typeface="Times New Roman"/>
                <a:cs typeface="Arial"/>
              </a:rPr>
              <a:t>Freezing and thawing</a:t>
            </a:r>
            <a:r>
              <a:rPr lang="en-US" sz="2800" dirty="0" smtClean="0">
                <a:effectLst/>
                <a:latin typeface="Times New Roman"/>
                <a:ea typeface="Times New Roman"/>
                <a:cs typeface="Arial"/>
              </a:rPr>
              <a:t>), immersion the stone 18h in a saturated solution of </a:t>
            </a:r>
            <a:r>
              <a:rPr lang="en-US" sz="2800" b="1" dirty="0" smtClean="0">
                <a:solidFill>
                  <a:srgbClr val="FF0000"/>
                </a:solidFill>
                <a:effectLst/>
                <a:latin typeface="Times New Roman"/>
                <a:ea typeface="Times New Roman"/>
                <a:cs typeface="Arial"/>
              </a:rPr>
              <a:t>Na</a:t>
            </a:r>
            <a:r>
              <a:rPr lang="en-US" sz="1400" b="1" dirty="0" smtClean="0">
                <a:solidFill>
                  <a:srgbClr val="FF0000"/>
                </a:solidFill>
                <a:effectLst/>
                <a:latin typeface="Times New Roman"/>
                <a:ea typeface="Times New Roman"/>
                <a:cs typeface="Arial"/>
              </a:rPr>
              <a:t>2</a:t>
            </a:r>
            <a:r>
              <a:rPr lang="en-US" sz="2800" b="1" dirty="0" smtClean="0">
                <a:solidFill>
                  <a:srgbClr val="FF0000"/>
                </a:solidFill>
                <a:effectLst/>
                <a:latin typeface="Times New Roman"/>
                <a:ea typeface="Times New Roman"/>
                <a:cs typeface="Arial"/>
              </a:rPr>
              <a:t>SO</a:t>
            </a:r>
            <a:r>
              <a:rPr lang="en-US" sz="1400" b="1" dirty="0" smtClean="0">
                <a:solidFill>
                  <a:srgbClr val="FF0000"/>
                </a:solidFill>
                <a:effectLst/>
                <a:latin typeface="Times New Roman"/>
                <a:ea typeface="Times New Roman"/>
                <a:cs typeface="Arial"/>
              </a:rPr>
              <a:t>4</a:t>
            </a:r>
            <a:r>
              <a:rPr lang="en-US" sz="2800" b="1" dirty="0" smtClean="0">
                <a:solidFill>
                  <a:srgbClr val="FF0000"/>
                </a:solidFill>
                <a:effectLst/>
                <a:latin typeface="Times New Roman"/>
                <a:ea typeface="Times New Roman"/>
                <a:cs typeface="Arial"/>
              </a:rPr>
              <a:t> or MgSO</a:t>
            </a:r>
            <a:r>
              <a:rPr lang="en-US" sz="1400" b="1" dirty="0" smtClean="0">
                <a:solidFill>
                  <a:srgbClr val="FF0000"/>
                </a:solidFill>
                <a:effectLst/>
                <a:latin typeface="Times New Roman"/>
                <a:ea typeface="Times New Roman"/>
                <a:cs typeface="Arial"/>
              </a:rPr>
              <a:t>4</a:t>
            </a:r>
            <a:r>
              <a:rPr lang="en-US" sz="2800" dirty="0" smtClean="0">
                <a:effectLst/>
                <a:latin typeface="Times New Roman"/>
                <a:ea typeface="Times New Roman"/>
                <a:cs typeface="Arial"/>
              </a:rPr>
              <a:t>.</a:t>
            </a:r>
            <a:endParaRPr lang="en-US" sz="1600" dirty="0" smtClean="0">
              <a:ea typeface="Calibri"/>
              <a:cs typeface="Arial"/>
            </a:endParaRPr>
          </a:p>
          <a:p>
            <a:pPr marL="0" indent="0" algn="just" rtl="0">
              <a:lnSpc>
                <a:spcPts val="90"/>
              </a:lnSpc>
              <a:spcAft>
                <a:spcPts val="0"/>
              </a:spcAft>
              <a:buNone/>
            </a:pPr>
            <a:r>
              <a:rPr lang="en-US" sz="1600" dirty="0" smtClean="0">
                <a:effectLst/>
                <a:latin typeface="Times New Roman"/>
                <a:ea typeface="Times New Roman"/>
                <a:cs typeface="Arial"/>
              </a:rPr>
              <a:t> </a:t>
            </a:r>
            <a:endParaRPr lang="en-US" sz="1600" dirty="0">
              <a:ea typeface="Calibri"/>
              <a:cs typeface="Arial"/>
            </a:endParaRPr>
          </a:p>
          <a:p>
            <a:pPr marL="114300" indent="0" algn="just" rtl="0">
              <a:lnSpc>
                <a:spcPct val="111000"/>
              </a:lnSpc>
              <a:spcAft>
                <a:spcPts val="0"/>
              </a:spcAft>
              <a:buNone/>
            </a:pPr>
            <a:r>
              <a:rPr lang="en-US" sz="2800" dirty="0" smtClean="0">
                <a:effectLst/>
                <a:latin typeface="Times New Roman"/>
                <a:ea typeface="Times New Roman"/>
                <a:cs typeface="Arial"/>
              </a:rPr>
              <a:t>Cleopatra needle persisted </a:t>
            </a:r>
            <a:r>
              <a:rPr lang="en-US" sz="2800" b="1" dirty="0" smtClean="0">
                <a:solidFill>
                  <a:srgbClr val="FF0000"/>
                </a:solidFill>
                <a:effectLst/>
                <a:latin typeface="Times New Roman"/>
                <a:ea typeface="Times New Roman"/>
                <a:cs typeface="Arial"/>
              </a:rPr>
              <a:t>3000 years </a:t>
            </a:r>
            <a:r>
              <a:rPr lang="en-US" sz="2800" dirty="0" smtClean="0">
                <a:effectLst/>
                <a:latin typeface="Times New Roman"/>
                <a:ea typeface="Times New Roman"/>
                <a:cs typeface="Arial"/>
              </a:rPr>
              <a:t>in Egypt but start decaying after </a:t>
            </a:r>
            <a:r>
              <a:rPr lang="en-US" sz="2800" b="1" dirty="0" smtClean="0">
                <a:solidFill>
                  <a:srgbClr val="FF0000"/>
                </a:solidFill>
                <a:effectLst/>
                <a:latin typeface="Times New Roman"/>
                <a:ea typeface="Times New Roman"/>
                <a:cs typeface="Arial"/>
              </a:rPr>
              <a:t>25 years </a:t>
            </a:r>
            <a:r>
              <a:rPr lang="en-US" sz="2800" dirty="0" smtClean="0">
                <a:effectLst/>
                <a:latin typeface="Times New Roman"/>
                <a:ea typeface="Times New Roman"/>
                <a:cs typeface="Arial"/>
              </a:rPr>
              <a:t>in New York (spallation and exfoliation) as a result of climatic change and industrial pollution.</a:t>
            </a:r>
            <a:endParaRPr lang="en-US" sz="1600" dirty="0">
              <a:ea typeface="Calibri"/>
              <a:cs typeface="Arial"/>
            </a:endParaRPr>
          </a:p>
          <a:p>
            <a:pPr algn="just" rtl="0"/>
            <a:endParaRPr lang="ar-IQ" sz="2800" dirty="0"/>
          </a:p>
        </p:txBody>
      </p:sp>
    </p:spTree>
    <p:extLst>
      <p:ext uri="{BB962C8B-B14F-4D97-AF65-F5344CB8AC3E}">
        <p14:creationId xmlns:p14="http://schemas.microsoft.com/office/powerpoint/2010/main" val="1767613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48672"/>
          </a:xfrm>
        </p:spPr>
        <p:txBody>
          <a:bodyPr/>
          <a:lstStyle/>
          <a:p>
            <a:pPr marL="0" indent="0" algn="just" rtl="0">
              <a:spcAft>
                <a:spcPts val="0"/>
              </a:spcAft>
              <a:buNone/>
            </a:pPr>
            <a:r>
              <a:rPr lang="en-US" sz="3600" b="1" dirty="0" smtClean="0">
                <a:solidFill>
                  <a:srgbClr val="FF0000"/>
                </a:solidFill>
                <a:effectLst/>
                <a:latin typeface="Times New Roman"/>
                <a:ea typeface="Times New Roman"/>
                <a:cs typeface="Arial"/>
              </a:rPr>
              <a:t>3- Stone decay causes of stone damage</a:t>
            </a:r>
            <a:r>
              <a:rPr lang="en-US" sz="3600" dirty="0" smtClean="0">
                <a:solidFill>
                  <a:srgbClr val="FF0000"/>
                </a:solidFill>
                <a:effectLst/>
                <a:latin typeface="Times New Roman"/>
                <a:ea typeface="Times New Roman"/>
                <a:cs typeface="Arial"/>
              </a:rPr>
              <a:t>:</a:t>
            </a:r>
            <a:endParaRPr lang="en-US" sz="3600" dirty="0">
              <a:solidFill>
                <a:srgbClr val="FF0000"/>
              </a:solidFill>
              <a:ea typeface="Calibri"/>
              <a:cs typeface="Arial"/>
            </a:endParaRPr>
          </a:p>
          <a:p>
            <a:pPr marL="0" indent="0" algn="just" rtl="0">
              <a:lnSpc>
                <a:spcPts val="220"/>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114300" indent="0" algn="just" rtl="0">
              <a:lnSpc>
                <a:spcPct val="105000"/>
              </a:lnSpc>
              <a:spcAft>
                <a:spcPts val="0"/>
              </a:spcAft>
              <a:buNone/>
            </a:pPr>
            <a:r>
              <a:rPr lang="en-US" dirty="0" smtClean="0">
                <a:effectLst/>
                <a:latin typeface="Times New Roman"/>
                <a:ea typeface="Times New Roman"/>
                <a:cs typeface="Arial"/>
              </a:rPr>
              <a:t>Physical (</a:t>
            </a:r>
            <a:r>
              <a:rPr lang="en-US" dirty="0" smtClean="0">
                <a:solidFill>
                  <a:srgbClr val="FF0000"/>
                </a:solidFill>
                <a:effectLst/>
                <a:latin typeface="Times New Roman"/>
                <a:ea typeface="Times New Roman"/>
                <a:cs typeface="Arial"/>
              </a:rPr>
              <a:t>frost action of water</a:t>
            </a:r>
            <a:r>
              <a:rPr lang="en-US" dirty="0" smtClean="0">
                <a:effectLst/>
                <a:latin typeface="Times New Roman"/>
                <a:ea typeface="Times New Roman"/>
                <a:cs typeface="Arial"/>
              </a:rPr>
              <a:t>), and chemical (</a:t>
            </a:r>
            <a:r>
              <a:rPr lang="en-US" dirty="0" smtClean="0">
                <a:solidFill>
                  <a:srgbClr val="FF0000"/>
                </a:solidFill>
                <a:effectLst/>
                <a:latin typeface="Times New Roman"/>
                <a:ea typeface="Times New Roman"/>
                <a:cs typeface="Arial"/>
              </a:rPr>
              <a:t>acid rain</a:t>
            </a:r>
            <a:r>
              <a:rPr lang="en-US" dirty="0" smtClean="0">
                <a:effectLst/>
                <a:latin typeface="Times New Roman"/>
                <a:ea typeface="Times New Roman"/>
                <a:cs typeface="Arial"/>
              </a:rPr>
              <a:t>). An increases in </a:t>
            </a:r>
            <a:r>
              <a:rPr lang="en-US" b="1" dirty="0" smtClean="0">
                <a:solidFill>
                  <a:srgbClr val="0070C0"/>
                </a:solidFill>
                <a:effectLst/>
                <a:latin typeface="Times New Roman"/>
                <a:ea typeface="Times New Roman"/>
                <a:cs typeface="Arial"/>
              </a:rPr>
              <a:t>CO</a:t>
            </a:r>
            <a:r>
              <a:rPr lang="en-US" sz="1600" b="1" dirty="0" smtClean="0">
                <a:solidFill>
                  <a:srgbClr val="0070C0"/>
                </a:solidFill>
                <a:effectLst/>
                <a:latin typeface="Times New Roman"/>
                <a:ea typeface="Times New Roman"/>
                <a:cs typeface="Arial"/>
              </a:rPr>
              <a:t>2</a:t>
            </a:r>
            <a:r>
              <a:rPr lang="en-US" dirty="0" smtClean="0">
                <a:effectLst/>
                <a:latin typeface="Times New Roman"/>
                <a:ea typeface="Times New Roman"/>
                <a:cs typeface="Arial"/>
              </a:rPr>
              <a:t> and </a:t>
            </a:r>
            <a:r>
              <a:rPr lang="en-US" b="1" dirty="0" smtClean="0">
                <a:solidFill>
                  <a:srgbClr val="0070C0"/>
                </a:solidFill>
                <a:effectLst/>
                <a:latin typeface="Times New Roman"/>
                <a:ea typeface="Times New Roman"/>
                <a:cs typeface="Arial"/>
              </a:rPr>
              <a:t>SO</a:t>
            </a:r>
            <a:r>
              <a:rPr lang="en-US" sz="1600" b="1" dirty="0" smtClean="0">
                <a:solidFill>
                  <a:srgbClr val="0070C0"/>
                </a:solidFill>
                <a:effectLst/>
                <a:latin typeface="Times New Roman"/>
                <a:ea typeface="Times New Roman"/>
                <a:cs typeface="Arial"/>
              </a:rPr>
              <a:t>2</a:t>
            </a:r>
            <a:r>
              <a:rPr lang="en-US" dirty="0" smtClean="0">
                <a:effectLst/>
                <a:latin typeface="Times New Roman"/>
                <a:ea typeface="Times New Roman"/>
                <a:cs typeface="Arial"/>
              </a:rPr>
              <a:t> levels in the atmosphere as a result of industrial processes (</a:t>
            </a:r>
            <a:r>
              <a:rPr lang="en-US" b="1" dirty="0" smtClean="0">
                <a:solidFill>
                  <a:srgbClr val="0070C0"/>
                </a:solidFill>
                <a:effectLst/>
                <a:latin typeface="Times New Roman"/>
                <a:ea typeface="Times New Roman"/>
                <a:cs typeface="Arial"/>
              </a:rPr>
              <a:t>H</a:t>
            </a:r>
            <a:r>
              <a:rPr lang="en-US" sz="1600" b="1" dirty="0" smtClean="0">
                <a:solidFill>
                  <a:srgbClr val="0070C0"/>
                </a:solidFill>
                <a:effectLst/>
                <a:latin typeface="Times New Roman"/>
                <a:ea typeface="Times New Roman"/>
                <a:cs typeface="Arial"/>
              </a:rPr>
              <a:t>2</a:t>
            </a:r>
            <a:r>
              <a:rPr lang="en-US" b="1" dirty="0" smtClean="0">
                <a:solidFill>
                  <a:srgbClr val="0070C0"/>
                </a:solidFill>
                <a:effectLst/>
                <a:latin typeface="Times New Roman"/>
                <a:ea typeface="Times New Roman"/>
                <a:cs typeface="Arial"/>
              </a:rPr>
              <a:t>CO</a:t>
            </a:r>
            <a:r>
              <a:rPr lang="en-US" sz="1600" b="1" dirty="0" smtClean="0">
                <a:solidFill>
                  <a:srgbClr val="0070C0"/>
                </a:solidFill>
                <a:effectLst/>
                <a:latin typeface="Times New Roman"/>
                <a:ea typeface="Times New Roman"/>
                <a:cs typeface="Arial"/>
              </a:rPr>
              <a:t>3 </a:t>
            </a:r>
            <a:r>
              <a:rPr lang="en-US" b="1" dirty="0" smtClean="0">
                <a:solidFill>
                  <a:srgbClr val="0070C0"/>
                </a:solidFill>
                <a:effectLst/>
                <a:latin typeface="Times New Roman"/>
                <a:ea typeface="Times New Roman"/>
                <a:cs typeface="Arial"/>
              </a:rPr>
              <a:t>, H</a:t>
            </a:r>
            <a:r>
              <a:rPr lang="en-US" sz="1600" b="1" dirty="0" smtClean="0">
                <a:solidFill>
                  <a:srgbClr val="0070C0"/>
                </a:solidFill>
                <a:effectLst/>
                <a:latin typeface="Times New Roman"/>
                <a:ea typeface="Times New Roman"/>
                <a:cs typeface="Arial"/>
              </a:rPr>
              <a:t>2</a:t>
            </a:r>
            <a:r>
              <a:rPr lang="en-US" b="1" dirty="0" smtClean="0">
                <a:solidFill>
                  <a:srgbClr val="0070C0"/>
                </a:solidFill>
                <a:effectLst/>
                <a:latin typeface="Times New Roman"/>
                <a:ea typeface="Times New Roman"/>
                <a:cs typeface="Arial"/>
              </a:rPr>
              <a:t>SO</a:t>
            </a:r>
            <a:r>
              <a:rPr lang="en-US" sz="1600" b="1" dirty="0" smtClean="0">
                <a:solidFill>
                  <a:srgbClr val="0070C0"/>
                </a:solidFill>
                <a:effectLst/>
                <a:latin typeface="Times New Roman"/>
                <a:ea typeface="Times New Roman"/>
                <a:cs typeface="Arial"/>
              </a:rPr>
              <a:t>4</a:t>
            </a:r>
            <a:r>
              <a:rPr lang="en-US" b="1" dirty="0" smtClean="0">
                <a:solidFill>
                  <a:srgbClr val="0070C0"/>
                </a:solidFill>
                <a:effectLst/>
                <a:latin typeface="Times New Roman"/>
                <a:ea typeface="Times New Roman"/>
                <a:cs typeface="Arial"/>
              </a:rPr>
              <a:t> </a:t>
            </a:r>
            <a:r>
              <a:rPr lang="en-US" dirty="0" smtClean="0">
                <a:effectLst/>
                <a:latin typeface="Times New Roman"/>
                <a:ea typeface="Times New Roman"/>
                <a:cs typeface="Arial"/>
              </a:rPr>
              <a:t>emission) have serious effects especially on limestone buildings. So stones must be resistant to climatic effects.</a:t>
            </a:r>
            <a:endParaRPr lang="en-US" sz="1800" dirty="0">
              <a:ea typeface="Calibri"/>
              <a:cs typeface="Arial"/>
            </a:endParaRPr>
          </a:p>
          <a:p>
            <a:pPr algn="just" rtl="0"/>
            <a:endParaRPr lang="ar-IQ" dirty="0"/>
          </a:p>
        </p:txBody>
      </p:sp>
    </p:spTree>
    <p:extLst>
      <p:ext uri="{BB962C8B-B14F-4D97-AF65-F5344CB8AC3E}">
        <p14:creationId xmlns:p14="http://schemas.microsoft.com/office/powerpoint/2010/main" val="410754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04656"/>
          </a:xfrm>
        </p:spPr>
        <p:txBody>
          <a:bodyPr>
            <a:normAutofit fontScale="92500" lnSpcReduction="20000"/>
          </a:bodyPr>
          <a:lstStyle/>
          <a:p>
            <a:pPr marL="0" indent="0" algn="just" rtl="0">
              <a:spcAft>
                <a:spcPts val="0"/>
              </a:spcAft>
              <a:buNone/>
              <a:tabLst>
                <a:tab pos="495300" algn="l"/>
              </a:tabLst>
            </a:pPr>
            <a:r>
              <a:rPr lang="en-US" b="1" dirty="0" smtClean="0">
                <a:solidFill>
                  <a:srgbClr val="FF0000"/>
                </a:solidFill>
                <a:effectLst/>
                <a:latin typeface="Times New Roman"/>
                <a:ea typeface="Times New Roman"/>
                <a:cs typeface="Arial"/>
              </a:rPr>
              <a:t>4-</a:t>
            </a:r>
            <a:r>
              <a:rPr lang="en-US" sz="1800" dirty="0" smtClean="0">
                <a:solidFill>
                  <a:srgbClr val="FF0000"/>
                </a:solidFill>
                <a:effectLst/>
                <a:latin typeface="Times New Roman"/>
                <a:ea typeface="Times New Roman"/>
                <a:cs typeface="Arial"/>
              </a:rPr>
              <a:t>	</a:t>
            </a:r>
            <a:r>
              <a:rPr lang="en-US" b="1" dirty="0" smtClean="0">
                <a:solidFill>
                  <a:srgbClr val="FF0000"/>
                </a:solidFill>
                <a:effectLst/>
                <a:latin typeface="Times New Roman"/>
                <a:ea typeface="Times New Roman"/>
                <a:cs typeface="Arial"/>
              </a:rPr>
              <a:t>Pores size distribution</a:t>
            </a:r>
            <a:r>
              <a:rPr lang="en-US" dirty="0" smtClean="0">
                <a:solidFill>
                  <a:srgbClr val="FF0000"/>
                </a:solidFill>
                <a:effectLst/>
                <a:latin typeface="Times New Roman"/>
                <a:ea typeface="Times New Roman"/>
                <a:cs typeface="Arial"/>
              </a:rPr>
              <a:t>:</a:t>
            </a:r>
            <a:endParaRPr lang="en-US" sz="1800" dirty="0">
              <a:solidFill>
                <a:srgbClr val="FF0000"/>
              </a:solidFill>
              <a:ea typeface="Calibri"/>
              <a:cs typeface="Arial"/>
            </a:endParaRPr>
          </a:p>
          <a:p>
            <a:pPr marL="0" indent="0" algn="just" rtl="0">
              <a:lnSpc>
                <a:spcPts val="195"/>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114300" indent="0" algn="just" rtl="0">
              <a:lnSpc>
                <a:spcPct val="103000"/>
              </a:lnSpc>
              <a:spcAft>
                <a:spcPts val="0"/>
              </a:spcAft>
              <a:buNone/>
            </a:pPr>
            <a:r>
              <a:rPr lang="en-US" dirty="0" smtClean="0">
                <a:effectLst/>
                <a:latin typeface="Times New Roman"/>
                <a:ea typeface="Times New Roman"/>
                <a:cs typeface="Arial"/>
              </a:rPr>
              <a:t>Movement of water by capillarity through pores, in small pores (</a:t>
            </a:r>
            <a:r>
              <a:rPr lang="en-US" b="1" dirty="0" smtClean="0">
                <a:solidFill>
                  <a:srgbClr val="0070C0"/>
                </a:solidFill>
                <a:effectLst/>
                <a:latin typeface="Times New Roman"/>
                <a:ea typeface="Times New Roman"/>
                <a:cs typeface="Arial"/>
              </a:rPr>
              <a:t>fine</a:t>
            </a:r>
            <a:r>
              <a:rPr lang="en-US" dirty="0" smtClean="0">
                <a:effectLst/>
                <a:latin typeface="Times New Roman"/>
                <a:ea typeface="Times New Roman"/>
                <a:cs typeface="Arial"/>
              </a:rPr>
              <a:t>) water rise rapidly in comparison with large ones.</a:t>
            </a:r>
            <a:endParaRPr lang="en-US" sz="1800" dirty="0">
              <a:ea typeface="Calibri"/>
              <a:cs typeface="Arial"/>
            </a:endParaRPr>
          </a:p>
          <a:p>
            <a:pPr marL="0" indent="0" algn="just" rtl="0">
              <a:lnSpc>
                <a:spcPts val="1790"/>
              </a:lnSpc>
              <a:spcAft>
                <a:spcPts val="0"/>
              </a:spcAft>
              <a:buNone/>
            </a:pPr>
            <a:endParaRPr lang="en-US" sz="1800" dirty="0">
              <a:ea typeface="Calibri"/>
              <a:cs typeface="Arial"/>
            </a:endParaRPr>
          </a:p>
          <a:p>
            <a:pPr marL="0" indent="0" algn="just" rtl="0">
              <a:spcAft>
                <a:spcPts val="0"/>
              </a:spcAft>
              <a:buNone/>
            </a:pPr>
            <a:r>
              <a:rPr lang="en-US" b="1" dirty="0" smtClean="0">
                <a:solidFill>
                  <a:srgbClr val="FF0000"/>
                </a:solidFill>
                <a:effectLst/>
                <a:latin typeface="Times New Roman"/>
                <a:ea typeface="Times New Roman"/>
                <a:cs typeface="Arial"/>
              </a:rPr>
              <a:t>5- Spacing of joints &amp; bed thickness</a:t>
            </a:r>
            <a:r>
              <a:rPr lang="en-US" dirty="0" smtClean="0">
                <a:solidFill>
                  <a:srgbClr val="FF0000"/>
                </a:solidFill>
                <a:effectLst/>
                <a:latin typeface="Times New Roman"/>
                <a:ea typeface="Times New Roman"/>
                <a:cs typeface="Arial"/>
              </a:rPr>
              <a:t>:</a:t>
            </a:r>
            <a:endParaRPr lang="en-US" sz="1800" dirty="0">
              <a:solidFill>
                <a:srgbClr val="FF0000"/>
              </a:solidFill>
              <a:ea typeface="Calibri"/>
              <a:cs typeface="Arial"/>
            </a:endParaRPr>
          </a:p>
          <a:p>
            <a:pPr marL="0" indent="0" algn="just" rtl="0">
              <a:lnSpc>
                <a:spcPts val="140"/>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114300" indent="0" algn="just" rtl="0">
              <a:spcAft>
                <a:spcPts val="0"/>
              </a:spcAft>
              <a:buNone/>
            </a:pPr>
            <a:r>
              <a:rPr lang="en-US" dirty="0" smtClean="0">
                <a:effectLst/>
                <a:latin typeface="Times New Roman"/>
                <a:ea typeface="Times New Roman"/>
                <a:cs typeface="Arial"/>
              </a:rPr>
              <a:t>Stone beds must be free from closely spaced joints, so easy to cut stone blocks.</a:t>
            </a:r>
            <a:endParaRPr lang="en-US" sz="1800" dirty="0">
              <a:ea typeface="Calibri"/>
              <a:cs typeface="Arial"/>
            </a:endParaRPr>
          </a:p>
          <a:p>
            <a:pPr marL="0" indent="0" algn="just" rtl="0">
              <a:lnSpc>
                <a:spcPts val="1870"/>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b="1" dirty="0" smtClean="0">
                <a:solidFill>
                  <a:srgbClr val="FF0000"/>
                </a:solidFill>
                <a:effectLst/>
                <a:latin typeface="Times New Roman"/>
                <a:ea typeface="Times New Roman"/>
                <a:cs typeface="Arial"/>
              </a:rPr>
              <a:t>6- Appearance after polish</a:t>
            </a:r>
            <a:r>
              <a:rPr lang="en-US" dirty="0" smtClean="0">
                <a:solidFill>
                  <a:srgbClr val="FF0000"/>
                </a:solidFill>
                <a:effectLst/>
                <a:latin typeface="Times New Roman"/>
                <a:ea typeface="Times New Roman"/>
                <a:cs typeface="Arial"/>
              </a:rPr>
              <a:t>: </a:t>
            </a:r>
            <a:r>
              <a:rPr lang="en-US" dirty="0" smtClean="0">
                <a:effectLst/>
                <a:latin typeface="Times New Roman"/>
                <a:ea typeface="Times New Roman"/>
                <a:cs typeface="Arial"/>
              </a:rPr>
              <a:t>Polishing depend on stone hardness.</a:t>
            </a:r>
            <a:endParaRPr lang="en-US" sz="1800" dirty="0">
              <a:ea typeface="Calibri"/>
              <a:cs typeface="Arial"/>
            </a:endParaRPr>
          </a:p>
          <a:p>
            <a:pPr marL="0" indent="0" algn="just" rtl="0">
              <a:lnSpc>
                <a:spcPts val="1850"/>
              </a:lnSpc>
              <a:spcAft>
                <a:spcPts val="0"/>
              </a:spcAft>
              <a:buNone/>
            </a:pPr>
            <a:r>
              <a:rPr lang="en-US" sz="1800" dirty="0" smtClean="0">
                <a:effectLst/>
                <a:latin typeface="Times New Roman"/>
                <a:ea typeface="Times New Roman"/>
                <a:cs typeface="Arial"/>
              </a:rPr>
              <a:t> </a:t>
            </a:r>
            <a:endParaRPr lang="en-US" sz="1800" dirty="0">
              <a:ea typeface="Calibri"/>
              <a:cs typeface="Arial"/>
            </a:endParaRPr>
          </a:p>
          <a:p>
            <a:pPr marL="0" indent="0" algn="just" rtl="0">
              <a:spcAft>
                <a:spcPts val="0"/>
              </a:spcAft>
              <a:buNone/>
            </a:pPr>
            <a:r>
              <a:rPr lang="en-US" b="1" dirty="0" smtClean="0">
                <a:solidFill>
                  <a:srgbClr val="FF0000"/>
                </a:solidFill>
                <a:effectLst/>
                <a:latin typeface="Times New Roman"/>
                <a:ea typeface="Times New Roman"/>
                <a:cs typeface="Arial"/>
              </a:rPr>
              <a:t>7- </a:t>
            </a:r>
            <a:r>
              <a:rPr lang="en-US" b="1" dirty="0" err="1" smtClean="0">
                <a:solidFill>
                  <a:srgbClr val="FF0000"/>
                </a:solidFill>
                <a:effectLst/>
                <a:latin typeface="Times New Roman"/>
                <a:ea typeface="Times New Roman"/>
                <a:cs typeface="Arial"/>
              </a:rPr>
              <a:t>Colour</a:t>
            </a:r>
            <a:r>
              <a:rPr lang="en-US" dirty="0" smtClean="0">
                <a:solidFill>
                  <a:srgbClr val="FF0000"/>
                </a:solidFill>
                <a:effectLst/>
                <a:latin typeface="Times New Roman"/>
                <a:ea typeface="Times New Roman"/>
                <a:cs typeface="Arial"/>
              </a:rPr>
              <a:t>: </a:t>
            </a:r>
            <a:r>
              <a:rPr lang="en-US" dirty="0" err="1" smtClean="0">
                <a:effectLst/>
                <a:latin typeface="Times New Roman"/>
                <a:ea typeface="Times New Roman"/>
                <a:cs typeface="Arial"/>
              </a:rPr>
              <a:t>Colour</a:t>
            </a:r>
            <a:r>
              <a:rPr lang="en-US" dirty="0" smtClean="0">
                <a:effectLst/>
                <a:latin typeface="Times New Roman"/>
                <a:ea typeface="Times New Roman"/>
                <a:cs typeface="Arial"/>
              </a:rPr>
              <a:t> vary about mineral content variation.</a:t>
            </a:r>
            <a:endParaRPr lang="en-US" sz="1800" dirty="0">
              <a:ea typeface="Calibri"/>
              <a:cs typeface="Arial"/>
            </a:endParaRPr>
          </a:p>
          <a:p>
            <a:pPr algn="just" rtl="0"/>
            <a:endParaRPr lang="ar-IQ" dirty="0"/>
          </a:p>
        </p:txBody>
      </p:sp>
    </p:spTree>
    <p:extLst>
      <p:ext uri="{BB962C8B-B14F-4D97-AF65-F5344CB8AC3E}">
        <p14:creationId xmlns:p14="http://schemas.microsoft.com/office/powerpoint/2010/main" val="143693150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116</Words>
  <Application>Microsoft Office PowerPoint</Application>
  <PresentationFormat>عرض على الشاشة (3:4)‏</PresentationFormat>
  <Paragraphs>95</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6</cp:revision>
  <dcterms:created xsi:type="dcterms:W3CDTF">2021-06-25T07:03:02Z</dcterms:created>
  <dcterms:modified xsi:type="dcterms:W3CDTF">2021-06-27T18:25:40Z</dcterms:modified>
</cp:coreProperties>
</file>