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61" r:id="rId6"/>
    <p:sldId id="262" r:id="rId7"/>
    <p:sldId id="263" r:id="rId8"/>
    <p:sldId id="264"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3825763-30B7-4165-BCB3-C6D81C89D17E}" type="datetimeFigureOut">
              <a:rPr lang="ar-IQ" smtClean="0"/>
              <a:t>12/10/1442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87676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3825763-30B7-4165-BCB3-C6D81C89D17E}" type="datetimeFigureOut">
              <a:rPr lang="ar-IQ" smtClean="0"/>
              <a:t>12/10/1442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93948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3825763-30B7-4165-BCB3-C6D81C89D17E}" type="datetimeFigureOut">
              <a:rPr lang="ar-IQ" smtClean="0"/>
              <a:t>12/10/1442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371935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3825763-30B7-4165-BCB3-C6D81C89D17E}" type="datetimeFigureOut">
              <a:rPr lang="ar-IQ" smtClean="0"/>
              <a:t>12/10/1442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384723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3825763-30B7-4165-BCB3-C6D81C89D17E}" type="datetimeFigureOut">
              <a:rPr lang="ar-IQ" smtClean="0"/>
              <a:t>12/10/1442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11001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3825763-30B7-4165-BCB3-C6D81C89D17E}" type="datetimeFigureOut">
              <a:rPr lang="ar-IQ" smtClean="0"/>
              <a:t>12/10/1442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20738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3825763-30B7-4165-BCB3-C6D81C89D17E}" type="datetimeFigureOut">
              <a:rPr lang="ar-IQ" smtClean="0"/>
              <a:t>12/10/1442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373270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3825763-30B7-4165-BCB3-C6D81C89D17E}" type="datetimeFigureOut">
              <a:rPr lang="ar-IQ" smtClean="0"/>
              <a:t>12/10/1442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8772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3825763-30B7-4165-BCB3-C6D81C89D17E}" type="datetimeFigureOut">
              <a:rPr lang="ar-IQ" smtClean="0"/>
              <a:t>12/10/1442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46162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3825763-30B7-4165-BCB3-C6D81C89D17E}" type="datetimeFigureOut">
              <a:rPr lang="ar-IQ" smtClean="0"/>
              <a:t>12/10/1442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170048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3825763-30B7-4165-BCB3-C6D81C89D17E}" type="datetimeFigureOut">
              <a:rPr lang="ar-IQ" smtClean="0"/>
              <a:t>12/10/1442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2FE0036-5EE5-4B78-915C-F2CB806A754D}" type="slidenum">
              <a:rPr lang="ar-IQ" smtClean="0"/>
              <a:t>‹#›</a:t>
            </a:fld>
            <a:endParaRPr lang="ar-IQ"/>
          </a:p>
        </p:txBody>
      </p:sp>
    </p:spTree>
    <p:extLst>
      <p:ext uri="{BB962C8B-B14F-4D97-AF65-F5344CB8AC3E}">
        <p14:creationId xmlns:p14="http://schemas.microsoft.com/office/powerpoint/2010/main" val="228251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825763-30B7-4165-BCB3-C6D81C89D17E}" type="datetimeFigureOut">
              <a:rPr lang="ar-IQ" smtClean="0"/>
              <a:t>12/10/1442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2FE0036-5EE5-4B78-915C-F2CB806A754D}" type="slidenum">
              <a:rPr lang="ar-IQ" smtClean="0"/>
              <a:t>‹#›</a:t>
            </a:fld>
            <a:endParaRPr lang="ar-IQ"/>
          </a:p>
        </p:txBody>
      </p:sp>
    </p:spTree>
    <p:extLst>
      <p:ext uri="{BB962C8B-B14F-4D97-AF65-F5344CB8AC3E}">
        <p14:creationId xmlns:p14="http://schemas.microsoft.com/office/powerpoint/2010/main" val="82799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548680"/>
            <a:ext cx="7776864" cy="5616624"/>
          </a:xfrm>
        </p:spPr>
        <p:txBody>
          <a:bodyPr>
            <a:normAutofit lnSpcReduction="10000"/>
          </a:bodyPr>
          <a:lstStyle/>
          <a:p>
            <a:pPr algn="just" rtl="0">
              <a:spcAft>
                <a:spcPts val="0"/>
              </a:spcAft>
            </a:pPr>
            <a:r>
              <a:rPr lang="en-US" b="1" dirty="0" smtClean="0">
                <a:solidFill>
                  <a:srgbClr val="FF0000"/>
                </a:solidFill>
                <a:effectLst/>
                <a:latin typeface="Times New Roman"/>
                <a:ea typeface="Times New Roman"/>
                <a:cs typeface="Arial"/>
              </a:rPr>
              <a:t>1- Underground or (rooms and pillars) mining method:</a:t>
            </a:r>
            <a:endParaRPr lang="en-US" sz="1800" b="1" dirty="0">
              <a:solidFill>
                <a:srgbClr val="FF0000"/>
              </a:solidFill>
              <a:ea typeface="Calibri"/>
              <a:cs typeface="Arial"/>
            </a:endParaRPr>
          </a:p>
          <a:p>
            <a:pPr algn="just" rtl="0">
              <a:lnSpc>
                <a:spcPts val="1010"/>
              </a:lnSpc>
              <a:spcAft>
                <a:spcPts val="0"/>
              </a:spcAft>
            </a:pPr>
            <a:r>
              <a:rPr lang="en-US" sz="1800" dirty="0" smtClean="0">
                <a:solidFill>
                  <a:schemeClr val="tx1"/>
                </a:solidFill>
                <a:effectLst/>
                <a:latin typeface="Times New Roman"/>
                <a:ea typeface="Times New Roman"/>
                <a:cs typeface="Arial"/>
              </a:rPr>
              <a:t> </a:t>
            </a:r>
            <a:endParaRPr lang="en-US" sz="1800" dirty="0">
              <a:solidFill>
                <a:schemeClr val="tx1"/>
              </a:solidFill>
              <a:ea typeface="Calibri"/>
              <a:cs typeface="Arial"/>
            </a:endParaRPr>
          </a:p>
          <a:p>
            <a:pPr marL="228600" marR="12700" algn="just" rtl="0">
              <a:lnSpc>
                <a:spcPct val="106000"/>
              </a:lnSpc>
              <a:spcAft>
                <a:spcPts val="0"/>
              </a:spcAft>
            </a:pPr>
            <a:r>
              <a:rPr lang="en-US" dirty="0" smtClean="0">
                <a:solidFill>
                  <a:schemeClr val="tx1"/>
                </a:solidFill>
                <a:effectLst/>
                <a:latin typeface="Times New Roman"/>
                <a:ea typeface="Times New Roman"/>
                <a:cs typeface="Arial"/>
              </a:rPr>
              <a:t>Designing the mine is controlled by the shape of the ore body. Drilling and blasting underground are much more difficult than on the surface. In this method the ore is extracted by room, a pillar of ore is left intact between adjacent rooms to support the roof rocks. One of the disadvantages of the room and pillar method is that some of the ore is left behind in the pillars.</a:t>
            </a:r>
            <a:endParaRPr lang="en-US" sz="1800" dirty="0">
              <a:solidFill>
                <a:schemeClr val="tx1"/>
              </a:solidFill>
              <a:ea typeface="Calibri"/>
              <a:cs typeface="Arial"/>
            </a:endParaRPr>
          </a:p>
          <a:p>
            <a:pPr algn="just" rtl="0"/>
            <a:endParaRPr lang="ar-IQ" dirty="0">
              <a:solidFill>
                <a:schemeClr val="tx1"/>
              </a:solidFill>
            </a:endParaRPr>
          </a:p>
        </p:txBody>
      </p:sp>
    </p:spTree>
    <p:custDataLst>
      <p:tags r:id="rId1"/>
    </p:custDataLst>
    <p:extLst>
      <p:ext uri="{BB962C8B-B14F-4D97-AF65-F5344CB8AC3E}">
        <p14:creationId xmlns:p14="http://schemas.microsoft.com/office/powerpoint/2010/main" val="4276635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196752"/>
            <a:ext cx="662473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9276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92500"/>
          </a:bodyPr>
          <a:lstStyle/>
          <a:p>
            <a:pPr algn="just" rtl="0">
              <a:spcAft>
                <a:spcPts val="0"/>
              </a:spcAft>
            </a:pPr>
            <a:r>
              <a:rPr lang="en-US" sz="2800" dirty="0" smtClean="0">
                <a:solidFill>
                  <a:srgbClr val="FF0000"/>
                </a:solidFill>
                <a:effectLst/>
                <a:latin typeface="Times New Roman"/>
                <a:ea typeface="Times New Roman"/>
                <a:cs typeface="Arial"/>
              </a:rPr>
              <a:t>2- </a:t>
            </a:r>
            <a:r>
              <a:rPr lang="en-US" sz="2800" b="1" dirty="0" smtClean="0">
                <a:solidFill>
                  <a:srgbClr val="FF0000"/>
                </a:solidFill>
                <a:effectLst/>
                <a:latin typeface="Times New Roman"/>
                <a:ea typeface="Times New Roman"/>
                <a:cs typeface="Arial"/>
              </a:rPr>
              <a:t>Surface or open-pit mining method</a:t>
            </a:r>
            <a:r>
              <a:rPr lang="en-US" sz="2800" dirty="0" smtClean="0">
                <a:solidFill>
                  <a:srgbClr val="FF0000"/>
                </a:solidFill>
                <a:effectLst/>
                <a:latin typeface="Times New Roman"/>
                <a:ea typeface="Times New Roman"/>
                <a:cs typeface="Arial"/>
              </a:rPr>
              <a:t>:</a:t>
            </a:r>
            <a:endParaRPr lang="en-US" sz="1600" dirty="0">
              <a:solidFill>
                <a:srgbClr val="FF0000"/>
              </a:solidFill>
              <a:ea typeface="Calibri"/>
              <a:cs typeface="Arial"/>
            </a:endParaRPr>
          </a:p>
          <a:p>
            <a:pPr marL="0" indent="0" algn="just" rtl="0">
              <a:lnSpc>
                <a:spcPts val="220"/>
              </a:lnSpc>
              <a:spcAft>
                <a:spcPts val="0"/>
              </a:spcAft>
              <a:buNone/>
            </a:pPr>
            <a:r>
              <a:rPr lang="en-US" sz="1600" dirty="0" smtClean="0">
                <a:effectLst/>
                <a:latin typeface="Times New Roman"/>
                <a:ea typeface="Times New Roman"/>
                <a:cs typeface="Arial"/>
              </a:rPr>
              <a:t> </a:t>
            </a:r>
            <a:endParaRPr lang="en-US" sz="1600" dirty="0">
              <a:ea typeface="Calibri"/>
              <a:cs typeface="Arial"/>
            </a:endParaRPr>
          </a:p>
          <a:p>
            <a:pPr marL="0" indent="0" algn="just" rtl="0">
              <a:lnSpc>
                <a:spcPct val="107000"/>
              </a:lnSpc>
              <a:spcAft>
                <a:spcPts val="0"/>
              </a:spcAft>
              <a:buNone/>
            </a:pPr>
            <a:r>
              <a:rPr lang="en-US" sz="2800" dirty="0" smtClean="0">
                <a:effectLst/>
                <a:latin typeface="Times New Roman"/>
                <a:ea typeface="Times New Roman"/>
                <a:cs typeface="Arial"/>
              </a:rPr>
              <a:t>This method use where deposit occurs at or near the surface. An open-pit mine is a big hole in the ground with a series of step like terraces (benches) round the excavation, this is known strip mining. Drilling and blasting is required to loosen hard overburden material, it is removed to expose the ore deposits. The slope angle of the pit sides is controlled by the rocks properties (hard or soft). The gentle slope in soft rocks more than in hard. The space of terrace (bench) is allow shovels to move and load the ore into transport vehicles. The ratio of waste rock (overburden rock) to the ore deposit is known as the stripping ratio.</a:t>
            </a:r>
            <a:endParaRPr lang="en-US" sz="1600" dirty="0">
              <a:ea typeface="Calibri"/>
              <a:cs typeface="Arial"/>
            </a:endParaRPr>
          </a:p>
          <a:p>
            <a:pPr algn="just" rtl="0"/>
            <a:endParaRPr lang="ar-IQ" sz="2800" dirty="0"/>
          </a:p>
        </p:txBody>
      </p:sp>
    </p:spTree>
    <p:custDataLst>
      <p:tags r:id="rId1"/>
    </p:custDataLst>
    <p:extLst>
      <p:ext uri="{BB962C8B-B14F-4D97-AF65-F5344CB8AC3E}">
        <p14:creationId xmlns:p14="http://schemas.microsoft.com/office/powerpoint/2010/main" val="2700069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lstStyle/>
          <a:p>
            <a:endParaRPr lang="ar-IQ"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00038"/>
            <a:ext cx="834390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06896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836713"/>
            <a:ext cx="8229600" cy="4896544"/>
          </a:xfrm>
        </p:spPr>
        <p:txBody>
          <a:bodyPr>
            <a:normAutofit/>
          </a:bodyPr>
          <a:lstStyle/>
          <a:p>
            <a:pPr marL="88900" algn="just" rtl="0">
              <a:spcAft>
                <a:spcPts val="0"/>
              </a:spcAft>
            </a:pPr>
            <a:r>
              <a:rPr lang="en-US" b="1" dirty="0" smtClean="0">
                <a:solidFill>
                  <a:srgbClr val="0070C0"/>
                </a:solidFill>
                <a:effectLst/>
                <a:latin typeface="Times New Roman"/>
                <a:ea typeface="Times New Roman"/>
                <a:cs typeface="Arial"/>
              </a:rPr>
              <a:t>Mineral Processing Technology (Treatment and Beneficiation)</a:t>
            </a:r>
            <a:r>
              <a:rPr lang="en-US" dirty="0" smtClean="0">
                <a:solidFill>
                  <a:srgbClr val="0070C0"/>
                </a:solidFill>
                <a:effectLst/>
                <a:latin typeface="Times New Roman"/>
                <a:ea typeface="Times New Roman"/>
                <a:cs typeface="Arial"/>
              </a:rPr>
              <a:t>:</a:t>
            </a:r>
            <a:r>
              <a:rPr lang="en-US" dirty="0" smtClean="0">
                <a:effectLst/>
                <a:latin typeface="Times New Roman"/>
                <a:ea typeface="Times New Roman"/>
                <a:cs typeface="Arial"/>
              </a:rPr>
              <a:t> </a:t>
            </a:r>
            <a:endParaRPr lang="en-US" dirty="0">
              <a:ea typeface="Calibri"/>
              <a:cs typeface="Arial"/>
            </a:endParaRPr>
          </a:p>
          <a:p>
            <a:pPr marR="12700" indent="0" algn="just" rtl="0">
              <a:lnSpc>
                <a:spcPct val="105000"/>
              </a:lnSpc>
              <a:spcAft>
                <a:spcPts val="0"/>
              </a:spcAft>
              <a:buNone/>
            </a:pPr>
            <a:r>
              <a:rPr lang="en-US" dirty="0" smtClean="0">
                <a:effectLst/>
                <a:latin typeface="Times New Roman"/>
                <a:ea typeface="Times New Roman"/>
                <a:cs typeface="Arial"/>
              </a:rPr>
              <a:t>The stages involves vary from one ore to another, different kinds and grades of ore need different treatments. Mineral processing is concerned mainly with the physical methods of separation:</a:t>
            </a:r>
            <a:endParaRPr lang="en-US" dirty="0">
              <a:ea typeface="Calibri"/>
              <a:cs typeface="Arial"/>
            </a:endParaRPr>
          </a:p>
          <a:p>
            <a:pPr marL="0" indent="0" algn="just" rtl="0">
              <a:lnSpc>
                <a:spcPts val="855"/>
              </a:lnSpc>
              <a:spcAft>
                <a:spcPts val="0"/>
              </a:spcAft>
              <a:buNone/>
            </a:pPr>
            <a:r>
              <a:rPr lang="en-US" sz="1800" dirty="0" smtClean="0">
                <a:effectLst/>
                <a:latin typeface="Times New Roman"/>
                <a:ea typeface="Times New Roman"/>
                <a:cs typeface="Arial"/>
              </a:rPr>
              <a:t> </a:t>
            </a:r>
            <a:endParaRPr lang="en-US" sz="1800" dirty="0">
              <a:ea typeface="Calibri"/>
              <a:cs typeface="Arial"/>
            </a:endParaRPr>
          </a:p>
          <a:p>
            <a:pPr algn="just" rtl="0"/>
            <a:endParaRPr lang="ar-IQ" dirty="0"/>
          </a:p>
        </p:txBody>
      </p:sp>
    </p:spTree>
    <p:custDataLst>
      <p:tags r:id="rId1"/>
    </p:custDataLst>
    <p:extLst>
      <p:ext uri="{BB962C8B-B14F-4D97-AF65-F5344CB8AC3E}">
        <p14:creationId xmlns:p14="http://schemas.microsoft.com/office/powerpoint/2010/main" val="896634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a:bodyPr>
          <a:lstStyle/>
          <a:p>
            <a:pPr marL="228600" algn="just" rtl="0">
              <a:spcAft>
                <a:spcPts val="0"/>
              </a:spcAft>
            </a:pPr>
            <a:r>
              <a:rPr lang="en-US" sz="2400" b="1" dirty="0" smtClean="0">
                <a:solidFill>
                  <a:srgbClr val="FF0000"/>
                </a:solidFill>
                <a:effectLst/>
                <a:latin typeface="Times New Roman"/>
                <a:ea typeface="Times New Roman"/>
                <a:cs typeface="Arial"/>
              </a:rPr>
              <a:t>1- Crushing and grains (particles) size separation</a:t>
            </a:r>
            <a:r>
              <a:rPr lang="en-US" sz="2400" dirty="0" smtClean="0">
                <a:solidFill>
                  <a:srgbClr val="FF0000"/>
                </a:solidFill>
                <a:effectLst/>
                <a:latin typeface="Times New Roman"/>
                <a:ea typeface="Times New Roman"/>
                <a:cs typeface="Arial"/>
              </a:rPr>
              <a:t>:</a:t>
            </a:r>
            <a:endParaRPr lang="en-US" sz="1400" dirty="0">
              <a:solidFill>
                <a:srgbClr val="FF0000"/>
              </a:solidFill>
              <a:ea typeface="Calibri"/>
              <a:cs typeface="Arial"/>
            </a:endParaRPr>
          </a:p>
          <a:p>
            <a:pPr marL="0" indent="0" algn="just" rtl="0">
              <a:lnSpc>
                <a:spcPts val="220"/>
              </a:lnSpc>
              <a:spcAft>
                <a:spcPts val="0"/>
              </a:spcAft>
              <a:buNone/>
            </a:pPr>
            <a:r>
              <a:rPr lang="en-US" sz="1400" dirty="0" smtClean="0">
                <a:effectLst/>
                <a:latin typeface="Times New Roman"/>
                <a:ea typeface="Times New Roman"/>
                <a:cs typeface="Arial"/>
              </a:rPr>
              <a:t> </a:t>
            </a:r>
            <a:endParaRPr lang="en-US" sz="1400" dirty="0">
              <a:ea typeface="Calibri"/>
              <a:cs typeface="Arial"/>
            </a:endParaRPr>
          </a:p>
          <a:p>
            <a:pPr marL="114300" indent="0" algn="just" rtl="0">
              <a:lnSpc>
                <a:spcPct val="111000"/>
              </a:lnSpc>
              <a:spcAft>
                <a:spcPts val="0"/>
              </a:spcAft>
              <a:buNone/>
            </a:pPr>
            <a:r>
              <a:rPr lang="en-US" sz="2400" dirty="0" smtClean="0">
                <a:effectLst/>
                <a:latin typeface="Times New Roman"/>
                <a:ea typeface="Times New Roman"/>
                <a:cs typeface="Arial"/>
              </a:rPr>
              <a:t>Crushing is involving the mechanical breakdown of the large lumps of mined ore into small fragments. The main purpose of the processing is to liberate the valuable particles of ore from the barren rock. The primary crusher is to reduce the size from </a:t>
            </a:r>
            <a:r>
              <a:rPr lang="en-US" sz="2400" b="1" dirty="0" smtClean="0">
                <a:solidFill>
                  <a:srgbClr val="FF0000"/>
                </a:solidFill>
                <a:effectLst/>
                <a:latin typeface="Times New Roman"/>
                <a:ea typeface="Times New Roman"/>
                <a:cs typeface="Arial"/>
              </a:rPr>
              <a:t>50cm</a:t>
            </a:r>
            <a:r>
              <a:rPr lang="en-US" sz="2400" dirty="0" smtClean="0">
                <a:effectLst/>
                <a:latin typeface="Times New Roman"/>
                <a:ea typeface="Times New Roman"/>
                <a:cs typeface="Arial"/>
              </a:rPr>
              <a:t> to </a:t>
            </a:r>
            <a:r>
              <a:rPr lang="en-US" sz="2400" b="1" dirty="0" smtClean="0">
                <a:solidFill>
                  <a:srgbClr val="FF0000"/>
                </a:solidFill>
                <a:effectLst/>
                <a:latin typeface="Times New Roman"/>
                <a:ea typeface="Times New Roman"/>
                <a:cs typeface="Arial"/>
              </a:rPr>
              <a:t>20-10cm</a:t>
            </a:r>
            <a:r>
              <a:rPr lang="en-US" sz="2400" dirty="0" smtClean="0">
                <a:effectLst/>
                <a:latin typeface="Times New Roman"/>
                <a:ea typeface="Times New Roman"/>
                <a:cs typeface="Arial"/>
              </a:rPr>
              <a:t>. The secondary crusher breaks down the particles to </a:t>
            </a:r>
            <a:r>
              <a:rPr lang="en-US" sz="2400" b="1" dirty="0" smtClean="0">
                <a:solidFill>
                  <a:srgbClr val="FF0000"/>
                </a:solidFill>
                <a:effectLst/>
                <a:latin typeface="Times New Roman"/>
                <a:ea typeface="Times New Roman"/>
                <a:cs typeface="Arial"/>
              </a:rPr>
              <a:t>2- 0.5cm</a:t>
            </a:r>
            <a:r>
              <a:rPr lang="en-US" sz="2400" dirty="0" smtClean="0">
                <a:effectLst/>
                <a:latin typeface="Times New Roman"/>
                <a:ea typeface="Times New Roman"/>
                <a:cs typeface="Arial"/>
              </a:rPr>
              <a:t>. These small fragments next was grinding by steel ball mill to take the ore between 300-100µm. The concentrating processes exploit differences in hardness between particles of minerals,</a:t>
            </a:r>
            <a:r>
              <a:rPr lang="en-US" sz="1400" dirty="0" smtClean="0">
                <a:ea typeface="Times New Roman"/>
                <a:cs typeface="Arial"/>
              </a:rPr>
              <a:t> </a:t>
            </a:r>
            <a:r>
              <a:rPr lang="en-US" sz="2400" dirty="0" smtClean="0">
                <a:effectLst/>
                <a:latin typeface="Times New Roman"/>
                <a:ea typeface="Times New Roman"/>
                <a:cs typeface="Arial"/>
              </a:rPr>
              <a:t>soft minerals as small particles, hard minerals as larger. Grains separate about size by sieve analysis (handing or shaker) or sedimentation or by centrifuge instruments.</a:t>
            </a:r>
            <a:endParaRPr lang="en-US" sz="1400" dirty="0">
              <a:ea typeface="Calibri"/>
              <a:cs typeface="Arial"/>
            </a:endParaRPr>
          </a:p>
          <a:p>
            <a:pPr algn="just" rtl="0"/>
            <a:endParaRPr lang="ar-IQ" sz="2400" dirty="0"/>
          </a:p>
        </p:txBody>
      </p:sp>
    </p:spTree>
    <p:extLst>
      <p:ext uri="{BB962C8B-B14F-4D97-AF65-F5344CB8AC3E}">
        <p14:creationId xmlns:p14="http://schemas.microsoft.com/office/powerpoint/2010/main" val="4272490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32648"/>
          </a:xfrm>
        </p:spPr>
        <p:txBody>
          <a:bodyPr>
            <a:normAutofit/>
          </a:bodyPr>
          <a:lstStyle/>
          <a:p>
            <a:pPr marL="228600" algn="just" rtl="0">
              <a:spcAft>
                <a:spcPts val="0"/>
              </a:spcAft>
            </a:pPr>
            <a:r>
              <a:rPr lang="en-US" sz="2800" b="1" dirty="0" smtClean="0">
                <a:solidFill>
                  <a:srgbClr val="FF0000"/>
                </a:solidFill>
                <a:effectLst/>
                <a:latin typeface="Times New Roman"/>
                <a:ea typeface="Times New Roman"/>
                <a:cs typeface="Arial"/>
              </a:rPr>
              <a:t>2- Specific gravity separation</a:t>
            </a:r>
            <a:r>
              <a:rPr lang="en-US" sz="2800" dirty="0" smtClean="0">
                <a:solidFill>
                  <a:srgbClr val="FF0000"/>
                </a:solidFill>
                <a:effectLst/>
                <a:latin typeface="Times New Roman"/>
                <a:ea typeface="Times New Roman"/>
                <a:cs typeface="Arial"/>
              </a:rPr>
              <a:t>:</a:t>
            </a:r>
            <a:endParaRPr lang="en-US" sz="1600" dirty="0">
              <a:solidFill>
                <a:srgbClr val="FF0000"/>
              </a:solidFill>
              <a:ea typeface="Calibri"/>
              <a:cs typeface="Arial"/>
            </a:endParaRPr>
          </a:p>
          <a:p>
            <a:pPr marL="0" indent="0" algn="just" rtl="0">
              <a:lnSpc>
                <a:spcPts val="195"/>
              </a:lnSpc>
              <a:spcAft>
                <a:spcPts val="0"/>
              </a:spcAft>
              <a:buNone/>
            </a:pPr>
            <a:r>
              <a:rPr lang="en-US" sz="1600" dirty="0" smtClean="0">
                <a:effectLst/>
                <a:latin typeface="Times New Roman"/>
                <a:ea typeface="Times New Roman"/>
                <a:cs typeface="Arial"/>
              </a:rPr>
              <a:t> </a:t>
            </a:r>
            <a:endParaRPr lang="en-US" sz="1600" dirty="0">
              <a:ea typeface="Calibri"/>
              <a:cs typeface="Arial"/>
            </a:endParaRPr>
          </a:p>
          <a:p>
            <a:pPr marL="457200" algn="just" rtl="0">
              <a:lnSpc>
                <a:spcPct val="105000"/>
              </a:lnSpc>
              <a:spcAft>
                <a:spcPts val="0"/>
              </a:spcAft>
            </a:pPr>
            <a:r>
              <a:rPr lang="en-US" sz="2800" dirty="0" smtClean="0">
                <a:effectLst/>
                <a:latin typeface="Times New Roman"/>
                <a:ea typeface="Times New Roman"/>
                <a:cs typeface="Arial"/>
              </a:rPr>
              <a:t>Separation depend on specific gravity differences of minerals due to mass effects. Minerals are separated by heavy liquids like </a:t>
            </a:r>
            <a:r>
              <a:rPr lang="en-US" sz="2800" b="1" dirty="0" smtClean="0">
                <a:solidFill>
                  <a:srgbClr val="0070C0"/>
                </a:solidFill>
                <a:effectLst/>
                <a:latin typeface="Times New Roman"/>
                <a:ea typeface="Times New Roman"/>
                <a:cs typeface="Arial"/>
              </a:rPr>
              <a:t>carbon tetrachloride </a:t>
            </a:r>
            <a:r>
              <a:rPr lang="en-US" sz="2800" b="1" dirty="0" smtClean="0">
                <a:solidFill>
                  <a:srgbClr val="FF0000"/>
                </a:solidFill>
                <a:effectLst/>
                <a:latin typeface="Times New Roman"/>
                <a:ea typeface="Times New Roman"/>
                <a:cs typeface="Arial"/>
              </a:rPr>
              <a:t>(CCl</a:t>
            </a:r>
            <a:r>
              <a:rPr lang="en-US" sz="1400" b="1" dirty="0" smtClean="0">
                <a:solidFill>
                  <a:srgbClr val="FF0000"/>
                </a:solidFill>
                <a:effectLst/>
                <a:latin typeface="Times New Roman"/>
                <a:ea typeface="Times New Roman"/>
                <a:cs typeface="Arial"/>
              </a:rPr>
              <a:t>4</a:t>
            </a:r>
            <a:r>
              <a:rPr lang="en-US" sz="2800" b="1" dirty="0" smtClean="0">
                <a:solidFill>
                  <a:srgbClr val="FF0000"/>
                </a:solidFill>
                <a:effectLst/>
                <a:latin typeface="Times New Roman"/>
                <a:ea typeface="Times New Roman"/>
                <a:cs typeface="Arial"/>
              </a:rPr>
              <a:t>) (sp. gr. 1.58), </a:t>
            </a:r>
            <a:r>
              <a:rPr lang="en-US" sz="2800" b="1" dirty="0" err="1" smtClean="0">
                <a:solidFill>
                  <a:srgbClr val="0070C0"/>
                </a:solidFill>
                <a:effectLst/>
                <a:latin typeface="Times New Roman"/>
                <a:ea typeface="Times New Roman"/>
                <a:cs typeface="Arial"/>
              </a:rPr>
              <a:t>bromoform</a:t>
            </a:r>
            <a:r>
              <a:rPr lang="en-US" sz="2800" dirty="0" smtClean="0">
                <a:effectLst/>
                <a:latin typeface="Times New Roman"/>
                <a:ea typeface="Times New Roman"/>
                <a:cs typeface="Arial"/>
              </a:rPr>
              <a:t> </a:t>
            </a:r>
            <a:r>
              <a:rPr lang="en-US" sz="2800" b="1" dirty="0" smtClean="0">
                <a:solidFill>
                  <a:srgbClr val="FF0000"/>
                </a:solidFill>
                <a:effectLst/>
                <a:latin typeface="Times New Roman"/>
                <a:ea typeface="Times New Roman"/>
                <a:cs typeface="Arial"/>
              </a:rPr>
              <a:t>(sp. Gr. 2.89), </a:t>
            </a:r>
            <a:r>
              <a:rPr lang="en-US" sz="2800" b="1" dirty="0" smtClean="0">
                <a:solidFill>
                  <a:srgbClr val="0070C0"/>
                </a:solidFill>
                <a:effectLst/>
                <a:latin typeface="Times New Roman"/>
                <a:ea typeface="Times New Roman"/>
                <a:cs typeface="Arial"/>
              </a:rPr>
              <a:t>methylene</a:t>
            </a:r>
            <a:r>
              <a:rPr lang="en-US" sz="2800" dirty="0" smtClean="0">
                <a:effectLst/>
                <a:latin typeface="Times New Roman"/>
                <a:ea typeface="Times New Roman"/>
                <a:cs typeface="Arial"/>
              </a:rPr>
              <a:t> </a:t>
            </a:r>
            <a:r>
              <a:rPr lang="en-US" sz="2800" b="1" dirty="0" smtClean="0">
                <a:solidFill>
                  <a:srgbClr val="0070C0"/>
                </a:solidFill>
                <a:effectLst/>
                <a:latin typeface="Times New Roman"/>
                <a:ea typeface="Times New Roman"/>
                <a:cs typeface="Arial"/>
              </a:rPr>
              <a:t>iodide</a:t>
            </a:r>
            <a:r>
              <a:rPr lang="en-US" sz="2800" dirty="0" smtClean="0">
                <a:effectLst/>
                <a:latin typeface="Times New Roman"/>
                <a:ea typeface="Times New Roman"/>
                <a:cs typeface="Arial"/>
              </a:rPr>
              <a:t> </a:t>
            </a:r>
            <a:r>
              <a:rPr lang="en-US" sz="2800" b="1" dirty="0" smtClean="0">
                <a:solidFill>
                  <a:srgbClr val="FF0000"/>
                </a:solidFill>
                <a:effectLst/>
                <a:latin typeface="Times New Roman"/>
                <a:ea typeface="Times New Roman"/>
                <a:cs typeface="Arial"/>
              </a:rPr>
              <a:t>(sp. Gr. 3.72).</a:t>
            </a:r>
            <a:endParaRPr lang="en-US" sz="1600" b="1" dirty="0">
              <a:solidFill>
                <a:srgbClr val="FF0000"/>
              </a:solidFill>
              <a:ea typeface="Calibri"/>
              <a:cs typeface="Arial"/>
            </a:endParaRPr>
          </a:p>
          <a:p>
            <a:pPr marL="0" indent="0" algn="just" rtl="0">
              <a:lnSpc>
                <a:spcPts val="40"/>
              </a:lnSpc>
              <a:spcAft>
                <a:spcPts val="0"/>
              </a:spcAft>
              <a:buNone/>
            </a:pPr>
            <a:r>
              <a:rPr lang="en-US" sz="1600" dirty="0" smtClean="0">
                <a:effectLst/>
                <a:latin typeface="Times New Roman"/>
                <a:ea typeface="Times New Roman"/>
                <a:cs typeface="Arial"/>
              </a:rPr>
              <a:t> </a:t>
            </a:r>
            <a:endParaRPr lang="en-US" sz="1600" dirty="0">
              <a:ea typeface="Calibri"/>
              <a:cs typeface="Arial"/>
            </a:endParaRPr>
          </a:p>
          <a:p>
            <a:pPr marL="228600" algn="just" rtl="0">
              <a:spcAft>
                <a:spcPts val="0"/>
              </a:spcAft>
            </a:pPr>
            <a:r>
              <a:rPr lang="en-US" sz="2800" b="1" dirty="0" smtClean="0">
                <a:solidFill>
                  <a:srgbClr val="FF0000"/>
                </a:solidFill>
                <a:effectLst/>
                <a:latin typeface="Times New Roman"/>
                <a:ea typeface="Times New Roman"/>
                <a:cs typeface="Arial"/>
              </a:rPr>
              <a:t>3- Froth Flotation separation</a:t>
            </a:r>
            <a:r>
              <a:rPr lang="en-US" sz="2800" dirty="0" smtClean="0">
                <a:solidFill>
                  <a:srgbClr val="FF0000"/>
                </a:solidFill>
                <a:effectLst/>
                <a:latin typeface="Times New Roman"/>
                <a:ea typeface="Times New Roman"/>
                <a:cs typeface="Arial"/>
              </a:rPr>
              <a:t>:</a:t>
            </a:r>
            <a:endParaRPr lang="en-US" sz="1600" dirty="0">
              <a:solidFill>
                <a:srgbClr val="FF0000"/>
              </a:solidFill>
              <a:ea typeface="Calibri"/>
              <a:cs typeface="Arial"/>
            </a:endParaRPr>
          </a:p>
          <a:p>
            <a:pPr marL="0" indent="0" algn="just" rtl="0">
              <a:lnSpc>
                <a:spcPts val="220"/>
              </a:lnSpc>
              <a:spcAft>
                <a:spcPts val="0"/>
              </a:spcAft>
              <a:buNone/>
            </a:pPr>
            <a:r>
              <a:rPr lang="en-US" sz="1600" dirty="0" smtClean="0">
                <a:effectLst/>
                <a:latin typeface="Times New Roman"/>
                <a:ea typeface="Times New Roman"/>
                <a:cs typeface="Arial"/>
              </a:rPr>
              <a:t> </a:t>
            </a:r>
            <a:endParaRPr lang="en-US" sz="1600" dirty="0">
              <a:ea typeface="Calibri"/>
              <a:cs typeface="Arial"/>
            </a:endParaRPr>
          </a:p>
          <a:p>
            <a:pPr marL="457200" algn="just" rtl="0">
              <a:lnSpc>
                <a:spcPct val="102000"/>
              </a:lnSpc>
              <a:spcAft>
                <a:spcPts val="0"/>
              </a:spcAft>
            </a:pPr>
            <a:r>
              <a:rPr lang="en-US" sz="2800" dirty="0" smtClean="0">
                <a:effectLst/>
                <a:latin typeface="Times New Roman"/>
                <a:ea typeface="Times New Roman"/>
                <a:cs typeface="Arial"/>
              </a:rPr>
              <a:t>Separation utilizing the different surface physiochemical properties of the minerals, froth flotation as air bubbles.</a:t>
            </a:r>
            <a:endParaRPr lang="en-US" sz="1600" dirty="0">
              <a:ea typeface="Calibri"/>
              <a:cs typeface="Arial"/>
            </a:endParaRPr>
          </a:p>
          <a:p>
            <a:pPr algn="just" rtl="0"/>
            <a:endParaRPr lang="ar-IQ" sz="2800" dirty="0"/>
          </a:p>
        </p:txBody>
      </p:sp>
    </p:spTree>
    <p:extLst>
      <p:ext uri="{BB962C8B-B14F-4D97-AF65-F5344CB8AC3E}">
        <p14:creationId xmlns:p14="http://schemas.microsoft.com/office/powerpoint/2010/main" val="2404788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lnSpcReduction="10000"/>
          </a:bodyPr>
          <a:lstStyle/>
          <a:p>
            <a:pPr marL="228600" algn="just" rtl="0">
              <a:spcAft>
                <a:spcPts val="0"/>
              </a:spcAft>
            </a:pPr>
            <a:r>
              <a:rPr lang="en-US" sz="2400" b="1" dirty="0" smtClean="0">
                <a:solidFill>
                  <a:srgbClr val="FF0000"/>
                </a:solidFill>
                <a:effectLst/>
                <a:latin typeface="Times New Roman"/>
                <a:ea typeface="Times New Roman"/>
                <a:cs typeface="Arial"/>
              </a:rPr>
              <a:t>4- Electrical conductivity separation</a:t>
            </a:r>
            <a:r>
              <a:rPr lang="en-US" sz="2400" dirty="0" smtClean="0">
                <a:solidFill>
                  <a:srgbClr val="FF0000"/>
                </a:solidFill>
                <a:effectLst/>
                <a:latin typeface="Times New Roman"/>
                <a:ea typeface="Times New Roman"/>
                <a:cs typeface="Arial"/>
              </a:rPr>
              <a:t>:</a:t>
            </a:r>
            <a:endParaRPr lang="en-US" sz="1400" dirty="0">
              <a:solidFill>
                <a:srgbClr val="FF0000"/>
              </a:solidFill>
              <a:ea typeface="Calibri"/>
              <a:cs typeface="Arial"/>
            </a:endParaRPr>
          </a:p>
          <a:p>
            <a:pPr marL="0" indent="0" algn="just" rtl="0">
              <a:lnSpc>
                <a:spcPts val="220"/>
              </a:lnSpc>
              <a:spcAft>
                <a:spcPts val="0"/>
              </a:spcAft>
              <a:buNone/>
            </a:pPr>
            <a:r>
              <a:rPr lang="en-US" sz="1400" dirty="0" smtClean="0">
                <a:effectLst/>
                <a:latin typeface="Times New Roman"/>
                <a:ea typeface="Times New Roman"/>
                <a:cs typeface="Arial"/>
              </a:rPr>
              <a:t> </a:t>
            </a:r>
            <a:endParaRPr lang="en-US" sz="1400" dirty="0">
              <a:ea typeface="Calibri"/>
              <a:cs typeface="Arial"/>
            </a:endParaRPr>
          </a:p>
          <a:p>
            <a:pPr marL="457200" algn="just" rtl="0">
              <a:lnSpc>
                <a:spcPct val="102000"/>
              </a:lnSpc>
              <a:spcAft>
                <a:spcPts val="0"/>
              </a:spcAft>
            </a:pPr>
            <a:r>
              <a:rPr lang="en-US" sz="2400" dirty="0" smtClean="0">
                <a:effectLst/>
                <a:latin typeface="Times New Roman"/>
                <a:ea typeface="Times New Roman"/>
                <a:cs typeface="Arial"/>
              </a:rPr>
              <a:t>Separation depend on electrical conductivity properties, it use to separate conducting </a:t>
            </a:r>
            <a:r>
              <a:rPr lang="en-US" sz="2400" b="1" dirty="0" smtClean="0">
                <a:solidFill>
                  <a:srgbClr val="0070C0"/>
                </a:solidFill>
                <a:effectLst/>
                <a:latin typeface="Times New Roman"/>
                <a:ea typeface="Times New Roman"/>
                <a:cs typeface="Arial"/>
              </a:rPr>
              <a:t>(Au, Cu, &amp; Ag) </a:t>
            </a:r>
            <a:r>
              <a:rPr lang="en-US" sz="2400" dirty="0" smtClean="0">
                <a:effectLst/>
                <a:latin typeface="Times New Roman"/>
                <a:ea typeface="Times New Roman"/>
                <a:cs typeface="Arial"/>
              </a:rPr>
              <a:t>from non-conducting </a:t>
            </a:r>
            <a:r>
              <a:rPr lang="en-US" sz="2400" b="1" dirty="0" smtClean="0">
                <a:solidFill>
                  <a:srgbClr val="0070C0"/>
                </a:solidFill>
                <a:effectLst/>
                <a:latin typeface="Times New Roman"/>
                <a:ea typeface="Times New Roman"/>
                <a:cs typeface="Arial"/>
              </a:rPr>
              <a:t>(S &amp; C) </a:t>
            </a:r>
            <a:r>
              <a:rPr lang="en-US" sz="2400" dirty="0" smtClean="0">
                <a:effectLst/>
                <a:latin typeface="Times New Roman"/>
                <a:ea typeface="Times New Roman"/>
                <a:cs typeface="Arial"/>
              </a:rPr>
              <a:t>or semi-conducting </a:t>
            </a:r>
            <a:r>
              <a:rPr lang="en-US" sz="2400" b="1" dirty="0" smtClean="0">
                <a:solidFill>
                  <a:srgbClr val="0070C0"/>
                </a:solidFill>
                <a:effectLst/>
                <a:latin typeface="Times New Roman"/>
                <a:ea typeface="Times New Roman"/>
                <a:cs typeface="Arial"/>
              </a:rPr>
              <a:t>(Si &amp; </a:t>
            </a:r>
            <a:r>
              <a:rPr lang="en-US" sz="2400" b="1" dirty="0" err="1" smtClean="0">
                <a:solidFill>
                  <a:srgbClr val="0070C0"/>
                </a:solidFill>
                <a:effectLst/>
                <a:latin typeface="Times New Roman"/>
                <a:ea typeface="Times New Roman"/>
                <a:cs typeface="Arial"/>
              </a:rPr>
              <a:t>Ge</a:t>
            </a:r>
            <a:r>
              <a:rPr lang="en-US" sz="2400" b="1" dirty="0" smtClean="0">
                <a:solidFill>
                  <a:srgbClr val="0070C0"/>
                </a:solidFill>
                <a:effectLst/>
                <a:latin typeface="Times New Roman"/>
                <a:ea typeface="Times New Roman"/>
                <a:cs typeface="Arial"/>
              </a:rPr>
              <a:t>).</a:t>
            </a:r>
            <a:endParaRPr lang="en-US" sz="1400" b="1" dirty="0">
              <a:solidFill>
                <a:srgbClr val="0070C0"/>
              </a:solidFill>
              <a:ea typeface="Calibri"/>
              <a:cs typeface="Arial"/>
            </a:endParaRPr>
          </a:p>
          <a:p>
            <a:pPr marL="0" indent="0" algn="just" rtl="0">
              <a:lnSpc>
                <a:spcPts val="115"/>
              </a:lnSpc>
              <a:spcAft>
                <a:spcPts val="0"/>
              </a:spcAft>
              <a:buNone/>
            </a:pPr>
            <a:r>
              <a:rPr lang="en-US" sz="1400" dirty="0" smtClean="0">
                <a:effectLst/>
                <a:latin typeface="Times New Roman"/>
                <a:ea typeface="Times New Roman"/>
                <a:cs typeface="Arial"/>
              </a:rPr>
              <a:t> </a:t>
            </a:r>
            <a:endParaRPr lang="en-US" sz="1400" dirty="0">
              <a:ea typeface="Calibri"/>
              <a:cs typeface="Arial"/>
            </a:endParaRPr>
          </a:p>
          <a:p>
            <a:pPr marL="228600" algn="just" rtl="0">
              <a:spcAft>
                <a:spcPts val="0"/>
              </a:spcAft>
            </a:pPr>
            <a:r>
              <a:rPr lang="en-US" sz="2400" b="1" dirty="0" smtClean="0">
                <a:solidFill>
                  <a:srgbClr val="FF0000"/>
                </a:solidFill>
                <a:effectLst/>
                <a:latin typeface="Times New Roman"/>
                <a:ea typeface="Times New Roman"/>
                <a:cs typeface="Arial"/>
              </a:rPr>
              <a:t>5- Thermal treatment separation</a:t>
            </a:r>
            <a:r>
              <a:rPr lang="en-US" sz="2400" dirty="0" smtClean="0">
                <a:solidFill>
                  <a:srgbClr val="FF0000"/>
                </a:solidFill>
                <a:effectLst/>
                <a:latin typeface="Times New Roman"/>
                <a:ea typeface="Times New Roman"/>
                <a:cs typeface="Arial"/>
              </a:rPr>
              <a:t>:</a:t>
            </a:r>
            <a:endParaRPr lang="en-US" sz="1400" dirty="0">
              <a:solidFill>
                <a:srgbClr val="FF0000"/>
              </a:solidFill>
              <a:ea typeface="Calibri"/>
              <a:cs typeface="Arial"/>
            </a:endParaRPr>
          </a:p>
          <a:p>
            <a:pPr marL="0" indent="0" algn="just" rtl="0">
              <a:lnSpc>
                <a:spcPts val="120"/>
              </a:lnSpc>
              <a:spcAft>
                <a:spcPts val="0"/>
              </a:spcAft>
              <a:buNone/>
            </a:pPr>
            <a:r>
              <a:rPr lang="en-US" sz="1400" dirty="0" smtClean="0">
                <a:effectLst/>
                <a:latin typeface="Times New Roman"/>
                <a:ea typeface="Times New Roman"/>
                <a:cs typeface="Arial"/>
              </a:rPr>
              <a:t> </a:t>
            </a:r>
            <a:endParaRPr lang="en-US" sz="1400" dirty="0">
              <a:ea typeface="Calibri"/>
              <a:cs typeface="Arial"/>
            </a:endParaRPr>
          </a:p>
          <a:p>
            <a:pPr marL="457200" algn="just" rtl="0">
              <a:spcAft>
                <a:spcPts val="0"/>
              </a:spcAft>
            </a:pPr>
            <a:r>
              <a:rPr lang="en-US" sz="2400" dirty="0" smtClean="0">
                <a:effectLst/>
                <a:latin typeface="Times New Roman"/>
                <a:ea typeface="Times New Roman"/>
                <a:cs typeface="Arial"/>
              </a:rPr>
              <a:t>Like calcination of </a:t>
            </a:r>
            <a:r>
              <a:rPr lang="en-US" sz="2400" b="1" dirty="0" smtClean="0">
                <a:solidFill>
                  <a:srgbClr val="FF0000"/>
                </a:solidFill>
                <a:effectLst/>
                <a:latin typeface="Times New Roman"/>
                <a:ea typeface="Times New Roman"/>
                <a:cs typeface="Arial"/>
              </a:rPr>
              <a:t>carbonate</a:t>
            </a:r>
            <a:r>
              <a:rPr lang="en-US" sz="2400" dirty="0" smtClean="0">
                <a:effectLst/>
                <a:latin typeface="Times New Roman"/>
                <a:ea typeface="Times New Roman"/>
                <a:cs typeface="Arial"/>
              </a:rPr>
              <a:t> or </a:t>
            </a:r>
            <a:r>
              <a:rPr lang="en-US" sz="2400" b="1" dirty="0" err="1" smtClean="0">
                <a:solidFill>
                  <a:srgbClr val="0070C0"/>
                </a:solidFill>
                <a:effectLst/>
                <a:latin typeface="Times New Roman"/>
                <a:ea typeface="Times New Roman"/>
                <a:cs typeface="Arial"/>
              </a:rPr>
              <a:t>sulphate</a:t>
            </a:r>
            <a:r>
              <a:rPr lang="en-US" sz="2400" dirty="0" smtClean="0">
                <a:effectLst/>
                <a:latin typeface="Times New Roman"/>
                <a:ea typeface="Times New Roman"/>
                <a:cs typeface="Arial"/>
              </a:rPr>
              <a:t> to prepare </a:t>
            </a:r>
            <a:r>
              <a:rPr lang="en-US" sz="2400" b="1" dirty="0" smtClean="0">
                <a:solidFill>
                  <a:srgbClr val="FF0000"/>
                </a:solidFill>
                <a:effectLst/>
                <a:latin typeface="Times New Roman"/>
                <a:ea typeface="Times New Roman"/>
                <a:cs typeface="Arial"/>
              </a:rPr>
              <a:t>lime</a:t>
            </a:r>
            <a:r>
              <a:rPr lang="en-US" sz="2400" dirty="0" smtClean="0">
                <a:effectLst/>
                <a:latin typeface="Times New Roman"/>
                <a:ea typeface="Times New Roman"/>
                <a:cs typeface="Arial"/>
              </a:rPr>
              <a:t> or </a:t>
            </a:r>
            <a:r>
              <a:rPr lang="en-US" sz="2400" b="1" dirty="0" smtClean="0">
                <a:solidFill>
                  <a:srgbClr val="0070C0"/>
                </a:solidFill>
                <a:effectLst/>
                <a:latin typeface="Times New Roman"/>
                <a:ea typeface="Times New Roman"/>
                <a:cs typeface="Arial"/>
              </a:rPr>
              <a:t>plaster </a:t>
            </a:r>
            <a:endParaRPr lang="en-US" sz="1400" b="1" dirty="0">
              <a:solidFill>
                <a:srgbClr val="0070C0"/>
              </a:solidFill>
              <a:ea typeface="Calibri"/>
              <a:cs typeface="Arial"/>
            </a:endParaRPr>
          </a:p>
          <a:p>
            <a:pPr marL="0" indent="0" algn="just" rtl="0">
              <a:lnSpc>
                <a:spcPts val="120"/>
              </a:lnSpc>
              <a:spcAft>
                <a:spcPts val="0"/>
              </a:spcAft>
              <a:buNone/>
            </a:pPr>
            <a:r>
              <a:rPr lang="en-US" sz="1400" dirty="0" smtClean="0">
                <a:effectLst/>
                <a:latin typeface="Times New Roman"/>
                <a:ea typeface="Times New Roman"/>
                <a:cs typeface="Arial"/>
              </a:rPr>
              <a:t> </a:t>
            </a:r>
            <a:endParaRPr lang="en-US" sz="1400" dirty="0">
              <a:ea typeface="Calibri"/>
              <a:cs typeface="Arial"/>
            </a:endParaRPr>
          </a:p>
          <a:p>
            <a:pPr marL="228600" algn="just" rtl="0">
              <a:spcAft>
                <a:spcPts val="0"/>
              </a:spcAft>
            </a:pPr>
            <a:r>
              <a:rPr lang="en-US" sz="2400" b="1" dirty="0" smtClean="0">
                <a:solidFill>
                  <a:srgbClr val="FF0000"/>
                </a:solidFill>
                <a:effectLst/>
                <a:latin typeface="Times New Roman"/>
                <a:ea typeface="Times New Roman"/>
                <a:cs typeface="Arial"/>
              </a:rPr>
              <a:t>6- Magnetic separation</a:t>
            </a:r>
            <a:r>
              <a:rPr lang="en-US" sz="2400" dirty="0" smtClean="0">
                <a:solidFill>
                  <a:srgbClr val="FF0000"/>
                </a:solidFill>
                <a:effectLst/>
                <a:latin typeface="Times New Roman"/>
                <a:ea typeface="Times New Roman"/>
                <a:cs typeface="Arial"/>
              </a:rPr>
              <a:t>:</a:t>
            </a:r>
            <a:endParaRPr lang="en-US" sz="1400" dirty="0">
              <a:solidFill>
                <a:srgbClr val="FF0000"/>
              </a:solidFill>
              <a:ea typeface="Calibri"/>
              <a:cs typeface="Arial"/>
            </a:endParaRPr>
          </a:p>
          <a:p>
            <a:pPr marL="0" indent="0" algn="just" rtl="0">
              <a:lnSpc>
                <a:spcPts val="220"/>
              </a:lnSpc>
              <a:spcAft>
                <a:spcPts val="0"/>
              </a:spcAft>
              <a:buNone/>
            </a:pPr>
            <a:r>
              <a:rPr lang="en-US" sz="1400" dirty="0" smtClean="0">
                <a:effectLst/>
                <a:latin typeface="Times New Roman"/>
                <a:ea typeface="Times New Roman"/>
                <a:cs typeface="Arial"/>
              </a:rPr>
              <a:t> </a:t>
            </a:r>
            <a:endParaRPr lang="en-US" sz="1400" dirty="0">
              <a:ea typeface="Calibri"/>
              <a:cs typeface="Arial"/>
            </a:endParaRPr>
          </a:p>
          <a:p>
            <a:pPr marL="457200" algn="just" rtl="0">
              <a:lnSpc>
                <a:spcPct val="105000"/>
              </a:lnSpc>
              <a:spcAft>
                <a:spcPts val="0"/>
              </a:spcAft>
            </a:pPr>
            <a:r>
              <a:rPr lang="en-US" sz="2400" dirty="0" smtClean="0">
                <a:effectLst/>
                <a:latin typeface="Times New Roman"/>
                <a:ea typeface="Times New Roman"/>
                <a:cs typeface="Arial"/>
              </a:rPr>
              <a:t>Separation depend on magnetic properties, ferromagnetic minerals like magnetite </a:t>
            </a:r>
            <a:r>
              <a:rPr lang="en-US" sz="2400" b="1" dirty="0" smtClean="0">
                <a:solidFill>
                  <a:srgbClr val="0070C0"/>
                </a:solidFill>
                <a:effectLst/>
                <a:latin typeface="Times New Roman"/>
                <a:ea typeface="Times New Roman"/>
                <a:cs typeface="Arial"/>
              </a:rPr>
              <a:t>(Fe</a:t>
            </a:r>
            <a:r>
              <a:rPr lang="en-US" sz="1200" b="1" dirty="0" smtClean="0">
                <a:solidFill>
                  <a:srgbClr val="0070C0"/>
                </a:solidFill>
                <a:effectLst/>
                <a:latin typeface="Times New Roman"/>
                <a:ea typeface="Times New Roman"/>
                <a:cs typeface="Arial"/>
              </a:rPr>
              <a:t>3</a:t>
            </a:r>
            <a:r>
              <a:rPr lang="en-US" sz="2400" b="1" dirty="0" smtClean="0">
                <a:solidFill>
                  <a:srgbClr val="0070C0"/>
                </a:solidFill>
                <a:effectLst/>
                <a:latin typeface="Times New Roman"/>
                <a:ea typeface="Times New Roman"/>
                <a:cs typeface="Arial"/>
              </a:rPr>
              <a:t>O</a:t>
            </a:r>
            <a:r>
              <a:rPr lang="en-US" sz="1200" b="1" dirty="0" smtClean="0">
                <a:solidFill>
                  <a:srgbClr val="0070C0"/>
                </a:solidFill>
                <a:effectLst/>
                <a:latin typeface="Times New Roman"/>
                <a:ea typeface="Times New Roman"/>
                <a:cs typeface="Arial"/>
              </a:rPr>
              <a:t>4</a:t>
            </a:r>
            <a:r>
              <a:rPr lang="en-US" sz="2400" b="1" dirty="0" smtClean="0">
                <a:solidFill>
                  <a:srgbClr val="0070C0"/>
                </a:solidFill>
                <a:effectLst/>
                <a:latin typeface="Times New Roman"/>
                <a:ea typeface="Times New Roman"/>
                <a:cs typeface="Arial"/>
              </a:rPr>
              <a:t>), </a:t>
            </a:r>
            <a:r>
              <a:rPr lang="en-US" sz="2400" dirty="0" smtClean="0">
                <a:effectLst/>
                <a:latin typeface="Times New Roman"/>
                <a:ea typeface="Times New Roman"/>
                <a:cs typeface="Arial"/>
              </a:rPr>
              <a:t>paramagnetic minerals like hematite </a:t>
            </a:r>
            <a:r>
              <a:rPr lang="en-US" sz="2400" b="1" dirty="0" smtClean="0">
                <a:solidFill>
                  <a:srgbClr val="0070C0"/>
                </a:solidFill>
                <a:effectLst/>
                <a:latin typeface="Times New Roman"/>
                <a:ea typeface="Times New Roman"/>
                <a:cs typeface="Arial"/>
              </a:rPr>
              <a:t>(Fe</a:t>
            </a:r>
            <a:r>
              <a:rPr lang="en-US" sz="1200" b="1" dirty="0" smtClean="0">
                <a:solidFill>
                  <a:srgbClr val="0070C0"/>
                </a:solidFill>
                <a:effectLst/>
                <a:latin typeface="Times New Roman"/>
                <a:ea typeface="Times New Roman"/>
                <a:cs typeface="Arial"/>
              </a:rPr>
              <a:t>2</a:t>
            </a:r>
            <a:r>
              <a:rPr lang="en-US" sz="2400" b="1" dirty="0" smtClean="0">
                <a:solidFill>
                  <a:srgbClr val="0070C0"/>
                </a:solidFill>
                <a:effectLst/>
                <a:latin typeface="Times New Roman"/>
                <a:ea typeface="Times New Roman"/>
                <a:cs typeface="Arial"/>
              </a:rPr>
              <a:t>O</a:t>
            </a:r>
            <a:r>
              <a:rPr lang="en-US" sz="1200" b="1" dirty="0" smtClean="0">
                <a:solidFill>
                  <a:srgbClr val="0070C0"/>
                </a:solidFill>
                <a:effectLst/>
                <a:latin typeface="Times New Roman"/>
                <a:ea typeface="Times New Roman"/>
                <a:cs typeface="Arial"/>
              </a:rPr>
              <a:t>3</a:t>
            </a:r>
            <a:r>
              <a:rPr lang="en-US" sz="2400" b="1" dirty="0" smtClean="0">
                <a:solidFill>
                  <a:srgbClr val="0070C0"/>
                </a:solidFill>
                <a:effectLst/>
                <a:latin typeface="Times New Roman"/>
                <a:ea typeface="Times New Roman"/>
                <a:cs typeface="Arial"/>
              </a:rPr>
              <a:t>) </a:t>
            </a:r>
            <a:r>
              <a:rPr lang="en-US" sz="2400" dirty="0" smtClean="0">
                <a:effectLst/>
                <a:latin typeface="Times New Roman"/>
                <a:ea typeface="Times New Roman"/>
                <a:cs typeface="Arial"/>
              </a:rPr>
              <a:t>and diamagnetic minerals like pyrite </a:t>
            </a:r>
            <a:r>
              <a:rPr lang="en-US" sz="2400" b="1" dirty="0" smtClean="0">
                <a:solidFill>
                  <a:srgbClr val="0070C0"/>
                </a:solidFill>
                <a:effectLst/>
                <a:latin typeface="Times New Roman"/>
                <a:ea typeface="Times New Roman"/>
                <a:cs typeface="Arial"/>
              </a:rPr>
              <a:t>(FeS</a:t>
            </a:r>
            <a:r>
              <a:rPr lang="en-US" sz="1200" b="1" dirty="0" smtClean="0">
                <a:solidFill>
                  <a:srgbClr val="0070C0"/>
                </a:solidFill>
                <a:effectLst/>
                <a:latin typeface="Times New Roman"/>
                <a:ea typeface="Times New Roman"/>
                <a:cs typeface="Arial"/>
              </a:rPr>
              <a:t>2</a:t>
            </a:r>
            <a:r>
              <a:rPr lang="en-US" sz="2400" b="1" dirty="0" smtClean="0">
                <a:solidFill>
                  <a:srgbClr val="0070C0"/>
                </a:solidFill>
                <a:effectLst/>
                <a:latin typeface="Times New Roman"/>
                <a:ea typeface="Times New Roman"/>
                <a:cs typeface="Arial"/>
              </a:rPr>
              <a:t>)</a:t>
            </a:r>
            <a:r>
              <a:rPr lang="en-US" sz="2400" dirty="0" smtClean="0">
                <a:effectLst/>
                <a:latin typeface="Times New Roman"/>
                <a:ea typeface="Times New Roman"/>
                <a:cs typeface="Arial"/>
              </a:rPr>
              <a:t>. Magnetic separation is an important process in the beneficiation of </a:t>
            </a:r>
            <a:r>
              <a:rPr lang="en-US" sz="2400" b="1" dirty="0" smtClean="0">
                <a:solidFill>
                  <a:srgbClr val="FF0000"/>
                </a:solidFill>
                <a:effectLst/>
                <a:latin typeface="Times New Roman"/>
                <a:ea typeface="Times New Roman"/>
                <a:cs typeface="Arial"/>
              </a:rPr>
              <a:t>iron ores, bauxite ore, silica sand, kaolin clays.</a:t>
            </a:r>
            <a:endParaRPr lang="en-US" sz="1400" b="1" dirty="0">
              <a:solidFill>
                <a:srgbClr val="FF0000"/>
              </a:solidFill>
              <a:ea typeface="Calibri"/>
              <a:cs typeface="Arial"/>
            </a:endParaRPr>
          </a:p>
          <a:p>
            <a:pPr algn="just" rtl="0"/>
            <a:endParaRPr lang="ar-IQ" sz="2400" dirty="0"/>
          </a:p>
        </p:txBody>
      </p:sp>
    </p:spTree>
    <p:extLst>
      <p:ext uri="{BB962C8B-B14F-4D97-AF65-F5344CB8AC3E}">
        <p14:creationId xmlns:p14="http://schemas.microsoft.com/office/powerpoint/2010/main" val="2315767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3.7|5.5|1.9"/>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2|4.6|1.3"/>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46</Words>
  <Application>Microsoft Office PowerPoint</Application>
  <PresentationFormat>عرض على الشاشة (3:4)‏</PresentationFormat>
  <Paragraphs>30</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dc:creator>
  <cp:lastModifiedBy>ASUS</cp:lastModifiedBy>
  <cp:revision>10</cp:revision>
  <dcterms:created xsi:type="dcterms:W3CDTF">2021-05-21T12:04:15Z</dcterms:created>
  <dcterms:modified xsi:type="dcterms:W3CDTF">2021-05-23T15:38:26Z</dcterms:modified>
</cp:coreProperties>
</file>