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0941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35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506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347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47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676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467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971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963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431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774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826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482E-393B-432D-A23B-44F4300857AA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A702-02F6-4408-A285-227E14EEE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430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5832648"/>
          </a:xfrm>
        </p:spPr>
        <p:txBody>
          <a:bodyPr>
            <a:normAutofit/>
          </a:bodyPr>
          <a:lstStyle/>
          <a:p>
            <a:pPr marL="50800" algn="just" rtl="0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Building and Construction materials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6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ts val="990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indent="137160" algn="just" rtl="0">
              <a:lnSpc>
                <a:spcPct val="10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It is any materials which is used for construction purposes. Many naturally occurring substances such as clay, rock, &amp; sand, many industrial substances such as cement, plaster, &amp; glass.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935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marR="12700" algn="just" rtl="0">
              <a:lnSpc>
                <a:spcPct val="10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It comprise a great group of non-metallic materials for social and industrial developments (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building schools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hospitals, health centers, road pavement, residential complexes, dams, and airports ---etc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.) need finding and locating raw material resources such as those listed in the following table: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8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455296"/>
              </p:ext>
            </p:extLst>
          </p:nvPr>
        </p:nvGraphicFramePr>
        <p:xfrm>
          <a:off x="539553" y="836714"/>
          <a:ext cx="7992888" cy="5583086"/>
        </p:xfrm>
        <a:graphic>
          <a:graphicData uri="http://schemas.openxmlformats.org/drawingml/2006/table">
            <a:tbl>
              <a:tblPr/>
              <a:tblGrid>
                <a:gridCol w="3059535"/>
                <a:gridCol w="2276932"/>
                <a:gridCol w="2656421"/>
              </a:tblGrid>
              <a:tr h="291034">
                <a:tc>
                  <a:txBody>
                    <a:bodyPr/>
                    <a:lstStyle/>
                    <a:p>
                      <a:pPr marL="723900"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Product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36600" algn="l" rtl="0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Sources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19100" algn="l" rtl="0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Desirable properties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651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574">
                <a:tc>
                  <a:txBody>
                    <a:bodyPr/>
                    <a:lstStyle/>
                    <a:p>
                      <a:pPr marL="762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Dimension stone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and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limestone, hard </a:t>
                      </a:r>
                      <a:endParaRPr lang="en-US" sz="2000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sandstone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regular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widely spaced </a:t>
                      </a:r>
                      <a:endParaRPr lang="en-US" sz="2000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bedding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193">
                <a:tc>
                  <a:txBody>
                    <a:bodyPr/>
                    <a:lstStyle/>
                    <a:p>
                      <a:pPr marL="76200"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Ornamental stone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granite, marble,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&amp; joints, high compressive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51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travertine, gypsum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strength, resistance to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weathering especially in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industrial regions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31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00">
                <a:tc>
                  <a:txBody>
                    <a:bodyPr/>
                    <a:lstStyle/>
                    <a:p>
                      <a:pPr marL="76200"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Roofing stone (Slate)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strongly cleaved fine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Regular closely spaced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728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grained metamorphic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cleavage, resistance to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52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rocks (Slate)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weathering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479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50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446766"/>
              </p:ext>
            </p:extLst>
          </p:nvPr>
        </p:nvGraphicFramePr>
        <p:xfrm>
          <a:off x="755576" y="188640"/>
          <a:ext cx="7848872" cy="1842352"/>
        </p:xfrm>
        <a:graphic>
          <a:graphicData uri="http://schemas.openxmlformats.org/drawingml/2006/table">
            <a:tbl>
              <a:tblPr/>
              <a:tblGrid>
                <a:gridCol w="1644525"/>
                <a:gridCol w="3214299"/>
                <a:gridCol w="2990048"/>
              </a:tblGrid>
              <a:tr h="264076">
                <a:tc>
                  <a:txBody>
                    <a:bodyPr/>
                    <a:lstStyle/>
                    <a:p>
                      <a:pPr marL="76200" algn="just" rtl="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Road stone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crushed basalt, fine granite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Resistance to abrasion, fine-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012"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quartzite, flint, industrial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medium grain size, low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352"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waste, in combination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porosity, binds well with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32"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with bitumen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bitumen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998"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32012"/>
              </p:ext>
            </p:extLst>
          </p:nvPr>
        </p:nvGraphicFramePr>
        <p:xfrm>
          <a:off x="755576" y="2132856"/>
          <a:ext cx="7848873" cy="4369808"/>
        </p:xfrm>
        <a:graphic>
          <a:graphicData uri="http://schemas.openxmlformats.org/drawingml/2006/table">
            <a:tbl>
              <a:tblPr/>
              <a:tblGrid>
                <a:gridCol w="2952328"/>
                <a:gridCol w="2448272"/>
                <a:gridCol w="2448273"/>
              </a:tblGrid>
              <a:tr h="504056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Aggregate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: 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for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concrete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678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(cement + sand + gravel),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sand and gravel (fluvial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Range of particle sizes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582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for 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mortar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(cement+sand),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glacial, marine), crushed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(grading), low impurities like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69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for 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asphaltic concrete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or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sand and gravel, crushed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(sulphate, sulphide, organic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765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asphalt pavements 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(sand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rock, industrial waste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matter, chlorides, mica, fine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318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+gravel+cement or filler 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(slag)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clay materials)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678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bitumen), for 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roads (sub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851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base layer)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for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building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678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foundations 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&amp;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dams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for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678">
                <a:tc>
                  <a:txBody>
                    <a:bodyPr/>
                    <a:lstStyle/>
                    <a:p>
                      <a:pPr marL="76200" algn="just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water purification filters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757"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35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131645"/>
              </p:ext>
            </p:extLst>
          </p:nvPr>
        </p:nvGraphicFramePr>
        <p:xfrm>
          <a:off x="755576" y="836710"/>
          <a:ext cx="7848873" cy="5631284"/>
        </p:xfrm>
        <a:graphic>
          <a:graphicData uri="http://schemas.openxmlformats.org/drawingml/2006/table">
            <a:tbl>
              <a:tblPr/>
              <a:tblGrid>
                <a:gridCol w="2107568"/>
                <a:gridCol w="2763338"/>
                <a:gridCol w="2977967"/>
              </a:tblGrid>
              <a:tr h="437935">
                <a:tc>
                  <a:txBody>
                    <a:bodyPr/>
                    <a:lstStyle/>
                    <a:p>
                      <a:pPr marL="762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Bricks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and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Tiles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clay (marine, alluvial,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 excess water (plasticity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8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glacial) fired at high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index),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low</a:t>
                      </a:r>
                      <a:r>
                        <a:rPr lang="en-US" sz="2000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(iron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sulphide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8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temperatures.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sulphate CaSO4 &lt; 5%,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8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sand, limestone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carbonate CaCO3 &lt; 20%),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935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141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863">
                <a:tc>
                  <a:txBody>
                    <a:bodyPr/>
                    <a:lstStyle/>
                    <a:p>
                      <a:pPr marL="76200" algn="l" rtl="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Cement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limestone mixed with clay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constant composition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converted to clinker in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Al2O3, SiO2, Fe2O3), low (S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935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kiln, product ground to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MgO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P, alkalis)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83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powder with gypsum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54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25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213920"/>
              </p:ext>
            </p:extLst>
          </p:nvPr>
        </p:nvGraphicFramePr>
        <p:xfrm>
          <a:off x="539553" y="476672"/>
          <a:ext cx="8064895" cy="4990520"/>
        </p:xfrm>
        <a:graphic>
          <a:graphicData uri="http://schemas.openxmlformats.org/drawingml/2006/table">
            <a:tbl>
              <a:tblPr/>
              <a:tblGrid>
                <a:gridCol w="2557544"/>
                <a:gridCol w="2541854"/>
                <a:gridCol w="2965497"/>
              </a:tblGrid>
              <a:tr h="504056">
                <a:tc>
                  <a:txBody>
                    <a:bodyPr/>
                    <a:lstStyle/>
                    <a:p>
                      <a:pPr marL="76200" algn="l" rtl="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Glass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quartz or silica sand,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suitable grading grains, no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quartzite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impurities (low iron)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35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53">
                <a:tc>
                  <a:txBody>
                    <a:bodyPr/>
                    <a:lstStyle/>
                    <a:p>
                      <a:pPr marL="76200" algn="l" rtl="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Juss, plaster, plaster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gypsum, anhydrite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 impurities (low clay and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76200"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boards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iron)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54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24">
                <a:tc>
                  <a:txBody>
                    <a:bodyPr/>
                    <a:lstStyle/>
                    <a:p>
                      <a:pPr marL="76200" algn="l" rtl="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Insulating materials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fibrous and flaky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not injurious to health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557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metamorphic minerals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(asbestos), mica,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021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diatomite, vermiculite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06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432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330</Words>
  <Application>Microsoft Office PowerPoint</Application>
  <PresentationFormat>عرض على الشاشة (3:4)‏</PresentationFormat>
  <Paragraphs>160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5</cp:revision>
  <dcterms:created xsi:type="dcterms:W3CDTF">2021-06-05T07:33:54Z</dcterms:created>
  <dcterms:modified xsi:type="dcterms:W3CDTF">2021-06-05T08:06:22Z</dcterms:modified>
</cp:coreProperties>
</file>