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136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851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728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87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67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167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5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443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477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71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759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3EEC0-2805-4CAD-A74C-4E7BF14CC97F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F66C2-93A7-49EA-ABC5-AEC893A8C2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806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404666"/>
            <a:ext cx="7848872" cy="5688632"/>
          </a:xfrm>
        </p:spPr>
        <p:txBody>
          <a:bodyPr>
            <a:normAutofit/>
          </a:bodyPr>
          <a:lstStyle/>
          <a:p>
            <a:pPr marL="139700" algn="just" rtl="0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Geological forms (occurrence) of sand &amp; gravel deposits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/>
            <a:endParaRPr lang="ar-IQ" dirty="0">
              <a:solidFill>
                <a:srgbClr val="FF0000"/>
              </a:solidFill>
            </a:endParaRPr>
          </a:p>
        </p:txBody>
      </p:sp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884527"/>
              </p:ext>
            </p:extLst>
          </p:nvPr>
        </p:nvGraphicFramePr>
        <p:xfrm>
          <a:off x="971600" y="1533948"/>
          <a:ext cx="6336704" cy="2540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3328450"/>
                <a:gridCol w="2720222"/>
              </a:tblGrid>
              <a:tr h="37330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River deposits (main source in Iraq)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84413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Glacial deposits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84413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Terrace deposits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 consolidation deposits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8885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Continental shelf deposits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84413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Aeolian deposits (sand dunes)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8885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Beach deposits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9" name="مستطيل 8"/>
          <p:cNvSpPr/>
          <p:nvPr/>
        </p:nvSpPr>
        <p:spPr>
          <a:xfrm>
            <a:off x="611560" y="4081941"/>
            <a:ext cx="7992888" cy="1463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 rtl="0"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/>
                <a:ea typeface="Times New Roman"/>
                <a:cs typeface="Arial"/>
              </a:rPr>
              <a:t>7- </a:t>
            </a:r>
            <a:r>
              <a:rPr lang="en-US" sz="2000" dirty="0" err="1" smtClean="0">
                <a:effectLst/>
                <a:latin typeface="Times New Roman"/>
                <a:ea typeface="Times New Roman"/>
                <a:cs typeface="Arial"/>
              </a:rPr>
              <a:t>Lithified</a:t>
            </a:r>
            <a:r>
              <a:rPr lang="en-US" sz="2000" dirty="0" smtClean="0">
                <a:effectLst/>
                <a:latin typeface="Times New Roman"/>
                <a:ea typeface="Times New Roman"/>
                <a:cs typeface="Arial"/>
              </a:rPr>
              <a:t> (solid deposits) beds or lenses like present in </a:t>
            </a:r>
            <a:r>
              <a:rPr lang="en-US" sz="2000" dirty="0" err="1" smtClean="0">
                <a:effectLst/>
                <a:latin typeface="Times New Roman"/>
                <a:ea typeface="Times New Roman"/>
                <a:cs typeface="Arial"/>
              </a:rPr>
              <a:t>Injana</a:t>
            </a:r>
            <a:r>
              <a:rPr lang="en-US" sz="2000" dirty="0" smtClean="0">
                <a:effectLst/>
                <a:latin typeface="Times New Roman"/>
                <a:ea typeface="Times New Roman"/>
                <a:cs typeface="Arial"/>
              </a:rPr>
              <a:t> Formation (Miocene age).</a:t>
            </a:r>
            <a:endParaRPr lang="en-US" sz="2000" dirty="0">
              <a:ea typeface="Calibri"/>
              <a:cs typeface="Arial"/>
            </a:endParaRPr>
          </a:p>
          <a:p>
            <a:pPr algn="just" rtl="0">
              <a:lnSpc>
                <a:spcPts val="101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 algn="just" rtl="0">
              <a:lnSpc>
                <a:spcPct val="102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Times New Roman"/>
                <a:cs typeface="Arial"/>
              </a:rPr>
              <a:t>Pliocene and Pleistocene (Quaternary) deposits cover vast areas of Iraq, underlying </a:t>
            </a:r>
            <a:r>
              <a:rPr lang="en-US" sz="2000" dirty="0" err="1" smtClean="0">
                <a:effectLst/>
                <a:latin typeface="Times New Roman"/>
                <a:ea typeface="Times New Roman"/>
                <a:cs typeface="Arial"/>
              </a:rPr>
              <a:t>Mukdadiya</a:t>
            </a:r>
            <a:r>
              <a:rPr lang="en-US" sz="2000" dirty="0" smtClean="0">
                <a:effectLst/>
                <a:latin typeface="Times New Roman"/>
                <a:ea typeface="Times New Roman"/>
                <a:cs typeface="Arial"/>
              </a:rPr>
              <a:t> and </a:t>
            </a:r>
            <a:r>
              <a:rPr lang="en-US" sz="2000" dirty="0" err="1" smtClean="0">
                <a:effectLst/>
                <a:latin typeface="Times New Roman"/>
                <a:ea typeface="Times New Roman"/>
                <a:cs typeface="Arial"/>
              </a:rPr>
              <a:t>BaiHassan</a:t>
            </a:r>
            <a:r>
              <a:rPr lang="en-US" sz="2000" dirty="0" smtClean="0">
                <a:effectLst/>
                <a:latin typeface="Times New Roman"/>
                <a:ea typeface="Times New Roman"/>
                <a:cs typeface="Arial"/>
              </a:rPr>
              <a:t> Formation (Pliocene).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85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 rt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Uses of sand and gravel :</a:t>
            </a: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1- Concrete &amp; mortar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2- Filling &amp; grouting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3- Road pavement &amp; railway road ballast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4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4- Concrete products (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Pipes, Blocks, Tiles,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Thermstone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Kerbstone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, and Lime-Sand brick)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5- Water purification filters 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4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6- Glass, Refractory, Foundry &amp; Ceramic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7- Manufacture of Portland cement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60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lnSpcReduction="10000"/>
          </a:bodyPr>
          <a:lstStyle/>
          <a:p>
            <a:pPr marL="0" indent="0" algn="just" rtl="0"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Evaluation the natural sources aggregate using for concrete and building according to</a:t>
            </a:r>
            <a:r>
              <a:rPr lang="en-US" sz="1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Iraqi standard specification (IQS) no. 45/1984: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228600" algn="l" rtl="0"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1- Sieving and grading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8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l" rtl="0">
              <a:lnSpc>
                <a:spcPts val="22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114300" marR="12700" indent="0" algn="just" rtl="0">
              <a:lnSpc>
                <a:spcPct val="10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Grain size distribution is termed grading. Grading must be well graded, not have one size. The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constant grading 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increases the pores, so results a lessening in strength of concrete. The grain size of aggregate varies depending on the use of aggregate .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3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/>
          <a:lstStyle/>
          <a:p>
            <a:pPr marL="317500" algn="just" rtl="0"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IQS no. 45/1984 classify Natural aggregates according to grain size to:</a:t>
            </a:r>
            <a:endParaRPr lang="en-US" sz="1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935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203200" indent="0" algn="just" rtl="0"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1- Fine aggregate 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(sand): grain size &lt; 5mm or passing from sieve no. 4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203200" indent="0" algn="just" rtl="0"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2- Coarse aggregate 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(gravel): grain size &gt; 5mm or retained on sieve no. 4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4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203200" indent="0" algn="just" rtl="0"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3- Total aggregate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: mixture of the two sizes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7997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R="12700" algn="just" rtl="0">
              <a:lnSpc>
                <a:spcPct val="111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Fine materials consist of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silt &amp; clay 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fractions or passing from sieve no.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200 (0.075mm). 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Upper limit of fine materials is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5%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 for fine aggregate, &amp;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3%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 for coarse aggregate. Fine materials usually comprise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&lt; 10% 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of total volume of aggregate, so need to be reduced to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&lt; 5%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 by washing and sieving.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329668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160</Words>
  <Application>Microsoft Office PowerPoint</Application>
  <PresentationFormat>عرض على الشاشة (3:4)‏</PresentationFormat>
  <Paragraphs>49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4</cp:revision>
  <dcterms:created xsi:type="dcterms:W3CDTF">2021-06-11T09:14:01Z</dcterms:created>
  <dcterms:modified xsi:type="dcterms:W3CDTF">2021-06-11T11:32:01Z</dcterms:modified>
</cp:coreProperties>
</file>