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276E-BBE7-463D-B45A-0BE8F9908052}" type="datetimeFigureOut">
              <a:rPr lang="ar-IQ" smtClean="0"/>
              <a:t>02/11/1442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0E3E1-0C4E-4295-A845-7822DB43E52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23992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276E-BBE7-463D-B45A-0BE8F9908052}" type="datetimeFigureOut">
              <a:rPr lang="ar-IQ" smtClean="0"/>
              <a:t>02/11/1442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0E3E1-0C4E-4295-A845-7822DB43E52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98920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276E-BBE7-463D-B45A-0BE8F9908052}" type="datetimeFigureOut">
              <a:rPr lang="ar-IQ" smtClean="0"/>
              <a:t>02/11/1442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0E3E1-0C4E-4295-A845-7822DB43E52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19923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276E-BBE7-463D-B45A-0BE8F9908052}" type="datetimeFigureOut">
              <a:rPr lang="ar-IQ" smtClean="0"/>
              <a:t>02/11/1442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0E3E1-0C4E-4295-A845-7822DB43E52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6471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276E-BBE7-463D-B45A-0BE8F9908052}" type="datetimeFigureOut">
              <a:rPr lang="ar-IQ" smtClean="0"/>
              <a:t>02/11/1442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0E3E1-0C4E-4295-A845-7822DB43E52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12215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276E-BBE7-463D-B45A-0BE8F9908052}" type="datetimeFigureOut">
              <a:rPr lang="ar-IQ" smtClean="0"/>
              <a:t>02/11/1442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0E3E1-0C4E-4295-A845-7822DB43E52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13916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276E-BBE7-463D-B45A-0BE8F9908052}" type="datetimeFigureOut">
              <a:rPr lang="ar-IQ" smtClean="0"/>
              <a:t>02/11/1442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0E3E1-0C4E-4295-A845-7822DB43E52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255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276E-BBE7-463D-B45A-0BE8F9908052}" type="datetimeFigureOut">
              <a:rPr lang="ar-IQ" smtClean="0"/>
              <a:t>02/11/1442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0E3E1-0C4E-4295-A845-7822DB43E52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36296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276E-BBE7-463D-B45A-0BE8F9908052}" type="datetimeFigureOut">
              <a:rPr lang="ar-IQ" smtClean="0"/>
              <a:t>02/11/1442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0E3E1-0C4E-4295-A845-7822DB43E52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0420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276E-BBE7-463D-B45A-0BE8F9908052}" type="datetimeFigureOut">
              <a:rPr lang="ar-IQ" smtClean="0"/>
              <a:t>02/11/1442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0E3E1-0C4E-4295-A845-7822DB43E52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7016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276E-BBE7-463D-B45A-0BE8F9908052}" type="datetimeFigureOut">
              <a:rPr lang="ar-IQ" smtClean="0"/>
              <a:t>02/11/1442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0E3E1-0C4E-4295-A845-7822DB43E52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7615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B276E-BBE7-463D-B45A-0BE8F9908052}" type="datetimeFigureOut">
              <a:rPr lang="ar-IQ" smtClean="0"/>
              <a:t>02/11/1442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0E3E1-0C4E-4295-A845-7822DB43E52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3793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67544" y="548680"/>
            <a:ext cx="8208912" cy="5760640"/>
          </a:xfrm>
        </p:spPr>
        <p:txBody>
          <a:bodyPr/>
          <a:lstStyle/>
          <a:p>
            <a:pPr marL="228600" algn="just" rtl="0">
              <a:spcAft>
                <a:spcPts val="0"/>
              </a:spcAft>
            </a:pPr>
            <a:r>
              <a:rPr lang="en-US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Arial"/>
              </a:rPr>
              <a:t>2- Surface texture and shape</a:t>
            </a:r>
            <a:r>
              <a:rPr lang="en-US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Arial"/>
              </a:rPr>
              <a:t>:</a:t>
            </a:r>
            <a:endParaRPr lang="en-US" sz="1800" dirty="0">
              <a:solidFill>
                <a:srgbClr val="0070C0"/>
              </a:solidFill>
              <a:ea typeface="Calibri"/>
              <a:cs typeface="Arial"/>
            </a:endParaRPr>
          </a:p>
          <a:p>
            <a:pPr algn="just" rtl="0">
              <a:lnSpc>
                <a:spcPts val="200"/>
              </a:lnSpc>
              <a:spcAft>
                <a:spcPts val="0"/>
              </a:spcAft>
            </a:pPr>
            <a:r>
              <a:rPr lang="en-US" sz="18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800" dirty="0">
              <a:solidFill>
                <a:schemeClr val="tx1"/>
              </a:solidFill>
              <a:ea typeface="Calibri"/>
              <a:cs typeface="Arial"/>
            </a:endParaRPr>
          </a:p>
          <a:p>
            <a:pPr marL="457200" algn="just" rtl="0">
              <a:lnSpc>
                <a:spcPct val="103000"/>
              </a:lnSpc>
              <a:spcAft>
                <a:spcPts val="0"/>
              </a:spcAft>
            </a:pPr>
            <a:r>
              <a:rPr lang="en-US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For </a:t>
            </a:r>
            <a:r>
              <a:rPr lang="en-US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Arial"/>
              </a:rPr>
              <a:t>concrete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, aggregate should be 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rough or granular surface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, with 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rounded shape</a:t>
            </a:r>
            <a:r>
              <a:rPr lang="en-US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 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grains</a:t>
            </a:r>
            <a:r>
              <a:rPr lang="en-US" b="1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 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make a good bond with cement.</a:t>
            </a:r>
            <a:endParaRPr lang="en-US" sz="18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 rtl="0">
              <a:lnSpc>
                <a:spcPts val="140"/>
              </a:lnSpc>
              <a:spcAft>
                <a:spcPts val="0"/>
              </a:spcAft>
            </a:pPr>
            <a:r>
              <a:rPr lang="en-US" sz="18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800" dirty="0">
              <a:solidFill>
                <a:schemeClr val="tx1"/>
              </a:solidFill>
              <a:ea typeface="Calibri"/>
              <a:cs typeface="Arial"/>
            </a:endParaRPr>
          </a:p>
          <a:p>
            <a:pPr marL="457200" marR="12700" algn="just" rtl="0">
              <a:lnSpc>
                <a:spcPct val="102000"/>
              </a:lnSpc>
              <a:spcAft>
                <a:spcPts val="0"/>
              </a:spcAft>
            </a:pPr>
            <a:r>
              <a:rPr lang="en-US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For </a:t>
            </a:r>
            <a:r>
              <a:rPr lang="en-US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Arial"/>
              </a:rPr>
              <a:t>road pavement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, aggregate should be 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rough surface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, with 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sharp ends or angular</a:t>
            </a:r>
            <a:r>
              <a:rPr lang="en-US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 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grains</a:t>
            </a:r>
            <a:r>
              <a:rPr lang="en-US" b="1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 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make a good bond with asphalt (</a:t>
            </a:r>
            <a:r>
              <a:rPr lang="en-US" b="1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bitumen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).</a:t>
            </a:r>
            <a:endParaRPr lang="en-US" sz="18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 rtl="0"/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972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 fontScale="92500"/>
          </a:bodyPr>
          <a:lstStyle/>
          <a:p>
            <a:pPr marL="0" indent="0" algn="just" rtl="0">
              <a:spcAft>
                <a:spcPts val="0"/>
              </a:spcAft>
              <a:buNone/>
            </a:pPr>
            <a:r>
              <a:rPr lang="en-US" sz="2800" b="1" dirty="0" smtClean="0">
                <a:effectLst/>
                <a:latin typeface="Times New Roman"/>
                <a:ea typeface="Times New Roman"/>
                <a:cs typeface="Arial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Arial"/>
              </a:rPr>
              <a:t>3- Deleterious materials and its effects</a:t>
            </a:r>
            <a:r>
              <a:rPr lang="en-US" sz="28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Arial"/>
              </a:rPr>
              <a:t>:</a:t>
            </a:r>
            <a:endParaRPr lang="en-US" sz="1600" dirty="0">
              <a:solidFill>
                <a:srgbClr val="0070C0"/>
              </a:solidFill>
              <a:ea typeface="Calibri"/>
              <a:cs typeface="Arial"/>
            </a:endParaRPr>
          </a:p>
          <a:p>
            <a:pPr marL="0" indent="0" algn="just" rtl="0">
              <a:lnSpc>
                <a:spcPts val="220"/>
              </a:lnSpc>
              <a:spcAft>
                <a:spcPts val="0"/>
              </a:spcAft>
              <a:buNone/>
            </a:pPr>
            <a:r>
              <a:rPr lang="en-US" sz="16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600" dirty="0">
              <a:ea typeface="Calibri"/>
              <a:cs typeface="Arial"/>
            </a:endParaRPr>
          </a:p>
          <a:p>
            <a:pPr marL="114300" marR="12700" indent="0" algn="just" rtl="0">
              <a:lnSpc>
                <a:spcPct val="102000"/>
              </a:lnSpc>
              <a:spcAft>
                <a:spcPts val="0"/>
              </a:spcAft>
              <a:buNone/>
            </a:pP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Deleterious materials are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alkalis, fines, flaky &amp; elongated particles, organic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materials, salts (chloride &amp;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sulphate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),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sulphide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 (pyrite)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.</a:t>
            </a:r>
            <a:endParaRPr lang="en-US" sz="1600" dirty="0">
              <a:solidFill>
                <a:srgbClr val="FF0000"/>
              </a:solidFill>
              <a:ea typeface="Calibri"/>
              <a:cs typeface="Arial"/>
            </a:endParaRPr>
          </a:p>
          <a:p>
            <a:pPr marL="0" indent="0" algn="just" rtl="0">
              <a:lnSpc>
                <a:spcPts val="170"/>
              </a:lnSpc>
              <a:spcAft>
                <a:spcPts val="0"/>
              </a:spcAft>
              <a:buNone/>
            </a:pPr>
            <a:r>
              <a:rPr lang="en-US" sz="16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600" dirty="0">
              <a:ea typeface="Calibri"/>
              <a:cs typeface="Arial"/>
            </a:endParaRPr>
          </a:p>
          <a:p>
            <a:pPr marL="114300" marR="12700" indent="0" algn="just" rtl="0">
              <a:lnSpc>
                <a:spcPct val="106000"/>
              </a:lnSpc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Alkali–silica reaction 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Arial"/>
              </a:rPr>
              <a:t>(concrete cancer)</a:t>
            </a:r>
            <a:r>
              <a:rPr lang="en-US" sz="28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Arial"/>
              </a:rPr>
              <a:t>: 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If 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Arial"/>
              </a:rPr>
              <a:t>SiO</a:t>
            </a:r>
            <a:r>
              <a:rPr lang="en-US" sz="14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Arial"/>
              </a:rPr>
              <a:t>2</a:t>
            </a:r>
            <a:r>
              <a:rPr lang="en-US" sz="2800" b="1" dirty="0" smtClean="0">
                <a:effectLst/>
                <a:latin typeface="Times New Roman"/>
                <a:ea typeface="Times New Roman"/>
                <a:cs typeface="Arial"/>
              </a:rPr>
              <a:t> 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minerals is present in the form of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opal</a:t>
            </a:r>
            <a:r>
              <a:rPr lang="en-US" sz="2800" b="1" dirty="0" smtClean="0">
                <a:effectLst/>
                <a:latin typeface="Times New Roman"/>
                <a:ea typeface="Times New Roman"/>
                <a:cs typeface="Arial"/>
              </a:rPr>
              <a:t> 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(finely crystalline),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chalcedony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 (weakly crystalline) or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volcanic glass 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(amorphous silica) (quartz is inert because coarse grained), react with alkalis from cement (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K &amp; Na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) form alkaline siliceous gel, which absorbs water from the concrete, increases in volume and causes its cracking. So use low alkali cement (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alkalis &lt; 0.6%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) as ordinary Portland cement contains alkalis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&lt; 1.5%.</a:t>
            </a:r>
            <a:endParaRPr lang="en-US" sz="1600" b="1" dirty="0">
              <a:solidFill>
                <a:srgbClr val="FF0000"/>
              </a:solidFill>
              <a:ea typeface="Calibri"/>
              <a:cs typeface="Arial"/>
            </a:endParaRPr>
          </a:p>
          <a:p>
            <a:pPr algn="just" rtl="0"/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131789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56"/>
          </a:xfrm>
        </p:spPr>
        <p:txBody>
          <a:bodyPr/>
          <a:lstStyle/>
          <a:p>
            <a:pPr marL="114300" marR="12700" indent="0" algn="just" rtl="0">
              <a:lnSpc>
                <a:spcPct val="104000"/>
              </a:lnSpc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/>
                <a:ea typeface="Times New Roman"/>
                <a:cs typeface="Arial"/>
              </a:rPr>
              <a:t>The </a:t>
            </a:r>
            <a:r>
              <a:rPr lang="en-US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Arial"/>
              </a:rPr>
              <a:t>fines</a:t>
            </a:r>
            <a:r>
              <a:rPr lang="en-US" b="1" dirty="0" smtClean="0">
                <a:effectLst/>
                <a:latin typeface="Times New Roman"/>
                <a:ea typeface="Times New Roman"/>
                <a:cs typeface="Arial"/>
              </a:rPr>
              <a:t> 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(silt &amp; clay)</a:t>
            </a:r>
            <a:r>
              <a:rPr lang="en-US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 </a:t>
            </a:r>
            <a:r>
              <a:rPr lang="en-US" dirty="0" smtClean="0">
                <a:effectLst/>
                <a:latin typeface="Times New Roman"/>
                <a:ea typeface="Times New Roman"/>
                <a:cs typeface="Arial"/>
              </a:rPr>
              <a:t>may be present as coatings the aggregates which is lessening the bond between aggregate and cement past. Low quantity (free) of fines make a good bond with cement.</a:t>
            </a:r>
            <a:endParaRPr lang="en-US" sz="1800" dirty="0">
              <a:ea typeface="Calibri"/>
              <a:cs typeface="Arial"/>
            </a:endParaRPr>
          </a:p>
          <a:p>
            <a:pPr marL="0" indent="0" algn="just" rtl="0">
              <a:lnSpc>
                <a:spcPts val="155"/>
              </a:lnSpc>
              <a:spcAft>
                <a:spcPts val="0"/>
              </a:spcAft>
              <a:buNone/>
            </a:pPr>
            <a:r>
              <a:rPr lang="en-US" sz="18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800" dirty="0">
              <a:ea typeface="Calibri"/>
              <a:cs typeface="Arial"/>
            </a:endParaRPr>
          </a:p>
          <a:p>
            <a:pPr marL="114300" marR="12700" indent="0" algn="just" rtl="0">
              <a:lnSpc>
                <a:spcPct val="102000"/>
              </a:lnSpc>
              <a:spcAft>
                <a:spcPts val="0"/>
              </a:spcAft>
              <a:buNone/>
            </a:pP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Flaky &amp; elongated grains </a:t>
            </a:r>
            <a:r>
              <a:rPr lang="en-US" dirty="0" smtClean="0">
                <a:effectLst/>
                <a:latin typeface="Times New Roman"/>
                <a:ea typeface="Times New Roman"/>
                <a:cs typeface="Arial"/>
              </a:rPr>
              <a:t>of mica are harmful materials, they orient in a parallel</a:t>
            </a:r>
            <a:r>
              <a:rPr lang="en-US" b="1" dirty="0" smtClean="0">
                <a:effectLst/>
                <a:latin typeface="Times New Roman"/>
                <a:ea typeface="Times New Roman"/>
                <a:cs typeface="Arial"/>
              </a:rPr>
              <a:t> </a:t>
            </a:r>
            <a:r>
              <a:rPr lang="en-US" dirty="0" smtClean="0">
                <a:effectLst/>
                <a:latin typeface="Times New Roman"/>
                <a:ea typeface="Times New Roman"/>
                <a:cs typeface="Arial"/>
              </a:rPr>
              <a:t>direction and water accumulates beneath them.</a:t>
            </a:r>
            <a:endParaRPr lang="en-US" sz="1800" dirty="0">
              <a:ea typeface="Calibri"/>
              <a:cs typeface="Arial"/>
            </a:endParaRPr>
          </a:p>
          <a:p>
            <a:pPr algn="just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35875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114300" marR="12700" indent="0" algn="just" rtl="0">
              <a:lnSpc>
                <a:spcPct val="102000"/>
              </a:lnSpc>
              <a:spcAft>
                <a:spcPts val="0"/>
              </a:spcAft>
              <a:buNone/>
            </a:pP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The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organic impurities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 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products of decay the vegetable matter, then appears as organic loam on aggregate, which effect on hydration of cement.</a:t>
            </a:r>
            <a:endParaRPr lang="en-US" sz="1600" dirty="0">
              <a:ea typeface="Calibri"/>
              <a:cs typeface="Arial"/>
            </a:endParaRPr>
          </a:p>
          <a:p>
            <a:pPr marL="0" indent="0" algn="just" rtl="0">
              <a:lnSpc>
                <a:spcPts val="170"/>
              </a:lnSpc>
              <a:spcAft>
                <a:spcPts val="0"/>
              </a:spcAft>
              <a:buNone/>
            </a:pPr>
            <a:r>
              <a:rPr lang="en-US" sz="16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600" dirty="0">
              <a:ea typeface="Calibri"/>
              <a:cs typeface="Arial"/>
            </a:endParaRPr>
          </a:p>
          <a:p>
            <a:pPr marL="114300" indent="0" algn="just" rtl="0">
              <a:lnSpc>
                <a:spcPct val="107000"/>
              </a:lnSpc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Salts (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sulphate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 &amp; chlorides)</a:t>
            </a:r>
            <a:r>
              <a:rPr lang="en-US" sz="2800" b="1" dirty="0" smtClean="0">
                <a:effectLst/>
                <a:latin typeface="Times New Roman"/>
                <a:ea typeface="Times New Roman"/>
                <a:cs typeface="Arial"/>
              </a:rPr>
              <a:t> 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adsorb moisture from air and cause efflorescence (</a:t>
            </a:r>
            <a:r>
              <a:rPr lang="en-US" sz="28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Arial"/>
              </a:rPr>
              <a:t>white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Arial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Arial"/>
              </a:rPr>
              <a:t>deposits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) on the surface of the concrete. Chlorides may also cause corrosion of reinforced iron and lessening of concrete strength. </a:t>
            </a:r>
            <a:r>
              <a:rPr lang="en-US" sz="2800" dirty="0" err="1" smtClean="0">
                <a:effectLst/>
                <a:latin typeface="Times New Roman"/>
                <a:ea typeface="Times New Roman"/>
                <a:cs typeface="Arial"/>
              </a:rPr>
              <a:t>Sulphate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 reacts with C</a:t>
            </a:r>
            <a:r>
              <a:rPr lang="en-US" sz="1400" dirty="0" smtClean="0">
                <a:effectLst/>
                <a:latin typeface="Times New Roman"/>
                <a:ea typeface="Times New Roman"/>
                <a:cs typeface="Arial"/>
              </a:rPr>
              <a:t>3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A calcium aluminates phase in cement, so cause expansion and cracking. </a:t>
            </a:r>
            <a:r>
              <a:rPr lang="en-US" sz="2800" dirty="0" err="1" smtClean="0">
                <a:effectLst/>
                <a:latin typeface="Times New Roman"/>
                <a:ea typeface="Times New Roman"/>
                <a:cs typeface="Arial"/>
              </a:rPr>
              <a:t>Sulphide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 (pyrite) oxidize to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FeSO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4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, H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SO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4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, 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or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H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S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 causing cracking.</a:t>
            </a:r>
            <a:endParaRPr lang="en-US" sz="1600" dirty="0">
              <a:ea typeface="Calibri"/>
              <a:cs typeface="Arial"/>
            </a:endParaRPr>
          </a:p>
          <a:p>
            <a:pPr algn="just" rtl="0"/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869959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9552" y="476672"/>
            <a:ext cx="8208912" cy="5649491"/>
          </a:xfrm>
        </p:spPr>
        <p:txBody>
          <a:bodyPr>
            <a:normAutofit lnSpcReduction="10000"/>
          </a:bodyPr>
          <a:lstStyle/>
          <a:p>
            <a:pPr marL="0" indent="0" algn="just" rtl="0"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Arial"/>
              </a:rPr>
              <a:t>4- Physical and mechanical properties of aggregate</a:t>
            </a:r>
            <a:r>
              <a:rPr lang="en-US" sz="24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Arial"/>
              </a:rPr>
              <a:t>:</a:t>
            </a:r>
            <a:endParaRPr lang="en-US" sz="2400" dirty="0">
              <a:solidFill>
                <a:srgbClr val="0070C0"/>
              </a:solidFill>
              <a:ea typeface="Calibri"/>
              <a:cs typeface="Arial"/>
            </a:endParaRPr>
          </a:p>
          <a:p>
            <a:pPr marL="0" indent="0" algn="just" rtl="0">
              <a:lnSpc>
                <a:spcPts val="120"/>
              </a:lnSpc>
              <a:spcAft>
                <a:spcPts val="0"/>
              </a:spcAft>
              <a:buNone/>
            </a:pPr>
            <a:r>
              <a:rPr lang="en-US" sz="24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2400" dirty="0">
              <a:ea typeface="Calibri"/>
              <a:cs typeface="Arial"/>
            </a:endParaRPr>
          </a:p>
          <a:p>
            <a:pPr marL="114300" indent="0" algn="just" rtl="0">
              <a:spcAft>
                <a:spcPts val="0"/>
              </a:spcAft>
              <a:buNone/>
            </a:pPr>
            <a:r>
              <a:rPr lang="en-US" sz="2400" dirty="0" smtClean="0">
                <a:effectLst/>
                <a:latin typeface="Times New Roman"/>
                <a:ea typeface="Times New Roman"/>
                <a:cs typeface="Arial"/>
              </a:rPr>
              <a:t>Aggregate must be strong, low water absorption &amp; porosity, and resist frost action.</a:t>
            </a:r>
            <a:endParaRPr lang="en-US" sz="2400" dirty="0">
              <a:ea typeface="Calibri"/>
              <a:cs typeface="Arial"/>
            </a:endParaRPr>
          </a:p>
          <a:p>
            <a:pPr marL="0" indent="0" algn="just" rtl="0">
              <a:lnSpc>
                <a:spcPts val="120"/>
              </a:lnSpc>
              <a:spcAft>
                <a:spcPts val="0"/>
              </a:spcAft>
              <a:buNone/>
            </a:pPr>
            <a:r>
              <a:rPr lang="en-US" sz="24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2400" dirty="0">
              <a:ea typeface="Calibri"/>
              <a:cs typeface="Arial"/>
            </a:endParaRPr>
          </a:p>
          <a:p>
            <a:pPr marL="114300" indent="0" algn="just" rtl="0">
              <a:spcAft>
                <a:spcPts val="0"/>
              </a:spcAft>
              <a:buNone/>
            </a:pPr>
            <a:r>
              <a:rPr lang="en-US" sz="2400" dirty="0" smtClean="0">
                <a:effectLst/>
                <a:latin typeface="Times New Roman"/>
                <a:ea typeface="Times New Roman"/>
                <a:cs typeface="Arial"/>
              </a:rPr>
              <a:t>Aggregate must be tested for:</a:t>
            </a:r>
            <a:endParaRPr lang="en-US" sz="2400" dirty="0">
              <a:ea typeface="Calibri"/>
              <a:cs typeface="Arial"/>
            </a:endParaRPr>
          </a:p>
          <a:p>
            <a:pPr marL="0" indent="0" algn="just" rtl="0">
              <a:lnSpc>
                <a:spcPts val="140"/>
              </a:lnSpc>
              <a:spcAft>
                <a:spcPts val="0"/>
              </a:spcAft>
              <a:buNone/>
            </a:pPr>
            <a:endParaRPr lang="en-US" sz="2400" dirty="0">
              <a:ea typeface="Calibri"/>
              <a:cs typeface="Arial"/>
            </a:endParaRPr>
          </a:p>
          <a:p>
            <a:pPr marL="114300" indent="0" algn="just" rtl="0">
              <a:spcAft>
                <a:spcPts val="0"/>
              </a:spcAft>
              <a:buNone/>
            </a:pPr>
            <a:r>
              <a:rPr lang="en-US" sz="2400" dirty="0" smtClean="0">
                <a:effectLst/>
                <a:latin typeface="Times New Roman"/>
                <a:ea typeface="Times New Roman"/>
                <a:cs typeface="Arial"/>
              </a:rPr>
              <a:t>1- Aggregate impact value (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AIV</a:t>
            </a:r>
            <a:r>
              <a:rPr lang="en-US" sz="2400" dirty="0" smtClean="0">
                <a:effectLst/>
                <a:latin typeface="Times New Roman"/>
                <a:ea typeface="Times New Roman"/>
                <a:cs typeface="Arial"/>
              </a:rPr>
              <a:t>)</a:t>
            </a:r>
            <a:endParaRPr lang="en-US" sz="2400" dirty="0">
              <a:ea typeface="Calibri"/>
              <a:cs typeface="Arial"/>
            </a:endParaRPr>
          </a:p>
          <a:p>
            <a:pPr marL="0" indent="0" algn="just" rtl="0">
              <a:lnSpc>
                <a:spcPts val="120"/>
              </a:lnSpc>
              <a:spcAft>
                <a:spcPts val="0"/>
              </a:spcAft>
              <a:buNone/>
            </a:pPr>
            <a:r>
              <a:rPr lang="en-US" sz="24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2400" dirty="0">
              <a:ea typeface="Calibri"/>
              <a:cs typeface="Arial"/>
            </a:endParaRPr>
          </a:p>
          <a:p>
            <a:pPr marL="114300" indent="0" algn="just" rtl="0">
              <a:spcAft>
                <a:spcPts val="0"/>
              </a:spcAft>
              <a:buNone/>
            </a:pPr>
            <a:r>
              <a:rPr lang="en-US" sz="2400" dirty="0" smtClean="0">
                <a:effectLst/>
                <a:latin typeface="Times New Roman"/>
                <a:ea typeface="Times New Roman"/>
                <a:cs typeface="Arial"/>
              </a:rPr>
              <a:t>2- Aggregate abrasion value (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AAV</a:t>
            </a:r>
            <a:r>
              <a:rPr lang="en-US" sz="2400" dirty="0" smtClean="0">
                <a:effectLst/>
                <a:latin typeface="Times New Roman"/>
                <a:ea typeface="Times New Roman"/>
                <a:cs typeface="Arial"/>
              </a:rPr>
              <a:t>)</a:t>
            </a:r>
            <a:endParaRPr lang="en-US" sz="2400" dirty="0">
              <a:ea typeface="Calibri"/>
              <a:cs typeface="Arial"/>
            </a:endParaRPr>
          </a:p>
          <a:p>
            <a:pPr marL="0" indent="0" algn="just" rtl="0">
              <a:lnSpc>
                <a:spcPts val="140"/>
              </a:lnSpc>
              <a:spcAft>
                <a:spcPts val="0"/>
              </a:spcAft>
              <a:buNone/>
            </a:pPr>
            <a:endParaRPr lang="en-US" sz="2400" dirty="0">
              <a:ea typeface="Calibri"/>
              <a:cs typeface="Arial"/>
            </a:endParaRPr>
          </a:p>
          <a:p>
            <a:pPr marL="114300" indent="0" algn="just" rtl="0">
              <a:spcAft>
                <a:spcPts val="0"/>
              </a:spcAft>
              <a:buNone/>
            </a:pPr>
            <a:r>
              <a:rPr lang="en-US" sz="2400" dirty="0" smtClean="0">
                <a:effectLst/>
                <a:latin typeface="Times New Roman"/>
                <a:ea typeface="Times New Roman"/>
                <a:cs typeface="Arial"/>
              </a:rPr>
              <a:t>3- Aggregate crushing value (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ACV</a:t>
            </a:r>
            <a:r>
              <a:rPr lang="en-US" sz="2400" dirty="0" smtClean="0">
                <a:effectLst/>
                <a:latin typeface="Times New Roman"/>
                <a:ea typeface="Times New Roman"/>
                <a:cs typeface="Arial"/>
              </a:rPr>
              <a:t>)</a:t>
            </a:r>
            <a:endParaRPr lang="en-US" sz="2400" dirty="0">
              <a:ea typeface="Calibri"/>
              <a:cs typeface="Arial"/>
            </a:endParaRPr>
          </a:p>
          <a:p>
            <a:pPr marL="0" indent="0" algn="just" rtl="0">
              <a:lnSpc>
                <a:spcPts val="120"/>
              </a:lnSpc>
              <a:spcAft>
                <a:spcPts val="0"/>
              </a:spcAft>
              <a:buNone/>
            </a:pPr>
            <a:r>
              <a:rPr lang="en-US" sz="24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2400" dirty="0">
              <a:ea typeface="Calibri"/>
              <a:cs typeface="Arial"/>
            </a:endParaRPr>
          </a:p>
          <a:p>
            <a:pPr marL="114300" indent="0" algn="just" rtl="0">
              <a:spcAft>
                <a:spcPts val="0"/>
              </a:spcAft>
              <a:buNone/>
            </a:pPr>
            <a:r>
              <a:rPr lang="en-US" sz="2400" dirty="0" smtClean="0">
                <a:effectLst/>
                <a:latin typeface="Times New Roman"/>
                <a:ea typeface="Times New Roman"/>
                <a:cs typeface="Arial"/>
              </a:rPr>
              <a:t>4- Polished stone value (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PSV</a:t>
            </a:r>
            <a:r>
              <a:rPr lang="en-US" sz="2400" dirty="0" smtClean="0">
                <a:effectLst/>
                <a:latin typeface="Times New Roman"/>
                <a:ea typeface="Times New Roman"/>
                <a:cs typeface="Arial"/>
              </a:rPr>
              <a:t>)</a:t>
            </a:r>
            <a:endParaRPr lang="en-US" sz="2400" dirty="0">
              <a:ea typeface="Calibri"/>
              <a:cs typeface="Arial"/>
            </a:endParaRPr>
          </a:p>
          <a:p>
            <a:pPr marL="0" indent="0" algn="just" rtl="0">
              <a:lnSpc>
                <a:spcPts val="120"/>
              </a:lnSpc>
              <a:spcAft>
                <a:spcPts val="0"/>
              </a:spcAft>
              <a:buNone/>
            </a:pPr>
            <a:r>
              <a:rPr lang="en-US" sz="24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2400" dirty="0">
              <a:ea typeface="Calibri"/>
              <a:cs typeface="Arial"/>
            </a:endParaRPr>
          </a:p>
          <a:p>
            <a:pPr marL="114300" indent="0" algn="just" rtl="0">
              <a:spcAft>
                <a:spcPts val="0"/>
              </a:spcAft>
              <a:buNone/>
            </a:pPr>
            <a:r>
              <a:rPr lang="en-US" sz="2400" dirty="0" smtClean="0">
                <a:effectLst/>
                <a:latin typeface="Times New Roman"/>
                <a:ea typeface="Times New Roman"/>
                <a:cs typeface="Arial"/>
              </a:rPr>
              <a:t>5- Water absorption, porosity &amp; density of aggregate</a:t>
            </a:r>
            <a:endParaRPr lang="en-US" sz="2400" dirty="0" smtClean="0">
              <a:ea typeface="Calibri"/>
              <a:cs typeface="Arial"/>
            </a:endParaRPr>
          </a:p>
          <a:p>
            <a:pPr marL="457835" indent="0" algn="just" rtl="0">
              <a:lnSpc>
                <a:spcPct val="105000"/>
              </a:lnSpc>
              <a:spcAft>
                <a:spcPts val="0"/>
              </a:spcAft>
              <a:buNone/>
            </a:pPr>
            <a:r>
              <a:rPr lang="en-US" sz="2400" dirty="0" smtClean="0">
                <a:effectLst/>
                <a:latin typeface="Times New Roman"/>
                <a:ea typeface="Times New Roman"/>
                <a:cs typeface="Arial"/>
              </a:rPr>
              <a:t>6- Soundness test of aggregate: immersion in a saturated solution of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Na</a:t>
            </a:r>
            <a:r>
              <a:rPr lang="en-US" sz="12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SO</a:t>
            </a:r>
            <a:r>
              <a:rPr lang="en-US" sz="12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4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 </a:t>
            </a:r>
            <a:r>
              <a:rPr lang="en-US" sz="2400" dirty="0" smtClean="0">
                <a:effectLst/>
                <a:latin typeface="Times New Roman"/>
                <a:ea typeface="Times New Roman"/>
                <a:cs typeface="Arial"/>
              </a:rPr>
              <a:t>or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MgSO</a:t>
            </a:r>
            <a:r>
              <a:rPr lang="en-US" sz="12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4</a:t>
            </a:r>
            <a:r>
              <a:rPr lang="en-US" sz="2400" dirty="0" smtClean="0">
                <a:effectLst/>
                <a:latin typeface="Times New Roman"/>
                <a:ea typeface="Times New Roman"/>
                <a:cs typeface="Arial"/>
              </a:rPr>
              <a:t> , the formation of salt crystals in the pores of aggregate in a similar manner of the ice.</a:t>
            </a:r>
            <a:endParaRPr lang="en-US" sz="1400" dirty="0">
              <a:ea typeface="Calibri"/>
              <a:cs typeface="Arial"/>
            </a:endParaRPr>
          </a:p>
          <a:p>
            <a:pPr algn="just" rtl="0"/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9912717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86</Words>
  <Application>Microsoft Office PowerPoint</Application>
  <PresentationFormat>عرض على الشاشة (3:4)‏</PresentationFormat>
  <Paragraphs>32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ASUS</dc:creator>
  <cp:lastModifiedBy>ASUS</cp:lastModifiedBy>
  <cp:revision>4</cp:revision>
  <dcterms:created xsi:type="dcterms:W3CDTF">2021-06-11T11:33:24Z</dcterms:created>
  <dcterms:modified xsi:type="dcterms:W3CDTF">2021-06-11T12:15:55Z</dcterms:modified>
</cp:coreProperties>
</file>