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791" r:id="rId2"/>
    <p:sldMasterId id="2147483803" r:id="rId3"/>
    <p:sldMasterId id="2147483827" r:id="rId4"/>
    <p:sldMasterId id="2147483863" r:id="rId5"/>
    <p:sldMasterId id="2147483875" r:id="rId6"/>
    <p:sldMasterId id="2147483887" r:id="rId7"/>
    <p:sldMasterId id="2147483911" r:id="rId8"/>
    <p:sldMasterId id="2147483923" r:id="rId9"/>
  </p:sldMasterIdLst>
  <p:notesMasterIdLst>
    <p:notesMasterId r:id="rId75"/>
  </p:notesMasterIdLst>
  <p:sldIdLst>
    <p:sldId id="410" r:id="rId10"/>
    <p:sldId id="256" r:id="rId11"/>
    <p:sldId id="296" r:id="rId12"/>
    <p:sldId id="392" r:id="rId13"/>
    <p:sldId id="393" r:id="rId14"/>
    <p:sldId id="387" r:id="rId15"/>
    <p:sldId id="386" r:id="rId16"/>
    <p:sldId id="355" r:id="rId17"/>
    <p:sldId id="408" r:id="rId18"/>
    <p:sldId id="269" r:id="rId19"/>
    <p:sldId id="389" r:id="rId20"/>
    <p:sldId id="290" r:id="rId21"/>
    <p:sldId id="395" r:id="rId22"/>
    <p:sldId id="396" r:id="rId23"/>
    <p:sldId id="377" r:id="rId24"/>
    <p:sldId id="279" r:id="rId25"/>
    <p:sldId id="400" r:id="rId26"/>
    <p:sldId id="365" r:id="rId27"/>
    <p:sldId id="286" r:id="rId28"/>
    <p:sldId id="401" r:id="rId29"/>
    <p:sldId id="391" r:id="rId30"/>
    <p:sldId id="366" r:id="rId31"/>
    <p:sldId id="283" r:id="rId32"/>
    <p:sldId id="297" r:id="rId33"/>
    <p:sldId id="304" r:id="rId34"/>
    <p:sldId id="411" r:id="rId35"/>
    <p:sldId id="358" r:id="rId36"/>
    <p:sldId id="359" r:id="rId37"/>
    <p:sldId id="302" r:id="rId38"/>
    <p:sldId id="305" r:id="rId39"/>
    <p:sldId id="307" r:id="rId40"/>
    <p:sldId id="322" r:id="rId41"/>
    <p:sldId id="309" r:id="rId42"/>
    <p:sldId id="310" r:id="rId43"/>
    <p:sldId id="311" r:id="rId44"/>
    <p:sldId id="312" r:id="rId45"/>
    <p:sldId id="313" r:id="rId46"/>
    <p:sldId id="403" r:id="rId47"/>
    <p:sldId id="316" r:id="rId48"/>
    <p:sldId id="315" r:id="rId49"/>
    <p:sldId id="318" r:id="rId50"/>
    <p:sldId id="384" r:id="rId51"/>
    <p:sldId id="319" r:id="rId52"/>
    <p:sldId id="323" r:id="rId53"/>
    <p:sldId id="405" r:id="rId54"/>
    <p:sldId id="406" r:id="rId55"/>
    <p:sldId id="404" r:id="rId56"/>
    <p:sldId id="407" r:id="rId57"/>
    <p:sldId id="333" r:id="rId58"/>
    <p:sldId id="334" r:id="rId59"/>
    <p:sldId id="335" r:id="rId60"/>
    <p:sldId id="336" r:id="rId61"/>
    <p:sldId id="338" r:id="rId62"/>
    <p:sldId id="339" r:id="rId63"/>
    <p:sldId id="346" r:id="rId64"/>
    <p:sldId id="347" r:id="rId65"/>
    <p:sldId id="340" r:id="rId66"/>
    <p:sldId id="342" r:id="rId67"/>
    <p:sldId id="349" r:id="rId68"/>
    <p:sldId id="341" r:id="rId69"/>
    <p:sldId id="343" r:id="rId70"/>
    <p:sldId id="370" r:id="rId71"/>
    <p:sldId id="369" r:id="rId72"/>
    <p:sldId id="331" r:id="rId73"/>
    <p:sldId id="344" r:id="rId74"/>
  </p:sldIdLst>
  <p:sldSz cx="9144000" cy="6858000" type="screen4x3"/>
  <p:notesSz cx="6858000" cy="9144000"/>
  <p:defaultTextStyle>
    <a:defPPr>
      <a:defRPr lang="ar-IQ"/>
    </a:defPPr>
    <a:lvl1pPr marL="0" algn="r" defTabSz="914036" rtl="1" eaLnBrk="1" latinLnBrk="0" hangingPunct="1">
      <a:defRPr sz="1800" kern="1200">
        <a:solidFill>
          <a:schemeClr val="tx1"/>
        </a:solidFill>
        <a:latin typeface="+mn-lt"/>
        <a:ea typeface="+mn-ea"/>
        <a:cs typeface="+mn-cs"/>
      </a:defRPr>
    </a:lvl1pPr>
    <a:lvl2pPr marL="457018" algn="r" defTabSz="914036" rtl="1" eaLnBrk="1" latinLnBrk="0" hangingPunct="1">
      <a:defRPr sz="1800" kern="1200">
        <a:solidFill>
          <a:schemeClr val="tx1"/>
        </a:solidFill>
        <a:latin typeface="+mn-lt"/>
        <a:ea typeface="+mn-ea"/>
        <a:cs typeface="+mn-cs"/>
      </a:defRPr>
    </a:lvl2pPr>
    <a:lvl3pPr marL="914036" algn="r" defTabSz="914036" rtl="1" eaLnBrk="1" latinLnBrk="0" hangingPunct="1">
      <a:defRPr sz="1800" kern="1200">
        <a:solidFill>
          <a:schemeClr val="tx1"/>
        </a:solidFill>
        <a:latin typeface="+mn-lt"/>
        <a:ea typeface="+mn-ea"/>
        <a:cs typeface="+mn-cs"/>
      </a:defRPr>
    </a:lvl3pPr>
    <a:lvl4pPr marL="1371052" algn="r" defTabSz="914036" rtl="1" eaLnBrk="1" latinLnBrk="0" hangingPunct="1">
      <a:defRPr sz="1800" kern="1200">
        <a:solidFill>
          <a:schemeClr val="tx1"/>
        </a:solidFill>
        <a:latin typeface="+mn-lt"/>
        <a:ea typeface="+mn-ea"/>
        <a:cs typeface="+mn-cs"/>
      </a:defRPr>
    </a:lvl4pPr>
    <a:lvl5pPr marL="1828068" algn="r" defTabSz="914036" rtl="1" eaLnBrk="1" latinLnBrk="0" hangingPunct="1">
      <a:defRPr sz="1800" kern="1200">
        <a:solidFill>
          <a:schemeClr val="tx1"/>
        </a:solidFill>
        <a:latin typeface="+mn-lt"/>
        <a:ea typeface="+mn-ea"/>
        <a:cs typeface="+mn-cs"/>
      </a:defRPr>
    </a:lvl5pPr>
    <a:lvl6pPr marL="2285087" algn="r" defTabSz="914036" rtl="1" eaLnBrk="1" latinLnBrk="0" hangingPunct="1">
      <a:defRPr sz="1800" kern="1200">
        <a:solidFill>
          <a:schemeClr val="tx1"/>
        </a:solidFill>
        <a:latin typeface="+mn-lt"/>
        <a:ea typeface="+mn-ea"/>
        <a:cs typeface="+mn-cs"/>
      </a:defRPr>
    </a:lvl6pPr>
    <a:lvl7pPr marL="2742104" algn="r" defTabSz="914036" rtl="1" eaLnBrk="1" latinLnBrk="0" hangingPunct="1">
      <a:defRPr sz="1800" kern="1200">
        <a:solidFill>
          <a:schemeClr val="tx1"/>
        </a:solidFill>
        <a:latin typeface="+mn-lt"/>
        <a:ea typeface="+mn-ea"/>
        <a:cs typeface="+mn-cs"/>
      </a:defRPr>
    </a:lvl7pPr>
    <a:lvl8pPr marL="3199122" algn="r" defTabSz="914036" rtl="1" eaLnBrk="1" latinLnBrk="0" hangingPunct="1">
      <a:defRPr sz="1800" kern="1200">
        <a:solidFill>
          <a:schemeClr val="tx1"/>
        </a:solidFill>
        <a:latin typeface="+mn-lt"/>
        <a:ea typeface="+mn-ea"/>
        <a:cs typeface="+mn-cs"/>
      </a:defRPr>
    </a:lvl8pPr>
    <a:lvl9pPr marL="3656138" algn="r" defTabSz="914036"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65433" autoAdjust="0"/>
    <p:restoredTop sz="86462" autoAdjust="0"/>
  </p:normalViewPr>
  <p:slideViewPr>
    <p:cSldViewPr>
      <p:cViewPr varScale="1">
        <p:scale>
          <a:sx n="61" d="100"/>
          <a:sy n="61" d="100"/>
        </p:scale>
        <p:origin x="1920" y="96"/>
      </p:cViewPr>
      <p:guideLst>
        <p:guide orient="horz" pos="2160"/>
        <p:guide pos="2880"/>
      </p:guideLst>
    </p:cSldViewPr>
  </p:slideViewPr>
  <p:outlineViewPr>
    <p:cViewPr>
      <p:scale>
        <a:sx n="33" d="100"/>
        <a:sy n="33" d="100"/>
      </p:scale>
      <p:origin x="0" y="3498"/>
    </p:cViewPr>
  </p:outlineViewPr>
  <p:notesTextViewPr>
    <p:cViewPr>
      <p:scale>
        <a:sx n="1" d="1"/>
        <a:sy n="1" d="1"/>
      </p:scale>
      <p:origin x="0" y="0"/>
    </p:cViewPr>
  </p:notesTextViewPr>
  <p:sorterViewPr>
    <p:cViewPr>
      <p:scale>
        <a:sx n="49" d="100"/>
        <a:sy n="4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8-26T14:43:46.568"/>
    </inkml:context>
    <inkml:brush xml:id="br0">
      <inkml:brushProperty name="width" value="0.05292" units="cm"/>
      <inkml:brushProperty name="height" value="0.05292" units="cm"/>
      <inkml:brushProperty name="color" value="#FFFF00"/>
    </inkml:brush>
  </inkml:definitions>
  <inkml:trace contextRef="#ctx0" brushRef="#br0">15826 8136,'0'0,"0"0,0 0,25 0,-1 0,-24 0,25 0,-25 0,25 0,-25 0,25 0,0 0,-25 0,24 0,-24 0,25 0,0 0,-25 0,25 0,-25 0,25 0,-25 0,24 0,1 0,-25 0,25 0,-25 0,25 0,0 0,-25 0,24-25,-24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E64D166-BFF5-423D-B28D-D96E9BCBF65B}" type="datetimeFigureOut">
              <a:rPr lang="ar-IQ" smtClean="0"/>
              <a:pPr/>
              <a:t>10/09/1446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46C52B7-B1CE-4DF0-A792-D7345926A5D4}" type="slidenum">
              <a:rPr lang="ar-IQ" smtClean="0"/>
              <a:pPr/>
              <a:t>‹#›</a:t>
            </a:fld>
            <a:endParaRPr lang="ar-IQ"/>
          </a:p>
        </p:txBody>
      </p:sp>
    </p:spTree>
    <p:extLst>
      <p:ext uri="{BB962C8B-B14F-4D97-AF65-F5344CB8AC3E}">
        <p14:creationId xmlns:p14="http://schemas.microsoft.com/office/powerpoint/2010/main" val="2495244578"/>
      </p:ext>
    </p:extLst>
  </p:cSld>
  <p:clrMap bg1="lt1" tx1="dk1" bg2="lt2" tx2="dk2" accent1="accent1" accent2="accent2" accent3="accent3" accent4="accent4" accent5="accent5" accent6="accent6" hlink="hlink" folHlink="folHlink"/>
  <p:notesStyle>
    <a:lvl1pPr marL="0" algn="r" defTabSz="914036" rtl="1" eaLnBrk="1" latinLnBrk="0" hangingPunct="1">
      <a:defRPr sz="1200" kern="1200">
        <a:solidFill>
          <a:schemeClr val="tx1"/>
        </a:solidFill>
        <a:latin typeface="+mn-lt"/>
        <a:ea typeface="+mn-ea"/>
        <a:cs typeface="+mn-cs"/>
      </a:defRPr>
    </a:lvl1pPr>
    <a:lvl2pPr marL="457018" algn="r" defTabSz="914036" rtl="1" eaLnBrk="1" latinLnBrk="0" hangingPunct="1">
      <a:defRPr sz="1200" kern="1200">
        <a:solidFill>
          <a:schemeClr val="tx1"/>
        </a:solidFill>
        <a:latin typeface="+mn-lt"/>
        <a:ea typeface="+mn-ea"/>
        <a:cs typeface="+mn-cs"/>
      </a:defRPr>
    </a:lvl2pPr>
    <a:lvl3pPr marL="914036" algn="r" defTabSz="914036" rtl="1" eaLnBrk="1" latinLnBrk="0" hangingPunct="1">
      <a:defRPr sz="1200" kern="1200">
        <a:solidFill>
          <a:schemeClr val="tx1"/>
        </a:solidFill>
        <a:latin typeface="+mn-lt"/>
        <a:ea typeface="+mn-ea"/>
        <a:cs typeface="+mn-cs"/>
      </a:defRPr>
    </a:lvl3pPr>
    <a:lvl4pPr marL="1371052" algn="r" defTabSz="914036" rtl="1" eaLnBrk="1" latinLnBrk="0" hangingPunct="1">
      <a:defRPr sz="1200" kern="1200">
        <a:solidFill>
          <a:schemeClr val="tx1"/>
        </a:solidFill>
        <a:latin typeface="+mn-lt"/>
        <a:ea typeface="+mn-ea"/>
        <a:cs typeface="+mn-cs"/>
      </a:defRPr>
    </a:lvl4pPr>
    <a:lvl5pPr marL="1828068" algn="r" defTabSz="914036" rtl="1" eaLnBrk="1" latinLnBrk="0" hangingPunct="1">
      <a:defRPr sz="1200" kern="1200">
        <a:solidFill>
          <a:schemeClr val="tx1"/>
        </a:solidFill>
        <a:latin typeface="+mn-lt"/>
        <a:ea typeface="+mn-ea"/>
        <a:cs typeface="+mn-cs"/>
      </a:defRPr>
    </a:lvl5pPr>
    <a:lvl6pPr marL="2285087" algn="r" defTabSz="914036" rtl="1" eaLnBrk="1" latinLnBrk="0" hangingPunct="1">
      <a:defRPr sz="1200" kern="1200">
        <a:solidFill>
          <a:schemeClr val="tx1"/>
        </a:solidFill>
        <a:latin typeface="+mn-lt"/>
        <a:ea typeface="+mn-ea"/>
        <a:cs typeface="+mn-cs"/>
      </a:defRPr>
    </a:lvl6pPr>
    <a:lvl7pPr marL="2742104" algn="r" defTabSz="914036" rtl="1" eaLnBrk="1" latinLnBrk="0" hangingPunct="1">
      <a:defRPr sz="1200" kern="1200">
        <a:solidFill>
          <a:schemeClr val="tx1"/>
        </a:solidFill>
        <a:latin typeface="+mn-lt"/>
        <a:ea typeface="+mn-ea"/>
        <a:cs typeface="+mn-cs"/>
      </a:defRPr>
    </a:lvl7pPr>
    <a:lvl8pPr marL="3199122" algn="r" defTabSz="914036" rtl="1" eaLnBrk="1" latinLnBrk="0" hangingPunct="1">
      <a:defRPr sz="1200" kern="1200">
        <a:solidFill>
          <a:schemeClr val="tx1"/>
        </a:solidFill>
        <a:latin typeface="+mn-lt"/>
        <a:ea typeface="+mn-ea"/>
        <a:cs typeface="+mn-cs"/>
      </a:defRPr>
    </a:lvl8pPr>
    <a:lvl9pPr marL="3656138" algn="r" defTabSz="914036"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C52B7-B1CE-4DF0-A792-D7345926A5D4}" type="slidenum">
              <a:rPr lang="ar-IQ" smtClean="0"/>
              <a:pPr/>
              <a:t>2</a:t>
            </a:fld>
            <a:endParaRPr lang="ar-IQ"/>
          </a:p>
        </p:txBody>
      </p:sp>
    </p:spTree>
    <p:extLst>
      <p:ext uri="{BB962C8B-B14F-4D97-AF65-F5344CB8AC3E}">
        <p14:creationId xmlns:p14="http://schemas.microsoft.com/office/powerpoint/2010/main" val="162910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a:solidFill>
                  <a:schemeClr val="accent6"/>
                </a:solidFill>
              </a:rPr>
              <a:t>crinkles  </a:t>
            </a:r>
            <a:r>
              <a:rPr lang="ar-EG" b="1" dirty="0">
                <a:solidFill>
                  <a:schemeClr val="accent6"/>
                </a:solidFill>
              </a:rPr>
              <a:t>تجاعيد</a:t>
            </a: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9878918-3CC9-4A42-9573-8B33DE0305C7}" type="slidenum">
              <a:rPr lang="en-US" sz="1200">
                <a:solidFill>
                  <a:prstClr val="black"/>
                </a:solidFill>
              </a:rPr>
              <a:pPr eaLnBrk="1" hangingPunct="1"/>
              <a:t>6</a:t>
            </a:fld>
            <a:endParaRPr lang="en-US" sz="1200">
              <a:solidFill>
                <a:prstClr val="black"/>
              </a:solidFill>
            </a:endParaRPr>
          </a:p>
        </p:txBody>
      </p:sp>
    </p:spTree>
    <p:extLst>
      <p:ext uri="{BB962C8B-B14F-4D97-AF65-F5344CB8AC3E}">
        <p14:creationId xmlns:p14="http://schemas.microsoft.com/office/powerpoint/2010/main" val="374614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a:p>
        </p:txBody>
      </p:sp>
      <p:sp>
        <p:nvSpPr>
          <p:cNvPr id="4" name="Slide Number Placeholder 3"/>
          <p:cNvSpPr>
            <a:spLocks noGrp="1"/>
          </p:cNvSpPr>
          <p:nvPr>
            <p:ph type="sldNum" sz="quarter" idx="10"/>
          </p:nvPr>
        </p:nvSpPr>
        <p:spPr/>
        <p:txBody>
          <a:bodyPr/>
          <a:lstStyle/>
          <a:p>
            <a:fld id="{F46C52B7-B1CE-4DF0-A792-D7345926A5D4}" type="slidenum">
              <a:rPr lang="ar-IQ" smtClean="0"/>
              <a:pPr/>
              <a:t>15</a:t>
            </a:fld>
            <a:endParaRPr lang="ar-IQ"/>
          </a:p>
        </p:txBody>
      </p:sp>
    </p:spTree>
    <p:extLst>
      <p:ext uri="{BB962C8B-B14F-4D97-AF65-F5344CB8AC3E}">
        <p14:creationId xmlns:p14="http://schemas.microsoft.com/office/powerpoint/2010/main" val="180877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F46C52B7-B1CE-4DF0-A792-D7345926A5D4}" type="slidenum">
              <a:rPr lang="ar-IQ" smtClean="0"/>
              <a:pPr/>
              <a:t>19</a:t>
            </a:fld>
            <a:endParaRPr lang="ar-IQ"/>
          </a:p>
        </p:txBody>
      </p:sp>
    </p:spTree>
    <p:extLst>
      <p:ext uri="{BB962C8B-B14F-4D97-AF65-F5344CB8AC3E}">
        <p14:creationId xmlns:p14="http://schemas.microsoft.com/office/powerpoint/2010/main" val="63280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F46C52B7-B1CE-4DF0-A792-D7345926A5D4}" type="slidenum">
              <a:rPr lang="ar-IQ" smtClean="0"/>
              <a:pPr/>
              <a:t>37</a:t>
            </a:fld>
            <a:endParaRPr lang="ar-IQ"/>
          </a:p>
        </p:txBody>
      </p:sp>
    </p:spTree>
    <p:extLst>
      <p:ext uri="{BB962C8B-B14F-4D97-AF65-F5344CB8AC3E}">
        <p14:creationId xmlns:p14="http://schemas.microsoft.com/office/powerpoint/2010/main" val="78123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C52B7-B1CE-4DF0-A792-D7345926A5D4}" type="slidenum">
              <a:rPr lang="ar-IQ" smtClean="0"/>
              <a:pPr/>
              <a:t>50</a:t>
            </a:fld>
            <a:endParaRPr lang="ar-IQ"/>
          </a:p>
        </p:txBody>
      </p:sp>
    </p:spTree>
    <p:extLst>
      <p:ext uri="{BB962C8B-B14F-4D97-AF65-F5344CB8AC3E}">
        <p14:creationId xmlns:p14="http://schemas.microsoft.com/office/powerpoint/2010/main" val="182809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C52B7-B1CE-4DF0-A792-D7345926A5D4}" type="slidenum">
              <a:rPr lang="ar-IQ" smtClean="0"/>
              <a:pPr/>
              <a:t>52</a:t>
            </a:fld>
            <a:endParaRPr lang="ar-IQ"/>
          </a:p>
        </p:txBody>
      </p:sp>
    </p:spTree>
    <p:extLst>
      <p:ext uri="{BB962C8B-B14F-4D97-AF65-F5344CB8AC3E}">
        <p14:creationId xmlns:p14="http://schemas.microsoft.com/office/powerpoint/2010/main" val="966375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7018" indent="0" algn="ctr">
              <a:buNone/>
              <a:defRPr>
                <a:solidFill>
                  <a:schemeClr val="tx1">
                    <a:tint val="75000"/>
                  </a:schemeClr>
                </a:solidFill>
              </a:defRPr>
            </a:lvl2pPr>
            <a:lvl3pPr marL="914036" indent="0" algn="ctr">
              <a:buNone/>
              <a:defRPr>
                <a:solidFill>
                  <a:schemeClr val="tx1">
                    <a:tint val="75000"/>
                  </a:schemeClr>
                </a:solidFill>
              </a:defRPr>
            </a:lvl3pPr>
            <a:lvl4pPr marL="1371052" indent="0" algn="ctr">
              <a:buNone/>
              <a:defRPr>
                <a:solidFill>
                  <a:schemeClr val="tx1">
                    <a:tint val="75000"/>
                  </a:schemeClr>
                </a:solidFill>
              </a:defRPr>
            </a:lvl4pPr>
            <a:lvl5pPr marL="1828068" indent="0" algn="ctr">
              <a:buNone/>
              <a:defRPr>
                <a:solidFill>
                  <a:schemeClr val="tx1">
                    <a:tint val="75000"/>
                  </a:schemeClr>
                </a:solidFill>
              </a:defRPr>
            </a:lvl5pPr>
            <a:lvl6pPr marL="2285087" indent="0" algn="ctr">
              <a:buNone/>
              <a:defRPr>
                <a:solidFill>
                  <a:schemeClr val="tx1">
                    <a:tint val="75000"/>
                  </a:schemeClr>
                </a:solidFill>
              </a:defRPr>
            </a:lvl6pPr>
            <a:lvl7pPr marL="2742104" indent="0" algn="ctr">
              <a:buNone/>
              <a:defRPr>
                <a:solidFill>
                  <a:schemeClr val="tx1">
                    <a:tint val="75000"/>
                  </a:schemeClr>
                </a:solidFill>
              </a:defRPr>
            </a:lvl7pPr>
            <a:lvl8pPr marL="3199122" indent="0" algn="ctr">
              <a:buNone/>
              <a:defRPr>
                <a:solidFill>
                  <a:schemeClr val="tx1">
                    <a:tint val="75000"/>
                  </a:schemeClr>
                </a:solidFill>
              </a:defRPr>
            </a:lvl8pPr>
            <a:lvl9pPr marL="3656138"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911939C5-7E2B-49F8-BE17-CBC7C47D9D81}" type="datetime1">
              <a:rPr lang="en-US" smtClean="0"/>
              <a:t>3/9/2025</a:t>
            </a:fld>
            <a:endParaRPr lang="ar-IQ"/>
          </a:p>
        </p:txBody>
      </p:sp>
      <p:sp>
        <p:nvSpPr>
          <p:cNvPr id="5" name="Footer Placeholder 4"/>
          <p:cNvSpPr>
            <a:spLocks noGrp="1"/>
          </p:cNvSpPr>
          <p:nvPr>
            <p:ph type="ftr" sz="quarter" idx="11"/>
          </p:nvPr>
        </p:nvSpPr>
        <p:spPr/>
        <p:txBody>
          <a:bodyPr/>
          <a:lstStyle/>
          <a:p>
            <a:r>
              <a:rPr lang="en-US"/>
              <a:t>folds         dr.rabeea znad  </a:t>
            </a:r>
            <a:endParaRPr lang="ar-IQ"/>
          </a:p>
        </p:txBody>
      </p:sp>
      <p:sp>
        <p:nvSpPr>
          <p:cNvPr id="6" name="Slide Number Placeholder 5"/>
          <p:cNvSpPr>
            <a:spLocks noGrp="1"/>
          </p:cNvSpPr>
          <p:nvPr>
            <p:ph type="sldNum" sz="quarter" idx="12"/>
          </p:nvPr>
        </p:nvSpPr>
        <p:spPr/>
        <p:txBody>
          <a:bodyPr/>
          <a:lstStyle/>
          <a:p>
            <a:fld id="{303EBA22-27A4-4B72-878D-030B6881E55A}" type="slidenum">
              <a:rPr lang="ar-IQ" smtClean="0"/>
              <a:pPr/>
              <a:t>‹#›</a:t>
            </a:fld>
            <a:endParaRPr lang="ar-IQ"/>
          </a:p>
        </p:txBody>
      </p:sp>
    </p:spTree>
    <p:extLst>
      <p:ext uri="{BB962C8B-B14F-4D97-AF65-F5344CB8AC3E}">
        <p14:creationId xmlns:p14="http://schemas.microsoft.com/office/powerpoint/2010/main" val="339400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86EC209A-1053-4D27-A287-C16350696ECF}" type="datetime1">
              <a:rPr lang="en-US" smtClean="0"/>
              <a:t>3/9/2025</a:t>
            </a:fld>
            <a:endParaRPr lang="ar-IQ"/>
          </a:p>
        </p:txBody>
      </p:sp>
      <p:sp>
        <p:nvSpPr>
          <p:cNvPr id="5" name="Footer Placeholder 4"/>
          <p:cNvSpPr>
            <a:spLocks noGrp="1"/>
          </p:cNvSpPr>
          <p:nvPr>
            <p:ph type="ftr" sz="quarter" idx="11"/>
          </p:nvPr>
        </p:nvSpPr>
        <p:spPr/>
        <p:txBody>
          <a:bodyPr/>
          <a:lstStyle/>
          <a:p>
            <a:r>
              <a:rPr lang="en-US"/>
              <a:t>folds         dr.rabeea znad  </a:t>
            </a:r>
            <a:endParaRPr lang="ar-IQ"/>
          </a:p>
        </p:txBody>
      </p:sp>
      <p:sp>
        <p:nvSpPr>
          <p:cNvPr id="6" name="Slide Number Placeholder 5"/>
          <p:cNvSpPr>
            <a:spLocks noGrp="1"/>
          </p:cNvSpPr>
          <p:nvPr>
            <p:ph type="sldNum" sz="quarter" idx="12"/>
          </p:nvPr>
        </p:nvSpPr>
        <p:spPr/>
        <p:txBody>
          <a:bodyPr/>
          <a:lstStyle/>
          <a:p>
            <a:fld id="{303EBA22-27A4-4B72-878D-030B6881E55A}" type="slidenum">
              <a:rPr lang="ar-IQ" smtClean="0"/>
              <a:pPr/>
              <a:t>‹#›</a:t>
            </a:fld>
            <a:endParaRPr lang="ar-IQ"/>
          </a:p>
        </p:txBody>
      </p:sp>
    </p:spTree>
    <p:extLst>
      <p:ext uri="{BB962C8B-B14F-4D97-AF65-F5344CB8AC3E}">
        <p14:creationId xmlns:p14="http://schemas.microsoft.com/office/powerpoint/2010/main" val="163587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6"/>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EAA5EC90-4ACD-444D-B471-01CDB3218CA4}" type="datetime1">
              <a:rPr lang="en-US" smtClean="0"/>
              <a:t>3/9/2025</a:t>
            </a:fld>
            <a:endParaRPr lang="ar-IQ"/>
          </a:p>
        </p:txBody>
      </p:sp>
      <p:sp>
        <p:nvSpPr>
          <p:cNvPr id="5" name="Footer Placeholder 4"/>
          <p:cNvSpPr>
            <a:spLocks noGrp="1"/>
          </p:cNvSpPr>
          <p:nvPr>
            <p:ph type="ftr" sz="quarter" idx="11"/>
          </p:nvPr>
        </p:nvSpPr>
        <p:spPr/>
        <p:txBody>
          <a:bodyPr/>
          <a:lstStyle/>
          <a:p>
            <a:r>
              <a:rPr lang="en-US"/>
              <a:t>folds         dr.rabeea znad  </a:t>
            </a:r>
            <a:endParaRPr lang="ar-IQ"/>
          </a:p>
        </p:txBody>
      </p:sp>
      <p:sp>
        <p:nvSpPr>
          <p:cNvPr id="6" name="Slide Number Placeholder 5"/>
          <p:cNvSpPr>
            <a:spLocks noGrp="1"/>
          </p:cNvSpPr>
          <p:nvPr>
            <p:ph type="sldNum" sz="quarter" idx="12"/>
          </p:nvPr>
        </p:nvSpPr>
        <p:spPr/>
        <p:txBody>
          <a:bodyPr/>
          <a:lstStyle/>
          <a:p>
            <a:fld id="{303EBA22-27A4-4B72-878D-030B6881E55A}" type="slidenum">
              <a:rPr lang="ar-IQ" smtClean="0"/>
              <a:pPr/>
              <a:t>‹#›</a:t>
            </a:fld>
            <a:endParaRPr lang="ar-IQ"/>
          </a:p>
        </p:txBody>
      </p:sp>
    </p:spTree>
    <p:extLst>
      <p:ext uri="{BB962C8B-B14F-4D97-AF65-F5344CB8AC3E}">
        <p14:creationId xmlns:p14="http://schemas.microsoft.com/office/powerpoint/2010/main" val="2254021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4"/>
            <a:ext cx="7772400" cy="1469826"/>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005"/>
          </a:xfrm>
        </p:spPr>
        <p:txBody>
          <a:bodyPr/>
          <a:lstStyle>
            <a:lvl1pPr marL="0" indent="0" algn="ctr">
              <a:buNone/>
              <a:defRPr/>
            </a:lvl1pPr>
            <a:lvl2pPr marL="514196" indent="0" algn="ctr">
              <a:buNone/>
              <a:defRPr/>
            </a:lvl2pPr>
            <a:lvl3pPr marL="1028392" indent="0" algn="ctr">
              <a:buNone/>
              <a:defRPr/>
            </a:lvl3pPr>
            <a:lvl4pPr marL="1542588" indent="0" algn="ctr">
              <a:buNone/>
              <a:defRPr/>
            </a:lvl4pPr>
            <a:lvl5pPr marL="2056782" indent="0" algn="ctr">
              <a:buNone/>
              <a:defRPr/>
            </a:lvl5pPr>
            <a:lvl6pPr marL="2570978" indent="0" algn="ctr">
              <a:buNone/>
              <a:defRPr/>
            </a:lvl6pPr>
            <a:lvl7pPr marL="3085175" indent="0" algn="ctr">
              <a:buNone/>
              <a:defRPr/>
            </a:lvl7pPr>
            <a:lvl8pPr marL="3599370" indent="0" algn="ctr">
              <a:buNone/>
              <a:defRPr/>
            </a:lvl8pPr>
            <a:lvl9pPr marL="4113566" indent="0" algn="ctr">
              <a:buNone/>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lvl1pPr>
              <a:defRPr/>
            </a:lvl1pPr>
          </a:lstStyle>
          <a:p>
            <a:fld id="{4EDE5D1E-BE20-4F65-9EB9-C4D32B09595C}"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18B88DD9-0506-47A6-8B2A-BBCFBB86D4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972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fld id="{1E3EFA4A-EC4E-418B-9898-3DD7D8D04EFC}"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F79408E5-0974-4868-9B27-1FC7C06C1F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338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519" y="4407698"/>
            <a:ext cx="7772400" cy="1360884"/>
          </a:xfrm>
        </p:spPr>
        <p:txBody>
          <a:bodyPr anchor="t"/>
          <a:lstStyle>
            <a:lvl1pPr algn="r">
              <a:defRPr sz="4500" b="1" cap="all"/>
            </a:lvl1pPr>
          </a:lstStyle>
          <a:p>
            <a:r>
              <a:rPr lang="en-US"/>
              <a:t>Click to edit Master title style</a:t>
            </a:r>
            <a:endParaRPr lang="ar-IQ"/>
          </a:p>
        </p:txBody>
      </p:sp>
      <p:sp>
        <p:nvSpPr>
          <p:cNvPr id="3" name="Text Placeholder 2"/>
          <p:cNvSpPr>
            <a:spLocks noGrp="1"/>
          </p:cNvSpPr>
          <p:nvPr>
            <p:ph type="body" idx="1"/>
          </p:nvPr>
        </p:nvSpPr>
        <p:spPr>
          <a:xfrm>
            <a:off x="721519" y="2907506"/>
            <a:ext cx="7772400" cy="1500188"/>
          </a:xfrm>
        </p:spPr>
        <p:txBody>
          <a:bodyPr anchor="b"/>
          <a:lstStyle>
            <a:lvl1pPr marL="0" indent="0">
              <a:buNone/>
              <a:defRPr sz="2300"/>
            </a:lvl1pPr>
            <a:lvl2pPr marL="514196" indent="0">
              <a:buNone/>
              <a:defRPr sz="2000"/>
            </a:lvl2pPr>
            <a:lvl3pPr marL="1028392" indent="0">
              <a:buNone/>
              <a:defRPr sz="1800"/>
            </a:lvl3pPr>
            <a:lvl4pPr marL="1542588" indent="0">
              <a:buNone/>
              <a:defRPr sz="1600"/>
            </a:lvl4pPr>
            <a:lvl5pPr marL="2056782" indent="0">
              <a:buNone/>
              <a:defRPr sz="1600"/>
            </a:lvl5pPr>
            <a:lvl6pPr marL="2570978" indent="0">
              <a:buNone/>
              <a:defRPr sz="1600"/>
            </a:lvl6pPr>
            <a:lvl7pPr marL="3085175" indent="0">
              <a:buNone/>
              <a:defRPr sz="1600"/>
            </a:lvl7pPr>
            <a:lvl8pPr marL="3599370" indent="0">
              <a:buNone/>
              <a:defRPr sz="1600"/>
            </a:lvl8pPr>
            <a:lvl9pPr marL="4113566"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BA6AB0D-3077-4936-A092-D73C34155FB6}"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7F93FB57-7A51-4E98-B0D8-49D0D7538C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2119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29075" cy="4525566"/>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57725" y="1600200"/>
            <a:ext cx="4029075" cy="4525566"/>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lvl1pPr>
              <a:defRPr/>
            </a:lvl1pPr>
          </a:lstStyle>
          <a:p>
            <a:fld id="{AFD3C9DE-67FB-4953-89D6-C20C9BB3E108}" type="datetime1">
              <a:rPr lang="en-US" smtClean="0">
                <a:solidFill>
                  <a:srgbClr val="000000"/>
                </a:solidFill>
              </a:rPr>
              <a:t>3/9/2025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7" name="Slide Number Placeholder 6"/>
          <p:cNvSpPr>
            <a:spLocks noGrp="1"/>
          </p:cNvSpPr>
          <p:nvPr>
            <p:ph type="sldNum" sz="quarter" idx="12"/>
          </p:nvPr>
        </p:nvSpPr>
        <p:spPr/>
        <p:txBody>
          <a:bodyPr/>
          <a:lstStyle>
            <a:lvl1pPr>
              <a:defRPr/>
            </a:lvl1pPr>
          </a:lstStyle>
          <a:p>
            <a:fld id="{B330DB5E-4C01-48F6-B642-B2A52A4250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8152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4" y="1535910"/>
            <a:ext cx="4039791" cy="639366"/>
          </a:xfrm>
        </p:spPr>
        <p:txBody>
          <a:bodyPr anchor="b"/>
          <a:lstStyle>
            <a:lvl1pPr marL="0" indent="0">
              <a:buNone/>
              <a:defRPr sz="2700" b="1"/>
            </a:lvl1pPr>
            <a:lvl2pPr marL="514196" indent="0">
              <a:buNone/>
              <a:defRPr sz="2300" b="1"/>
            </a:lvl2pPr>
            <a:lvl3pPr marL="1028392" indent="0">
              <a:buNone/>
              <a:defRPr sz="2000" b="1"/>
            </a:lvl3pPr>
            <a:lvl4pPr marL="1542588" indent="0">
              <a:buNone/>
              <a:defRPr sz="1800" b="1"/>
            </a:lvl4pPr>
            <a:lvl5pPr marL="2056782" indent="0">
              <a:buNone/>
              <a:defRPr sz="1800" b="1"/>
            </a:lvl5pPr>
            <a:lvl6pPr marL="2570978" indent="0">
              <a:buNone/>
              <a:defRPr sz="1800" b="1"/>
            </a:lvl6pPr>
            <a:lvl7pPr marL="3085175" indent="0">
              <a:buNone/>
              <a:defRPr sz="1800" b="1"/>
            </a:lvl7pPr>
            <a:lvl8pPr marL="3599370" indent="0">
              <a:buNone/>
              <a:defRPr sz="1800" b="1"/>
            </a:lvl8pPr>
            <a:lvl9pPr marL="4113566"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4" y="2175272"/>
            <a:ext cx="4039791" cy="3950494"/>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224" y="1535910"/>
            <a:ext cx="4041576" cy="639366"/>
          </a:xfrm>
        </p:spPr>
        <p:txBody>
          <a:bodyPr anchor="b"/>
          <a:lstStyle>
            <a:lvl1pPr marL="0" indent="0">
              <a:buNone/>
              <a:defRPr sz="2700" b="1"/>
            </a:lvl1pPr>
            <a:lvl2pPr marL="514196" indent="0">
              <a:buNone/>
              <a:defRPr sz="2300" b="1"/>
            </a:lvl2pPr>
            <a:lvl3pPr marL="1028392" indent="0">
              <a:buNone/>
              <a:defRPr sz="2000" b="1"/>
            </a:lvl3pPr>
            <a:lvl4pPr marL="1542588" indent="0">
              <a:buNone/>
              <a:defRPr sz="1800" b="1"/>
            </a:lvl4pPr>
            <a:lvl5pPr marL="2056782" indent="0">
              <a:buNone/>
              <a:defRPr sz="1800" b="1"/>
            </a:lvl5pPr>
            <a:lvl6pPr marL="2570978" indent="0">
              <a:buNone/>
              <a:defRPr sz="1800" b="1"/>
            </a:lvl6pPr>
            <a:lvl7pPr marL="3085175" indent="0">
              <a:buNone/>
              <a:defRPr sz="1800" b="1"/>
            </a:lvl7pPr>
            <a:lvl8pPr marL="3599370" indent="0">
              <a:buNone/>
              <a:defRPr sz="1800" b="1"/>
            </a:lvl8pPr>
            <a:lvl9pPr marL="411356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224" y="2175272"/>
            <a:ext cx="4041576" cy="3950494"/>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lvl1pPr>
              <a:defRPr/>
            </a:lvl1pPr>
          </a:lstStyle>
          <a:p>
            <a:fld id="{98A909EC-9111-4953-B332-5DAF6B1F866D}" type="datetime1">
              <a:rPr lang="en-US" smtClean="0">
                <a:solidFill>
                  <a:srgbClr val="000000"/>
                </a:solidFill>
              </a:rPr>
              <a:t>3/9/2025</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9" name="Slide Number Placeholder 8"/>
          <p:cNvSpPr>
            <a:spLocks noGrp="1"/>
          </p:cNvSpPr>
          <p:nvPr>
            <p:ph type="sldNum" sz="quarter" idx="12"/>
          </p:nvPr>
        </p:nvSpPr>
        <p:spPr/>
        <p:txBody>
          <a:bodyPr/>
          <a:lstStyle>
            <a:lvl1pPr>
              <a:defRPr/>
            </a:lvl1pPr>
          </a:lstStyle>
          <a:p>
            <a:fld id="{A72B6A9C-BA51-49C6-8B77-8C1DB8E781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2492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lvl1pPr>
              <a:defRPr/>
            </a:lvl1pPr>
          </a:lstStyle>
          <a:p>
            <a:fld id="{9B1D6D2B-1564-4B10-817F-7B9DB3A8FBB3}" type="datetime1">
              <a:rPr lang="en-US" smtClean="0">
                <a:solidFill>
                  <a:srgbClr val="000000"/>
                </a:solidFill>
              </a:rPr>
              <a:t>3/9/2025</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5" name="Slide Number Placeholder 4"/>
          <p:cNvSpPr>
            <a:spLocks noGrp="1"/>
          </p:cNvSpPr>
          <p:nvPr>
            <p:ph type="sldNum" sz="quarter" idx="12"/>
          </p:nvPr>
        </p:nvSpPr>
        <p:spPr/>
        <p:txBody>
          <a:bodyPr/>
          <a:lstStyle>
            <a:lvl1pPr>
              <a:defRPr/>
            </a:lvl1pPr>
          </a:lstStyle>
          <a:p>
            <a:fld id="{DBCB497E-54D9-4A5B-A8B4-2336D5F41A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9747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1F59E0C-4CDF-4986-9E86-7D000E02F88D}" type="datetime1">
              <a:rPr lang="en-US" smtClean="0">
                <a:solidFill>
                  <a:srgbClr val="000000"/>
                </a:solidFill>
              </a:rPr>
              <a:t>3/9/2025</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4" name="Slide Number Placeholder 3"/>
          <p:cNvSpPr>
            <a:spLocks noGrp="1"/>
          </p:cNvSpPr>
          <p:nvPr>
            <p:ph type="sldNum" sz="quarter" idx="12"/>
          </p:nvPr>
        </p:nvSpPr>
        <p:spPr/>
        <p:txBody>
          <a:bodyPr/>
          <a:lstStyle>
            <a:lvl1pPr>
              <a:defRPr/>
            </a:lvl1pPr>
          </a:lstStyle>
          <a:p>
            <a:fld id="{B8249B17-3A96-479D-B153-7729BB54D2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3765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250"/>
            <a:ext cx="3007519" cy="1162645"/>
          </a:xfrm>
        </p:spPr>
        <p:txBody>
          <a:bodyPr anchor="b"/>
          <a:lstStyle>
            <a:lvl1pPr algn="r">
              <a:defRPr sz="2300" b="1"/>
            </a:lvl1pPr>
          </a:lstStyle>
          <a:p>
            <a:r>
              <a:rPr lang="en-US"/>
              <a:t>Click to edit Master title style</a:t>
            </a:r>
            <a:endParaRPr lang="ar-IQ"/>
          </a:p>
        </p:txBody>
      </p:sp>
      <p:sp>
        <p:nvSpPr>
          <p:cNvPr id="3" name="Content Placeholder 2"/>
          <p:cNvSpPr>
            <a:spLocks noGrp="1"/>
          </p:cNvSpPr>
          <p:nvPr>
            <p:ph idx="1"/>
          </p:nvPr>
        </p:nvSpPr>
        <p:spPr>
          <a:xfrm>
            <a:off x="3575451" y="273253"/>
            <a:ext cx="5111353" cy="5852517"/>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1" y="1435894"/>
            <a:ext cx="3007519" cy="4689872"/>
          </a:xfrm>
        </p:spPr>
        <p:txBody>
          <a:bodyPr/>
          <a:lstStyle>
            <a:lvl1pPr marL="0" indent="0">
              <a:buNone/>
              <a:defRPr sz="1600"/>
            </a:lvl1pPr>
            <a:lvl2pPr marL="514196" indent="0">
              <a:buNone/>
              <a:defRPr sz="1400"/>
            </a:lvl2pPr>
            <a:lvl3pPr marL="1028392" indent="0">
              <a:buNone/>
              <a:defRPr sz="1100"/>
            </a:lvl3pPr>
            <a:lvl4pPr marL="1542588" indent="0">
              <a:buNone/>
              <a:defRPr sz="1000"/>
            </a:lvl4pPr>
            <a:lvl5pPr marL="2056782" indent="0">
              <a:buNone/>
              <a:defRPr sz="1000"/>
            </a:lvl5pPr>
            <a:lvl6pPr marL="2570978" indent="0">
              <a:buNone/>
              <a:defRPr sz="1000"/>
            </a:lvl6pPr>
            <a:lvl7pPr marL="3085175" indent="0">
              <a:buNone/>
              <a:defRPr sz="1000"/>
            </a:lvl7pPr>
            <a:lvl8pPr marL="3599370" indent="0">
              <a:buNone/>
              <a:defRPr sz="1000"/>
            </a:lvl8pPr>
            <a:lvl9pPr marL="411356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2E1DD72-575A-4FD8-A36C-4E8747EB494D}" type="datetime1">
              <a:rPr lang="en-US" smtClean="0">
                <a:solidFill>
                  <a:srgbClr val="000000"/>
                </a:solidFill>
              </a:rPr>
              <a:t>3/9/2025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7" name="Slide Number Placeholder 6"/>
          <p:cNvSpPr>
            <a:spLocks noGrp="1"/>
          </p:cNvSpPr>
          <p:nvPr>
            <p:ph type="sldNum" sz="quarter" idx="12"/>
          </p:nvPr>
        </p:nvSpPr>
        <p:spPr/>
        <p:txBody>
          <a:bodyPr/>
          <a:lstStyle>
            <a:lvl1pPr>
              <a:defRPr/>
            </a:lvl1pPr>
          </a:lstStyle>
          <a:p>
            <a:fld id="{84987E2E-7E49-4424-BF75-950292EB66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975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A80A38AD-4A53-44C0-BF3A-BF673A8E4338}" type="datetime1">
              <a:rPr lang="en-US" smtClean="0"/>
              <a:t>3/9/2025</a:t>
            </a:fld>
            <a:endParaRPr lang="ar-IQ"/>
          </a:p>
        </p:txBody>
      </p:sp>
      <p:sp>
        <p:nvSpPr>
          <p:cNvPr id="5" name="Footer Placeholder 4"/>
          <p:cNvSpPr>
            <a:spLocks noGrp="1"/>
          </p:cNvSpPr>
          <p:nvPr>
            <p:ph type="ftr" sz="quarter" idx="11"/>
          </p:nvPr>
        </p:nvSpPr>
        <p:spPr/>
        <p:txBody>
          <a:bodyPr/>
          <a:lstStyle/>
          <a:p>
            <a:r>
              <a:rPr lang="en-US"/>
              <a:t>folds         dr.rabeea znad  </a:t>
            </a:r>
            <a:endParaRPr lang="ar-IQ"/>
          </a:p>
        </p:txBody>
      </p:sp>
      <p:sp>
        <p:nvSpPr>
          <p:cNvPr id="6" name="Slide Number Placeholder 5"/>
          <p:cNvSpPr>
            <a:spLocks noGrp="1"/>
          </p:cNvSpPr>
          <p:nvPr>
            <p:ph type="sldNum" sz="quarter" idx="12"/>
          </p:nvPr>
        </p:nvSpPr>
        <p:spPr/>
        <p:txBody>
          <a:bodyPr/>
          <a:lstStyle/>
          <a:p>
            <a:fld id="{303EBA22-27A4-4B72-878D-030B6881E55A}" type="slidenum">
              <a:rPr lang="ar-IQ" smtClean="0"/>
              <a:pPr/>
              <a:t>‹#›</a:t>
            </a:fld>
            <a:endParaRPr lang="ar-IQ"/>
          </a:p>
        </p:txBody>
      </p:sp>
    </p:spTree>
    <p:extLst>
      <p:ext uri="{BB962C8B-B14F-4D97-AF65-F5344CB8AC3E}">
        <p14:creationId xmlns:p14="http://schemas.microsoft.com/office/powerpoint/2010/main" val="3983360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81" y="4800601"/>
            <a:ext cx="5486400" cy="566143"/>
          </a:xfrm>
        </p:spPr>
        <p:txBody>
          <a:bodyPr anchor="b"/>
          <a:lstStyle>
            <a:lvl1pPr algn="r">
              <a:defRPr sz="2300" b="1"/>
            </a:lvl1pPr>
          </a:lstStyle>
          <a:p>
            <a:r>
              <a:rPr lang="en-US"/>
              <a:t>Click to edit Master title style</a:t>
            </a:r>
            <a:endParaRPr lang="ar-IQ"/>
          </a:p>
        </p:txBody>
      </p:sp>
      <p:sp>
        <p:nvSpPr>
          <p:cNvPr id="3" name="Picture Placeholder 2"/>
          <p:cNvSpPr>
            <a:spLocks noGrp="1"/>
          </p:cNvSpPr>
          <p:nvPr>
            <p:ph type="pic" idx="1"/>
          </p:nvPr>
        </p:nvSpPr>
        <p:spPr>
          <a:xfrm>
            <a:off x="1793081" y="612577"/>
            <a:ext cx="5486400" cy="4114800"/>
          </a:xfrm>
        </p:spPr>
        <p:txBody>
          <a:bodyPr/>
          <a:lstStyle>
            <a:lvl1pPr marL="0" indent="0">
              <a:buNone/>
              <a:defRPr sz="3600"/>
            </a:lvl1pPr>
            <a:lvl2pPr marL="514196" indent="0">
              <a:buNone/>
              <a:defRPr sz="3200"/>
            </a:lvl2pPr>
            <a:lvl3pPr marL="1028392" indent="0">
              <a:buNone/>
              <a:defRPr sz="2700"/>
            </a:lvl3pPr>
            <a:lvl4pPr marL="1542588" indent="0">
              <a:buNone/>
              <a:defRPr sz="2300"/>
            </a:lvl4pPr>
            <a:lvl5pPr marL="2056782" indent="0">
              <a:buNone/>
              <a:defRPr sz="2300"/>
            </a:lvl5pPr>
            <a:lvl6pPr marL="2570978" indent="0">
              <a:buNone/>
              <a:defRPr sz="2300"/>
            </a:lvl6pPr>
            <a:lvl7pPr marL="3085175" indent="0">
              <a:buNone/>
              <a:defRPr sz="2300"/>
            </a:lvl7pPr>
            <a:lvl8pPr marL="3599370" indent="0">
              <a:buNone/>
              <a:defRPr sz="2300"/>
            </a:lvl8pPr>
            <a:lvl9pPr marL="4113566" indent="0">
              <a:buNone/>
              <a:defRPr sz="2300"/>
            </a:lvl9pPr>
          </a:lstStyle>
          <a:p>
            <a:endParaRPr lang="ar-IQ"/>
          </a:p>
        </p:txBody>
      </p:sp>
      <p:sp>
        <p:nvSpPr>
          <p:cNvPr id="4" name="Text Placeholder 3"/>
          <p:cNvSpPr>
            <a:spLocks noGrp="1"/>
          </p:cNvSpPr>
          <p:nvPr>
            <p:ph type="body" sz="half" idx="2"/>
          </p:nvPr>
        </p:nvSpPr>
        <p:spPr>
          <a:xfrm>
            <a:off x="1793081" y="5366744"/>
            <a:ext cx="5486400" cy="805457"/>
          </a:xfrm>
        </p:spPr>
        <p:txBody>
          <a:bodyPr/>
          <a:lstStyle>
            <a:lvl1pPr marL="0" indent="0">
              <a:buNone/>
              <a:defRPr sz="1600"/>
            </a:lvl1pPr>
            <a:lvl2pPr marL="514196" indent="0">
              <a:buNone/>
              <a:defRPr sz="1400"/>
            </a:lvl2pPr>
            <a:lvl3pPr marL="1028392" indent="0">
              <a:buNone/>
              <a:defRPr sz="1100"/>
            </a:lvl3pPr>
            <a:lvl4pPr marL="1542588" indent="0">
              <a:buNone/>
              <a:defRPr sz="1000"/>
            </a:lvl4pPr>
            <a:lvl5pPr marL="2056782" indent="0">
              <a:buNone/>
              <a:defRPr sz="1000"/>
            </a:lvl5pPr>
            <a:lvl6pPr marL="2570978" indent="0">
              <a:buNone/>
              <a:defRPr sz="1000"/>
            </a:lvl6pPr>
            <a:lvl7pPr marL="3085175" indent="0">
              <a:buNone/>
              <a:defRPr sz="1000"/>
            </a:lvl7pPr>
            <a:lvl8pPr marL="3599370" indent="0">
              <a:buNone/>
              <a:defRPr sz="1000"/>
            </a:lvl8pPr>
            <a:lvl9pPr marL="411356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06DE682-14EE-4117-AB78-F841E2FDF17B}" type="datetime1">
              <a:rPr lang="en-US" smtClean="0">
                <a:solidFill>
                  <a:srgbClr val="000000"/>
                </a:solidFill>
              </a:rPr>
              <a:t>3/9/2025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7" name="Slide Number Placeholder 6"/>
          <p:cNvSpPr>
            <a:spLocks noGrp="1"/>
          </p:cNvSpPr>
          <p:nvPr>
            <p:ph type="sldNum" sz="quarter" idx="12"/>
          </p:nvPr>
        </p:nvSpPr>
        <p:spPr/>
        <p:txBody>
          <a:bodyPr/>
          <a:lstStyle>
            <a:lvl1pPr>
              <a:defRPr/>
            </a:lvl1pPr>
          </a:lstStyle>
          <a:p>
            <a:fld id="{5982FA98-05CC-40B1-ACE8-9B8D3EB801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5729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fld id="{FA79F164-7238-4893-99E2-A4C1AEC5B4EA}"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A51FE963-F7C8-40E7-9FD4-D09D9C23E8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2236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8"/>
            <a:ext cx="2057400" cy="5850731"/>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5038"/>
            <a:ext cx="6000750" cy="58507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fld id="{88A12913-4EBD-4129-B145-CEDECD3EDB8A}"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B4091758-730C-4FC5-BD6A-E7189832F0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9150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4"/>
            <a:ext cx="7772400" cy="1469826"/>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005"/>
          </a:xfrm>
        </p:spPr>
        <p:txBody>
          <a:bodyPr/>
          <a:lstStyle>
            <a:lvl1pPr marL="0" indent="0" algn="ctr">
              <a:buNone/>
              <a:defRPr/>
            </a:lvl1pPr>
            <a:lvl2pPr marL="514350" indent="0" algn="ctr">
              <a:buNone/>
              <a:defRPr/>
            </a:lvl2pPr>
            <a:lvl3pPr marL="1028700" indent="0" algn="ctr">
              <a:buNone/>
              <a:defRPr/>
            </a:lvl3pPr>
            <a:lvl4pPr marL="1543050" indent="0" algn="ctr">
              <a:buNone/>
              <a:defRPr/>
            </a:lvl4pPr>
            <a:lvl5pPr marL="2057400" indent="0" algn="ctr">
              <a:buNone/>
              <a:defRPr/>
            </a:lvl5pPr>
            <a:lvl6pPr marL="2571750" indent="0" algn="ctr">
              <a:buNone/>
              <a:defRPr/>
            </a:lvl6pPr>
            <a:lvl7pPr marL="3086100" indent="0" algn="ctr">
              <a:buNone/>
              <a:defRPr/>
            </a:lvl7pPr>
            <a:lvl8pPr marL="3600450" indent="0" algn="ctr">
              <a:buNone/>
              <a:defRPr/>
            </a:lvl8pPr>
            <a:lvl9pPr marL="4114800" indent="0" algn="ctr">
              <a:buNone/>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lvl1pPr>
              <a:defRPr/>
            </a:lvl1pPr>
          </a:lstStyle>
          <a:p>
            <a:fld id="{D1C17EE2-FC5F-45AD-A436-2E26FCCB3F57}"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18B88DD9-0506-47A6-8B2A-BBCFBB86D4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0635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fld id="{C6ECE22B-5090-479D-A0E6-652B3FC9FF20}"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F79408E5-0974-4868-9B27-1FC7C06C1F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8230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519" y="4407695"/>
            <a:ext cx="7772400" cy="1360884"/>
          </a:xfrm>
        </p:spPr>
        <p:txBody>
          <a:bodyPr anchor="t"/>
          <a:lstStyle>
            <a:lvl1pPr algn="r">
              <a:defRPr sz="4500" b="1" cap="all"/>
            </a:lvl1pPr>
          </a:lstStyle>
          <a:p>
            <a:r>
              <a:rPr lang="en-US"/>
              <a:t>Click to edit Master title style</a:t>
            </a:r>
            <a:endParaRPr lang="ar-IQ"/>
          </a:p>
        </p:txBody>
      </p:sp>
      <p:sp>
        <p:nvSpPr>
          <p:cNvPr id="3" name="Text Placeholder 2"/>
          <p:cNvSpPr>
            <a:spLocks noGrp="1"/>
          </p:cNvSpPr>
          <p:nvPr>
            <p:ph type="body" idx="1"/>
          </p:nvPr>
        </p:nvSpPr>
        <p:spPr>
          <a:xfrm>
            <a:off x="721519" y="2907506"/>
            <a:ext cx="7772400" cy="1500188"/>
          </a:xfrm>
        </p:spPr>
        <p:txBody>
          <a:bodyPr anchor="b"/>
          <a:lstStyle>
            <a:lvl1pPr marL="0" indent="0">
              <a:buNone/>
              <a:defRPr sz="2300"/>
            </a:lvl1pPr>
            <a:lvl2pPr marL="514350" indent="0">
              <a:buNone/>
              <a:defRPr sz="2000"/>
            </a:lvl2pPr>
            <a:lvl3pPr marL="1028700" indent="0">
              <a:buNone/>
              <a:defRPr sz="1800"/>
            </a:lvl3pPr>
            <a:lvl4pPr marL="1543050" indent="0">
              <a:buNone/>
              <a:defRPr sz="1600"/>
            </a:lvl4pPr>
            <a:lvl5pPr marL="2057400" indent="0">
              <a:buNone/>
              <a:defRPr sz="1600"/>
            </a:lvl5pPr>
            <a:lvl6pPr marL="2571750" indent="0">
              <a:buNone/>
              <a:defRPr sz="1600"/>
            </a:lvl6pPr>
            <a:lvl7pPr marL="3086100" indent="0">
              <a:buNone/>
              <a:defRPr sz="1600"/>
            </a:lvl7pPr>
            <a:lvl8pPr marL="3600450" indent="0">
              <a:buNone/>
              <a:defRPr sz="1600"/>
            </a:lvl8pPr>
            <a:lvl9pPr marL="41148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F920578-FA91-4824-A8A9-459F35D22B3A}"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7F93FB57-7A51-4E98-B0D8-49D0D7538C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5312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29075" cy="4525566"/>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57725" y="1600200"/>
            <a:ext cx="4029075" cy="4525566"/>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lvl1pPr>
              <a:defRPr/>
            </a:lvl1pPr>
          </a:lstStyle>
          <a:p>
            <a:fld id="{B7A31718-8FED-48FA-A130-E4C02BB64C78}" type="datetime1">
              <a:rPr lang="en-US" smtClean="0">
                <a:solidFill>
                  <a:srgbClr val="000000"/>
                </a:solidFill>
              </a:rPr>
              <a:t>3/9/2025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7" name="Slide Number Placeholder 6"/>
          <p:cNvSpPr>
            <a:spLocks noGrp="1"/>
          </p:cNvSpPr>
          <p:nvPr>
            <p:ph type="sldNum" sz="quarter" idx="12"/>
          </p:nvPr>
        </p:nvSpPr>
        <p:spPr/>
        <p:txBody>
          <a:bodyPr/>
          <a:lstStyle>
            <a:lvl1pPr>
              <a:defRPr/>
            </a:lvl1pPr>
          </a:lstStyle>
          <a:p>
            <a:fld id="{B330DB5E-4C01-48F6-B642-B2A52A4250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7639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907"/>
            <a:ext cx="4039791" cy="639366"/>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0" y="2175272"/>
            <a:ext cx="4039791" cy="3950494"/>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224" y="1535907"/>
            <a:ext cx="4041576" cy="639366"/>
          </a:xfrm>
        </p:spPr>
        <p:txBody>
          <a:bodyPr anchor="b"/>
          <a:lstStyle>
            <a:lvl1pPr marL="0" indent="0">
              <a:buNone/>
              <a:defRPr sz="2700" b="1"/>
            </a:lvl1pPr>
            <a:lvl2pPr marL="514350" indent="0">
              <a:buNone/>
              <a:defRPr sz="2300" b="1"/>
            </a:lvl2pPr>
            <a:lvl3pPr marL="1028700" indent="0">
              <a:buNone/>
              <a:defRPr sz="2000"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224" y="2175272"/>
            <a:ext cx="4041576" cy="3950494"/>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lvl1pPr>
              <a:defRPr/>
            </a:lvl1pPr>
          </a:lstStyle>
          <a:p>
            <a:fld id="{B51C05D5-5E3D-4F3C-BBDF-97A32D987D98}" type="datetime1">
              <a:rPr lang="en-US" smtClean="0">
                <a:solidFill>
                  <a:srgbClr val="000000"/>
                </a:solidFill>
              </a:rPr>
              <a:t>3/9/2025</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9" name="Slide Number Placeholder 8"/>
          <p:cNvSpPr>
            <a:spLocks noGrp="1"/>
          </p:cNvSpPr>
          <p:nvPr>
            <p:ph type="sldNum" sz="quarter" idx="12"/>
          </p:nvPr>
        </p:nvSpPr>
        <p:spPr/>
        <p:txBody>
          <a:bodyPr/>
          <a:lstStyle>
            <a:lvl1pPr>
              <a:defRPr/>
            </a:lvl1pPr>
          </a:lstStyle>
          <a:p>
            <a:fld id="{A72B6A9C-BA51-49C6-8B77-8C1DB8E781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9145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lvl1pPr>
              <a:defRPr/>
            </a:lvl1pPr>
          </a:lstStyle>
          <a:p>
            <a:fld id="{A8BECF49-E704-4064-8BB2-CD5DA6F484FC}" type="datetime1">
              <a:rPr lang="en-US" smtClean="0">
                <a:solidFill>
                  <a:srgbClr val="000000"/>
                </a:solidFill>
              </a:rPr>
              <a:t>3/9/2025</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5" name="Slide Number Placeholder 4"/>
          <p:cNvSpPr>
            <a:spLocks noGrp="1"/>
          </p:cNvSpPr>
          <p:nvPr>
            <p:ph type="sldNum" sz="quarter" idx="12"/>
          </p:nvPr>
        </p:nvSpPr>
        <p:spPr/>
        <p:txBody>
          <a:bodyPr/>
          <a:lstStyle>
            <a:lvl1pPr>
              <a:defRPr/>
            </a:lvl1pPr>
          </a:lstStyle>
          <a:p>
            <a:fld id="{DBCB497E-54D9-4A5B-A8B4-2336D5F41A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0361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D3E4DB5-C770-4F8F-B9CF-D6CF185E1918}" type="datetime1">
              <a:rPr lang="en-US" smtClean="0">
                <a:solidFill>
                  <a:srgbClr val="000000"/>
                </a:solidFill>
              </a:rPr>
              <a:t>3/9/2025</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4" name="Slide Number Placeholder 3"/>
          <p:cNvSpPr>
            <a:spLocks noGrp="1"/>
          </p:cNvSpPr>
          <p:nvPr>
            <p:ph type="sldNum" sz="quarter" idx="12"/>
          </p:nvPr>
        </p:nvSpPr>
        <p:spPr/>
        <p:txBody>
          <a:bodyPr/>
          <a:lstStyle>
            <a:lvl1pPr>
              <a:defRPr/>
            </a:lvl1pPr>
          </a:lstStyle>
          <a:p>
            <a:fld id="{B8249B17-3A96-479D-B153-7729BB54D2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695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r">
              <a:defRPr sz="41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018" indent="0">
              <a:buNone/>
              <a:defRPr sz="1800">
                <a:solidFill>
                  <a:schemeClr val="tx1">
                    <a:tint val="75000"/>
                  </a:schemeClr>
                </a:solidFill>
              </a:defRPr>
            </a:lvl2pPr>
            <a:lvl3pPr marL="914036" indent="0">
              <a:buNone/>
              <a:defRPr sz="1600">
                <a:solidFill>
                  <a:schemeClr val="tx1">
                    <a:tint val="75000"/>
                  </a:schemeClr>
                </a:solidFill>
              </a:defRPr>
            </a:lvl3pPr>
            <a:lvl4pPr marL="1371052" indent="0">
              <a:buNone/>
              <a:defRPr sz="1400">
                <a:solidFill>
                  <a:schemeClr val="tx1">
                    <a:tint val="75000"/>
                  </a:schemeClr>
                </a:solidFill>
              </a:defRPr>
            </a:lvl4pPr>
            <a:lvl5pPr marL="1828068" indent="0">
              <a:buNone/>
              <a:defRPr sz="1400">
                <a:solidFill>
                  <a:schemeClr val="tx1">
                    <a:tint val="75000"/>
                  </a:schemeClr>
                </a:solidFill>
              </a:defRPr>
            </a:lvl5pPr>
            <a:lvl6pPr marL="2285087" indent="0">
              <a:buNone/>
              <a:defRPr sz="1400">
                <a:solidFill>
                  <a:schemeClr val="tx1">
                    <a:tint val="75000"/>
                  </a:schemeClr>
                </a:solidFill>
              </a:defRPr>
            </a:lvl6pPr>
            <a:lvl7pPr marL="2742104" indent="0">
              <a:buNone/>
              <a:defRPr sz="1400">
                <a:solidFill>
                  <a:schemeClr val="tx1">
                    <a:tint val="75000"/>
                  </a:schemeClr>
                </a:solidFill>
              </a:defRPr>
            </a:lvl7pPr>
            <a:lvl8pPr marL="3199122" indent="0">
              <a:buNone/>
              <a:defRPr sz="1400">
                <a:solidFill>
                  <a:schemeClr val="tx1">
                    <a:tint val="75000"/>
                  </a:schemeClr>
                </a:solidFill>
              </a:defRPr>
            </a:lvl8pPr>
            <a:lvl9pPr marL="365613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F0C97F-0C28-4EC4-AFBF-80DAB58C26E0}" type="datetime1">
              <a:rPr lang="en-US" smtClean="0"/>
              <a:t>3/9/2025</a:t>
            </a:fld>
            <a:endParaRPr lang="ar-IQ"/>
          </a:p>
        </p:txBody>
      </p:sp>
      <p:sp>
        <p:nvSpPr>
          <p:cNvPr id="5" name="Footer Placeholder 4"/>
          <p:cNvSpPr>
            <a:spLocks noGrp="1"/>
          </p:cNvSpPr>
          <p:nvPr>
            <p:ph type="ftr" sz="quarter" idx="11"/>
          </p:nvPr>
        </p:nvSpPr>
        <p:spPr/>
        <p:txBody>
          <a:bodyPr/>
          <a:lstStyle/>
          <a:p>
            <a:r>
              <a:rPr lang="en-US"/>
              <a:t>folds         dr.rabeea znad  </a:t>
            </a:r>
            <a:endParaRPr lang="ar-IQ"/>
          </a:p>
        </p:txBody>
      </p:sp>
      <p:sp>
        <p:nvSpPr>
          <p:cNvPr id="6" name="Slide Number Placeholder 5"/>
          <p:cNvSpPr>
            <a:spLocks noGrp="1"/>
          </p:cNvSpPr>
          <p:nvPr>
            <p:ph type="sldNum" sz="quarter" idx="12"/>
          </p:nvPr>
        </p:nvSpPr>
        <p:spPr/>
        <p:txBody>
          <a:bodyPr/>
          <a:lstStyle/>
          <a:p>
            <a:fld id="{303EBA22-27A4-4B72-878D-030B6881E55A}" type="slidenum">
              <a:rPr lang="ar-IQ" smtClean="0"/>
              <a:pPr/>
              <a:t>‹#›</a:t>
            </a:fld>
            <a:endParaRPr lang="ar-IQ"/>
          </a:p>
        </p:txBody>
      </p:sp>
    </p:spTree>
    <p:extLst>
      <p:ext uri="{BB962C8B-B14F-4D97-AF65-F5344CB8AC3E}">
        <p14:creationId xmlns:p14="http://schemas.microsoft.com/office/powerpoint/2010/main" val="2244272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249"/>
            <a:ext cx="3007519" cy="1162645"/>
          </a:xfrm>
        </p:spPr>
        <p:txBody>
          <a:bodyPr anchor="b"/>
          <a:lstStyle>
            <a:lvl1pPr algn="r">
              <a:defRPr sz="2300" b="1"/>
            </a:lvl1pPr>
          </a:lstStyle>
          <a:p>
            <a:r>
              <a:rPr lang="en-US"/>
              <a:t>Click to edit Master title style</a:t>
            </a:r>
            <a:endParaRPr lang="ar-IQ"/>
          </a:p>
        </p:txBody>
      </p:sp>
      <p:sp>
        <p:nvSpPr>
          <p:cNvPr id="3" name="Content Placeholder 2"/>
          <p:cNvSpPr>
            <a:spLocks noGrp="1"/>
          </p:cNvSpPr>
          <p:nvPr>
            <p:ph idx="1"/>
          </p:nvPr>
        </p:nvSpPr>
        <p:spPr>
          <a:xfrm>
            <a:off x="3575448" y="273249"/>
            <a:ext cx="5111353" cy="5852517"/>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894"/>
            <a:ext cx="3007519" cy="4689872"/>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FA1F7D1-3FC8-4B4B-9D76-5909F25DD075}" type="datetime1">
              <a:rPr lang="en-US" smtClean="0">
                <a:solidFill>
                  <a:srgbClr val="000000"/>
                </a:solidFill>
              </a:rPr>
              <a:t>3/9/2025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7" name="Slide Number Placeholder 6"/>
          <p:cNvSpPr>
            <a:spLocks noGrp="1"/>
          </p:cNvSpPr>
          <p:nvPr>
            <p:ph type="sldNum" sz="quarter" idx="12"/>
          </p:nvPr>
        </p:nvSpPr>
        <p:spPr/>
        <p:txBody>
          <a:bodyPr/>
          <a:lstStyle>
            <a:lvl1pPr>
              <a:defRPr/>
            </a:lvl1pPr>
          </a:lstStyle>
          <a:p>
            <a:fld id="{84987E2E-7E49-4424-BF75-950292EB66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1037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3081" y="4800600"/>
            <a:ext cx="5486400" cy="566143"/>
          </a:xfrm>
        </p:spPr>
        <p:txBody>
          <a:bodyPr anchor="b"/>
          <a:lstStyle>
            <a:lvl1pPr algn="r">
              <a:defRPr sz="2300" b="1"/>
            </a:lvl1pPr>
          </a:lstStyle>
          <a:p>
            <a:r>
              <a:rPr lang="en-US"/>
              <a:t>Click to edit Master title style</a:t>
            </a:r>
            <a:endParaRPr lang="ar-IQ"/>
          </a:p>
        </p:txBody>
      </p:sp>
      <p:sp>
        <p:nvSpPr>
          <p:cNvPr id="3" name="Picture Placeholder 2"/>
          <p:cNvSpPr>
            <a:spLocks noGrp="1"/>
          </p:cNvSpPr>
          <p:nvPr>
            <p:ph type="pic" idx="1"/>
          </p:nvPr>
        </p:nvSpPr>
        <p:spPr>
          <a:xfrm>
            <a:off x="1793081" y="612577"/>
            <a:ext cx="5486400" cy="4114800"/>
          </a:xfrm>
        </p:spPr>
        <p:txBody>
          <a:bodyPr/>
          <a:lstStyle>
            <a:lvl1pPr marL="0" indent="0">
              <a:buNone/>
              <a:defRPr sz="3600"/>
            </a:lvl1pPr>
            <a:lvl2pPr marL="514350" indent="0">
              <a:buNone/>
              <a:defRPr sz="3200"/>
            </a:lvl2pPr>
            <a:lvl3pPr marL="1028700" indent="0">
              <a:buNone/>
              <a:defRPr sz="2700"/>
            </a:lvl3pPr>
            <a:lvl4pPr marL="1543050" indent="0">
              <a:buNone/>
              <a:defRPr sz="2300"/>
            </a:lvl4pPr>
            <a:lvl5pPr marL="2057400" indent="0">
              <a:buNone/>
              <a:defRPr sz="2300"/>
            </a:lvl5pPr>
            <a:lvl6pPr marL="2571750" indent="0">
              <a:buNone/>
              <a:defRPr sz="2300"/>
            </a:lvl6pPr>
            <a:lvl7pPr marL="3086100" indent="0">
              <a:buNone/>
              <a:defRPr sz="2300"/>
            </a:lvl7pPr>
            <a:lvl8pPr marL="3600450" indent="0">
              <a:buNone/>
              <a:defRPr sz="2300"/>
            </a:lvl8pPr>
            <a:lvl9pPr marL="4114800" indent="0">
              <a:buNone/>
              <a:defRPr sz="2300"/>
            </a:lvl9pPr>
          </a:lstStyle>
          <a:p>
            <a:endParaRPr lang="ar-IQ"/>
          </a:p>
        </p:txBody>
      </p:sp>
      <p:sp>
        <p:nvSpPr>
          <p:cNvPr id="4" name="Text Placeholder 3"/>
          <p:cNvSpPr>
            <a:spLocks noGrp="1"/>
          </p:cNvSpPr>
          <p:nvPr>
            <p:ph type="body" sz="half" idx="2"/>
          </p:nvPr>
        </p:nvSpPr>
        <p:spPr>
          <a:xfrm>
            <a:off x="1793081" y="5366743"/>
            <a:ext cx="5486400" cy="805457"/>
          </a:xfrm>
        </p:spPr>
        <p:txBody>
          <a:bodyPr/>
          <a:lstStyle>
            <a:lvl1pPr marL="0" indent="0">
              <a:buNone/>
              <a:defRPr sz="1600"/>
            </a:lvl1pPr>
            <a:lvl2pPr marL="514350" indent="0">
              <a:buNone/>
              <a:defRPr sz="1400"/>
            </a:lvl2pPr>
            <a:lvl3pPr marL="1028700" indent="0">
              <a:buNone/>
              <a:defRPr sz="1100"/>
            </a:lvl3pPr>
            <a:lvl4pPr marL="1543050" indent="0">
              <a:buNone/>
              <a:defRPr sz="1000"/>
            </a:lvl4pPr>
            <a:lvl5pPr marL="2057400" indent="0">
              <a:buNone/>
              <a:defRPr sz="1000"/>
            </a:lvl5pPr>
            <a:lvl6pPr marL="2571750" indent="0">
              <a:buNone/>
              <a:defRPr sz="1000"/>
            </a:lvl6pPr>
            <a:lvl7pPr marL="3086100" indent="0">
              <a:buNone/>
              <a:defRPr sz="1000"/>
            </a:lvl7pPr>
            <a:lvl8pPr marL="3600450" indent="0">
              <a:buNone/>
              <a:defRPr sz="1000"/>
            </a:lvl8pPr>
            <a:lvl9pPr marL="41148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20EF238-C0A7-4503-9D7F-F92E1AAB4099}" type="datetime1">
              <a:rPr lang="en-US" smtClean="0">
                <a:solidFill>
                  <a:srgbClr val="000000"/>
                </a:solidFill>
              </a:rPr>
              <a:t>3/9/2025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7" name="Slide Number Placeholder 6"/>
          <p:cNvSpPr>
            <a:spLocks noGrp="1"/>
          </p:cNvSpPr>
          <p:nvPr>
            <p:ph type="sldNum" sz="quarter" idx="12"/>
          </p:nvPr>
        </p:nvSpPr>
        <p:spPr/>
        <p:txBody>
          <a:bodyPr/>
          <a:lstStyle>
            <a:lvl1pPr>
              <a:defRPr/>
            </a:lvl1pPr>
          </a:lstStyle>
          <a:p>
            <a:fld id="{5982FA98-05CC-40B1-ACE8-9B8D3EB801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6406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fld id="{BA296581-405C-4224-81AD-53F1AAF5F4E6}"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A51FE963-F7C8-40E7-9FD4-D09D9C23E8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7587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5"/>
            <a:ext cx="2057400" cy="5850731"/>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5035"/>
            <a:ext cx="6000750" cy="58507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fld id="{2E461AB8-831C-4106-A03D-0E2399C9819A}"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B4091758-730C-4FC5-BD6A-E7189832F01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4198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lvl1pPr>
              <a:defRPr/>
            </a:lvl1pPr>
          </a:lstStyle>
          <a:p>
            <a:fld id="{154796EB-9ED6-4E90-B865-44EA71A0503D}"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10E8C82C-7CE4-4526-9144-DA8952EEDB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8255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fld id="{117A3D46-6E91-45D8-9168-9F1B3532596B}"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5DF336EB-1B41-4F9A-975B-07FAECA327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7117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A9D8AAE-8E88-4550-97B5-FE57EB0A9948}"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269A10E7-4850-407C-8EE9-8F281B7188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9363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lvl1pPr>
              <a:defRPr/>
            </a:lvl1pPr>
          </a:lstStyle>
          <a:p>
            <a:fld id="{063D4D99-B670-4F06-9EF8-F14522FFC7D9}" type="datetime1">
              <a:rPr lang="en-US" smtClean="0">
                <a:solidFill>
                  <a:srgbClr val="000000"/>
                </a:solidFill>
              </a:rPr>
              <a:t>3/9/2025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7" name="Slide Number Placeholder 6"/>
          <p:cNvSpPr>
            <a:spLocks noGrp="1"/>
          </p:cNvSpPr>
          <p:nvPr>
            <p:ph type="sldNum" sz="quarter" idx="12"/>
          </p:nvPr>
        </p:nvSpPr>
        <p:spPr/>
        <p:txBody>
          <a:bodyPr/>
          <a:lstStyle>
            <a:lvl1pPr>
              <a:defRPr/>
            </a:lvl1pPr>
          </a:lstStyle>
          <a:p>
            <a:fld id="{90E664FC-4331-4303-8C73-E9AB12C3A4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9946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lvl1pPr>
              <a:defRPr/>
            </a:lvl1pPr>
          </a:lstStyle>
          <a:p>
            <a:fld id="{81A37066-6B7F-42C2-88D5-EBC617038368}" type="datetime1">
              <a:rPr lang="en-US" smtClean="0">
                <a:solidFill>
                  <a:srgbClr val="000000"/>
                </a:solidFill>
              </a:rPr>
              <a:t>3/9/2025</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9" name="Slide Number Placeholder 8"/>
          <p:cNvSpPr>
            <a:spLocks noGrp="1"/>
          </p:cNvSpPr>
          <p:nvPr>
            <p:ph type="sldNum" sz="quarter" idx="12"/>
          </p:nvPr>
        </p:nvSpPr>
        <p:spPr/>
        <p:txBody>
          <a:bodyPr/>
          <a:lstStyle>
            <a:lvl1pPr>
              <a:defRPr/>
            </a:lvl1pPr>
          </a:lstStyle>
          <a:p>
            <a:fld id="{A58AE06E-BFD8-4AD6-A3A5-1F16237CD7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8433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lvl1pPr>
              <a:defRPr/>
            </a:lvl1pPr>
          </a:lstStyle>
          <a:p>
            <a:fld id="{435770C5-7B1C-49F2-8411-55C2219B988D}" type="datetime1">
              <a:rPr lang="en-US" smtClean="0">
                <a:solidFill>
                  <a:srgbClr val="000000"/>
                </a:solidFill>
              </a:rPr>
              <a:t>3/9/2025</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5" name="Slide Number Placeholder 4"/>
          <p:cNvSpPr>
            <a:spLocks noGrp="1"/>
          </p:cNvSpPr>
          <p:nvPr>
            <p:ph type="sldNum" sz="quarter" idx="12"/>
          </p:nvPr>
        </p:nvSpPr>
        <p:spPr/>
        <p:txBody>
          <a:bodyPr/>
          <a:lstStyle>
            <a:lvl1pPr>
              <a:defRPr/>
            </a:lvl1pPr>
          </a:lstStyle>
          <a:p>
            <a:fld id="{6E4DC55E-2A92-4B80-ABB8-6CAD699D2B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637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4"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7D303758-FEE0-4041-9C61-CBDBEB930730}" type="datetime1">
              <a:rPr lang="en-US" smtClean="0"/>
              <a:t>3/9/2025</a:t>
            </a:fld>
            <a:endParaRPr lang="ar-IQ"/>
          </a:p>
        </p:txBody>
      </p:sp>
      <p:sp>
        <p:nvSpPr>
          <p:cNvPr id="6" name="Footer Placeholder 5"/>
          <p:cNvSpPr>
            <a:spLocks noGrp="1"/>
          </p:cNvSpPr>
          <p:nvPr>
            <p:ph type="ftr" sz="quarter" idx="11"/>
          </p:nvPr>
        </p:nvSpPr>
        <p:spPr/>
        <p:txBody>
          <a:bodyPr/>
          <a:lstStyle/>
          <a:p>
            <a:r>
              <a:rPr lang="en-US"/>
              <a:t>folds         dr.rabeea znad  </a:t>
            </a:r>
            <a:endParaRPr lang="ar-IQ"/>
          </a:p>
        </p:txBody>
      </p:sp>
      <p:sp>
        <p:nvSpPr>
          <p:cNvPr id="7" name="Slide Number Placeholder 6"/>
          <p:cNvSpPr>
            <a:spLocks noGrp="1"/>
          </p:cNvSpPr>
          <p:nvPr>
            <p:ph type="sldNum" sz="quarter" idx="12"/>
          </p:nvPr>
        </p:nvSpPr>
        <p:spPr/>
        <p:txBody>
          <a:bodyPr/>
          <a:lstStyle/>
          <a:p>
            <a:fld id="{303EBA22-27A4-4B72-878D-030B6881E55A}" type="slidenum">
              <a:rPr lang="ar-IQ" smtClean="0"/>
              <a:pPr/>
              <a:t>‹#›</a:t>
            </a:fld>
            <a:endParaRPr lang="ar-IQ"/>
          </a:p>
        </p:txBody>
      </p:sp>
    </p:spTree>
    <p:extLst>
      <p:ext uri="{BB962C8B-B14F-4D97-AF65-F5344CB8AC3E}">
        <p14:creationId xmlns:p14="http://schemas.microsoft.com/office/powerpoint/2010/main" val="40411570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DA5E94B-7403-49B0-95F6-BDDDC0D27626}" type="datetime1">
              <a:rPr lang="en-US" smtClean="0">
                <a:solidFill>
                  <a:srgbClr val="000000"/>
                </a:solidFill>
              </a:rPr>
              <a:t>3/9/2025</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4" name="Slide Number Placeholder 3"/>
          <p:cNvSpPr>
            <a:spLocks noGrp="1"/>
          </p:cNvSpPr>
          <p:nvPr>
            <p:ph type="sldNum" sz="quarter" idx="12"/>
          </p:nvPr>
        </p:nvSpPr>
        <p:spPr/>
        <p:txBody>
          <a:bodyPr/>
          <a:lstStyle>
            <a:lvl1pPr>
              <a:defRPr/>
            </a:lvl1pPr>
          </a:lstStyle>
          <a:p>
            <a:fld id="{EC7AC589-9C31-46F0-9E3A-CB8EE553C5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6797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AD75971-4C89-4036-92AA-1C3FC17BE6F7}" type="datetime1">
              <a:rPr lang="en-US" smtClean="0">
                <a:solidFill>
                  <a:srgbClr val="000000"/>
                </a:solidFill>
              </a:rPr>
              <a:t>3/9/2025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7" name="Slide Number Placeholder 6"/>
          <p:cNvSpPr>
            <a:spLocks noGrp="1"/>
          </p:cNvSpPr>
          <p:nvPr>
            <p:ph type="sldNum" sz="quarter" idx="12"/>
          </p:nvPr>
        </p:nvSpPr>
        <p:spPr/>
        <p:txBody>
          <a:bodyPr/>
          <a:lstStyle>
            <a:lvl1pPr>
              <a:defRPr/>
            </a:lvl1pPr>
          </a:lstStyle>
          <a:p>
            <a:fld id="{701A4338-3335-41F9-811D-6372CAF5F5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6895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05A8823-D02A-485A-8C6C-781570AFBA68}" type="datetime1">
              <a:rPr lang="en-US" smtClean="0">
                <a:solidFill>
                  <a:srgbClr val="000000"/>
                </a:solidFill>
              </a:rPr>
              <a:t>3/9/2025</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7" name="Slide Number Placeholder 6"/>
          <p:cNvSpPr>
            <a:spLocks noGrp="1"/>
          </p:cNvSpPr>
          <p:nvPr>
            <p:ph type="sldNum" sz="quarter" idx="12"/>
          </p:nvPr>
        </p:nvSpPr>
        <p:spPr/>
        <p:txBody>
          <a:bodyPr/>
          <a:lstStyle>
            <a:lvl1pPr>
              <a:defRPr/>
            </a:lvl1pPr>
          </a:lstStyle>
          <a:p>
            <a:fld id="{FE33F2E1-EEB5-474C-8474-DACCF5D47E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1176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fld id="{E0E2D50E-6108-436B-8C69-D6268756A787}"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02F7981D-58F9-40BC-B083-C4883AD4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3067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lvl1pPr>
              <a:defRPr/>
            </a:lvl1pPr>
          </a:lstStyle>
          <a:p>
            <a:fld id="{72C2D8E3-8746-4640-91DF-A6CB969F7CAB}" type="datetime1">
              <a:rPr lang="en-US" smtClean="0">
                <a:solidFill>
                  <a:srgbClr val="000000"/>
                </a:solidFill>
              </a:rPr>
              <a:t>3/9/2025</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folds         dr.rabeea znad  </a:t>
            </a:r>
          </a:p>
        </p:txBody>
      </p:sp>
      <p:sp>
        <p:nvSpPr>
          <p:cNvPr id="6" name="Slide Number Placeholder 5"/>
          <p:cNvSpPr>
            <a:spLocks noGrp="1"/>
          </p:cNvSpPr>
          <p:nvPr>
            <p:ph type="sldNum" sz="quarter" idx="12"/>
          </p:nvPr>
        </p:nvSpPr>
        <p:spPr/>
        <p:txBody>
          <a:bodyPr/>
          <a:lstStyle>
            <a:lvl1pPr>
              <a:defRPr/>
            </a:lvl1pPr>
          </a:lstStyle>
          <a:p>
            <a:fld id="{B16004FD-8276-4CBC-8250-AC56BA156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5008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133600" y="1371600"/>
            <a:ext cx="6477000" cy="1752600"/>
          </a:xfrm>
        </p:spPr>
        <p:txBody>
          <a:bodyPr/>
          <a:lstStyle>
            <a:lvl1pPr>
              <a:defRPr sz="5400"/>
            </a:lvl1pPr>
          </a:lstStyle>
          <a:p>
            <a:pPr lvl="0"/>
            <a:r>
              <a:rPr lang="en-US" noProof="0"/>
              <a:t>Click to edit Master title style</a:t>
            </a:r>
          </a:p>
        </p:txBody>
      </p:sp>
      <p:sp>
        <p:nvSpPr>
          <p:cNvPr id="7171"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pPr lvl="0"/>
            <a:r>
              <a:rPr lang="en-US" noProof="0"/>
              <a:t>Click to edit Master subtitle style</a:t>
            </a:r>
          </a:p>
        </p:txBody>
      </p:sp>
      <p:sp>
        <p:nvSpPr>
          <p:cNvPr id="7172" name="Rectangle 4"/>
          <p:cNvSpPr>
            <a:spLocks noGrp="1" noChangeArrowheads="1"/>
          </p:cNvSpPr>
          <p:nvPr>
            <p:ph type="dt" sz="half" idx="2"/>
          </p:nvPr>
        </p:nvSpPr>
        <p:spPr>
          <a:xfrm>
            <a:off x="7086600" y="6248400"/>
            <a:ext cx="1524000" cy="457200"/>
          </a:xfrm>
        </p:spPr>
        <p:txBody>
          <a:bodyPr/>
          <a:lstStyle>
            <a:lvl1pPr>
              <a:defRPr/>
            </a:lvl1pPr>
          </a:lstStyle>
          <a:p>
            <a:fld id="{87A67C72-6FEB-4B92-86AA-75E51CEC8E6A}" type="datetime1">
              <a:rPr lang="en-US" smtClean="0">
                <a:solidFill>
                  <a:srgbClr val="336666"/>
                </a:solidFill>
              </a:rPr>
              <a:t>3/9/2025</a:t>
            </a:fld>
            <a:endParaRPr lang="en-US">
              <a:solidFill>
                <a:srgbClr val="336666"/>
              </a:solidFill>
            </a:endParaRPr>
          </a:p>
        </p:txBody>
      </p:sp>
      <p:sp>
        <p:nvSpPr>
          <p:cNvPr id="7173" name="Rectangle 5"/>
          <p:cNvSpPr>
            <a:spLocks noGrp="1" noChangeArrowheads="1"/>
          </p:cNvSpPr>
          <p:nvPr>
            <p:ph type="ftr" sz="quarter" idx="3"/>
          </p:nvPr>
        </p:nvSpPr>
        <p:spPr>
          <a:xfrm>
            <a:off x="3810000" y="6248400"/>
            <a:ext cx="2895600" cy="457200"/>
          </a:xfrm>
        </p:spPr>
        <p:txBody>
          <a:bodyPr/>
          <a:lstStyle>
            <a:lvl1pPr>
              <a:defRPr/>
            </a:lvl1pPr>
          </a:lstStyle>
          <a:p>
            <a:r>
              <a:rPr lang="en-US">
                <a:solidFill>
                  <a:srgbClr val="336666"/>
                </a:solidFill>
              </a:rPr>
              <a:t>folds         dr.rabeea znad  </a:t>
            </a:r>
          </a:p>
        </p:txBody>
      </p:sp>
      <p:sp>
        <p:nvSpPr>
          <p:cNvPr id="7174" name="Rectangle 6"/>
          <p:cNvSpPr>
            <a:spLocks noGrp="1" noChangeArrowheads="1"/>
          </p:cNvSpPr>
          <p:nvPr>
            <p:ph type="sldNum" sz="quarter" idx="4"/>
          </p:nvPr>
        </p:nvSpPr>
        <p:spPr>
          <a:xfrm>
            <a:off x="2209800" y="6248400"/>
            <a:ext cx="1219200" cy="457200"/>
          </a:xfrm>
        </p:spPr>
        <p:txBody>
          <a:bodyPr/>
          <a:lstStyle>
            <a:lvl1pPr>
              <a:defRPr/>
            </a:lvl1pPr>
          </a:lstStyle>
          <a:p>
            <a:fld id="{49960D4A-78C0-4338-A0FE-5326A3AB1E32}" type="slidenum">
              <a:rPr lang="ar-SA">
                <a:solidFill>
                  <a:srgbClr val="336666"/>
                </a:solidFill>
              </a:rPr>
              <a:pPr/>
              <a:t>‹#›</a:t>
            </a:fld>
            <a:endParaRPr lang="en-US">
              <a:solidFill>
                <a:srgbClr val="336666"/>
              </a:solidFill>
            </a:endParaRPr>
          </a:p>
        </p:txBody>
      </p:sp>
      <p:sp>
        <p:nvSpPr>
          <p:cNvPr id="7175"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336666"/>
              </a:solidFill>
            </a:endParaRPr>
          </a:p>
        </p:txBody>
      </p:sp>
      <p:sp>
        <p:nvSpPr>
          <p:cNvPr id="7176" name="Oval 8"/>
          <p:cNvSpPr>
            <a:spLocks noChangeArrowheads="1"/>
          </p:cNvSpPr>
          <p:nvPr/>
        </p:nvSpPr>
        <p:spPr bwMode="auto">
          <a:xfrm>
            <a:off x="163513" y="2103438"/>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rtl="0" fontAlgn="base">
              <a:spcBef>
                <a:spcPct val="0"/>
              </a:spcBef>
              <a:spcAft>
                <a:spcPct val="0"/>
              </a:spcAft>
            </a:pPr>
            <a:endParaRPr lang="en-US" sz="2400">
              <a:solidFill>
                <a:srgbClr val="336666"/>
              </a:solidFill>
              <a:latin typeface="Times New Roman" pitchFamily="18" charset="0"/>
            </a:endParaRPr>
          </a:p>
        </p:txBody>
      </p:sp>
      <p:sp>
        <p:nvSpPr>
          <p:cNvPr id="7177" name="Oval 9"/>
          <p:cNvSpPr>
            <a:spLocks noChangeArrowheads="1"/>
          </p:cNvSpPr>
          <p:nvPr/>
        </p:nvSpPr>
        <p:spPr bwMode="auto">
          <a:xfrm>
            <a:off x="739775" y="2105025"/>
            <a:ext cx="349250"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rtl="0" fontAlgn="base">
              <a:spcBef>
                <a:spcPct val="0"/>
              </a:spcBef>
              <a:spcAft>
                <a:spcPct val="0"/>
              </a:spcAft>
            </a:pPr>
            <a:endParaRPr lang="en-US" sz="2400">
              <a:solidFill>
                <a:srgbClr val="336666"/>
              </a:solidFill>
              <a:latin typeface="Times New Roman" pitchFamily="18" charset="0"/>
            </a:endParaRPr>
          </a:p>
        </p:txBody>
      </p:sp>
      <p:sp>
        <p:nvSpPr>
          <p:cNvPr id="7178" name="Oval 10"/>
          <p:cNvSpPr>
            <a:spLocks noChangeArrowheads="1"/>
          </p:cNvSpPr>
          <p:nvPr/>
        </p:nvSpPr>
        <p:spPr bwMode="auto">
          <a:xfrm>
            <a:off x="1317625" y="2105025"/>
            <a:ext cx="347663"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rtl="0" fontAlgn="base">
              <a:spcBef>
                <a:spcPct val="0"/>
              </a:spcBef>
              <a:spcAft>
                <a:spcPct val="0"/>
              </a:spcAft>
            </a:pPr>
            <a:endParaRPr lang="en-US" sz="2400">
              <a:solidFill>
                <a:srgbClr val="336666"/>
              </a:solidFill>
              <a:latin typeface="Times New Roman" pitchFamily="18" charset="0"/>
            </a:endParaRPr>
          </a:p>
        </p:txBody>
      </p:sp>
    </p:spTree>
    <p:extLst>
      <p:ext uri="{BB962C8B-B14F-4D97-AF65-F5344CB8AC3E}">
        <p14:creationId xmlns:p14="http://schemas.microsoft.com/office/powerpoint/2010/main" val="3052739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57347C8-56FF-458A-9AF0-B30F2F0ADB89}" type="datetime1">
              <a:rPr lang="en-US" smtClean="0">
                <a:solidFill>
                  <a:srgbClr val="336666"/>
                </a:solidFill>
              </a:rPr>
              <a:t>3/9/2025</a:t>
            </a:fld>
            <a:endParaRPr lang="en-US">
              <a:solidFill>
                <a:srgbClr val="3366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336666"/>
                </a:solidFill>
              </a:rPr>
              <a:t>folds         dr.rabeea znad  </a:t>
            </a:r>
          </a:p>
        </p:txBody>
      </p:sp>
      <p:sp>
        <p:nvSpPr>
          <p:cNvPr id="6" name="Slide Number Placeholder 5"/>
          <p:cNvSpPr>
            <a:spLocks noGrp="1"/>
          </p:cNvSpPr>
          <p:nvPr>
            <p:ph type="sldNum" sz="quarter" idx="12"/>
          </p:nvPr>
        </p:nvSpPr>
        <p:spPr/>
        <p:txBody>
          <a:bodyPr/>
          <a:lstStyle>
            <a:lvl1pPr>
              <a:defRPr/>
            </a:lvl1pPr>
          </a:lstStyle>
          <a:p>
            <a:fld id="{4FFEB202-40DF-4670-ABF1-E400DF751BC5}" type="slidenum">
              <a:rPr lang="ar-SA">
                <a:solidFill>
                  <a:srgbClr val="336666"/>
                </a:solidFill>
              </a:rPr>
              <a:pPr/>
              <a:t>‹#›</a:t>
            </a:fld>
            <a:endParaRPr lang="en-US">
              <a:solidFill>
                <a:srgbClr val="336666"/>
              </a:solidFill>
            </a:endParaRPr>
          </a:p>
        </p:txBody>
      </p:sp>
    </p:spTree>
    <p:extLst>
      <p:ext uri="{BB962C8B-B14F-4D97-AF65-F5344CB8AC3E}">
        <p14:creationId xmlns:p14="http://schemas.microsoft.com/office/powerpoint/2010/main" val="14972763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4EF654A-7A3F-4B30-83FF-F10CBFB9D3F7}" type="datetime1">
              <a:rPr lang="en-US" smtClean="0">
                <a:solidFill>
                  <a:srgbClr val="336666"/>
                </a:solidFill>
              </a:rPr>
              <a:t>3/9/2025</a:t>
            </a:fld>
            <a:endParaRPr lang="en-US">
              <a:solidFill>
                <a:srgbClr val="3366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336666"/>
                </a:solidFill>
              </a:rPr>
              <a:t>folds         dr.rabeea znad  </a:t>
            </a:r>
          </a:p>
        </p:txBody>
      </p:sp>
      <p:sp>
        <p:nvSpPr>
          <p:cNvPr id="6" name="Slide Number Placeholder 5"/>
          <p:cNvSpPr>
            <a:spLocks noGrp="1"/>
          </p:cNvSpPr>
          <p:nvPr>
            <p:ph type="sldNum" sz="quarter" idx="12"/>
          </p:nvPr>
        </p:nvSpPr>
        <p:spPr/>
        <p:txBody>
          <a:bodyPr/>
          <a:lstStyle>
            <a:lvl1pPr>
              <a:defRPr/>
            </a:lvl1pPr>
          </a:lstStyle>
          <a:p>
            <a:fld id="{D14A16C9-3BF2-4380-97C3-431EFC6B0348}" type="slidenum">
              <a:rPr lang="ar-SA">
                <a:solidFill>
                  <a:srgbClr val="336666"/>
                </a:solidFill>
              </a:rPr>
              <a:pPr/>
              <a:t>‹#›</a:t>
            </a:fld>
            <a:endParaRPr lang="en-US">
              <a:solidFill>
                <a:srgbClr val="336666"/>
              </a:solidFill>
            </a:endParaRPr>
          </a:p>
        </p:txBody>
      </p:sp>
    </p:spTree>
    <p:extLst>
      <p:ext uri="{BB962C8B-B14F-4D97-AF65-F5344CB8AC3E}">
        <p14:creationId xmlns:p14="http://schemas.microsoft.com/office/powerpoint/2010/main" val="1970352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F4F98F8-FDA9-4E8E-AD91-CD83D99479C5}" type="datetime1">
              <a:rPr lang="en-US" smtClean="0">
                <a:solidFill>
                  <a:srgbClr val="336666"/>
                </a:solidFill>
              </a:rPr>
              <a:t>3/9/2025</a:t>
            </a:fld>
            <a:endParaRPr lang="en-US">
              <a:solidFill>
                <a:srgbClr val="3366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336666"/>
                </a:solidFill>
              </a:rPr>
              <a:t>folds         dr.rabeea znad  </a:t>
            </a:r>
          </a:p>
        </p:txBody>
      </p:sp>
      <p:sp>
        <p:nvSpPr>
          <p:cNvPr id="7" name="Slide Number Placeholder 6"/>
          <p:cNvSpPr>
            <a:spLocks noGrp="1"/>
          </p:cNvSpPr>
          <p:nvPr>
            <p:ph type="sldNum" sz="quarter" idx="12"/>
          </p:nvPr>
        </p:nvSpPr>
        <p:spPr/>
        <p:txBody>
          <a:bodyPr/>
          <a:lstStyle>
            <a:lvl1pPr>
              <a:defRPr/>
            </a:lvl1pPr>
          </a:lstStyle>
          <a:p>
            <a:fld id="{8B0AC17E-1CBA-4C25-9329-D170945BE431}" type="slidenum">
              <a:rPr lang="ar-SA">
                <a:solidFill>
                  <a:srgbClr val="336666"/>
                </a:solidFill>
              </a:rPr>
              <a:pPr/>
              <a:t>‹#›</a:t>
            </a:fld>
            <a:endParaRPr lang="en-US">
              <a:solidFill>
                <a:srgbClr val="336666"/>
              </a:solidFill>
            </a:endParaRPr>
          </a:p>
        </p:txBody>
      </p:sp>
    </p:spTree>
    <p:extLst>
      <p:ext uri="{BB962C8B-B14F-4D97-AF65-F5344CB8AC3E}">
        <p14:creationId xmlns:p14="http://schemas.microsoft.com/office/powerpoint/2010/main" val="1179760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B39B442-68D9-4B97-8822-B59238496114}" type="datetime1">
              <a:rPr lang="en-US" smtClean="0">
                <a:solidFill>
                  <a:srgbClr val="336666"/>
                </a:solidFill>
              </a:rPr>
              <a:t>3/9/2025</a:t>
            </a:fld>
            <a:endParaRPr lang="en-US">
              <a:solidFill>
                <a:srgbClr val="336666"/>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336666"/>
                </a:solidFill>
              </a:rPr>
              <a:t>folds         dr.rabeea znad  </a:t>
            </a:r>
          </a:p>
        </p:txBody>
      </p:sp>
      <p:sp>
        <p:nvSpPr>
          <p:cNvPr id="9" name="Slide Number Placeholder 8"/>
          <p:cNvSpPr>
            <a:spLocks noGrp="1"/>
          </p:cNvSpPr>
          <p:nvPr>
            <p:ph type="sldNum" sz="quarter" idx="12"/>
          </p:nvPr>
        </p:nvSpPr>
        <p:spPr/>
        <p:txBody>
          <a:bodyPr/>
          <a:lstStyle>
            <a:lvl1pPr>
              <a:defRPr/>
            </a:lvl1pPr>
          </a:lstStyle>
          <a:p>
            <a:fld id="{1585BC04-8525-4E36-8FED-CBF016A1F0ED}" type="slidenum">
              <a:rPr lang="ar-SA">
                <a:solidFill>
                  <a:srgbClr val="336666"/>
                </a:solidFill>
              </a:rPr>
              <a:pPr/>
              <a:t>‹#›</a:t>
            </a:fld>
            <a:endParaRPr lang="en-US">
              <a:solidFill>
                <a:srgbClr val="336666"/>
              </a:solidFill>
            </a:endParaRPr>
          </a:p>
        </p:txBody>
      </p:sp>
    </p:spTree>
    <p:extLst>
      <p:ext uri="{BB962C8B-B14F-4D97-AF65-F5344CB8AC3E}">
        <p14:creationId xmlns:p14="http://schemas.microsoft.com/office/powerpoint/2010/main" val="156841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18" indent="0">
              <a:buNone/>
              <a:defRPr sz="2000" b="1"/>
            </a:lvl2pPr>
            <a:lvl3pPr marL="914036" indent="0">
              <a:buNone/>
              <a:defRPr sz="1800" b="1"/>
            </a:lvl3pPr>
            <a:lvl4pPr marL="1371052" indent="0">
              <a:buNone/>
              <a:defRPr sz="1600" b="1"/>
            </a:lvl4pPr>
            <a:lvl5pPr marL="1828068" indent="0">
              <a:buNone/>
              <a:defRPr sz="1600" b="1"/>
            </a:lvl5pPr>
            <a:lvl6pPr marL="2285087" indent="0">
              <a:buNone/>
              <a:defRPr sz="1600" b="1"/>
            </a:lvl6pPr>
            <a:lvl7pPr marL="2742104" indent="0">
              <a:buNone/>
              <a:defRPr sz="1600" b="1"/>
            </a:lvl7pPr>
            <a:lvl8pPr marL="3199122" indent="0">
              <a:buNone/>
              <a:defRPr sz="1600" b="1"/>
            </a:lvl8pPr>
            <a:lvl9pPr marL="365613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018" indent="0">
              <a:buNone/>
              <a:defRPr sz="2000" b="1"/>
            </a:lvl2pPr>
            <a:lvl3pPr marL="914036" indent="0">
              <a:buNone/>
              <a:defRPr sz="1800" b="1"/>
            </a:lvl3pPr>
            <a:lvl4pPr marL="1371052" indent="0">
              <a:buNone/>
              <a:defRPr sz="1600" b="1"/>
            </a:lvl4pPr>
            <a:lvl5pPr marL="1828068" indent="0">
              <a:buNone/>
              <a:defRPr sz="1600" b="1"/>
            </a:lvl5pPr>
            <a:lvl6pPr marL="2285087" indent="0">
              <a:buNone/>
              <a:defRPr sz="1600" b="1"/>
            </a:lvl6pPr>
            <a:lvl7pPr marL="2742104" indent="0">
              <a:buNone/>
              <a:defRPr sz="1600" b="1"/>
            </a:lvl7pPr>
            <a:lvl8pPr marL="3199122" indent="0">
              <a:buNone/>
              <a:defRPr sz="1600" b="1"/>
            </a:lvl8pPr>
            <a:lvl9pPr marL="36561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5C1F265F-5934-4D8C-A3DF-2C2CBFE1EAF7}" type="datetime1">
              <a:rPr lang="en-US" smtClean="0"/>
              <a:t>3/9/2025</a:t>
            </a:fld>
            <a:endParaRPr lang="ar-IQ"/>
          </a:p>
        </p:txBody>
      </p:sp>
      <p:sp>
        <p:nvSpPr>
          <p:cNvPr id="8" name="Footer Placeholder 7"/>
          <p:cNvSpPr>
            <a:spLocks noGrp="1"/>
          </p:cNvSpPr>
          <p:nvPr>
            <p:ph type="ftr" sz="quarter" idx="11"/>
          </p:nvPr>
        </p:nvSpPr>
        <p:spPr/>
        <p:txBody>
          <a:bodyPr/>
          <a:lstStyle/>
          <a:p>
            <a:r>
              <a:rPr lang="en-US"/>
              <a:t>folds         dr.rabeea znad  </a:t>
            </a:r>
            <a:endParaRPr lang="ar-IQ"/>
          </a:p>
        </p:txBody>
      </p:sp>
      <p:sp>
        <p:nvSpPr>
          <p:cNvPr id="9" name="Slide Number Placeholder 8"/>
          <p:cNvSpPr>
            <a:spLocks noGrp="1"/>
          </p:cNvSpPr>
          <p:nvPr>
            <p:ph type="sldNum" sz="quarter" idx="12"/>
          </p:nvPr>
        </p:nvSpPr>
        <p:spPr/>
        <p:txBody>
          <a:bodyPr/>
          <a:lstStyle/>
          <a:p>
            <a:fld id="{303EBA22-27A4-4B72-878D-030B6881E55A}" type="slidenum">
              <a:rPr lang="ar-IQ" smtClean="0"/>
              <a:pPr/>
              <a:t>‹#›</a:t>
            </a:fld>
            <a:endParaRPr lang="ar-IQ"/>
          </a:p>
        </p:txBody>
      </p:sp>
    </p:spTree>
    <p:extLst>
      <p:ext uri="{BB962C8B-B14F-4D97-AF65-F5344CB8AC3E}">
        <p14:creationId xmlns:p14="http://schemas.microsoft.com/office/powerpoint/2010/main" val="1358158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4F25AED6-4E3A-4E7B-950C-0068607CF347}" type="datetime1">
              <a:rPr lang="en-US" smtClean="0">
                <a:solidFill>
                  <a:srgbClr val="336666"/>
                </a:solidFill>
              </a:rPr>
              <a:t>3/9/2025</a:t>
            </a:fld>
            <a:endParaRPr lang="en-US">
              <a:solidFill>
                <a:srgbClr val="336666"/>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336666"/>
                </a:solidFill>
              </a:rPr>
              <a:t>folds         dr.rabeea znad  </a:t>
            </a:r>
          </a:p>
        </p:txBody>
      </p:sp>
      <p:sp>
        <p:nvSpPr>
          <p:cNvPr id="5" name="Slide Number Placeholder 4"/>
          <p:cNvSpPr>
            <a:spLocks noGrp="1"/>
          </p:cNvSpPr>
          <p:nvPr>
            <p:ph type="sldNum" sz="quarter" idx="12"/>
          </p:nvPr>
        </p:nvSpPr>
        <p:spPr/>
        <p:txBody>
          <a:bodyPr/>
          <a:lstStyle>
            <a:lvl1pPr>
              <a:defRPr/>
            </a:lvl1pPr>
          </a:lstStyle>
          <a:p>
            <a:fld id="{81DBCEED-273C-48C2-BF3B-30BE8C515ACB}" type="slidenum">
              <a:rPr lang="ar-SA">
                <a:solidFill>
                  <a:srgbClr val="336666"/>
                </a:solidFill>
              </a:rPr>
              <a:pPr/>
              <a:t>‹#›</a:t>
            </a:fld>
            <a:endParaRPr lang="en-US">
              <a:solidFill>
                <a:srgbClr val="336666"/>
              </a:solidFill>
            </a:endParaRPr>
          </a:p>
        </p:txBody>
      </p:sp>
    </p:spTree>
    <p:extLst>
      <p:ext uri="{BB962C8B-B14F-4D97-AF65-F5344CB8AC3E}">
        <p14:creationId xmlns:p14="http://schemas.microsoft.com/office/powerpoint/2010/main" val="2619883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EB2813E-A4A2-4AE0-ABD0-3F1D98C13A49}" type="datetime1">
              <a:rPr lang="en-US" smtClean="0">
                <a:solidFill>
                  <a:srgbClr val="336666"/>
                </a:solidFill>
              </a:rPr>
              <a:t>3/9/2025</a:t>
            </a:fld>
            <a:endParaRPr lang="en-US">
              <a:solidFill>
                <a:srgbClr val="336666"/>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336666"/>
                </a:solidFill>
              </a:rPr>
              <a:t>folds         dr.rabeea znad  </a:t>
            </a:r>
          </a:p>
        </p:txBody>
      </p:sp>
      <p:sp>
        <p:nvSpPr>
          <p:cNvPr id="4" name="Slide Number Placeholder 3"/>
          <p:cNvSpPr>
            <a:spLocks noGrp="1"/>
          </p:cNvSpPr>
          <p:nvPr>
            <p:ph type="sldNum" sz="quarter" idx="12"/>
          </p:nvPr>
        </p:nvSpPr>
        <p:spPr/>
        <p:txBody>
          <a:bodyPr/>
          <a:lstStyle>
            <a:lvl1pPr>
              <a:defRPr/>
            </a:lvl1pPr>
          </a:lstStyle>
          <a:p>
            <a:fld id="{569F8350-7240-408C-B94E-6DE4A03E884F}" type="slidenum">
              <a:rPr lang="ar-SA">
                <a:solidFill>
                  <a:srgbClr val="336666"/>
                </a:solidFill>
              </a:rPr>
              <a:pPr/>
              <a:t>‹#›</a:t>
            </a:fld>
            <a:endParaRPr lang="en-US">
              <a:solidFill>
                <a:srgbClr val="336666"/>
              </a:solidFill>
            </a:endParaRPr>
          </a:p>
        </p:txBody>
      </p:sp>
    </p:spTree>
    <p:extLst>
      <p:ext uri="{BB962C8B-B14F-4D97-AF65-F5344CB8AC3E}">
        <p14:creationId xmlns:p14="http://schemas.microsoft.com/office/powerpoint/2010/main" val="2551617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7A12C24-A6AF-4964-84D7-E4E924A3AAE1}" type="datetime1">
              <a:rPr lang="en-US" smtClean="0">
                <a:solidFill>
                  <a:srgbClr val="336666"/>
                </a:solidFill>
              </a:rPr>
              <a:t>3/9/2025</a:t>
            </a:fld>
            <a:endParaRPr lang="en-US">
              <a:solidFill>
                <a:srgbClr val="3366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336666"/>
                </a:solidFill>
              </a:rPr>
              <a:t>folds         dr.rabeea znad  </a:t>
            </a:r>
          </a:p>
        </p:txBody>
      </p:sp>
      <p:sp>
        <p:nvSpPr>
          <p:cNvPr id="7" name="Slide Number Placeholder 6"/>
          <p:cNvSpPr>
            <a:spLocks noGrp="1"/>
          </p:cNvSpPr>
          <p:nvPr>
            <p:ph type="sldNum" sz="quarter" idx="12"/>
          </p:nvPr>
        </p:nvSpPr>
        <p:spPr/>
        <p:txBody>
          <a:bodyPr/>
          <a:lstStyle>
            <a:lvl1pPr>
              <a:defRPr/>
            </a:lvl1pPr>
          </a:lstStyle>
          <a:p>
            <a:fld id="{BA0A4DFC-7A02-432B-B9EA-A4C3D8D55E91}" type="slidenum">
              <a:rPr lang="ar-SA">
                <a:solidFill>
                  <a:srgbClr val="336666"/>
                </a:solidFill>
              </a:rPr>
              <a:pPr/>
              <a:t>‹#›</a:t>
            </a:fld>
            <a:endParaRPr lang="en-US">
              <a:solidFill>
                <a:srgbClr val="336666"/>
              </a:solidFill>
            </a:endParaRPr>
          </a:p>
        </p:txBody>
      </p:sp>
    </p:spTree>
    <p:extLst>
      <p:ext uri="{BB962C8B-B14F-4D97-AF65-F5344CB8AC3E}">
        <p14:creationId xmlns:p14="http://schemas.microsoft.com/office/powerpoint/2010/main" val="36689964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2741B20-950B-4A17-864A-E6B760A096CC}" type="datetime1">
              <a:rPr lang="en-US" smtClean="0">
                <a:solidFill>
                  <a:srgbClr val="336666"/>
                </a:solidFill>
              </a:rPr>
              <a:t>3/9/2025</a:t>
            </a:fld>
            <a:endParaRPr lang="en-US">
              <a:solidFill>
                <a:srgbClr val="336666"/>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336666"/>
                </a:solidFill>
              </a:rPr>
              <a:t>folds         dr.rabeea znad  </a:t>
            </a:r>
          </a:p>
        </p:txBody>
      </p:sp>
      <p:sp>
        <p:nvSpPr>
          <p:cNvPr id="7" name="Slide Number Placeholder 6"/>
          <p:cNvSpPr>
            <a:spLocks noGrp="1"/>
          </p:cNvSpPr>
          <p:nvPr>
            <p:ph type="sldNum" sz="quarter" idx="12"/>
          </p:nvPr>
        </p:nvSpPr>
        <p:spPr/>
        <p:txBody>
          <a:bodyPr/>
          <a:lstStyle>
            <a:lvl1pPr>
              <a:defRPr/>
            </a:lvl1pPr>
          </a:lstStyle>
          <a:p>
            <a:fld id="{2FB45AFC-9132-4BC5-B9BF-A689BE41AFF2}" type="slidenum">
              <a:rPr lang="ar-SA">
                <a:solidFill>
                  <a:srgbClr val="336666"/>
                </a:solidFill>
              </a:rPr>
              <a:pPr/>
              <a:t>‹#›</a:t>
            </a:fld>
            <a:endParaRPr lang="en-US">
              <a:solidFill>
                <a:srgbClr val="336666"/>
              </a:solidFill>
            </a:endParaRPr>
          </a:p>
        </p:txBody>
      </p:sp>
    </p:spTree>
    <p:extLst>
      <p:ext uri="{BB962C8B-B14F-4D97-AF65-F5344CB8AC3E}">
        <p14:creationId xmlns:p14="http://schemas.microsoft.com/office/powerpoint/2010/main" val="1009335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B87AA28-F25E-4CFA-B943-718FD5A2BE66}" type="datetime1">
              <a:rPr lang="en-US" smtClean="0">
                <a:solidFill>
                  <a:srgbClr val="336666"/>
                </a:solidFill>
              </a:rPr>
              <a:t>3/9/2025</a:t>
            </a:fld>
            <a:endParaRPr lang="en-US">
              <a:solidFill>
                <a:srgbClr val="3366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336666"/>
                </a:solidFill>
              </a:rPr>
              <a:t>folds         dr.rabeea znad  </a:t>
            </a:r>
          </a:p>
        </p:txBody>
      </p:sp>
      <p:sp>
        <p:nvSpPr>
          <p:cNvPr id="6" name="Slide Number Placeholder 5"/>
          <p:cNvSpPr>
            <a:spLocks noGrp="1"/>
          </p:cNvSpPr>
          <p:nvPr>
            <p:ph type="sldNum" sz="quarter" idx="12"/>
          </p:nvPr>
        </p:nvSpPr>
        <p:spPr/>
        <p:txBody>
          <a:bodyPr/>
          <a:lstStyle>
            <a:lvl1pPr>
              <a:defRPr/>
            </a:lvl1pPr>
          </a:lstStyle>
          <a:p>
            <a:fld id="{36C5B375-1BF7-4A7D-AA42-FD080B893E9A}" type="slidenum">
              <a:rPr lang="ar-SA">
                <a:solidFill>
                  <a:srgbClr val="336666"/>
                </a:solidFill>
              </a:rPr>
              <a:pPr/>
              <a:t>‹#›</a:t>
            </a:fld>
            <a:endParaRPr lang="en-US">
              <a:solidFill>
                <a:srgbClr val="336666"/>
              </a:solidFill>
            </a:endParaRPr>
          </a:p>
        </p:txBody>
      </p:sp>
    </p:spTree>
    <p:extLst>
      <p:ext uri="{BB962C8B-B14F-4D97-AF65-F5344CB8AC3E}">
        <p14:creationId xmlns:p14="http://schemas.microsoft.com/office/powerpoint/2010/main" val="1023047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2086B7B-B6EC-4191-9427-D96EF8FDD0E0}" type="datetime1">
              <a:rPr lang="en-US" smtClean="0">
                <a:solidFill>
                  <a:srgbClr val="336666"/>
                </a:solidFill>
              </a:rPr>
              <a:t>3/9/2025</a:t>
            </a:fld>
            <a:endParaRPr lang="en-US">
              <a:solidFill>
                <a:srgbClr val="336666"/>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336666"/>
                </a:solidFill>
              </a:rPr>
              <a:t>folds         dr.rabeea znad  </a:t>
            </a:r>
          </a:p>
        </p:txBody>
      </p:sp>
      <p:sp>
        <p:nvSpPr>
          <p:cNvPr id="6" name="Slide Number Placeholder 5"/>
          <p:cNvSpPr>
            <a:spLocks noGrp="1"/>
          </p:cNvSpPr>
          <p:nvPr>
            <p:ph type="sldNum" sz="quarter" idx="12"/>
          </p:nvPr>
        </p:nvSpPr>
        <p:spPr/>
        <p:txBody>
          <a:bodyPr/>
          <a:lstStyle>
            <a:lvl1pPr>
              <a:defRPr/>
            </a:lvl1pPr>
          </a:lstStyle>
          <a:p>
            <a:fld id="{CB7498DC-84DA-4B6D-BA93-F661A80FEFDD}" type="slidenum">
              <a:rPr lang="ar-SA">
                <a:solidFill>
                  <a:srgbClr val="336666"/>
                </a:solidFill>
              </a:rPr>
              <a:pPr/>
              <a:t>‹#›</a:t>
            </a:fld>
            <a:endParaRPr lang="en-US">
              <a:solidFill>
                <a:srgbClr val="336666"/>
              </a:solidFill>
            </a:endParaRPr>
          </a:p>
        </p:txBody>
      </p:sp>
    </p:spTree>
    <p:extLst>
      <p:ext uri="{BB962C8B-B14F-4D97-AF65-F5344CB8AC3E}">
        <p14:creationId xmlns:p14="http://schemas.microsoft.com/office/powerpoint/2010/main" val="2341648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E76EA3A-C1F4-4A84-ADA2-A6C12019CB1E}" type="datetime1">
              <a:rPr lang="en-US" smtClean="0">
                <a:solidFill>
                  <a:srgbClr val="000000"/>
                </a:solidFill>
              </a:rPr>
              <a:t>3/9/2025</a:t>
            </a:fld>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6" name="Rectangle 6"/>
          <p:cNvSpPr>
            <a:spLocks noGrp="1" noChangeArrowheads="1"/>
          </p:cNvSpPr>
          <p:nvPr>
            <p:ph type="sldNum" sz="quarter" idx="12"/>
          </p:nvPr>
        </p:nvSpPr>
        <p:spPr>
          <a:ln/>
        </p:spPr>
        <p:txBody>
          <a:bodyPr/>
          <a:lstStyle>
            <a:lvl1pPr>
              <a:defRPr/>
            </a:lvl1pPr>
          </a:lstStyle>
          <a:p>
            <a:pPr>
              <a:defRPr/>
            </a:pPr>
            <a:fld id="{B8C415C7-036E-41E9-902C-40AAB9DAF9C0}"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747094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F18330-44C5-4A5E-872D-AF2F8D577FBE}" type="datetime1">
              <a:rPr lang="en-US" smtClean="0">
                <a:solidFill>
                  <a:srgbClr val="000000"/>
                </a:solidFill>
              </a:rPr>
              <a:t>3/9/2025</a:t>
            </a:fld>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6" name="Rectangle 6"/>
          <p:cNvSpPr>
            <a:spLocks noGrp="1" noChangeArrowheads="1"/>
          </p:cNvSpPr>
          <p:nvPr>
            <p:ph type="sldNum" sz="quarter" idx="12"/>
          </p:nvPr>
        </p:nvSpPr>
        <p:spPr>
          <a:ln/>
        </p:spPr>
        <p:txBody>
          <a:bodyPr/>
          <a:lstStyle>
            <a:lvl1pPr>
              <a:defRPr/>
            </a:lvl1pPr>
          </a:lstStyle>
          <a:p>
            <a:pPr>
              <a:defRPr/>
            </a:pPr>
            <a:fld id="{9DB0DCF9-42EF-4DBF-9079-85FBAD531B20}"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2074621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F3C5A4C-0B70-4C21-A241-2FB43EDEF437}" type="datetime1">
              <a:rPr lang="en-US" smtClean="0">
                <a:solidFill>
                  <a:srgbClr val="000000"/>
                </a:solidFill>
              </a:rPr>
              <a:t>3/9/2025</a:t>
            </a:fld>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6" name="Rectangle 6"/>
          <p:cNvSpPr>
            <a:spLocks noGrp="1" noChangeArrowheads="1"/>
          </p:cNvSpPr>
          <p:nvPr>
            <p:ph type="sldNum" sz="quarter" idx="12"/>
          </p:nvPr>
        </p:nvSpPr>
        <p:spPr>
          <a:ln/>
        </p:spPr>
        <p:txBody>
          <a:bodyPr/>
          <a:lstStyle>
            <a:lvl1pPr>
              <a:defRPr/>
            </a:lvl1pPr>
          </a:lstStyle>
          <a:p>
            <a:pPr>
              <a:defRPr/>
            </a:pPr>
            <a:fld id="{480F77B8-A916-4A3F-A5EE-7171ADE8AE96}"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443591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90B20A3-A19C-493C-AB9D-8D0B460A31C9}" type="datetime1">
              <a:rPr lang="en-US" smtClean="0">
                <a:solidFill>
                  <a:srgbClr val="000000"/>
                </a:solidFill>
              </a:rPr>
              <a:t>3/9/2025</a:t>
            </a:fld>
            <a:endParaRPr lang="en-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7" name="Rectangle 6"/>
          <p:cNvSpPr>
            <a:spLocks noGrp="1" noChangeArrowheads="1"/>
          </p:cNvSpPr>
          <p:nvPr>
            <p:ph type="sldNum" sz="quarter" idx="12"/>
          </p:nvPr>
        </p:nvSpPr>
        <p:spPr>
          <a:ln/>
        </p:spPr>
        <p:txBody>
          <a:bodyPr/>
          <a:lstStyle>
            <a:lvl1pPr>
              <a:defRPr/>
            </a:lvl1pPr>
          </a:lstStyle>
          <a:p>
            <a:pPr>
              <a:defRPr/>
            </a:pPr>
            <a:fld id="{B810AD81-9CD0-4A9C-BA22-9E0E6FDA4BCB}"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28603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3E28C3B1-52A4-4DFA-8B93-043892E41BC1}" type="datetime1">
              <a:rPr lang="en-US" smtClean="0"/>
              <a:t>3/9/2025</a:t>
            </a:fld>
            <a:endParaRPr lang="ar-IQ"/>
          </a:p>
        </p:txBody>
      </p:sp>
      <p:sp>
        <p:nvSpPr>
          <p:cNvPr id="4" name="Footer Placeholder 3"/>
          <p:cNvSpPr>
            <a:spLocks noGrp="1"/>
          </p:cNvSpPr>
          <p:nvPr>
            <p:ph type="ftr" sz="quarter" idx="11"/>
          </p:nvPr>
        </p:nvSpPr>
        <p:spPr/>
        <p:txBody>
          <a:bodyPr/>
          <a:lstStyle/>
          <a:p>
            <a:r>
              <a:rPr lang="en-US"/>
              <a:t>folds         dr.rabeea znad  </a:t>
            </a:r>
            <a:endParaRPr lang="ar-IQ"/>
          </a:p>
        </p:txBody>
      </p:sp>
      <p:sp>
        <p:nvSpPr>
          <p:cNvPr id="5" name="Slide Number Placeholder 4"/>
          <p:cNvSpPr>
            <a:spLocks noGrp="1"/>
          </p:cNvSpPr>
          <p:nvPr>
            <p:ph type="sldNum" sz="quarter" idx="12"/>
          </p:nvPr>
        </p:nvSpPr>
        <p:spPr/>
        <p:txBody>
          <a:bodyPr/>
          <a:lstStyle/>
          <a:p>
            <a:fld id="{303EBA22-27A4-4B72-878D-030B6881E55A}" type="slidenum">
              <a:rPr lang="ar-IQ" smtClean="0"/>
              <a:pPr/>
              <a:t>‹#›</a:t>
            </a:fld>
            <a:endParaRPr lang="ar-IQ"/>
          </a:p>
        </p:txBody>
      </p:sp>
    </p:spTree>
    <p:extLst>
      <p:ext uri="{BB962C8B-B14F-4D97-AF65-F5344CB8AC3E}">
        <p14:creationId xmlns:p14="http://schemas.microsoft.com/office/powerpoint/2010/main" val="37267640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6E24365-27FB-4E74-AA71-F5691441F774}" type="datetime1">
              <a:rPr lang="en-US" smtClean="0">
                <a:solidFill>
                  <a:srgbClr val="000000"/>
                </a:solidFill>
              </a:rPr>
              <a:t>3/9/2025</a:t>
            </a:fld>
            <a:endParaRPr lang="en-CA">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9" name="Rectangle 6"/>
          <p:cNvSpPr>
            <a:spLocks noGrp="1" noChangeArrowheads="1"/>
          </p:cNvSpPr>
          <p:nvPr>
            <p:ph type="sldNum" sz="quarter" idx="12"/>
          </p:nvPr>
        </p:nvSpPr>
        <p:spPr>
          <a:ln/>
        </p:spPr>
        <p:txBody>
          <a:bodyPr/>
          <a:lstStyle>
            <a:lvl1pPr>
              <a:defRPr/>
            </a:lvl1pPr>
          </a:lstStyle>
          <a:p>
            <a:pPr>
              <a:defRPr/>
            </a:pPr>
            <a:fld id="{53252713-8582-4ADB-A53F-5AA22F968937}"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7396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FAE8A3C-4F84-448E-A430-CBF62A634A9E}" type="datetime1">
              <a:rPr lang="en-US" smtClean="0">
                <a:solidFill>
                  <a:srgbClr val="000000"/>
                </a:solidFill>
              </a:rPr>
              <a:t>3/9/2025</a:t>
            </a:fld>
            <a:endParaRPr lang="en-C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5" name="Rectangle 6"/>
          <p:cNvSpPr>
            <a:spLocks noGrp="1" noChangeArrowheads="1"/>
          </p:cNvSpPr>
          <p:nvPr>
            <p:ph type="sldNum" sz="quarter" idx="12"/>
          </p:nvPr>
        </p:nvSpPr>
        <p:spPr>
          <a:ln/>
        </p:spPr>
        <p:txBody>
          <a:bodyPr/>
          <a:lstStyle>
            <a:lvl1pPr>
              <a:defRPr/>
            </a:lvl1pPr>
          </a:lstStyle>
          <a:p>
            <a:pPr>
              <a:defRPr/>
            </a:pPr>
            <a:fld id="{3E93ABDC-3488-4C1E-9112-B499E59AD4AE}"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938012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7250AF9-B17A-4437-84C5-2D9FF282018C}" type="datetime1">
              <a:rPr lang="en-US" smtClean="0">
                <a:solidFill>
                  <a:srgbClr val="000000"/>
                </a:solidFill>
              </a:rPr>
              <a:t>3/9/2025</a:t>
            </a:fld>
            <a:endParaRPr lang="en-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4" name="Rectangle 6"/>
          <p:cNvSpPr>
            <a:spLocks noGrp="1" noChangeArrowheads="1"/>
          </p:cNvSpPr>
          <p:nvPr>
            <p:ph type="sldNum" sz="quarter" idx="12"/>
          </p:nvPr>
        </p:nvSpPr>
        <p:spPr>
          <a:ln/>
        </p:spPr>
        <p:txBody>
          <a:bodyPr/>
          <a:lstStyle>
            <a:lvl1pPr>
              <a:defRPr/>
            </a:lvl1pPr>
          </a:lstStyle>
          <a:p>
            <a:pPr>
              <a:defRPr/>
            </a:pPr>
            <a:fld id="{E672D22E-4501-41C0-9C8B-8AFC4A0D6713}"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138717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D48629-64A5-44CC-83B0-714D175895F6}" type="datetime1">
              <a:rPr lang="en-US" smtClean="0">
                <a:solidFill>
                  <a:srgbClr val="000000"/>
                </a:solidFill>
              </a:rPr>
              <a:t>3/9/2025</a:t>
            </a:fld>
            <a:endParaRPr lang="en-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7" name="Rectangle 6"/>
          <p:cNvSpPr>
            <a:spLocks noGrp="1" noChangeArrowheads="1"/>
          </p:cNvSpPr>
          <p:nvPr>
            <p:ph type="sldNum" sz="quarter" idx="12"/>
          </p:nvPr>
        </p:nvSpPr>
        <p:spPr>
          <a:ln/>
        </p:spPr>
        <p:txBody>
          <a:bodyPr/>
          <a:lstStyle>
            <a:lvl1pPr>
              <a:defRPr/>
            </a:lvl1pPr>
          </a:lstStyle>
          <a:p>
            <a:pPr>
              <a:defRPr/>
            </a:pPr>
            <a:fld id="{9A1A77A2-3628-4CEE-97D8-976D2B3F0538}"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6196475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5293D5-2446-49D4-B50C-D17991F949E0}" type="datetime1">
              <a:rPr lang="en-US" smtClean="0">
                <a:solidFill>
                  <a:srgbClr val="000000"/>
                </a:solidFill>
              </a:rPr>
              <a:t>3/9/2025</a:t>
            </a:fld>
            <a:endParaRPr lang="en-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7" name="Rectangle 6"/>
          <p:cNvSpPr>
            <a:spLocks noGrp="1" noChangeArrowheads="1"/>
          </p:cNvSpPr>
          <p:nvPr>
            <p:ph type="sldNum" sz="quarter" idx="12"/>
          </p:nvPr>
        </p:nvSpPr>
        <p:spPr>
          <a:ln/>
        </p:spPr>
        <p:txBody>
          <a:bodyPr/>
          <a:lstStyle>
            <a:lvl1pPr>
              <a:defRPr/>
            </a:lvl1pPr>
          </a:lstStyle>
          <a:p>
            <a:pPr>
              <a:defRPr/>
            </a:pPr>
            <a:fld id="{2093F813-9EDF-4EBA-BC09-D5C233E72199}"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511834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9B77BBA-6E85-4200-8967-9170879DF9F3}" type="datetime1">
              <a:rPr lang="en-US" smtClean="0">
                <a:solidFill>
                  <a:srgbClr val="000000"/>
                </a:solidFill>
              </a:rPr>
              <a:t>3/9/2025</a:t>
            </a:fld>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6" name="Rectangle 6"/>
          <p:cNvSpPr>
            <a:spLocks noGrp="1" noChangeArrowheads="1"/>
          </p:cNvSpPr>
          <p:nvPr>
            <p:ph type="sldNum" sz="quarter" idx="12"/>
          </p:nvPr>
        </p:nvSpPr>
        <p:spPr>
          <a:ln/>
        </p:spPr>
        <p:txBody>
          <a:bodyPr/>
          <a:lstStyle>
            <a:lvl1pPr>
              <a:defRPr/>
            </a:lvl1pPr>
          </a:lstStyle>
          <a:p>
            <a:pPr>
              <a:defRPr/>
            </a:pPr>
            <a:fld id="{CD509F65-A5CC-46A6-A6C6-A82AB40A8950}"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7366488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8674EF7-44A5-4154-A64F-37C8B2FEA4BD}" type="datetime1">
              <a:rPr lang="en-US" smtClean="0">
                <a:solidFill>
                  <a:srgbClr val="000000"/>
                </a:solidFill>
              </a:rPr>
              <a:t>3/9/2025</a:t>
            </a:fld>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6" name="Rectangle 6"/>
          <p:cNvSpPr>
            <a:spLocks noGrp="1" noChangeArrowheads="1"/>
          </p:cNvSpPr>
          <p:nvPr>
            <p:ph type="sldNum" sz="quarter" idx="12"/>
          </p:nvPr>
        </p:nvSpPr>
        <p:spPr>
          <a:ln/>
        </p:spPr>
        <p:txBody>
          <a:bodyPr/>
          <a:lstStyle>
            <a:lvl1pPr>
              <a:defRPr/>
            </a:lvl1pPr>
          </a:lstStyle>
          <a:p>
            <a:pPr>
              <a:defRPr/>
            </a:pPr>
            <a:fld id="{9BA05129-675E-4D92-8070-B89342C56D86}"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26545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D3FFE59-4B83-497D-8E0F-19A88DE09733}" type="datetime1">
              <a:rPr lang="en-US" smtClean="0">
                <a:solidFill>
                  <a:srgbClr val="000000"/>
                </a:solidFill>
              </a:rPr>
              <a:t>3/9/2025</a:t>
            </a:fld>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6" name="Rectangle 6"/>
          <p:cNvSpPr>
            <a:spLocks noGrp="1" noChangeArrowheads="1"/>
          </p:cNvSpPr>
          <p:nvPr>
            <p:ph type="sldNum" sz="quarter" idx="12"/>
          </p:nvPr>
        </p:nvSpPr>
        <p:spPr>
          <a:ln/>
        </p:spPr>
        <p:txBody>
          <a:bodyPr/>
          <a:lstStyle>
            <a:lvl1pPr>
              <a:defRPr/>
            </a:lvl1pPr>
          </a:lstStyle>
          <a:p>
            <a:pPr>
              <a:defRPr/>
            </a:pPr>
            <a:fld id="{06EDB445-A6BA-403D-9DB4-B9043A391289}"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41102456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FA6CFBA-0AD3-4C92-98E0-0674926ABDE9}" type="datetime1">
              <a:rPr lang="en-US" smtClean="0">
                <a:solidFill>
                  <a:srgbClr val="000000"/>
                </a:solidFill>
              </a:rPr>
              <a:t>3/9/2025</a:t>
            </a:fld>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6" name="Rectangle 6"/>
          <p:cNvSpPr>
            <a:spLocks noGrp="1" noChangeArrowheads="1"/>
          </p:cNvSpPr>
          <p:nvPr>
            <p:ph type="sldNum" sz="quarter" idx="12"/>
          </p:nvPr>
        </p:nvSpPr>
        <p:spPr>
          <a:ln/>
        </p:spPr>
        <p:txBody>
          <a:bodyPr/>
          <a:lstStyle>
            <a:lvl1pPr>
              <a:defRPr/>
            </a:lvl1pPr>
          </a:lstStyle>
          <a:p>
            <a:pPr>
              <a:defRPr/>
            </a:pPr>
            <a:fld id="{36827906-726A-4E0A-99D3-6E9A561BACE3}"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4880570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F00AEB2-C0E4-4E40-A845-7B91DD9AC85D}" type="datetime1">
              <a:rPr lang="en-US" smtClean="0">
                <a:solidFill>
                  <a:srgbClr val="000000"/>
                </a:solidFill>
              </a:rPr>
              <a:t>3/9/2025</a:t>
            </a:fld>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6" name="Rectangle 6"/>
          <p:cNvSpPr>
            <a:spLocks noGrp="1" noChangeArrowheads="1"/>
          </p:cNvSpPr>
          <p:nvPr>
            <p:ph type="sldNum" sz="quarter" idx="12"/>
          </p:nvPr>
        </p:nvSpPr>
        <p:spPr>
          <a:ln/>
        </p:spPr>
        <p:txBody>
          <a:bodyPr/>
          <a:lstStyle>
            <a:lvl1pPr>
              <a:defRPr/>
            </a:lvl1pPr>
          </a:lstStyle>
          <a:p>
            <a:pPr>
              <a:defRPr/>
            </a:pPr>
            <a:fld id="{94BE5FDC-D70E-4F55-A8EC-661F115E88AD}"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92881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7D993-68F3-4112-89B2-03AE641955E0}" type="datetime1">
              <a:rPr lang="en-US" smtClean="0"/>
              <a:t>3/9/2025</a:t>
            </a:fld>
            <a:endParaRPr lang="ar-IQ"/>
          </a:p>
        </p:txBody>
      </p:sp>
      <p:sp>
        <p:nvSpPr>
          <p:cNvPr id="3" name="Footer Placeholder 2"/>
          <p:cNvSpPr>
            <a:spLocks noGrp="1"/>
          </p:cNvSpPr>
          <p:nvPr>
            <p:ph type="ftr" sz="quarter" idx="11"/>
          </p:nvPr>
        </p:nvSpPr>
        <p:spPr/>
        <p:txBody>
          <a:bodyPr/>
          <a:lstStyle/>
          <a:p>
            <a:r>
              <a:rPr lang="en-US"/>
              <a:t>folds         dr.rabeea znad  </a:t>
            </a:r>
            <a:endParaRPr lang="ar-IQ"/>
          </a:p>
        </p:txBody>
      </p:sp>
      <p:sp>
        <p:nvSpPr>
          <p:cNvPr id="4" name="Slide Number Placeholder 3"/>
          <p:cNvSpPr>
            <a:spLocks noGrp="1"/>
          </p:cNvSpPr>
          <p:nvPr>
            <p:ph type="sldNum" sz="quarter" idx="12"/>
          </p:nvPr>
        </p:nvSpPr>
        <p:spPr/>
        <p:txBody>
          <a:bodyPr/>
          <a:lstStyle/>
          <a:p>
            <a:fld id="{303EBA22-27A4-4B72-878D-030B6881E55A}" type="slidenum">
              <a:rPr lang="ar-IQ" smtClean="0"/>
              <a:pPr/>
              <a:t>‹#›</a:t>
            </a:fld>
            <a:endParaRPr lang="ar-IQ"/>
          </a:p>
        </p:txBody>
      </p:sp>
    </p:spTree>
    <p:extLst>
      <p:ext uri="{BB962C8B-B14F-4D97-AF65-F5344CB8AC3E}">
        <p14:creationId xmlns:p14="http://schemas.microsoft.com/office/powerpoint/2010/main" val="32836999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80EDE61-637E-495F-AB91-98ECA5621E01}" type="datetime1">
              <a:rPr lang="en-US" smtClean="0">
                <a:solidFill>
                  <a:srgbClr val="000000"/>
                </a:solidFill>
              </a:rPr>
              <a:t>3/9/2025</a:t>
            </a:fld>
            <a:endParaRPr lang="en-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7" name="Rectangle 6"/>
          <p:cNvSpPr>
            <a:spLocks noGrp="1" noChangeArrowheads="1"/>
          </p:cNvSpPr>
          <p:nvPr>
            <p:ph type="sldNum" sz="quarter" idx="12"/>
          </p:nvPr>
        </p:nvSpPr>
        <p:spPr>
          <a:ln/>
        </p:spPr>
        <p:txBody>
          <a:bodyPr/>
          <a:lstStyle>
            <a:lvl1pPr>
              <a:defRPr/>
            </a:lvl1pPr>
          </a:lstStyle>
          <a:p>
            <a:pPr>
              <a:defRPr/>
            </a:pPr>
            <a:fld id="{CE244592-1262-4FF8-9E06-5585A0CA4297}"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3955941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50E6986-F90B-4BAC-B2FA-96A45D7E16C8}" type="datetime1">
              <a:rPr lang="en-US" smtClean="0">
                <a:solidFill>
                  <a:srgbClr val="000000"/>
                </a:solidFill>
              </a:rPr>
              <a:t>3/9/2025</a:t>
            </a:fld>
            <a:endParaRPr lang="en-CA">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9" name="Rectangle 6"/>
          <p:cNvSpPr>
            <a:spLocks noGrp="1" noChangeArrowheads="1"/>
          </p:cNvSpPr>
          <p:nvPr>
            <p:ph type="sldNum" sz="quarter" idx="12"/>
          </p:nvPr>
        </p:nvSpPr>
        <p:spPr>
          <a:ln/>
        </p:spPr>
        <p:txBody>
          <a:bodyPr/>
          <a:lstStyle>
            <a:lvl1pPr>
              <a:defRPr/>
            </a:lvl1pPr>
          </a:lstStyle>
          <a:p>
            <a:pPr>
              <a:defRPr/>
            </a:pPr>
            <a:fld id="{66C66035-D4F7-4273-A6C7-8068AFD1030F}"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8026771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7627A6D-A77B-4ABA-B45C-58B968854394}" type="datetime1">
              <a:rPr lang="en-US" smtClean="0">
                <a:solidFill>
                  <a:srgbClr val="000000"/>
                </a:solidFill>
              </a:rPr>
              <a:t>3/9/2025</a:t>
            </a:fld>
            <a:endParaRPr lang="en-C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5" name="Rectangle 6"/>
          <p:cNvSpPr>
            <a:spLocks noGrp="1" noChangeArrowheads="1"/>
          </p:cNvSpPr>
          <p:nvPr>
            <p:ph type="sldNum" sz="quarter" idx="12"/>
          </p:nvPr>
        </p:nvSpPr>
        <p:spPr>
          <a:ln/>
        </p:spPr>
        <p:txBody>
          <a:bodyPr/>
          <a:lstStyle>
            <a:lvl1pPr>
              <a:defRPr/>
            </a:lvl1pPr>
          </a:lstStyle>
          <a:p>
            <a:pPr>
              <a:defRPr/>
            </a:pPr>
            <a:fld id="{C21F9626-7DA2-4468-96CB-DB920DA119E9}"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23956757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D7D1434-370F-4ADC-98A5-B7BD993F212B}" type="datetime1">
              <a:rPr lang="en-US" smtClean="0">
                <a:solidFill>
                  <a:srgbClr val="000000"/>
                </a:solidFill>
              </a:rPr>
              <a:t>3/9/2025</a:t>
            </a:fld>
            <a:endParaRPr lang="en-CA">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4" name="Rectangle 6"/>
          <p:cNvSpPr>
            <a:spLocks noGrp="1" noChangeArrowheads="1"/>
          </p:cNvSpPr>
          <p:nvPr>
            <p:ph type="sldNum" sz="quarter" idx="12"/>
          </p:nvPr>
        </p:nvSpPr>
        <p:spPr>
          <a:ln/>
        </p:spPr>
        <p:txBody>
          <a:bodyPr/>
          <a:lstStyle>
            <a:lvl1pPr>
              <a:defRPr/>
            </a:lvl1pPr>
          </a:lstStyle>
          <a:p>
            <a:pPr>
              <a:defRPr/>
            </a:pPr>
            <a:fld id="{C87782BE-39C8-41AC-ACBA-C990B090BD96}"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2734847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C179F25-478B-4AD5-A0C2-D8FFA4128CCD}" type="datetime1">
              <a:rPr lang="en-US" smtClean="0">
                <a:solidFill>
                  <a:srgbClr val="000000"/>
                </a:solidFill>
              </a:rPr>
              <a:t>3/9/2025</a:t>
            </a:fld>
            <a:endParaRPr lang="en-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7" name="Rectangle 6"/>
          <p:cNvSpPr>
            <a:spLocks noGrp="1" noChangeArrowheads="1"/>
          </p:cNvSpPr>
          <p:nvPr>
            <p:ph type="sldNum" sz="quarter" idx="12"/>
          </p:nvPr>
        </p:nvSpPr>
        <p:spPr>
          <a:ln/>
        </p:spPr>
        <p:txBody>
          <a:bodyPr/>
          <a:lstStyle>
            <a:lvl1pPr>
              <a:defRPr/>
            </a:lvl1pPr>
          </a:lstStyle>
          <a:p>
            <a:pPr>
              <a:defRPr/>
            </a:pPr>
            <a:fld id="{353AA1F6-88D2-4935-BC6B-F5D0EB31CDE3}"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9194307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559CEF-E2CB-4F19-9950-7B98857379B0}" type="datetime1">
              <a:rPr lang="en-US" smtClean="0">
                <a:solidFill>
                  <a:srgbClr val="000000"/>
                </a:solidFill>
              </a:rPr>
              <a:t>3/9/2025</a:t>
            </a:fld>
            <a:endParaRPr lang="en-CA">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7" name="Rectangle 6"/>
          <p:cNvSpPr>
            <a:spLocks noGrp="1" noChangeArrowheads="1"/>
          </p:cNvSpPr>
          <p:nvPr>
            <p:ph type="sldNum" sz="quarter" idx="12"/>
          </p:nvPr>
        </p:nvSpPr>
        <p:spPr>
          <a:ln/>
        </p:spPr>
        <p:txBody>
          <a:bodyPr/>
          <a:lstStyle>
            <a:lvl1pPr>
              <a:defRPr/>
            </a:lvl1pPr>
          </a:lstStyle>
          <a:p>
            <a:pPr>
              <a:defRPr/>
            </a:pPr>
            <a:fld id="{FB752436-E19D-4DA1-A506-712C63A8652B}"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5533915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F7769D7-8F47-4F3C-9216-B39DC07F2615}" type="datetime1">
              <a:rPr lang="en-US" smtClean="0">
                <a:solidFill>
                  <a:srgbClr val="000000"/>
                </a:solidFill>
              </a:rPr>
              <a:t>3/9/2025</a:t>
            </a:fld>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6" name="Rectangle 6"/>
          <p:cNvSpPr>
            <a:spLocks noGrp="1" noChangeArrowheads="1"/>
          </p:cNvSpPr>
          <p:nvPr>
            <p:ph type="sldNum" sz="quarter" idx="12"/>
          </p:nvPr>
        </p:nvSpPr>
        <p:spPr>
          <a:ln/>
        </p:spPr>
        <p:txBody>
          <a:bodyPr/>
          <a:lstStyle>
            <a:lvl1pPr>
              <a:defRPr/>
            </a:lvl1pPr>
          </a:lstStyle>
          <a:p>
            <a:pPr>
              <a:defRPr/>
            </a:pPr>
            <a:fld id="{FAC7F6F1-0408-4BB3-9C1C-003732277FF8}"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1901457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BB3D77F-E54F-494B-A155-30610755A76B}" type="datetime1">
              <a:rPr lang="en-US" smtClean="0">
                <a:solidFill>
                  <a:srgbClr val="000000"/>
                </a:solidFill>
              </a:rPr>
              <a:t>3/9/2025</a:t>
            </a:fld>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CA">
                <a:solidFill>
                  <a:srgbClr val="000000"/>
                </a:solidFill>
              </a:rPr>
              <a:t>folds         dr.rabeea znad  </a:t>
            </a:r>
          </a:p>
        </p:txBody>
      </p:sp>
      <p:sp>
        <p:nvSpPr>
          <p:cNvPr id="6" name="Rectangle 6"/>
          <p:cNvSpPr>
            <a:spLocks noGrp="1" noChangeArrowheads="1"/>
          </p:cNvSpPr>
          <p:nvPr>
            <p:ph type="sldNum" sz="quarter" idx="12"/>
          </p:nvPr>
        </p:nvSpPr>
        <p:spPr>
          <a:ln/>
        </p:spPr>
        <p:txBody>
          <a:bodyPr/>
          <a:lstStyle>
            <a:lvl1pPr>
              <a:defRPr/>
            </a:lvl1pPr>
          </a:lstStyle>
          <a:p>
            <a:pPr>
              <a:defRPr/>
            </a:pPr>
            <a:fld id="{01277719-5B1F-4A9D-A4E8-543DC1201004}" type="slidenum">
              <a:rPr lang="en-CA">
                <a:solidFill>
                  <a:srgbClr val="000000"/>
                </a:solidFill>
              </a:rPr>
              <a:pPr>
                <a:defRPr/>
              </a:pPr>
              <a:t>‹#›</a:t>
            </a:fld>
            <a:endParaRPr lang="en-CA">
              <a:solidFill>
                <a:srgbClr val="000000"/>
              </a:solidFill>
            </a:endParaRPr>
          </a:p>
        </p:txBody>
      </p:sp>
    </p:spTree>
    <p:extLst>
      <p:ext uri="{BB962C8B-B14F-4D97-AF65-F5344CB8AC3E}">
        <p14:creationId xmlns:p14="http://schemas.microsoft.com/office/powerpoint/2010/main" val="32675824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861924CC-9010-427B-95AA-832E856ACCCD}"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EE57D8F-0C3E-4225-822B-714054C64598}"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9988513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80D52F2B-4B81-4CB7-B1AE-F8BC47F2FF9D}"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9041B109-DB95-4EF5-AC02-B2AF2A8B153F}"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54598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018" indent="0">
              <a:buNone/>
              <a:defRPr sz="1200"/>
            </a:lvl2pPr>
            <a:lvl3pPr marL="914036" indent="0">
              <a:buNone/>
              <a:defRPr sz="1000"/>
            </a:lvl3pPr>
            <a:lvl4pPr marL="1371052" indent="0">
              <a:buNone/>
              <a:defRPr sz="900"/>
            </a:lvl4pPr>
            <a:lvl5pPr marL="1828068" indent="0">
              <a:buNone/>
              <a:defRPr sz="900"/>
            </a:lvl5pPr>
            <a:lvl6pPr marL="2285087" indent="0">
              <a:buNone/>
              <a:defRPr sz="900"/>
            </a:lvl6pPr>
            <a:lvl7pPr marL="2742104" indent="0">
              <a:buNone/>
              <a:defRPr sz="900"/>
            </a:lvl7pPr>
            <a:lvl8pPr marL="3199122" indent="0">
              <a:buNone/>
              <a:defRPr sz="900"/>
            </a:lvl8pPr>
            <a:lvl9pPr marL="365613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2F184C-1303-468A-9A8E-BFC74755350E}" type="datetime1">
              <a:rPr lang="en-US" smtClean="0"/>
              <a:t>3/9/2025</a:t>
            </a:fld>
            <a:endParaRPr lang="ar-IQ"/>
          </a:p>
        </p:txBody>
      </p:sp>
      <p:sp>
        <p:nvSpPr>
          <p:cNvPr id="6" name="Footer Placeholder 5"/>
          <p:cNvSpPr>
            <a:spLocks noGrp="1"/>
          </p:cNvSpPr>
          <p:nvPr>
            <p:ph type="ftr" sz="quarter" idx="11"/>
          </p:nvPr>
        </p:nvSpPr>
        <p:spPr/>
        <p:txBody>
          <a:bodyPr/>
          <a:lstStyle/>
          <a:p>
            <a:r>
              <a:rPr lang="en-US"/>
              <a:t>folds         dr.rabeea znad  </a:t>
            </a:r>
            <a:endParaRPr lang="ar-IQ"/>
          </a:p>
        </p:txBody>
      </p:sp>
      <p:sp>
        <p:nvSpPr>
          <p:cNvPr id="7" name="Slide Number Placeholder 6"/>
          <p:cNvSpPr>
            <a:spLocks noGrp="1"/>
          </p:cNvSpPr>
          <p:nvPr>
            <p:ph type="sldNum" sz="quarter" idx="12"/>
          </p:nvPr>
        </p:nvSpPr>
        <p:spPr/>
        <p:txBody>
          <a:bodyPr/>
          <a:lstStyle/>
          <a:p>
            <a:fld id="{303EBA22-27A4-4B72-878D-030B6881E55A}" type="slidenum">
              <a:rPr lang="ar-IQ" smtClean="0"/>
              <a:pPr/>
              <a:t>‹#›</a:t>
            </a:fld>
            <a:endParaRPr lang="ar-IQ"/>
          </a:p>
        </p:txBody>
      </p:sp>
    </p:spTree>
    <p:extLst>
      <p:ext uri="{BB962C8B-B14F-4D97-AF65-F5344CB8AC3E}">
        <p14:creationId xmlns:p14="http://schemas.microsoft.com/office/powerpoint/2010/main" val="3485380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3341891B-7D26-40E3-A057-3E6FFE36E961}"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586A92A8-4A05-48FC-BC40-1070BBA9BF3A}"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3946464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12B52818-A2DE-42E7-A2A3-531B38840EEA}" type="datetime1">
              <a:rPr lang="en-US" smtClean="0">
                <a:solidFill>
                  <a:prstClr val="black">
                    <a:tint val="75000"/>
                  </a:prstClr>
                </a:solidFill>
              </a:rPr>
              <a:t>3/9/2025</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826E9C8D-4A2D-45EB-98B2-B13B7627CBE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2688318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6E822CDE-28BE-4724-A1D7-AFD96EF4DE47}" type="datetime1">
              <a:rPr lang="en-US" smtClean="0">
                <a:solidFill>
                  <a:prstClr val="black">
                    <a:tint val="75000"/>
                  </a:prstClr>
                </a:solidFill>
              </a:rPr>
              <a:t>3/9/2025</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34D91B2F-6ABA-424A-8BA5-E89E2E982BF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0024892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123E9340-5D7D-48EB-95BB-33830A640BDB}" type="datetime1">
              <a:rPr lang="en-US" smtClean="0">
                <a:solidFill>
                  <a:prstClr val="black">
                    <a:tint val="75000"/>
                  </a:prstClr>
                </a:solidFill>
              </a:rPr>
              <a:t>3/9/2025</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B265E785-F13E-4120-98FC-F04CFB100B6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5564035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200023DB-AC0C-4A4C-9EC8-D9BBE5DB7AD0}" type="datetime1">
              <a:rPr lang="en-US" smtClean="0">
                <a:solidFill>
                  <a:prstClr val="black">
                    <a:tint val="75000"/>
                  </a:prstClr>
                </a:solidFill>
              </a:rPr>
              <a:t>3/9/2025</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F6D2B69C-D818-4FAA-9F08-2317D03ED45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13553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D1C17AA8-79D8-4260-8B04-C7C9CAD8686C}" type="datetime1">
              <a:rPr lang="en-US" smtClean="0">
                <a:solidFill>
                  <a:prstClr val="black">
                    <a:tint val="75000"/>
                  </a:prstClr>
                </a:solidFill>
              </a:rPr>
              <a:t>3/9/2025</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415E089C-4423-44A7-8595-A7E226A2BE78}"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8049421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078D9B70-E200-4DC7-BFB7-B0532ECA5FC7}" type="datetime1">
              <a:rPr lang="en-US" smtClean="0">
                <a:solidFill>
                  <a:prstClr val="black">
                    <a:tint val="75000"/>
                  </a:prstClr>
                </a:solidFill>
              </a:rPr>
              <a:t>3/9/2025</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48A9A04B-63F8-4B4D-B062-E7D0AC650E3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022936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BD085740-5CD0-4EE6-85E2-1915F6EB1A4B}"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3979D5D-02A1-4334-B756-B1296ECCC21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0450341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EC881404-1E74-4383-B71F-A4A86A24CCEF}"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8901A26-560E-4196-B3DE-75599913F73F}"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1893577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ED2F451C-4802-4654-ADC9-8A536F54AE99}"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EE57D8F-0C3E-4225-822B-714054C64598}"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52827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8" indent="0">
              <a:buNone/>
              <a:defRPr sz="2800"/>
            </a:lvl2pPr>
            <a:lvl3pPr marL="914036" indent="0">
              <a:buNone/>
              <a:defRPr sz="2400"/>
            </a:lvl3pPr>
            <a:lvl4pPr marL="1371052" indent="0">
              <a:buNone/>
              <a:defRPr sz="2000"/>
            </a:lvl4pPr>
            <a:lvl5pPr marL="1828068" indent="0">
              <a:buNone/>
              <a:defRPr sz="2000"/>
            </a:lvl5pPr>
            <a:lvl6pPr marL="2285087" indent="0">
              <a:buNone/>
              <a:defRPr sz="2000"/>
            </a:lvl6pPr>
            <a:lvl7pPr marL="2742104" indent="0">
              <a:buNone/>
              <a:defRPr sz="2000"/>
            </a:lvl7pPr>
            <a:lvl8pPr marL="3199122" indent="0">
              <a:buNone/>
              <a:defRPr sz="2000"/>
            </a:lvl8pPr>
            <a:lvl9pPr marL="3656138" indent="0">
              <a:buNone/>
              <a:defRPr sz="2000"/>
            </a:lvl9pPr>
          </a:lstStyle>
          <a:p>
            <a:endParaRPr lang="ar-IQ"/>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18" indent="0">
              <a:buNone/>
              <a:defRPr sz="1200"/>
            </a:lvl2pPr>
            <a:lvl3pPr marL="914036" indent="0">
              <a:buNone/>
              <a:defRPr sz="1000"/>
            </a:lvl3pPr>
            <a:lvl4pPr marL="1371052" indent="0">
              <a:buNone/>
              <a:defRPr sz="900"/>
            </a:lvl4pPr>
            <a:lvl5pPr marL="1828068" indent="0">
              <a:buNone/>
              <a:defRPr sz="900"/>
            </a:lvl5pPr>
            <a:lvl6pPr marL="2285087" indent="0">
              <a:buNone/>
              <a:defRPr sz="900"/>
            </a:lvl6pPr>
            <a:lvl7pPr marL="2742104" indent="0">
              <a:buNone/>
              <a:defRPr sz="900"/>
            </a:lvl7pPr>
            <a:lvl8pPr marL="3199122" indent="0">
              <a:buNone/>
              <a:defRPr sz="900"/>
            </a:lvl8pPr>
            <a:lvl9pPr marL="365613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28958B-91A6-4BED-A4E3-5D41EB8DFCF2}" type="datetime1">
              <a:rPr lang="en-US" smtClean="0"/>
              <a:t>3/9/2025</a:t>
            </a:fld>
            <a:endParaRPr lang="ar-IQ"/>
          </a:p>
        </p:txBody>
      </p:sp>
      <p:sp>
        <p:nvSpPr>
          <p:cNvPr id="6" name="Footer Placeholder 5"/>
          <p:cNvSpPr>
            <a:spLocks noGrp="1"/>
          </p:cNvSpPr>
          <p:nvPr>
            <p:ph type="ftr" sz="quarter" idx="11"/>
          </p:nvPr>
        </p:nvSpPr>
        <p:spPr/>
        <p:txBody>
          <a:bodyPr/>
          <a:lstStyle/>
          <a:p>
            <a:r>
              <a:rPr lang="en-US"/>
              <a:t>folds         dr.rabeea znad  </a:t>
            </a:r>
            <a:endParaRPr lang="ar-IQ"/>
          </a:p>
        </p:txBody>
      </p:sp>
      <p:sp>
        <p:nvSpPr>
          <p:cNvPr id="7" name="Slide Number Placeholder 6"/>
          <p:cNvSpPr>
            <a:spLocks noGrp="1"/>
          </p:cNvSpPr>
          <p:nvPr>
            <p:ph type="sldNum" sz="quarter" idx="12"/>
          </p:nvPr>
        </p:nvSpPr>
        <p:spPr/>
        <p:txBody>
          <a:bodyPr/>
          <a:lstStyle/>
          <a:p>
            <a:fld id="{303EBA22-27A4-4B72-878D-030B6881E55A}" type="slidenum">
              <a:rPr lang="ar-IQ" smtClean="0"/>
              <a:pPr/>
              <a:t>‹#›</a:t>
            </a:fld>
            <a:endParaRPr lang="ar-IQ"/>
          </a:p>
        </p:txBody>
      </p:sp>
    </p:spTree>
    <p:extLst>
      <p:ext uri="{BB962C8B-B14F-4D97-AF65-F5344CB8AC3E}">
        <p14:creationId xmlns:p14="http://schemas.microsoft.com/office/powerpoint/2010/main" val="783920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A0B6ACE7-2650-4AE0-A374-7636B5B144E5}"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9041B109-DB95-4EF5-AC02-B2AF2A8B153F}"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2073780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194E72D7-48E2-413F-BE04-D4D89FBD1E54}"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586A92A8-4A05-48FC-BC40-1070BBA9BF3A}"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1568558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D3AA1842-1604-45CB-AE31-ADEC2A0400DE}" type="datetime1">
              <a:rPr lang="en-US" smtClean="0">
                <a:solidFill>
                  <a:prstClr val="black">
                    <a:tint val="75000"/>
                  </a:prstClr>
                </a:solidFill>
              </a:rPr>
              <a:t>3/9/2025</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826E9C8D-4A2D-45EB-98B2-B13B7627CBE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9304358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BF2EDDB0-51B0-4F71-8FF0-41B10EF68C79}" type="datetime1">
              <a:rPr lang="en-US" smtClean="0">
                <a:solidFill>
                  <a:prstClr val="black">
                    <a:tint val="75000"/>
                  </a:prstClr>
                </a:solidFill>
              </a:rPr>
              <a:t>3/9/2025</a:t>
            </a:fld>
            <a:endParaRPr lang="ar-SA">
              <a:solidFill>
                <a:prstClr val="black">
                  <a:tint val="75000"/>
                </a:prstClr>
              </a:solidFill>
            </a:endParaRPr>
          </a:p>
        </p:txBody>
      </p:sp>
      <p:sp>
        <p:nvSpPr>
          <p:cNvPr id="8"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9" name="عنصر نائب لرقم الشريحة 5"/>
          <p:cNvSpPr>
            <a:spLocks noGrp="1"/>
          </p:cNvSpPr>
          <p:nvPr>
            <p:ph type="sldNum" sz="quarter" idx="12"/>
          </p:nvPr>
        </p:nvSpPr>
        <p:spPr/>
        <p:txBody>
          <a:bodyPr/>
          <a:lstStyle>
            <a:lvl1pPr>
              <a:defRPr/>
            </a:lvl1pPr>
          </a:lstStyle>
          <a:p>
            <a:pPr>
              <a:defRPr/>
            </a:pPr>
            <a:fld id="{34D91B2F-6ABA-424A-8BA5-E89E2E982BF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371990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B7A323CE-6703-432A-B112-DF6E5146FC72}" type="datetime1">
              <a:rPr lang="en-US" smtClean="0">
                <a:solidFill>
                  <a:prstClr val="black">
                    <a:tint val="75000"/>
                  </a:prstClr>
                </a:solidFill>
              </a:rPr>
              <a:t>3/9/2025</a:t>
            </a:fld>
            <a:endParaRPr lang="ar-SA">
              <a:solidFill>
                <a:prstClr val="black">
                  <a:tint val="75000"/>
                </a:prstClr>
              </a:solidFill>
            </a:endParaRPr>
          </a:p>
        </p:txBody>
      </p:sp>
      <p:sp>
        <p:nvSpPr>
          <p:cNvPr id="4"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5" name="عنصر نائب لرقم الشريحة 5"/>
          <p:cNvSpPr>
            <a:spLocks noGrp="1"/>
          </p:cNvSpPr>
          <p:nvPr>
            <p:ph type="sldNum" sz="quarter" idx="12"/>
          </p:nvPr>
        </p:nvSpPr>
        <p:spPr/>
        <p:txBody>
          <a:bodyPr/>
          <a:lstStyle>
            <a:lvl1pPr>
              <a:defRPr/>
            </a:lvl1pPr>
          </a:lstStyle>
          <a:p>
            <a:pPr>
              <a:defRPr/>
            </a:pPr>
            <a:fld id="{B265E785-F13E-4120-98FC-F04CFB100B66}"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6063618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74DD0F3B-F2E7-4395-A7D1-92F4314F92A5}" type="datetime1">
              <a:rPr lang="en-US" smtClean="0">
                <a:solidFill>
                  <a:prstClr val="black">
                    <a:tint val="75000"/>
                  </a:prstClr>
                </a:solidFill>
              </a:rPr>
              <a:t>3/9/2025</a:t>
            </a:fld>
            <a:endParaRPr lang="ar-SA">
              <a:solidFill>
                <a:prstClr val="black">
                  <a:tint val="75000"/>
                </a:prstClr>
              </a:solidFill>
            </a:endParaRPr>
          </a:p>
        </p:txBody>
      </p:sp>
      <p:sp>
        <p:nvSpPr>
          <p:cNvPr id="3"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4" name="عنصر نائب لرقم الشريحة 5"/>
          <p:cNvSpPr>
            <a:spLocks noGrp="1"/>
          </p:cNvSpPr>
          <p:nvPr>
            <p:ph type="sldNum" sz="quarter" idx="12"/>
          </p:nvPr>
        </p:nvSpPr>
        <p:spPr/>
        <p:txBody>
          <a:bodyPr/>
          <a:lstStyle>
            <a:lvl1pPr>
              <a:defRPr/>
            </a:lvl1pPr>
          </a:lstStyle>
          <a:p>
            <a:pPr>
              <a:defRPr/>
            </a:pPr>
            <a:fld id="{F6D2B69C-D818-4FAA-9F08-2317D03ED459}"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28850309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1B8202BA-9A90-454A-9261-520C07D938A0}" type="datetime1">
              <a:rPr lang="en-US" smtClean="0">
                <a:solidFill>
                  <a:prstClr val="black">
                    <a:tint val="75000"/>
                  </a:prstClr>
                </a:solidFill>
              </a:rPr>
              <a:t>3/9/2025</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415E089C-4423-44A7-8595-A7E226A2BE78}"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0377360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093727AD-CCE2-42F8-A258-1375A4EEA08D}" type="datetime1">
              <a:rPr lang="en-US" smtClean="0">
                <a:solidFill>
                  <a:prstClr val="black">
                    <a:tint val="75000"/>
                  </a:prstClr>
                </a:solidFill>
              </a:rPr>
              <a:t>3/9/2025</a:t>
            </a:fld>
            <a:endParaRPr lang="ar-SA">
              <a:solidFill>
                <a:prstClr val="black">
                  <a:tint val="75000"/>
                </a:prstClr>
              </a:solidFill>
            </a:endParaRPr>
          </a:p>
        </p:txBody>
      </p:sp>
      <p:sp>
        <p:nvSpPr>
          <p:cNvPr id="6"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7" name="عنصر نائب لرقم الشريحة 5"/>
          <p:cNvSpPr>
            <a:spLocks noGrp="1"/>
          </p:cNvSpPr>
          <p:nvPr>
            <p:ph type="sldNum" sz="quarter" idx="12"/>
          </p:nvPr>
        </p:nvSpPr>
        <p:spPr/>
        <p:txBody>
          <a:bodyPr/>
          <a:lstStyle>
            <a:lvl1pPr>
              <a:defRPr/>
            </a:lvl1pPr>
          </a:lstStyle>
          <a:p>
            <a:pPr>
              <a:defRPr/>
            </a:pPr>
            <a:fld id="{48A9A04B-63F8-4B4D-B062-E7D0AC650E31}"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37762964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9D170814-0EB2-4BED-9FE9-9FD42D663565}"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B3979D5D-02A1-4334-B756-B1296ECCC217}"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40708549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0F439F7D-68F8-40C6-B883-7934EB19EA33}"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lvl1pPr>
              <a:defRPr/>
            </a:lvl1pPr>
          </a:lstStyle>
          <a:p>
            <a:pPr>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lvl1pPr>
              <a:defRPr/>
            </a:lvl1pPr>
          </a:lstStyle>
          <a:p>
            <a:pPr>
              <a:defRPr/>
            </a:pPr>
            <a:fld id="{68901A26-560E-4196-B3DE-75599913F73F}" type="slidenum">
              <a:rPr lang="ar-SA">
                <a:solidFill>
                  <a:prstClr val="black">
                    <a:tint val="75000"/>
                  </a:prstClr>
                </a:solidFill>
              </a:rPr>
              <a:pPr>
                <a:defRPr/>
              </a:pPr>
              <a:t>‹#›</a:t>
            </a:fld>
            <a:endParaRPr lang="ar-SA">
              <a:solidFill>
                <a:prstClr val="black">
                  <a:tint val="75000"/>
                </a:prstClr>
              </a:solidFill>
            </a:endParaRPr>
          </a:p>
        </p:txBody>
      </p:sp>
    </p:spTree>
    <p:extLst>
      <p:ext uri="{BB962C8B-B14F-4D97-AF65-F5344CB8AC3E}">
        <p14:creationId xmlns:p14="http://schemas.microsoft.com/office/powerpoint/2010/main" val="124480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4" tIns="45702" rIns="91404" bIns="45702"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1"/>
            <a:ext cx="8229600" cy="4525963"/>
          </a:xfrm>
          <a:prstGeom prst="rect">
            <a:avLst/>
          </a:prstGeom>
        </p:spPr>
        <p:txBody>
          <a:bodyPr vert="horz" lIns="91404" tIns="45702" rIns="91404" bIns="45702"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4" y="6356350"/>
            <a:ext cx="2133600" cy="365126"/>
          </a:xfrm>
          <a:prstGeom prst="rect">
            <a:avLst/>
          </a:prstGeom>
        </p:spPr>
        <p:txBody>
          <a:bodyPr vert="horz" lIns="91404" tIns="45702" rIns="91404" bIns="45702" rtlCol="1" anchor="ctr"/>
          <a:lstStyle>
            <a:lvl1pPr algn="r">
              <a:defRPr sz="1200">
                <a:solidFill>
                  <a:schemeClr val="tx1">
                    <a:tint val="75000"/>
                  </a:schemeClr>
                </a:solidFill>
              </a:defRPr>
            </a:lvl1pPr>
          </a:lstStyle>
          <a:p>
            <a:fld id="{60E7BCFA-74E3-4806-B859-DAD52F926556}" type="datetime1">
              <a:rPr lang="en-US" smtClean="0"/>
              <a:t>3/9/2025</a:t>
            </a:fld>
            <a:endParaRPr lang="ar-IQ"/>
          </a:p>
        </p:txBody>
      </p:sp>
      <p:sp>
        <p:nvSpPr>
          <p:cNvPr id="5" name="Footer Placeholder 4"/>
          <p:cNvSpPr>
            <a:spLocks noGrp="1"/>
          </p:cNvSpPr>
          <p:nvPr>
            <p:ph type="ftr" sz="quarter" idx="3"/>
          </p:nvPr>
        </p:nvSpPr>
        <p:spPr>
          <a:xfrm>
            <a:off x="3124201" y="6356350"/>
            <a:ext cx="2895600" cy="365126"/>
          </a:xfrm>
          <a:prstGeom prst="rect">
            <a:avLst/>
          </a:prstGeom>
        </p:spPr>
        <p:txBody>
          <a:bodyPr vert="horz" lIns="91404" tIns="45702" rIns="91404" bIns="45702" rtlCol="1" anchor="ctr"/>
          <a:lstStyle>
            <a:lvl1pPr algn="ctr">
              <a:defRPr sz="1200">
                <a:solidFill>
                  <a:schemeClr val="tx1">
                    <a:tint val="75000"/>
                  </a:schemeClr>
                </a:solidFill>
              </a:defRPr>
            </a:lvl1pPr>
          </a:lstStyle>
          <a:p>
            <a:r>
              <a:rPr lang="en-US"/>
              <a:t>folds         dr.rabeea znad  </a:t>
            </a:r>
            <a:endParaRPr lang="ar-IQ"/>
          </a:p>
        </p:txBody>
      </p:sp>
      <p:sp>
        <p:nvSpPr>
          <p:cNvPr id="6" name="Slide Number Placeholder 5"/>
          <p:cNvSpPr>
            <a:spLocks noGrp="1"/>
          </p:cNvSpPr>
          <p:nvPr>
            <p:ph type="sldNum" sz="quarter" idx="4"/>
          </p:nvPr>
        </p:nvSpPr>
        <p:spPr>
          <a:xfrm>
            <a:off x="457200" y="6356350"/>
            <a:ext cx="2133600" cy="365126"/>
          </a:xfrm>
          <a:prstGeom prst="rect">
            <a:avLst/>
          </a:prstGeom>
        </p:spPr>
        <p:txBody>
          <a:bodyPr vert="horz" lIns="91404" tIns="45702" rIns="91404" bIns="45702" rtlCol="1" anchor="ctr"/>
          <a:lstStyle>
            <a:lvl1pPr algn="l">
              <a:defRPr sz="1200">
                <a:solidFill>
                  <a:schemeClr val="tx1">
                    <a:tint val="75000"/>
                  </a:schemeClr>
                </a:solidFill>
              </a:defRPr>
            </a:lvl1pPr>
          </a:lstStyle>
          <a:p>
            <a:fld id="{303EBA22-27A4-4B72-878D-030B6881E55A}" type="slidenum">
              <a:rPr lang="ar-IQ" smtClean="0"/>
              <a:pPr/>
              <a:t>‹#›</a:t>
            </a:fld>
            <a:endParaRPr lang="ar-IQ"/>
          </a:p>
        </p:txBody>
      </p:sp>
    </p:spTree>
    <p:extLst>
      <p:ext uri="{BB962C8B-B14F-4D97-AF65-F5344CB8AC3E}">
        <p14:creationId xmlns:p14="http://schemas.microsoft.com/office/powerpoint/2010/main" val="1148661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036" rtl="1" eaLnBrk="1" latinLnBrk="0" hangingPunct="1">
        <a:spcBef>
          <a:spcPct val="0"/>
        </a:spcBef>
        <a:buNone/>
        <a:defRPr sz="4400" kern="1200">
          <a:solidFill>
            <a:schemeClr val="tx1"/>
          </a:solidFill>
          <a:latin typeface="+mj-lt"/>
          <a:ea typeface="+mj-ea"/>
          <a:cs typeface="+mj-cs"/>
        </a:defRPr>
      </a:lvl1pPr>
    </p:titleStyle>
    <p:bodyStyle>
      <a:lvl1pPr marL="342763" indent="-342763" algn="r" defTabSz="914036"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653" indent="-285638" algn="r" defTabSz="914036"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43" indent="-228510" algn="r" defTabSz="914036"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61"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77"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93"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12"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29"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48"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036" rtl="1" eaLnBrk="1" latinLnBrk="0" hangingPunct="1">
        <a:defRPr sz="1800" kern="1200">
          <a:solidFill>
            <a:schemeClr val="tx1"/>
          </a:solidFill>
          <a:latin typeface="+mn-lt"/>
          <a:ea typeface="+mn-ea"/>
          <a:cs typeface="+mn-cs"/>
        </a:defRPr>
      </a:lvl1pPr>
      <a:lvl2pPr marL="457018" algn="r" defTabSz="914036" rtl="1" eaLnBrk="1" latinLnBrk="0" hangingPunct="1">
        <a:defRPr sz="1800" kern="1200">
          <a:solidFill>
            <a:schemeClr val="tx1"/>
          </a:solidFill>
          <a:latin typeface="+mn-lt"/>
          <a:ea typeface="+mn-ea"/>
          <a:cs typeface="+mn-cs"/>
        </a:defRPr>
      </a:lvl2pPr>
      <a:lvl3pPr marL="914036" algn="r" defTabSz="914036" rtl="1" eaLnBrk="1" latinLnBrk="0" hangingPunct="1">
        <a:defRPr sz="1800" kern="1200">
          <a:solidFill>
            <a:schemeClr val="tx1"/>
          </a:solidFill>
          <a:latin typeface="+mn-lt"/>
          <a:ea typeface="+mn-ea"/>
          <a:cs typeface="+mn-cs"/>
        </a:defRPr>
      </a:lvl3pPr>
      <a:lvl4pPr marL="1371052" algn="r" defTabSz="914036" rtl="1" eaLnBrk="1" latinLnBrk="0" hangingPunct="1">
        <a:defRPr sz="1800" kern="1200">
          <a:solidFill>
            <a:schemeClr val="tx1"/>
          </a:solidFill>
          <a:latin typeface="+mn-lt"/>
          <a:ea typeface="+mn-ea"/>
          <a:cs typeface="+mn-cs"/>
        </a:defRPr>
      </a:lvl4pPr>
      <a:lvl5pPr marL="1828068" algn="r" defTabSz="914036" rtl="1" eaLnBrk="1" latinLnBrk="0" hangingPunct="1">
        <a:defRPr sz="1800" kern="1200">
          <a:solidFill>
            <a:schemeClr val="tx1"/>
          </a:solidFill>
          <a:latin typeface="+mn-lt"/>
          <a:ea typeface="+mn-ea"/>
          <a:cs typeface="+mn-cs"/>
        </a:defRPr>
      </a:lvl5pPr>
      <a:lvl6pPr marL="2285087" algn="r" defTabSz="914036" rtl="1" eaLnBrk="1" latinLnBrk="0" hangingPunct="1">
        <a:defRPr sz="1800" kern="1200">
          <a:solidFill>
            <a:schemeClr val="tx1"/>
          </a:solidFill>
          <a:latin typeface="+mn-lt"/>
          <a:ea typeface="+mn-ea"/>
          <a:cs typeface="+mn-cs"/>
        </a:defRPr>
      </a:lvl6pPr>
      <a:lvl7pPr marL="2742104" algn="r" defTabSz="914036" rtl="1" eaLnBrk="1" latinLnBrk="0" hangingPunct="1">
        <a:defRPr sz="1800" kern="1200">
          <a:solidFill>
            <a:schemeClr val="tx1"/>
          </a:solidFill>
          <a:latin typeface="+mn-lt"/>
          <a:ea typeface="+mn-ea"/>
          <a:cs typeface="+mn-cs"/>
        </a:defRPr>
      </a:lvl7pPr>
      <a:lvl8pPr marL="3199122" algn="r" defTabSz="914036" rtl="1" eaLnBrk="1" latinLnBrk="0" hangingPunct="1">
        <a:defRPr sz="1800" kern="1200">
          <a:solidFill>
            <a:schemeClr val="tx1"/>
          </a:solidFill>
          <a:latin typeface="+mn-lt"/>
          <a:ea typeface="+mn-ea"/>
          <a:cs typeface="+mn-cs"/>
        </a:defRPr>
      </a:lvl8pPr>
      <a:lvl9pPr marL="3656138" algn="r" defTabSz="914036"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7503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5" tIns="45698" rIns="91395" bIns="45698" numCol="1" anchor="ctr" anchorCtr="0" compatLnSpc="1">
            <a:prstTxWarp prst="textNoShape">
              <a:avLst/>
            </a:prstTxWarp>
          </a:bodyPr>
          <a:lstStyle/>
          <a:p>
            <a:pPr lvl="0"/>
            <a:r>
              <a:rPr lang="en-US"/>
              <a:t>Click to edit Master title style</a:t>
            </a:r>
          </a:p>
        </p:txBody>
      </p:sp>
      <p:sp>
        <p:nvSpPr>
          <p:cNvPr id="118787" name="Rectangle 3"/>
          <p:cNvSpPr>
            <a:spLocks noGrp="1" noChangeArrowheads="1"/>
          </p:cNvSpPr>
          <p:nvPr>
            <p:ph type="body" idx="1"/>
          </p:nvPr>
        </p:nvSpPr>
        <p:spPr bwMode="auto">
          <a:xfrm>
            <a:off x="457200" y="1600200"/>
            <a:ext cx="82296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5" tIns="45698" rIns="91395" bIns="456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8788" name="Rectangle 4"/>
          <p:cNvSpPr>
            <a:spLocks noGrp="1" noChangeArrowheads="1"/>
          </p:cNvSpPr>
          <p:nvPr>
            <p:ph type="dt" sz="half" idx="2"/>
          </p:nvPr>
        </p:nvSpPr>
        <p:spPr bwMode="auto">
          <a:xfrm>
            <a:off x="457204" y="6245425"/>
            <a:ext cx="2134196" cy="47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5" tIns="45698" rIns="91395" bIns="45698" numCol="1" anchor="t" anchorCtr="0" compatLnSpc="1">
            <a:prstTxWarp prst="textNoShape">
              <a:avLst/>
            </a:prstTxWarp>
          </a:bodyPr>
          <a:lstStyle>
            <a:lvl1pPr defTabSz="914127">
              <a:defRPr sz="1400"/>
            </a:lvl1pPr>
          </a:lstStyle>
          <a:p>
            <a:pPr algn="l" rtl="0" fontAlgn="base">
              <a:spcBef>
                <a:spcPct val="0"/>
              </a:spcBef>
              <a:spcAft>
                <a:spcPct val="0"/>
              </a:spcAft>
            </a:pPr>
            <a:fld id="{8DD00650-9612-455A-A0AE-F63F8C6DAB12}" type="datetime1">
              <a:rPr lang="en-US" smtClean="0">
                <a:solidFill>
                  <a:srgbClr val="000000"/>
                </a:solidFill>
              </a:rPr>
              <a:t>3/9/2025</a:t>
            </a:fld>
            <a:endParaRPr lang="en-US">
              <a:solidFill>
                <a:srgbClr val="000000"/>
              </a:solidFill>
            </a:endParaRPr>
          </a:p>
        </p:txBody>
      </p:sp>
      <p:sp>
        <p:nvSpPr>
          <p:cNvPr id="118789" name="Rectangle 5"/>
          <p:cNvSpPr>
            <a:spLocks noGrp="1" noChangeArrowheads="1"/>
          </p:cNvSpPr>
          <p:nvPr>
            <p:ph type="ftr" sz="quarter" idx="3"/>
          </p:nvPr>
        </p:nvSpPr>
        <p:spPr bwMode="auto">
          <a:xfrm>
            <a:off x="3123609" y="6245425"/>
            <a:ext cx="2896791" cy="47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5" tIns="45698" rIns="91395" bIns="45698" numCol="1" anchor="t" anchorCtr="0" compatLnSpc="1">
            <a:prstTxWarp prst="textNoShape">
              <a:avLst/>
            </a:prstTxWarp>
          </a:bodyPr>
          <a:lstStyle>
            <a:lvl1pPr algn="ctr" defTabSz="914127">
              <a:defRPr sz="1400"/>
            </a:lvl1pPr>
          </a:lstStyle>
          <a:p>
            <a:pPr rtl="0" fontAlgn="base">
              <a:spcBef>
                <a:spcPct val="0"/>
              </a:spcBef>
              <a:spcAft>
                <a:spcPct val="0"/>
              </a:spcAft>
            </a:pPr>
            <a:r>
              <a:rPr lang="en-US">
                <a:solidFill>
                  <a:srgbClr val="000000"/>
                </a:solidFill>
              </a:rPr>
              <a:t>folds         dr.rabeea znad  </a:t>
            </a:r>
          </a:p>
        </p:txBody>
      </p:sp>
      <p:sp>
        <p:nvSpPr>
          <p:cNvPr id="118790" name="Rectangle 6"/>
          <p:cNvSpPr>
            <a:spLocks noGrp="1" noChangeArrowheads="1"/>
          </p:cNvSpPr>
          <p:nvPr>
            <p:ph type="sldNum" sz="quarter" idx="4"/>
          </p:nvPr>
        </p:nvSpPr>
        <p:spPr bwMode="auto">
          <a:xfrm>
            <a:off x="6552605" y="6245425"/>
            <a:ext cx="2134195" cy="47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5" tIns="45698" rIns="91395" bIns="45698" numCol="1" anchor="t" anchorCtr="0" compatLnSpc="1">
            <a:prstTxWarp prst="textNoShape">
              <a:avLst/>
            </a:prstTxWarp>
          </a:bodyPr>
          <a:lstStyle>
            <a:lvl1pPr algn="r" defTabSz="914127">
              <a:defRPr sz="1400"/>
            </a:lvl1pPr>
          </a:lstStyle>
          <a:p>
            <a:pPr rtl="0" fontAlgn="base">
              <a:spcBef>
                <a:spcPct val="0"/>
              </a:spcBef>
              <a:spcAft>
                <a:spcPct val="0"/>
              </a:spcAft>
            </a:pPr>
            <a:fld id="{1633BE5D-8706-414D-B626-746F82CBE676}" type="slidenum">
              <a:rPr lang="en-US" smtClean="0">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93019546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p:txStyles>
    <p:titleStyle>
      <a:lvl1pPr algn="ctr" defTabSz="914127" rtl="0" fontAlgn="base">
        <a:spcBef>
          <a:spcPct val="0"/>
        </a:spcBef>
        <a:spcAft>
          <a:spcPct val="0"/>
        </a:spcAft>
        <a:defRPr sz="4400">
          <a:solidFill>
            <a:schemeClr val="tx2"/>
          </a:solidFill>
          <a:latin typeface="+mj-lt"/>
          <a:ea typeface="+mj-ea"/>
          <a:cs typeface="+mj-cs"/>
        </a:defRPr>
      </a:lvl1pPr>
      <a:lvl2pPr algn="ctr" defTabSz="914127" rtl="0" fontAlgn="base">
        <a:spcBef>
          <a:spcPct val="0"/>
        </a:spcBef>
        <a:spcAft>
          <a:spcPct val="0"/>
        </a:spcAft>
        <a:defRPr sz="4400">
          <a:solidFill>
            <a:schemeClr val="tx2"/>
          </a:solidFill>
          <a:latin typeface="Arial" pitchFamily="34" charset="0"/>
        </a:defRPr>
      </a:lvl2pPr>
      <a:lvl3pPr algn="ctr" defTabSz="914127" rtl="0" fontAlgn="base">
        <a:spcBef>
          <a:spcPct val="0"/>
        </a:spcBef>
        <a:spcAft>
          <a:spcPct val="0"/>
        </a:spcAft>
        <a:defRPr sz="4400">
          <a:solidFill>
            <a:schemeClr val="tx2"/>
          </a:solidFill>
          <a:latin typeface="Arial" pitchFamily="34" charset="0"/>
        </a:defRPr>
      </a:lvl3pPr>
      <a:lvl4pPr algn="ctr" defTabSz="914127" rtl="0" fontAlgn="base">
        <a:spcBef>
          <a:spcPct val="0"/>
        </a:spcBef>
        <a:spcAft>
          <a:spcPct val="0"/>
        </a:spcAft>
        <a:defRPr sz="4400">
          <a:solidFill>
            <a:schemeClr val="tx2"/>
          </a:solidFill>
          <a:latin typeface="Arial" pitchFamily="34" charset="0"/>
        </a:defRPr>
      </a:lvl4pPr>
      <a:lvl5pPr algn="ctr" defTabSz="914127" rtl="0" fontAlgn="base">
        <a:spcBef>
          <a:spcPct val="0"/>
        </a:spcBef>
        <a:spcAft>
          <a:spcPct val="0"/>
        </a:spcAft>
        <a:defRPr sz="4400">
          <a:solidFill>
            <a:schemeClr val="tx2"/>
          </a:solidFill>
          <a:latin typeface="Arial" pitchFamily="34" charset="0"/>
        </a:defRPr>
      </a:lvl5pPr>
      <a:lvl6pPr marL="514196" algn="ctr" defTabSz="914127" rtl="0" fontAlgn="base">
        <a:spcBef>
          <a:spcPct val="0"/>
        </a:spcBef>
        <a:spcAft>
          <a:spcPct val="0"/>
        </a:spcAft>
        <a:defRPr sz="4400">
          <a:solidFill>
            <a:schemeClr val="tx2"/>
          </a:solidFill>
          <a:latin typeface="Arial" pitchFamily="34" charset="0"/>
        </a:defRPr>
      </a:lvl6pPr>
      <a:lvl7pPr marL="1028392" algn="ctr" defTabSz="914127" rtl="0" fontAlgn="base">
        <a:spcBef>
          <a:spcPct val="0"/>
        </a:spcBef>
        <a:spcAft>
          <a:spcPct val="0"/>
        </a:spcAft>
        <a:defRPr sz="4400">
          <a:solidFill>
            <a:schemeClr val="tx2"/>
          </a:solidFill>
          <a:latin typeface="Arial" pitchFamily="34" charset="0"/>
        </a:defRPr>
      </a:lvl7pPr>
      <a:lvl8pPr marL="1542588" algn="ctr" defTabSz="914127" rtl="0" fontAlgn="base">
        <a:spcBef>
          <a:spcPct val="0"/>
        </a:spcBef>
        <a:spcAft>
          <a:spcPct val="0"/>
        </a:spcAft>
        <a:defRPr sz="4400">
          <a:solidFill>
            <a:schemeClr val="tx2"/>
          </a:solidFill>
          <a:latin typeface="Arial" pitchFamily="34" charset="0"/>
        </a:defRPr>
      </a:lvl8pPr>
      <a:lvl9pPr marL="2056782" algn="ctr" defTabSz="914127" rtl="0" fontAlgn="base">
        <a:spcBef>
          <a:spcPct val="0"/>
        </a:spcBef>
        <a:spcAft>
          <a:spcPct val="0"/>
        </a:spcAft>
        <a:defRPr sz="4400">
          <a:solidFill>
            <a:schemeClr val="tx2"/>
          </a:solidFill>
          <a:latin typeface="Arial" pitchFamily="34" charset="0"/>
        </a:defRPr>
      </a:lvl9pPr>
    </p:titleStyle>
    <p:bodyStyle>
      <a:lvl1pPr marL="342797" indent="-342797" algn="l" defTabSz="914127" rtl="0" fontAlgn="base">
        <a:spcBef>
          <a:spcPct val="20000"/>
        </a:spcBef>
        <a:spcAft>
          <a:spcPct val="0"/>
        </a:spcAft>
        <a:buChar char="•"/>
        <a:defRPr sz="3200">
          <a:solidFill>
            <a:schemeClr val="tx1"/>
          </a:solidFill>
          <a:latin typeface="+mn-lt"/>
          <a:ea typeface="+mn-ea"/>
          <a:cs typeface="+mn-cs"/>
        </a:defRPr>
      </a:lvl1pPr>
      <a:lvl2pPr marL="742727" indent="-285666" algn="l" defTabSz="914127" rtl="0" fontAlgn="base">
        <a:spcBef>
          <a:spcPct val="20000"/>
        </a:spcBef>
        <a:spcAft>
          <a:spcPct val="0"/>
        </a:spcAft>
        <a:buChar char="–"/>
        <a:defRPr sz="2800">
          <a:solidFill>
            <a:schemeClr val="tx1"/>
          </a:solidFill>
          <a:latin typeface="+mn-lt"/>
        </a:defRPr>
      </a:lvl2pPr>
      <a:lvl3pPr marL="1142657" indent="-228533" algn="l" defTabSz="914127" rtl="0" fontAlgn="base">
        <a:spcBef>
          <a:spcPct val="20000"/>
        </a:spcBef>
        <a:spcAft>
          <a:spcPct val="0"/>
        </a:spcAft>
        <a:buChar char="•"/>
        <a:defRPr sz="2400">
          <a:solidFill>
            <a:schemeClr val="tx1"/>
          </a:solidFill>
          <a:latin typeface="+mn-lt"/>
        </a:defRPr>
      </a:lvl3pPr>
      <a:lvl4pPr marL="1599721" indent="-228533" algn="l" defTabSz="914127" rtl="0" fontAlgn="base">
        <a:spcBef>
          <a:spcPct val="20000"/>
        </a:spcBef>
        <a:spcAft>
          <a:spcPct val="0"/>
        </a:spcAft>
        <a:buChar char="–"/>
        <a:defRPr>
          <a:solidFill>
            <a:schemeClr val="tx1"/>
          </a:solidFill>
          <a:latin typeface="+mn-lt"/>
        </a:defRPr>
      </a:lvl4pPr>
      <a:lvl5pPr marL="2056782" indent="-228533" algn="l" defTabSz="914127" rtl="0" fontAlgn="base">
        <a:spcBef>
          <a:spcPct val="20000"/>
        </a:spcBef>
        <a:spcAft>
          <a:spcPct val="0"/>
        </a:spcAft>
        <a:buChar char="»"/>
        <a:defRPr>
          <a:solidFill>
            <a:schemeClr val="tx1"/>
          </a:solidFill>
          <a:latin typeface="+mn-lt"/>
        </a:defRPr>
      </a:lvl5pPr>
      <a:lvl6pPr marL="2570978" indent="-228533" algn="l" defTabSz="914127" rtl="0" fontAlgn="base">
        <a:spcBef>
          <a:spcPct val="20000"/>
        </a:spcBef>
        <a:spcAft>
          <a:spcPct val="0"/>
        </a:spcAft>
        <a:buChar char="»"/>
        <a:defRPr>
          <a:solidFill>
            <a:schemeClr val="tx1"/>
          </a:solidFill>
          <a:latin typeface="+mn-lt"/>
        </a:defRPr>
      </a:lvl6pPr>
      <a:lvl7pPr marL="3085175" indent="-228533" algn="l" defTabSz="914127" rtl="0" fontAlgn="base">
        <a:spcBef>
          <a:spcPct val="20000"/>
        </a:spcBef>
        <a:spcAft>
          <a:spcPct val="0"/>
        </a:spcAft>
        <a:buChar char="»"/>
        <a:defRPr>
          <a:solidFill>
            <a:schemeClr val="tx1"/>
          </a:solidFill>
          <a:latin typeface="+mn-lt"/>
        </a:defRPr>
      </a:lvl7pPr>
      <a:lvl8pPr marL="3599370" indent="-228533" algn="l" defTabSz="914127" rtl="0" fontAlgn="base">
        <a:spcBef>
          <a:spcPct val="20000"/>
        </a:spcBef>
        <a:spcAft>
          <a:spcPct val="0"/>
        </a:spcAft>
        <a:buChar char="»"/>
        <a:defRPr>
          <a:solidFill>
            <a:schemeClr val="tx1"/>
          </a:solidFill>
          <a:latin typeface="+mn-lt"/>
        </a:defRPr>
      </a:lvl8pPr>
      <a:lvl9pPr marL="4113566" indent="-228533" algn="l" defTabSz="914127" rtl="0" fontAlgn="base">
        <a:spcBef>
          <a:spcPct val="20000"/>
        </a:spcBef>
        <a:spcAft>
          <a:spcPct val="0"/>
        </a:spcAft>
        <a:buChar char="»"/>
        <a:defRPr>
          <a:solidFill>
            <a:schemeClr val="tx1"/>
          </a:solidFill>
          <a:latin typeface="+mn-lt"/>
        </a:defRPr>
      </a:lvl9pPr>
    </p:bodyStyle>
    <p:otherStyle>
      <a:defPPr>
        <a:defRPr lang="ar-IQ"/>
      </a:defPPr>
      <a:lvl1pPr marL="0" algn="r" defTabSz="1028392" rtl="1" eaLnBrk="1" latinLnBrk="0" hangingPunct="1">
        <a:defRPr sz="2000" kern="1200">
          <a:solidFill>
            <a:schemeClr val="tx1"/>
          </a:solidFill>
          <a:latin typeface="+mn-lt"/>
          <a:ea typeface="+mn-ea"/>
          <a:cs typeface="+mn-cs"/>
        </a:defRPr>
      </a:lvl1pPr>
      <a:lvl2pPr marL="514196" algn="r" defTabSz="1028392" rtl="1" eaLnBrk="1" latinLnBrk="0" hangingPunct="1">
        <a:defRPr sz="2000" kern="1200">
          <a:solidFill>
            <a:schemeClr val="tx1"/>
          </a:solidFill>
          <a:latin typeface="+mn-lt"/>
          <a:ea typeface="+mn-ea"/>
          <a:cs typeface="+mn-cs"/>
        </a:defRPr>
      </a:lvl2pPr>
      <a:lvl3pPr marL="1028392" algn="r" defTabSz="1028392" rtl="1" eaLnBrk="1" latinLnBrk="0" hangingPunct="1">
        <a:defRPr sz="2000" kern="1200">
          <a:solidFill>
            <a:schemeClr val="tx1"/>
          </a:solidFill>
          <a:latin typeface="+mn-lt"/>
          <a:ea typeface="+mn-ea"/>
          <a:cs typeface="+mn-cs"/>
        </a:defRPr>
      </a:lvl3pPr>
      <a:lvl4pPr marL="1542588" algn="r" defTabSz="1028392" rtl="1" eaLnBrk="1" latinLnBrk="0" hangingPunct="1">
        <a:defRPr sz="2000" kern="1200">
          <a:solidFill>
            <a:schemeClr val="tx1"/>
          </a:solidFill>
          <a:latin typeface="+mn-lt"/>
          <a:ea typeface="+mn-ea"/>
          <a:cs typeface="+mn-cs"/>
        </a:defRPr>
      </a:lvl4pPr>
      <a:lvl5pPr marL="2056782" algn="r" defTabSz="1028392" rtl="1" eaLnBrk="1" latinLnBrk="0" hangingPunct="1">
        <a:defRPr sz="2000" kern="1200">
          <a:solidFill>
            <a:schemeClr val="tx1"/>
          </a:solidFill>
          <a:latin typeface="+mn-lt"/>
          <a:ea typeface="+mn-ea"/>
          <a:cs typeface="+mn-cs"/>
        </a:defRPr>
      </a:lvl5pPr>
      <a:lvl6pPr marL="2570978" algn="r" defTabSz="1028392" rtl="1" eaLnBrk="1" latinLnBrk="0" hangingPunct="1">
        <a:defRPr sz="2000" kern="1200">
          <a:solidFill>
            <a:schemeClr val="tx1"/>
          </a:solidFill>
          <a:latin typeface="+mn-lt"/>
          <a:ea typeface="+mn-ea"/>
          <a:cs typeface="+mn-cs"/>
        </a:defRPr>
      </a:lvl6pPr>
      <a:lvl7pPr marL="3085175" algn="r" defTabSz="1028392" rtl="1" eaLnBrk="1" latinLnBrk="0" hangingPunct="1">
        <a:defRPr sz="2000" kern="1200">
          <a:solidFill>
            <a:schemeClr val="tx1"/>
          </a:solidFill>
          <a:latin typeface="+mn-lt"/>
          <a:ea typeface="+mn-ea"/>
          <a:cs typeface="+mn-cs"/>
        </a:defRPr>
      </a:lvl7pPr>
      <a:lvl8pPr marL="3599370" algn="r" defTabSz="1028392" rtl="1" eaLnBrk="1" latinLnBrk="0" hangingPunct="1">
        <a:defRPr sz="2000" kern="1200">
          <a:solidFill>
            <a:schemeClr val="tx1"/>
          </a:solidFill>
          <a:latin typeface="+mn-lt"/>
          <a:ea typeface="+mn-ea"/>
          <a:cs typeface="+mn-cs"/>
        </a:defRPr>
      </a:lvl8pPr>
      <a:lvl9pPr marL="4113566" algn="r" defTabSz="1028392" rtl="1"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7503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ctr" anchorCtr="0" compatLnSpc="1">
            <a:prstTxWarp prst="textNoShape">
              <a:avLst/>
            </a:prstTxWarp>
          </a:bodyPr>
          <a:lstStyle/>
          <a:p>
            <a:pPr lvl="0"/>
            <a:r>
              <a:rPr lang="en-US"/>
              <a:t>Click to edit Master title style</a:t>
            </a:r>
          </a:p>
        </p:txBody>
      </p:sp>
      <p:sp>
        <p:nvSpPr>
          <p:cNvPr id="118787" name="Rectangle 3"/>
          <p:cNvSpPr>
            <a:spLocks noGrp="1" noChangeArrowheads="1"/>
          </p:cNvSpPr>
          <p:nvPr>
            <p:ph type="body" idx="1"/>
          </p:nvPr>
        </p:nvSpPr>
        <p:spPr bwMode="auto">
          <a:xfrm>
            <a:off x="457200" y="1600200"/>
            <a:ext cx="82296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8788" name="Rectangle 4"/>
          <p:cNvSpPr>
            <a:spLocks noGrp="1" noChangeArrowheads="1"/>
          </p:cNvSpPr>
          <p:nvPr>
            <p:ph type="dt" sz="half" idx="2"/>
          </p:nvPr>
        </p:nvSpPr>
        <p:spPr bwMode="auto">
          <a:xfrm>
            <a:off x="457201" y="6245424"/>
            <a:ext cx="2134196" cy="47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lvl1pPr defTabSz="914400">
              <a:defRPr sz="1400"/>
            </a:lvl1pPr>
          </a:lstStyle>
          <a:p>
            <a:pPr algn="l" rtl="0" fontAlgn="base">
              <a:spcBef>
                <a:spcPct val="0"/>
              </a:spcBef>
              <a:spcAft>
                <a:spcPct val="0"/>
              </a:spcAft>
            </a:pPr>
            <a:fld id="{F68CB56E-FD33-4A02-AF9E-F9E90ADEE392}" type="datetime1">
              <a:rPr lang="en-US" smtClean="0">
                <a:solidFill>
                  <a:srgbClr val="000000"/>
                </a:solidFill>
              </a:rPr>
              <a:t>3/9/2025</a:t>
            </a:fld>
            <a:endParaRPr lang="en-US">
              <a:solidFill>
                <a:srgbClr val="000000"/>
              </a:solidFill>
            </a:endParaRPr>
          </a:p>
        </p:txBody>
      </p:sp>
      <p:sp>
        <p:nvSpPr>
          <p:cNvPr id="118789" name="Rectangle 5"/>
          <p:cNvSpPr>
            <a:spLocks noGrp="1" noChangeArrowheads="1"/>
          </p:cNvSpPr>
          <p:nvPr>
            <p:ph type="ftr" sz="quarter" idx="3"/>
          </p:nvPr>
        </p:nvSpPr>
        <p:spPr bwMode="auto">
          <a:xfrm>
            <a:off x="3123606" y="6245424"/>
            <a:ext cx="2896791" cy="47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lvl1pPr algn="ctr" defTabSz="914400">
              <a:defRPr sz="1400"/>
            </a:lvl1pPr>
          </a:lstStyle>
          <a:p>
            <a:pPr rtl="0" fontAlgn="base">
              <a:spcBef>
                <a:spcPct val="0"/>
              </a:spcBef>
              <a:spcAft>
                <a:spcPct val="0"/>
              </a:spcAft>
            </a:pPr>
            <a:r>
              <a:rPr lang="en-US">
                <a:solidFill>
                  <a:srgbClr val="000000"/>
                </a:solidFill>
              </a:rPr>
              <a:t>folds         dr.rabeea znad  </a:t>
            </a:r>
          </a:p>
        </p:txBody>
      </p:sp>
      <p:sp>
        <p:nvSpPr>
          <p:cNvPr id="118790" name="Rectangle 6"/>
          <p:cNvSpPr>
            <a:spLocks noGrp="1" noChangeArrowheads="1"/>
          </p:cNvSpPr>
          <p:nvPr>
            <p:ph type="sldNum" sz="quarter" idx="4"/>
          </p:nvPr>
        </p:nvSpPr>
        <p:spPr bwMode="auto">
          <a:xfrm>
            <a:off x="6552605" y="6245424"/>
            <a:ext cx="2134195" cy="47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2" tIns="45711" rIns="91422" bIns="45711" numCol="1" anchor="t" anchorCtr="0" compatLnSpc="1">
            <a:prstTxWarp prst="textNoShape">
              <a:avLst/>
            </a:prstTxWarp>
          </a:bodyPr>
          <a:lstStyle>
            <a:lvl1pPr algn="r" defTabSz="914400">
              <a:defRPr sz="1400"/>
            </a:lvl1pPr>
          </a:lstStyle>
          <a:p>
            <a:pPr rtl="0" fontAlgn="base">
              <a:spcBef>
                <a:spcPct val="0"/>
              </a:spcBef>
              <a:spcAft>
                <a:spcPct val="0"/>
              </a:spcAft>
            </a:pPr>
            <a:fld id="{1633BE5D-8706-414D-B626-746F82CBE676}" type="slidenum">
              <a:rPr lang="en-US" smtClean="0">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04172846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p:txStyles>
    <p:titleStyle>
      <a:lvl1pPr algn="ctr" defTabSz="914400" rtl="0" fontAlgn="base">
        <a:spcBef>
          <a:spcPct val="0"/>
        </a:spcBef>
        <a:spcAft>
          <a:spcPct val="0"/>
        </a:spcAft>
        <a:defRPr sz="4400">
          <a:solidFill>
            <a:schemeClr val="tx2"/>
          </a:solidFill>
          <a:latin typeface="+mj-lt"/>
          <a:ea typeface="+mj-ea"/>
          <a:cs typeface="+mj-cs"/>
        </a:defRPr>
      </a:lvl1pPr>
      <a:lvl2pPr algn="ctr" defTabSz="914400" rtl="0" fontAlgn="base">
        <a:spcBef>
          <a:spcPct val="0"/>
        </a:spcBef>
        <a:spcAft>
          <a:spcPct val="0"/>
        </a:spcAft>
        <a:defRPr sz="4400">
          <a:solidFill>
            <a:schemeClr val="tx2"/>
          </a:solidFill>
          <a:latin typeface="Arial" pitchFamily="34" charset="0"/>
        </a:defRPr>
      </a:lvl2pPr>
      <a:lvl3pPr algn="ctr" defTabSz="914400" rtl="0" fontAlgn="base">
        <a:spcBef>
          <a:spcPct val="0"/>
        </a:spcBef>
        <a:spcAft>
          <a:spcPct val="0"/>
        </a:spcAft>
        <a:defRPr sz="4400">
          <a:solidFill>
            <a:schemeClr val="tx2"/>
          </a:solidFill>
          <a:latin typeface="Arial" pitchFamily="34" charset="0"/>
        </a:defRPr>
      </a:lvl3pPr>
      <a:lvl4pPr algn="ctr" defTabSz="914400" rtl="0" fontAlgn="base">
        <a:spcBef>
          <a:spcPct val="0"/>
        </a:spcBef>
        <a:spcAft>
          <a:spcPct val="0"/>
        </a:spcAft>
        <a:defRPr sz="4400">
          <a:solidFill>
            <a:schemeClr val="tx2"/>
          </a:solidFill>
          <a:latin typeface="Arial" pitchFamily="34" charset="0"/>
        </a:defRPr>
      </a:lvl4pPr>
      <a:lvl5pPr algn="ctr" defTabSz="914400" rtl="0" fontAlgn="base">
        <a:spcBef>
          <a:spcPct val="0"/>
        </a:spcBef>
        <a:spcAft>
          <a:spcPct val="0"/>
        </a:spcAft>
        <a:defRPr sz="4400">
          <a:solidFill>
            <a:schemeClr val="tx2"/>
          </a:solidFill>
          <a:latin typeface="Arial" pitchFamily="34" charset="0"/>
        </a:defRPr>
      </a:lvl5pPr>
      <a:lvl6pPr marL="514350" algn="ctr" defTabSz="914400" rtl="0" fontAlgn="base">
        <a:spcBef>
          <a:spcPct val="0"/>
        </a:spcBef>
        <a:spcAft>
          <a:spcPct val="0"/>
        </a:spcAft>
        <a:defRPr sz="4400">
          <a:solidFill>
            <a:schemeClr val="tx2"/>
          </a:solidFill>
          <a:latin typeface="Arial" pitchFamily="34" charset="0"/>
        </a:defRPr>
      </a:lvl6pPr>
      <a:lvl7pPr marL="1028700" algn="ctr" defTabSz="914400" rtl="0" fontAlgn="base">
        <a:spcBef>
          <a:spcPct val="0"/>
        </a:spcBef>
        <a:spcAft>
          <a:spcPct val="0"/>
        </a:spcAft>
        <a:defRPr sz="4400">
          <a:solidFill>
            <a:schemeClr val="tx2"/>
          </a:solidFill>
          <a:latin typeface="Arial" pitchFamily="34" charset="0"/>
        </a:defRPr>
      </a:lvl7pPr>
      <a:lvl8pPr marL="1543050" algn="ctr" defTabSz="914400" rtl="0" fontAlgn="base">
        <a:spcBef>
          <a:spcPct val="0"/>
        </a:spcBef>
        <a:spcAft>
          <a:spcPct val="0"/>
        </a:spcAft>
        <a:defRPr sz="4400">
          <a:solidFill>
            <a:schemeClr val="tx2"/>
          </a:solidFill>
          <a:latin typeface="Arial" pitchFamily="34" charset="0"/>
        </a:defRPr>
      </a:lvl8pPr>
      <a:lvl9pPr marL="2057400" algn="ctr" defTabSz="914400" rtl="0" fontAlgn="base">
        <a:spcBef>
          <a:spcPct val="0"/>
        </a:spcBef>
        <a:spcAft>
          <a:spcPct val="0"/>
        </a:spcAft>
        <a:defRPr sz="4400">
          <a:solidFill>
            <a:schemeClr val="tx2"/>
          </a:solidFill>
          <a:latin typeface="Arial" pitchFamily="34" charset="0"/>
        </a:defRPr>
      </a:lvl9pPr>
    </p:titleStyle>
    <p:bodyStyle>
      <a:lvl1pPr marL="342900" indent="-342900" algn="l" defTabSz="914400" rtl="0" fontAlgn="base">
        <a:spcBef>
          <a:spcPct val="20000"/>
        </a:spcBef>
        <a:spcAft>
          <a:spcPct val="0"/>
        </a:spcAft>
        <a:buChar char="•"/>
        <a:defRPr sz="3200">
          <a:solidFill>
            <a:schemeClr val="tx1"/>
          </a:solidFill>
          <a:latin typeface="+mn-lt"/>
          <a:ea typeface="+mn-ea"/>
          <a:cs typeface="+mn-cs"/>
        </a:defRPr>
      </a:lvl1pPr>
      <a:lvl2pPr marL="742950" indent="-285750" algn="l" defTabSz="914400" rtl="0" fontAlgn="base">
        <a:spcBef>
          <a:spcPct val="20000"/>
        </a:spcBef>
        <a:spcAft>
          <a:spcPct val="0"/>
        </a:spcAft>
        <a:buChar char="–"/>
        <a:defRPr sz="2800">
          <a:solidFill>
            <a:schemeClr val="tx1"/>
          </a:solidFill>
          <a:latin typeface="+mn-lt"/>
        </a:defRPr>
      </a:lvl2pPr>
      <a:lvl3pPr marL="1143000" indent="-228600" algn="l" defTabSz="914400" rtl="0" fontAlgn="base">
        <a:spcBef>
          <a:spcPct val="20000"/>
        </a:spcBef>
        <a:spcAft>
          <a:spcPct val="0"/>
        </a:spcAft>
        <a:buChar char="•"/>
        <a:defRPr sz="2400">
          <a:solidFill>
            <a:schemeClr val="tx1"/>
          </a:solidFill>
          <a:latin typeface="+mn-lt"/>
        </a:defRPr>
      </a:lvl3pPr>
      <a:lvl4pPr marL="1600200" indent="-228600" algn="l" defTabSz="914400" rtl="0" fontAlgn="base">
        <a:spcBef>
          <a:spcPct val="20000"/>
        </a:spcBef>
        <a:spcAft>
          <a:spcPct val="0"/>
        </a:spcAft>
        <a:buChar char="–"/>
        <a:defRPr>
          <a:solidFill>
            <a:schemeClr val="tx1"/>
          </a:solidFill>
          <a:latin typeface="+mn-lt"/>
        </a:defRPr>
      </a:lvl4pPr>
      <a:lvl5pPr marL="2057400" indent="-228600" algn="l" defTabSz="914400" rtl="0" fontAlgn="base">
        <a:spcBef>
          <a:spcPct val="20000"/>
        </a:spcBef>
        <a:spcAft>
          <a:spcPct val="0"/>
        </a:spcAft>
        <a:buChar char="»"/>
        <a:defRPr>
          <a:solidFill>
            <a:schemeClr val="tx1"/>
          </a:solidFill>
          <a:latin typeface="+mn-lt"/>
        </a:defRPr>
      </a:lvl5pPr>
      <a:lvl6pPr marL="2571750" indent="-228600" algn="l" defTabSz="914400" rtl="0" fontAlgn="base">
        <a:spcBef>
          <a:spcPct val="20000"/>
        </a:spcBef>
        <a:spcAft>
          <a:spcPct val="0"/>
        </a:spcAft>
        <a:buChar char="»"/>
        <a:defRPr>
          <a:solidFill>
            <a:schemeClr val="tx1"/>
          </a:solidFill>
          <a:latin typeface="+mn-lt"/>
        </a:defRPr>
      </a:lvl6pPr>
      <a:lvl7pPr marL="3086100" indent="-228600" algn="l" defTabSz="914400" rtl="0" fontAlgn="base">
        <a:spcBef>
          <a:spcPct val="20000"/>
        </a:spcBef>
        <a:spcAft>
          <a:spcPct val="0"/>
        </a:spcAft>
        <a:buChar char="»"/>
        <a:defRPr>
          <a:solidFill>
            <a:schemeClr val="tx1"/>
          </a:solidFill>
          <a:latin typeface="+mn-lt"/>
        </a:defRPr>
      </a:lvl7pPr>
      <a:lvl8pPr marL="3600450" indent="-228600" algn="l" defTabSz="914400" rtl="0" fontAlgn="base">
        <a:spcBef>
          <a:spcPct val="20000"/>
        </a:spcBef>
        <a:spcAft>
          <a:spcPct val="0"/>
        </a:spcAft>
        <a:buChar char="»"/>
        <a:defRPr>
          <a:solidFill>
            <a:schemeClr val="tx1"/>
          </a:solidFill>
          <a:latin typeface="+mn-lt"/>
        </a:defRPr>
      </a:lvl8pPr>
      <a:lvl9pPr marL="4114800" indent="-228600" algn="l" defTabSz="914400" rtl="0" fontAlgn="base">
        <a:spcBef>
          <a:spcPct val="20000"/>
        </a:spcBef>
        <a:spcAft>
          <a:spcPct val="0"/>
        </a:spcAft>
        <a:buChar char="»"/>
        <a:defRPr>
          <a:solidFill>
            <a:schemeClr val="tx1"/>
          </a:solidFill>
          <a:latin typeface="+mn-lt"/>
        </a:defRPr>
      </a:lvl9pPr>
    </p:bodyStyle>
    <p:otherStyle>
      <a:defPPr>
        <a:defRPr lang="ar-IQ"/>
      </a:defPPr>
      <a:lvl1pPr marL="0" algn="r" defTabSz="1028700" rtl="1" eaLnBrk="1" latinLnBrk="0" hangingPunct="1">
        <a:defRPr sz="2000" kern="1200">
          <a:solidFill>
            <a:schemeClr val="tx1"/>
          </a:solidFill>
          <a:latin typeface="+mn-lt"/>
          <a:ea typeface="+mn-ea"/>
          <a:cs typeface="+mn-cs"/>
        </a:defRPr>
      </a:lvl1pPr>
      <a:lvl2pPr marL="514350" algn="r" defTabSz="1028700" rtl="1" eaLnBrk="1" latinLnBrk="0" hangingPunct="1">
        <a:defRPr sz="2000" kern="1200">
          <a:solidFill>
            <a:schemeClr val="tx1"/>
          </a:solidFill>
          <a:latin typeface="+mn-lt"/>
          <a:ea typeface="+mn-ea"/>
          <a:cs typeface="+mn-cs"/>
        </a:defRPr>
      </a:lvl2pPr>
      <a:lvl3pPr marL="1028700" algn="r" defTabSz="1028700" rtl="1" eaLnBrk="1" latinLnBrk="0" hangingPunct="1">
        <a:defRPr sz="2000" kern="1200">
          <a:solidFill>
            <a:schemeClr val="tx1"/>
          </a:solidFill>
          <a:latin typeface="+mn-lt"/>
          <a:ea typeface="+mn-ea"/>
          <a:cs typeface="+mn-cs"/>
        </a:defRPr>
      </a:lvl3pPr>
      <a:lvl4pPr marL="1543050" algn="r" defTabSz="1028700" rtl="1" eaLnBrk="1" latinLnBrk="0" hangingPunct="1">
        <a:defRPr sz="2000" kern="1200">
          <a:solidFill>
            <a:schemeClr val="tx1"/>
          </a:solidFill>
          <a:latin typeface="+mn-lt"/>
          <a:ea typeface="+mn-ea"/>
          <a:cs typeface="+mn-cs"/>
        </a:defRPr>
      </a:lvl4pPr>
      <a:lvl5pPr marL="2057400" algn="r" defTabSz="1028700" rtl="1" eaLnBrk="1" latinLnBrk="0" hangingPunct="1">
        <a:defRPr sz="2000" kern="1200">
          <a:solidFill>
            <a:schemeClr val="tx1"/>
          </a:solidFill>
          <a:latin typeface="+mn-lt"/>
          <a:ea typeface="+mn-ea"/>
          <a:cs typeface="+mn-cs"/>
        </a:defRPr>
      </a:lvl5pPr>
      <a:lvl6pPr marL="2571750" algn="r" defTabSz="1028700" rtl="1" eaLnBrk="1" latinLnBrk="0" hangingPunct="1">
        <a:defRPr sz="2000" kern="1200">
          <a:solidFill>
            <a:schemeClr val="tx1"/>
          </a:solidFill>
          <a:latin typeface="+mn-lt"/>
          <a:ea typeface="+mn-ea"/>
          <a:cs typeface="+mn-cs"/>
        </a:defRPr>
      </a:lvl6pPr>
      <a:lvl7pPr marL="3086100" algn="r" defTabSz="1028700" rtl="1" eaLnBrk="1" latinLnBrk="0" hangingPunct="1">
        <a:defRPr sz="2000" kern="1200">
          <a:solidFill>
            <a:schemeClr val="tx1"/>
          </a:solidFill>
          <a:latin typeface="+mn-lt"/>
          <a:ea typeface="+mn-ea"/>
          <a:cs typeface="+mn-cs"/>
        </a:defRPr>
      </a:lvl7pPr>
      <a:lvl8pPr marL="3600450" algn="r" defTabSz="1028700" rtl="1" eaLnBrk="1" latinLnBrk="0" hangingPunct="1">
        <a:defRPr sz="2000" kern="1200">
          <a:solidFill>
            <a:schemeClr val="tx1"/>
          </a:solidFill>
          <a:latin typeface="+mn-lt"/>
          <a:ea typeface="+mn-ea"/>
          <a:cs typeface="+mn-cs"/>
        </a:defRPr>
      </a:lvl8pPr>
      <a:lvl9pPr marL="4114800" algn="r" defTabSz="1028700" rtl="1"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defTabSz="914400" rtl="0" eaLnBrk="0" fontAlgn="base" hangingPunct="0">
              <a:spcBef>
                <a:spcPct val="0"/>
              </a:spcBef>
              <a:spcAft>
                <a:spcPct val="0"/>
              </a:spcAft>
            </a:pPr>
            <a:fld id="{FDFA7503-F29E-4A0B-876D-E3E7EBCA9CA7}" type="datetime1">
              <a:rPr lang="en-US" smtClean="0">
                <a:solidFill>
                  <a:srgbClr val="000000"/>
                </a:solidFill>
              </a:rPr>
              <a:t>3/9/2025</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rtl="0" eaLnBrk="0" fontAlgn="base" hangingPunct="0">
              <a:spcBef>
                <a:spcPct val="0"/>
              </a:spcBef>
              <a:spcAft>
                <a:spcPct val="0"/>
              </a:spcAft>
            </a:pPr>
            <a:r>
              <a:rPr lang="en-US">
                <a:solidFill>
                  <a:srgbClr val="000000"/>
                </a:solidFill>
              </a:rPr>
              <a:t>folds         dr.rabeea znad  </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rtl="0" eaLnBrk="0" fontAlgn="base" hangingPunct="0">
              <a:spcBef>
                <a:spcPct val="0"/>
              </a:spcBef>
              <a:spcAft>
                <a:spcPct val="0"/>
              </a:spcAft>
            </a:pPr>
            <a:fld id="{1F5EBCAD-E4F6-4C26-A16C-1DBAE4336C64}" type="slidenum">
              <a:rPr lang="en-US" smtClean="0">
                <a:solidFill>
                  <a:srgbClr val="000000"/>
                </a:solidFill>
              </a:rPr>
              <a:pPr defTabSz="914400" rtl="0"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9544945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64" charset="0"/>
        </a:defRPr>
      </a:lvl2pPr>
      <a:lvl3pPr algn="ctr" rtl="0" eaLnBrk="0" fontAlgn="base" hangingPunct="0">
        <a:spcBef>
          <a:spcPct val="0"/>
        </a:spcBef>
        <a:spcAft>
          <a:spcPct val="0"/>
        </a:spcAft>
        <a:defRPr sz="4400">
          <a:solidFill>
            <a:schemeClr val="tx2"/>
          </a:solidFill>
          <a:latin typeface="Times" pitchFamily="64" charset="0"/>
        </a:defRPr>
      </a:lvl3pPr>
      <a:lvl4pPr algn="ctr" rtl="0" eaLnBrk="0" fontAlgn="base" hangingPunct="0">
        <a:spcBef>
          <a:spcPct val="0"/>
        </a:spcBef>
        <a:spcAft>
          <a:spcPct val="0"/>
        </a:spcAft>
        <a:defRPr sz="4400">
          <a:solidFill>
            <a:schemeClr val="tx2"/>
          </a:solidFill>
          <a:latin typeface="Times" pitchFamily="64" charset="0"/>
        </a:defRPr>
      </a:lvl4pPr>
      <a:lvl5pPr algn="ctr" rtl="0" eaLnBrk="0" fontAlgn="base" hangingPunct="0">
        <a:spcBef>
          <a:spcPct val="0"/>
        </a:spcBef>
        <a:spcAft>
          <a:spcPct val="0"/>
        </a:spcAft>
        <a:defRPr sz="4400">
          <a:solidFill>
            <a:schemeClr val="tx2"/>
          </a:solidFill>
          <a:latin typeface="Times" pitchFamily="64" charset="0"/>
        </a:defRPr>
      </a:lvl5pPr>
      <a:lvl6pPr marL="457200" algn="ctr" rtl="0" eaLnBrk="0" fontAlgn="base" hangingPunct="0">
        <a:spcBef>
          <a:spcPct val="0"/>
        </a:spcBef>
        <a:spcAft>
          <a:spcPct val="0"/>
        </a:spcAft>
        <a:defRPr sz="4400">
          <a:solidFill>
            <a:schemeClr val="tx2"/>
          </a:solidFill>
          <a:latin typeface="Times" pitchFamily="64" charset="0"/>
        </a:defRPr>
      </a:lvl6pPr>
      <a:lvl7pPr marL="914400" algn="ctr" rtl="0" eaLnBrk="0" fontAlgn="base" hangingPunct="0">
        <a:spcBef>
          <a:spcPct val="0"/>
        </a:spcBef>
        <a:spcAft>
          <a:spcPct val="0"/>
        </a:spcAft>
        <a:defRPr sz="4400">
          <a:solidFill>
            <a:schemeClr val="tx2"/>
          </a:solidFill>
          <a:latin typeface="Times" pitchFamily="64" charset="0"/>
        </a:defRPr>
      </a:lvl7pPr>
      <a:lvl8pPr marL="1371600" algn="ctr" rtl="0" eaLnBrk="0" fontAlgn="base" hangingPunct="0">
        <a:spcBef>
          <a:spcPct val="0"/>
        </a:spcBef>
        <a:spcAft>
          <a:spcPct val="0"/>
        </a:spcAft>
        <a:defRPr sz="4400">
          <a:solidFill>
            <a:schemeClr val="tx2"/>
          </a:solidFill>
          <a:latin typeface="Times" pitchFamily="64" charset="0"/>
        </a:defRPr>
      </a:lvl8pPr>
      <a:lvl9pPr marL="1828800" algn="ctr" rtl="0" eaLnBrk="0" fontAlgn="base" hangingPunct="0">
        <a:spcBef>
          <a:spcPct val="0"/>
        </a:spcBef>
        <a:spcAft>
          <a:spcPct val="0"/>
        </a:spcAft>
        <a:defRPr sz="4400">
          <a:solidFill>
            <a:schemeClr val="tx2"/>
          </a:solidFill>
          <a:latin typeface="Times"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a:defRPr sz="1000"/>
            </a:lvl1pPr>
          </a:lstStyle>
          <a:p>
            <a:pPr defTabSz="914400" fontAlgn="base">
              <a:spcBef>
                <a:spcPct val="0"/>
              </a:spcBef>
              <a:spcAft>
                <a:spcPct val="0"/>
              </a:spcAft>
            </a:pPr>
            <a:fld id="{51969833-EF05-4E8C-940B-AE23DDDFF68A}" type="datetime1">
              <a:rPr lang="en-US" smtClean="0">
                <a:solidFill>
                  <a:srgbClr val="336666"/>
                </a:solidFill>
              </a:rPr>
              <a:t>3/9/2025</a:t>
            </a:fld>
            <a:endParaRPr lang="en-US">
              <a:solidFill>
                <a:srgbClr val="336666"/>
              </a:solidFill>
            </a:endParaRPr>
          </a:p>
        </p:txBody>
      </p:sp>
      <p:sp>
        <p:nvSpPr>
          <p:cNvPr id="6149"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a:defRPr sz="1000"/>
            </a:lvl1pPr>
          </a:lstStyle>
          <a:p>
            <a:pPr defTabSz="914400" fontAlgn="base">
              <a:spcBef>
                <a:spcPct val="0"/>
              </a:spcBef>
              <a:spcAft>
                <a:spcPct val="0"/>
              </a:spcAft>
            </a:pPr>
            <a:r>
              <a:rPr lang="en-US">
                <a:solidFill>
                  <a:srgbClr val="336666"/>
                </a:solidFill>
              </a:rPr>
              <a:t>folds         dr.rabeea znad  </a:t>
            </a:r>
          </a:p>
        </p:txBody>
      </p:sp>
      <p:sp>
        <p:nvSpPr>
          <p:cNvPr id="6150"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400"/>
            </a:lvl1pPr>
          </a:lstStyle>
          <a:p>
            <a:pPr defTabSz="914400" fontAlgn="base">
              <a:spcBef>
                <a:spcPct val="0"/>
              </a:spcBef>
              <a:spcAft>
                <a:spcPct val="0"/>
              </a:spcAft>
            </a:pPr>
            <a:fld id="{00B34C3B-1E20-41CE-A22C-0D1EAF35DA84}" type="slidenum">
              <a:rPr lang="ar-SA" smtClean="0">
                <a:solidFill>
                  <a:srgbClr val="336666"/>
                </a:solidFill>
              </a:rPr>
              <a:pPr defTabSz="914400" fontAlgn="base">
                <a:spcBef>
                  <a:spcPct val="0"/>
                </a:spcBef>
                <a:spcAft>
                  <a:spcPct val="0"/>
                </a:spcAft>
              </a:pPr>
              <a:t>‹#›</a:t>
            </a:fld>
            <a:endParaRPr lang="en-US">
              <a:solidFill>
                <a:srgbClr val="336666"/>
              </a:solidFill>
            </a:endParaRPr>
          </a:p>
        </p:txBody>
      </p:sp>
      <p:sp>
        <p:nvSpPr>
          <p:cNvPr id="6151"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a:solidFill>
                <a:srgbClr val="336666"/>
              </a:solidFill>
            </a:endParaRPr>
          </a:p>
        </p:txBody>
      </p:sp>
      <p:sp>
        <p:nvSpPr>
          <p:cNvPr id="6152" name="Oval 8"/>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rtl="0" fontAlgn="base">
              <a:spcBef>
                <a:spcPct val="0"/>
              </a:spcBef>
              <a:spcAft>
                <a:spcPct val="0"/>
              </a:spcAft>
            </a:pPr>
            <a:endParaRPr lang="en-US" sz="2400">
              <a:solidFill>
                <a:srgbClr val="336666"/>
              </a:solidFill>
              <a:latin typeface="Times New Roman" pitchFamily="18" charset="0"/>
            </a:endParaRPr>
          </a:p>
        </p:txBody>
      </p:sp>
      <p:sp>
        <p:nvSpPr>
          <p:cNvPr id="6153" name="Oval 9"/>
          <p:cNvSpPr>
            <a:spLocks noChangeArrowheads="1"/>
          </p:cNvSpPr>
          <p:nvPr/>
        </p:nvSpPr>
        <p:spPr bwMode="auto">
          <a:xfrm>
            <a:off x="539750" y="838200"/>
            <a:ext cx="2286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rtl="0" fontAlgn="base">
              <a:spcBef>
                <a:spcPct val="0"/>
              </a:spcBef>
              <a:spcAft>
                <a:spcPct val="0"/>
              </a:spcAft>
            </a:pPr>
            <a:endParaRPr lang="en-US" sz="2400">
              <a:solidFill>
                <a:srgbClr val="336666"/>
              </a:solidFill>
              <a:latin typeface="Times New Roman" pitchFamily="18" charset="0"/>
            </a:endParaRPr>
          </a:p>
        </p:txBody>
      </p:sp>
      <p:sp>
        <p:nvSpPr>
          <p:cNvPr id="6154" name="Oval 10"/>
          <p:cNvSpPr>
            <a:spLocks noChangeArrowheads="1"/>
          </p:cNvSpPr>
          <p:nvPr/>
        </p:nvSpPr>
        <p:spPr bwMode="auto">
          <a:xfrm>
            <a:off x="927100" y="838200"/>
            <a:ext cx="2286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rtl="0" fontAlgn="base">
              <a:spcBef>
                <a:spcPct val="0"/>
              </a:spcBef>
              <a:spcAft>
                <a:spcPct val="0"/>
              </a:spcAft>
            </a:pPr>
            <a:endParaRPr lang="en-US" sz="2400">
              <a:solidFill>
                <a:srgbClr val="336666"/>
              </a:solidFill>
              <a:latin typeface="Times New Roman" pitchFamily="18" charset="0"/>
            </a:endParaRPr>
          </a:p>
        </p:txBody>
      </p:sp>
    </p:spTree>
    <p:extLst>
      <p:ext uri="{BB962C8B-B14F-4D97-AF65-F5344CB8AC3E}">
        <p14:creationId xmlns:p14="http://schemas.microsoft.com/office/powerpoint/2010/main" val="7895086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p:txStyles>
    <p:titleStyle>
      <a:lvl1pPr algn="l" rtl="1" fontAlgn="base">
        <a:spcBef>
          <a:spcPct val="0"/>
        </a:spcBef>
        <a:spcAft>
          <a:spcPct val="0"/>
        </a:spcAft>
        <a:defRPr sz="4200">
          <a:solidFill>
            <a:schemeClr val="tx2"/>
          </a:solidFill>
          <a:latin typeface="+mj-lt"/>
          <a:ea typeface="+mj-ea"/>
          <a:cs typeface="+mj-cs"/>
        </a:defRPr>
      </a:lvl1pPr>
      <a:lvl2pPr algn="l" rtl="1" fontAlgn="base">
        <a:spcBef>
          <a:spcPct val="0"/>
        </a:spcBef>
        <a:spcAft>
          <a:spcPct val="0"/>
        </a:spcAft>
        <a:defRPr sz="4200">
          <a:solidFill>
            <a:schemeClr val="tx2"/>
          </a:solidFill>
          <a:latin typeface="Arial" charset="0"/>
          <a:cs typeface="Arial" charset="0"/>
        </a:defRPr>
      </a:lvl2pPr>
      <a:lvl3pPr algn="l" rtl="1" fontAlgn="base">
        <a:spcBef>
          <a:spcPct val="0"/>
        </a:spcBef>
        <a:spcAft>
          <a:spcPct val="0"/>
        </a:spcAft>
        <a:defRPr sz="4200">
          <a:solidFill>
            <a:schemeClr val="tx2"/>
          </a:solidFill>
          <a:latin typeface="Arial" charset="0"/>
          <a:cs typeface="Arial" charset="0"/>
        </a:defRPr>
      </a:lvl3pPr>
      <a:lvl4pPr algn="l" rtl="1" fontAlgn="base">
        <a:spcBef>
          <a:spcPct val="0"/>
        </a:spcBef>
        <a:spcAft>
          <a:spcPct val="0"/>
        </a:spcAft>
        <a:defRPr sz="4200">
          <a:solidFill>
            <a:schemeClr val="tx2"/>
          </a:solidFill>
          <a:latin typeface="Arial" charset="0"/>
          <a:cs typeface="Arial" charset="0"/>
        </a:defRPr>
      </a:lvl4pPr>
      <a:lvl5pPr algn="l" rtl="1" fontAlgn="base">
        <a:spcBef>
          <a:spcPct val="0"/>
        </a:spcBef>
        <a:spcAft>
          <a:spcPct val="0"/>
        </a:spcAft>
        <a:defRPr sz="4200">
          <a:solidFill>
            <a:schemeClr val="tx2"/>
          </a:solidFill>
          <a:latin typeface="Arial" charset="0"/>
          <a:cs typeface="Arial" charset="0"/>
        </a:defRPr>
      </a:lvl5pPr>
      <a:lvl6pPr marL="457200" algn="l" rtl="1" fontAlgn="base">
        <a:spcBef>
          <a:spcPct val="0"/>
        </a:spcBef>
        <a:spcAft>
          <a:spcPct val="0"/>
        </a:spcAft>
        <a:defRPr sz="4200">
          <a:solidFill>
            <a:schemeClr val="tx2"/>
          </a:solidFill>
          <a:latin typeface="Arial" charset="0"/>
          <a:cs typeface="Arial" charset="0"/>
        </a:defRPr>
      </a:lvl6pPr>
      <a:lvl7pPr marL="914400" algn="l" rtl="1" fontAlgn="base">
        <a:spcBef>
          <a:spcPct val="0"/>
        </a:spcBef>
        <a:spcAft>
          <a:spcPct val="0"/>
        </a:spcAft>
        <a:defRPr sz="4200">
          <a:solidFill>
            <a:schemeClr val="tx2"/>
          </a:solidFill>
          <a:latin typeface="Arial" charset="0"/>
          <a:cs typeface="Arial" charset="0"/>
        </a:defRPr>
      </a:lvl7pPr>
      <a:lvl8pPr marL="1371600" algn="l" rtl="1" fontAlgn="base">
        <a:spcBef>
          <a:spcPct val="0"/>
        </a:spcBef>
        <a:spcAft>
          <a:spcPct val="0"/>
        </a:spcAft>
        <a:defRPr sz="4200">
          <a:solidFill>
            <a:schemeClr val="tx2"/>
          </a:solidFill>
          <a:latin typeface="Arial" charset="0"/>
          <a:cs typeface="Arial" charset="0"/>
        </a:defRPr>
      </a:lvl8pPr>
      <a:lvl9pPr marL="1828800" algn="l" rtl="1" fontAlgn="base">
        <a:spcBef>
          <a:spcPct val="0"/>
        </a:spcBef>
        <a:spcAft>
          <a:spcPct val="0"/>
        </a:spcAft>
        <a:defRPr sz="4200">
          <a:solidFill>
            <a:schemeClr val="tx2"/>
          </a:solidFill>
          <a:latin typeface="Arial" charset="0"/>
          <a:cs typeface="Arial" charset="0"/>
        </a:defRPr>
      </a:lvl9pPr>
    </p:titleStyle>
    <p:bodyStyle>
      <a:lvl1pPr marL="342900" indent="-342900" algn="r" rtl="1" fontAlgn="base">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r" rtl="1" fontAlgn="base">
        <a:spcBef>
          <a:spcPct val="20000"/>
        </a:spcBef>
        <a:spcAft>
          <a:spcPct val="0"/>
        </a:spcAft>
        <a:buClr>
          <a:schemeClr val="accent1"/>
        </a:buClr>
        <a:buSzPct val="75000"/>
        <a:buFont typeface="Wingdings" pitchFamily="2" charset="2"/>
        <a:buChar char="l"/>
        <a:defRPr sz="2800">
          <a:solidFill>
            <a:schemeClr val="tx2"/>
          </a:solidFill>
          <a:latin typeface="+mn-lt"/>
          <a:cs typeface="+mn-cs"/>
        </a:defRPr>
      </a:lvl2pPr>
      <a:lvl3pPr marL="1143000" indent="-228600" algn="r" rtl="1" fontAlgn="base">
        <a:spcBef>
          <a:spcPct val="20000"/>
        </a:spcBef>
        <a:spcAft>
          <a:spcPct val="0"/>
        </a:spcAft>
        <a:buClr>
          <a:schemeClr val="accent2"/>
        </a:buClr>
        <a:buChar char="•"/>
        <a:defRPr sz="2400">
          <a:solidFill>
            <a:schemeClr val="tx2"/>
          </a:solidFill>
          <a:latin typeface="+mn-lt"/>
          <a:cs typeface="+mn-cs"/>
        </a:defRPr>
      </a:lvl3pPr>
      <a:lvl4pPr marL="1600200" indent="-228600" algn="r" rtl="1" fontAlgn="base">
        <a:spcBef>
          <a:spcPct val="20000"/>
        </a:spcBef>
        <a:spcAft>
          <a:spcPct val="0"/>
        </a:spcAft>
        <a:buClr>
          <a:schemeClr val="tx1"/>
        </a:buClr>
        <a:buChar char="•"/>
        <a:defRPr sz="2000">
          <a:solidFill>
            <a:schemeClr val="tx2"/>
          </a:solidFill>
          <a:latin typeface="+mn-lt"/>
          <a:cs typeface="+mn-cs"/>
        </a:defRPr>
      </a:lvl4pPr>
      <a:lvl5pPr marL="2057400" indent="-228600" algn="r" rtl="1" fontAlgn="base">
        <a:spcBef>
          <a:spcPct val="20000"/>
        </a:spcBef>
        <a:spcAft>
          <a:spcPct val="0"/>
        </a:spcAft>
        <a:buChar char="•"/>
        <a:defRPr sz="2000">
          <a:solidFill>
            <a:schemeClr val="tx2"/>
          </a:solidFill>
          <a:latin typeface="+mn-lt"/>
          <a:cs typeface="+mn-cs"/>
        </a:defRPr>
      </a:lvl5pPr>
      <a:lvl6pPr marL="2514600" indent="-228600" algn="r" rtl="1" fontAlgn="base">
        <a:spcBef>
          <a:spcPct val="20000"/>
        </a:spcBef>
        <a:spcAft>
          <a:spcPct val="0"/>
        </a:spcAft>
        <a:buChar char="•"/>
        <a:defRPr sz="2000">
          <a:solidFill>
            <a:schemeClr val="tx2"/>
          </a:solidFill>
          <a:latin typeface="+mn-lt"/>
          <a:cs typeface="+mn-cs"/>
        </a:defRPr>
      </a:lvl6pPr>
      <a:lvl7pPr marL="2971800" indent="-228600" algn="r" rtl="1" fontAlgn="base">
        <a:spcBef>
          <a:spcPct val="20000"/>
        </a:spcBef>
        <a:spcAft>
          <a:spcPct val="0"/>
        </a:spcAft>
        <a:buChar char="•"/>
        <a:defRPr sz="2000">
          <a:solidFill>
            <a:schemeClr val="tx2"/>
          </a:solidFill>
          <a:latin typeface="+mn-lt"/>
          <a:cs typeface="+mn-cs"/>
        </a:defRPr>
      </a:lvl7pPr>
      <a:lvl8pPr marL="3429000" indent="-228600" algn="r" rtl="1" fontAlgn="base">
        <a:spcBef>
          <a:spcPct val="20000"/>
        </a:spcBef>
        <a:spcAft>
          <a:spcPct val="0"/>
        </a:spcAft>
        <a:buChar char="•"/>
        <a:defRPr sz="2000">
          <a:solidFill>
            <a:schemeClr val="tx2"/>
          </a:solidFill>
          <a:latin typeface="+mn-lt"/>
          <a:cs typeface="+mn-cs"/>
        </a:defRPr>
      </a:lvl8pPr>
      <a:lvl9pPr marL="3886200" indent="-228600" algn="r" rtl="1" fontAlgn="base">
        <a:spcBef>
          <a:spcPct val="20000"/>
        </a:spcBef>
        <a:spcAft>
          <a:spcPct val="0"/>
        </a:spcAft>
        <a:buChar char="•"/>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defTabSz="914400" rtl="0" fontAlgn="base">
              <a:spcBef>
                <a:spcPct val="0"/>
              </a:spcBef>
              <a:spcAft>
                <a:spcPct val="0"/>
              </a:spcAft>
              <a:defRPr/>
            </a:pPr>
            <a:fld id="{EF92803B-7E75-4BCA-985B-69D1461DC2E3}" type="datetime1">
              <a:rPr lang="en-US" smtClean="0">
                <a:solidFill>
                  <a:srgbClr val="000000"/>
                </a:solidFill>
              </a:rPr>
              <a:t>3/9/2025</a:t>
            </a:fld>
            <a:endParaRPr lang="en-CA">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rtl="0" fontAlgn="base">
              <a:spcBef>
                <a:spcPct val="0"/>
              </a:spcBef>
              <a:spcAft>
                <a:spcPct val="0"/>
              </a:spcAft>
              <a:defRPr/>
            </a:pPr>
            <a:r>
              <a:rPr lang="en-CA">
                <a:solidFill>
                  <a:srgbClr val="000000"/>
                </a:solidFill>
              </a:rPr>
              <a:t>folds         dr.rabeea znad  </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rtl="0" fontAlgn="base">
              <a:spcBef>
                <a:spcPct val="0"/>
              </a:spcBef>
              <a:spcAft>
                <a:spcPct val="0"/>
              </a:spcAft>
              <a:defRPr/>
            </a:pPr>
            <a:fld id="{02A1AEB2-A8EB-4574-8426-8C01C9EF2FB2}" type="slidenum">
              <a:rPr lang="en-CA">
                <a:solidFill>
                  <a:srgbClr val="000000"/>
                </a:solidFill>
              </a:rPr>
              <a:pPr defTabSz="914400" rtl="0"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33013940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defTabSz="914400" rtl="0" fontAlgn="base">
              <a:spcBef>
                <a:spcPct val="0"/>
              </a:spcBef>
              <a:spcAft>
                <a:spcPct val="0"/>
              </a:spcAft>
              <a:defRPr/>
            </a:pPr>
            <a:fld id="{22F52BD5-FE6D-4772-8087-20FF07B89BD2}" type="datetime1">
              <a:rPr lang="en-US" smtClean="0">
                <a:solidFill>
                  <a:srgbClr val="000000"/>
                </a:solidFill>
              </a:rPr>
              <a:t>3/9/2025</a:t>
            </a:fld>
            <a:endParaRPr lang="en-CA">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rtl="0" fontAlgn="base">
              <a:spcBef>
                <a:spcPct val="0"/>
              </a:spcBef>
              <a:spcAft>
                <a:spcPct val="0"/>
              </a:spcAft>
              <a:defRPr/>
            </a:pPr>
            <a:r>
              <a:rPr lang="en-CA">
                <a:solidFill>
                  <a:srgbClr val="000000"/>
                </a:solidFill>
              </a:rPr>
              <a:t>folds         dr.rabeea znad  </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rtl="0" fontAlgn="base">
              <a:spcBef>
                <a:spcPct val="0"/>
              </a:spcBef>
              <a:spcAft>
                <a:spcPct val="0"/>
              </a:spcAft>
              <a:defRPr/>
            </a:pPr>
            <a:fld id="{9E48B577-6621-4760-BEFC-0F0FA6F8FD07}" type="slidenum">
              <a:rPr lang="en-CA">
                <a:solidFill>
                  <a:srgbClr val="000000"/>
                </a:solidFill>
              </a:rPr>
              <a:pPr defTabSz="914400" rtl="0"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291143253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0C3F46EC-3EEA-430D-8D11-2632B074631B}"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8F27439C-552A-402B-937F-65B39006EB14}" type="slidenum">
              <a:rPr lang="ar-SA">
                <a:solidFill>
                  <a:prstClr val="black">
                    <a:tint val="75000"/>
                  </a:prstClr>
                </a:solidFill>
              </a:rPr>
              <a:pPr defTabSz="914400">
                <a:defRPr/>
              </a:pPr>
              <a:t>‹#›</a:t>
            </a:fld>
            <a:endParaRPr lang="ar-SA">
              <a:solidFill>
                <a:prstClr val="black">
                  <a:tint val="75000"/>
                </a:prstClr>
              </a:solidFill>
            </a:endParaRPr>
          </a:p>
        </p:txBody>
      </p:sp>
    </p:spTree>
    <p:extLst>
      <p:ext uri="{BB962C8B-B14F-4D97-AF65-F5344CB8AC3E}">
        <p14:creationId xmlns:p14="http://schemas.microsoft.com/office/powerpoint/2010/main" val="30670264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hdr="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2F05BB91-AB91-4D20-84BA-CADF6224DB38}" type="datetime1">
              <a:rPr lang="en-US" smtClean="0">
                <a:solidFill>
                  <a:prstClr val="black">
                    <a:tint val="75000"/>
                  </a:prstClr>
                </a:solidFill>
              </a:rPr>
              <a:t>3/9/2025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r>
              <a:rPr lang="en-US">
                <a:solidFill>
                  <a:prstClr val="black">
                    <a:tint val="75000"/>
                  </a:prstClr>
                </a:solidFill>
              </a:rPr>
              <a:t>folds         dr.rabeea znad  </a:t>
            </a:r>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8F27439C-552A-402B-937F-65B39006EB14}" type="slidenum">
              <a:rPr lang="ar-SA">
                <a:solidFill>
                  <a:prstClr val="black">
                    <a:tint val="75000"/>
                  </a:prstClr>
                </a:solidFill>
              </a:rPr>
              <a:pPr defTabSz="914400">
                <a:defRPr/>
              </a:pPr>
              <a:t>‹#›</a:t>
            </a:fld>
            <a:endParaRPr lang="ar-SA">
              <a:solidFill>
                <a:prstClr val="black">
                  <a:tint val="75000"/>
                </a:prstClr>
              </a:solidFill>
            </a:endParaRPr>
          </a:p>
        </p:txBody>
      </p:sp>
    </p:spTree>
    <p:extLst>
      <p:ext uri="{BB962C8B-B14F-4D97-AF65-F5344CB8AC3E}">
        <p14:creationId xmlns:p14="http://schemas.microsoft.com/office/powerpoint/2010/main" val="2181140239"/>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6" Type="http://schemas.openxmlformats.org/officeDocument/2006/relationships/image" Target="../media/image32.emf"/><Relationship Id="rId3" Type="http://schemas.openxmlformats.org/officeDocument/2006/relationships/customXml" Target="../ink/ink1.xml"/><Relationship Id="rId2" Type="http://schemas.openxmlformats.org/officeDocument/2006/relationships/image" Target="../media/image28.jpeg"/><Relationship Id="rId1" Type="http://schemas.openxmlformats.org/officeDocument/2006/relationships/slideLayout" Target="../slideLayouts/slideLayout18.xml"/><Relationship Id="rId28" Type="http://schemas.microsoft.com/office/2007/relationships/hdphoto" Target="../media/hdphoto1.wdp"/><Relationship Id="rId27"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png"/><Relationship Id="rId4" Type="http://schemas.microsoft.com/office/2007/relationships/hdphoto" Target="../media/hdphoto3.wdp"/></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5.xml"/></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4.jpeg"/><Relationship Id="rId4" Type="http://schemas.openxmlformats.org/officeDocument/2006/relationships/image" Target="../media/image83.jpeg"/></Relationships>
</file>

<file path=ppt/slides/_rels/slide5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1027" descr="10"/>
          <p:cNvPicPr>
            <a:picLocks noChangeAspect="1" noChangeArrowheads="1"/>
          </p:cNvPicPr>
          <p:nvPr/>
        </p:nvPicPr>
        <p:blipFill rotWithShape="1">
          <a:blip r:embed="rId2">
            <a:extLst>
              <a:ext uri="{28A0092B-C50C-407E-A947-70E740481C1C}">
                <a14:useLocalDpi xmlns:a14="http://schemas.microsoft.com/office/drawing/2010/main" val="0"/>
              </a:ext>
            </a:extLst>
          </a:blip>
          <a:srcRect b="2941"/>
          <a:stretch/>
        </p:blipFill>
        <p:spPr bwMode="auto">
          <a:xfrm>
            <a:off x="539551" y="332657"/>
            <a:ext cx="8322313" cy="6101598"/>
          </a:xfrm>
          <a:prstGeom prst="rect">
            <a:avLst/>
          </a:prstGeom>
          <a:noFill/>
          <a:extLst>
            <a:ext uri="{909E8E84-426E-40DD-AFC4-6F175D3DCCD1}">
              <a14:hiddenFill xmlns:a14="http://schemas.microsoft.com/office/drawing/2010/main">
                <a:solidFill>
                  <a:srgbClr val="FFFFFF"/>
                </a:solidFill>
              </a14:hiddenFill>
            </a:ext>
          </a:extLst>
        </p:spPr>
      </p:pic>
      <p:sp>
        <p:nvSpPr>
          <p:cNvPr id="32774" name="Rectangle 1030"/>
          <p:cNvSpPr>
            <a:spLocks noChangeArrowheads="1"/>
          </p:cNvSpPr>
          <p:nvPr/>
        </p:nvSpPr>
        <p:spPr bwMode="auto">
          <a:xfrm>
            <a:off x="1828800" y="2895600"/>
            <a:ext cx="6089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20000"/>
              </a:spcBef>
            </a:pPr>
            <a:r>
              <a:rPr lang="en-US" sz="5400" b="1" dirty="0">
                <a:solidFill>
                  <a:srgbClr val="FFFF00"/>
                </a:solidFill>
                <a:latin typeface="Arial" charset="0"/>
                <a:cs typeface="Arial" charset="0"/>
              </a:rPr>
              <a:t>Folds and Folding</a:t>
            </a:r>
          </a:p>
        </p:txBody>
      </p:sp>
      <p:sp>
        <p:nvSpPr>
          <p:cNvPr id="5" name="مربع نص 4"/>
          <p:cNvSpPr txBox="1"/>
          <p:nvPr/>
        </p:nvSpPr>
        <p:spPr>
          <a:xfrm>
            <a:off x="248186" y="764704"/>
            <a:ext cx="8565166" cy="523220"/>
          </a:xfrm>
          <a:prstGeom prst="rect">
            <a:avLst/>
          </a:prstGeom>
          <a:noFill/>
        </p:spPr>
        <p:txBody>
          <a:bodyPr wrap="none" rtlCol="1">
            <a:spAutoFit/>
          </a:bodyPr>
          <a:lstStyle/>
          <a:p>
            <a:r>
              <a:rPr lang="ar-IQ" sz="2800" dirty="0"/>
              <a:t>محاضرات الكورس الثاني / المرحلة الثالثة  للعام الدراسي2024--2025</a:t>
            </a:r>
          </a:p>
        </p:txBody>
      </p:sp>
      <p:sp>
        <p:nvSpPr>
          <p:cNvPr id="2" name="عنصر نائب لرقم الشريحة 1"/>
          <p:cNvSpPr>
            <a:spLocks noGrp="1"/>
          </p:cNvSpPr>
          <p:nvPr>
            <p:ph type="sldNum" sz="quarter" idx="12"/>
          </p:nvPr>
        </p:nvSpPr>
        <p:spPr/>
        <p:txBody>
          <a:bodyPr/>
          <a:lstStyle/>
          <a:p>
            <a:fld id="{303EBA22-27A4-4B72-878D-030B6881E55A}" type="slidenum">
              <a:rPr lang="ar-IQ" smtClean="0"/>
              <a:pPr/>
              <a:t>1</a:t>
            </a:fld>
            <a:endParaRPr lang="ar-IQ"/>
          </a:p>
        </p:txBody>
      </p:sp>
      <p:sp>
        <p:nvSpPr>
          <p:cNvPr id="3" name="عنصر نائب للتاريخ 2">
            <a:extLst>
              <a:ext uri="{FF2B5EF4-FFF2-40B4-BE49-F238E27FC236}">
                <a16:creationId xmlns:a16="http://schemas.microsoft.com/office/drawing/2014/main" id="{84D789ED-5C29-03A9-092F-7F3B8C11D765}"/>
              </a:ext>
            </a:extLst>
          </p:cNvPr>
          <p:cNvSpPr>
            <a:spLocks noGrp="1"/>
          </p:cNvSpPr>
          <p:nvPr>
            <p:ph type="dt" sz="half" idx="10"/>
          </p:nvPr>
        </p:nvSpPr>
        <p:spPr/>
        <p:txBody>
          <a:bodyPr/>
          <a:lstStyle/>
          <a:p>
            <a:fld id="{C581BFAB-E6B8-4666-BEBC-0E47E9B845F2}" type="datetime1">
              <a:rPr lang="en-US" smtClean="0"/>
              <a:t>3/9/2025</a:t>
            </a:fld>
            <a:endParaRPr lang="ar-IQ"/>
          </a:p>
        </p:txBody>
      </p:sp>
      <p:sp>
        <p:nvSpPr>
          <p:cNvPr id="4" name="عنصر نائب للتذييل 3">
            <a:extLst>
              <a:ext uri="{FF2B5EF4-FFF2-40B4-BE49-F238E27FC236}">
                <a16:creationId xmlns:a16="http://schemas.microsoft.com/office/drawing/2014/main" id="{DF8A6BF6-B148-1E0D-6186-18BC4C11A9EA}"/>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59773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IMG06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388843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figure 1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766" y="260648"/>
            <a:ext cx="2770714" cy="29714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p:nvPr/>
        </p:nvSpPr>
        <p:spPr>
          <a:xfrm>
            <a:off x="6535419" y="-27384"/>
            <a:ext cx="2213045" cy="369332"/>
          </a:xfrm>
          <a:prstGeom prst="rect">
            <a:avLst/>
          </a:prstGeom>
        </p:spPr>
        <p:txBody>
          <a:bodyPr wrap="square" lIns="91404" tIns="45702" rIns="91404" bIns="45702">
            <a:spAutoFit/>
          </a:bodyPr>
          <a:lstStyle/>
          <a:p>
            <a:r>
              <a:rPr lang="en-US" dirty="0"/>
              <a:t>and volcanic rocks</a:t>
            </a:r>
            <a:endParaRPr lang="ar-IQ" dirty="0"/>
          </a:p>
        </p:txBody>
      </p:sp>
      <p:sp>
        <p:nvSpPr>
          <p:cNvPr id="5" name="مربع نص 4"/>
          <p:cNvSpPr txBox="1"/>
          <p:nvPr/>
        </p:nvSpPr>
        <p:spPr>
          <a:xfrm>
            <a:off x="323528" y="44624"/>
            <a:ext cx="2127506" cy="369332"/>
          </a:xfrm>
          <a:prstGeom prst="rect">
            <a:avLst/>
          </a:prstGeom>
          <a:noFill/>
        </p:spPr>
        <p:txBody>
          <a:bodyPr wrap="none" rtlCol="1">
            <a:spAutoFit/>
          </a:bodyPr>
          <a:lstStyle/>
          <a:p>
            <a:r>
              <a:rPr lang="en-US" dirty="0"/>
              <a:t>In sedimentary rocks</a:t>
            </a:r>
            <a:endParaRPr lang="ar-IQ" dirty="0"/>
          </a:p>
        </p:txBody>
      </p:sp>
      <p:pic>
        <p:nvPicPr>
          <p:cNvPr id="9" name="Picture 4" descr="fold-thrus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11" y="3198314"/>
            <a:ext cx="5091286" cy="325502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0"/>
          <p:cNvSpPr>
            <a:spLocks noChangeArrowheads="1"/>
          </p:cNvSpPr>
          <p:nvPr/>
        </p:nvSpPr>
        <p:spPr bwMode="auto">
          <a:xfrm>
            <a:off x="1042988" y="3413513"/>
            <a:ext cx="1126408" cy="518724"/>
          </a:xfrm>
          <a:prstGeom prst="rightArrow">
            <a:avLst>
              <a:gd name="adj1" fmla="val 50000"/>
              <a:gd name="adj2" fmla="val 54182"/>
            </a:avLst>
          </a:prstGeom>
          <a:solidFill>
            <a:srgbClr val="F0A22E"/>
          </a:solidFill>
          <a:ln>
            <a:noFill/>
          </a:ln>
          <a:effectLst>
            <a:prstShdw prst="shdw17" dist="17961" dir="2700000">
              <a:srgbClr val="FBEEC9"/>
            </a:prstShdw>
          </a:effectLst>
          <a:extLst>
            <a:ext uri="{91240B29-F687-4F45-9708-019B960494DF}">
              <a14:hiddenLine xmlns:a14="http://schemas.microsoft.com/office/drawing/2010/main" w="19050" algn="ctr">
                <a:solidFill>
                  <a:schemeClr val="tx1"/>
                </a:solidFill>
                <a:miter lim="800000"/>
                <a:headEnd/>
                <a:tailEnd/>
              </a14:hiddenLine>
            </a:ext>
          </a:extLst>
        </p:spPr>
        <p:txBody>
          <a:bodyPr wrap="none" lIns="91404" tIns="45702" rIns="91404" bIns="45702" anchor="ctr"/>
          <a:lstStyle/>
          <a:p>
            <a:pPr>
              <a:defRPr/>
            </a:pPr>
            <a:r>
              <a:rPr lang="en-US" kern="0" dirty="0">
                <a:solidFill>
                  <a:sysClr val="windowText" lastClr="000000"/>
                </a:solidFill>
              </a:rPr>
              <a:t>Thrust Fault</a:t>
            </a:r>
          </a:p>
        </p:txBody>
      </p:sp>
      <p:sp>
        <p:nvSpPr>
          <p:cNvPr id="11" name="AutoShape 9"/>
          <p:cNvSpPr>
            <a:spLocks noChangeArrowheads="1"/>
          </p:cNvSpPr>
          <p:nvPr/>
        </p:nvSpPr>
        <p:spPr bwMode="auto">
          <a:xfrm>
            <a:off x="2843215" y="5948211"/>
            <a:ext cx="1387229" cy="431952"/>
          </a:xfrm>
          <a:prstGeom prst="leftArrow">
            <a:avLst>
              <a:gd name="adj1" fmla="val 50000"/>
              <a:gd name="adj2" fmla="val 80132"/>
            </a:avLst>
          </a:prstGeom>
          <a:solidFill>
            <a:srgbClr val="F0A22E"/>
          </a:solidFill>
          <a:ln>
            <a:noFill/>
          </a:ln>
          <a:effectLst>
            <a:prstShdw prst="shdw17" dist="17961" dir="2700000">
              <a:srgbClr val="FBEEC9"/>
            </a:prstShdw>
          </a:effectLst>
          <a:extLst>
            <a:ext uri="{91240B29-F687-4F45-9708-019B960494DF}">
              <a14:hiddenLine xmlns:a14="http://schemas.microsoft.com/office/drawing/2010/main" w="19050" algn="ctr">
                <a:solidFill>
                  <a:schemeClr val="tx1"/>
                </a:solidFill>
                <a:miter lim="800000"/>
                <a:headEnd/>
                <a:tailEnd/>
              </a14:hiddenLine>
            </a:ext>
          </a:extLst>
        </p:spPr>
        <p:txBody>
          <a:bodyPr wrap="none" lIns="91404" tIns="45702" rIns="91404" bIns="45702" anchor="ctr"/>
          <a:lstStyle/>
          <a:p>
            <a:pPr>
              <a:defRPr/>
            </a:pPr>
            <a:r>
              <a:rPr lang="en-US" sz="2400" kern="0">
                <a:solidFill>
                  <a:sysClr val="windowText" lastClr="000000"/>
                </a:solidFill>
              </a:rPr>
              <a:t>Fold</a:t>
            </a:r>
          </a:p>
        </p:txBody>
      </p:sp>
      <p:sp>
        <p:nvSpPr>
          <p:cNvPr id="12" name="Line 8"/>
          <p:cNvSpPr>
            <a:spLocks noChangeShapeType="1"/>
          </p:cNvSpPr>
          <p:nvPr/>
        </p:nvSpPr>
        <p:spPr bwMode="auto">
          <a:xfrm flipV="1">
            <a:off x="1763713" y="4018387"/>
            <a:ext cx="1040422" cy="779039"/>
          </a:xfrm>
          <a:prstGeom prst="line">
            <a:avLst/>
          </a:prstGeom>
          <a:noFill/>
          <a:ln w="38100">
            <a:solidFill>
              <a:srgbClr val="FF0000"/>
            </a:solidFill>
            <a:round/>
            <a:headEnd/>
            <a:tailEnd type="stealth" w="lg" len="lg"/>
          </a:ln>
          <a:effectLst>
            <a:prstShdw prst="shdw17" dist="17961" dir="2700000">
              <a:srgbClr val="FBEEC9"/>
            </a:prstShdw>
          </a:effectLst>
          <a:extLst>
            <a:ext uri="{909E8E84-426E-40DD-AFC4-6F175D3DCCD1}">
              <a14:hiddenFill xmlns:a14="http://schemas.microsoft.com/office/drawing/2010/main">
                <a:noFill/>
              </a14:hiddenFill>
            </a:ext>
          </a:extLst>
        </p:spPr>
        <p:txBody>
          <a:bodyPr wrap="none" lIns="91404" tIns="45702" rIns="91404" bIns="45702" anchor="ctr"/>
          <a:lstStyle/>
          <a:p>
            <a:pPr>
              <a:defRPr/>
            </a:pPr>
            <a:endParaRPr lang="ar-IQ" kern="0">
              <a:solidFill>
                <a:sysClr val="windowText" lastClr="000000"/>
              </a:solidFill>
            </a:endParaRPr>
          </a:p>
        </p:txBody>
      </p:sp>
      <p:sp>
        <p:nvSpPr>
          <p:cNvPr id="13" name="Freeform 7"/>
          <p:cNvSpPr>
            <a:spLocks/>
          </p:cNvSpPr>
          <p:nvPr/>
        </p:nvSpPr>
        <p:spPr bwMode="auto">
          <a:xfrm>
            <a:off x="1355729" y="3854128"/>
            <a:ext cx="2282432" cy="1759274"/>
          </a:xfrm>
          <a:custGeom>
            <a:avLst/>
            <a:gdLst>
              <a:gd name="T0" fmla="*/ 2389 w 2389"/>
              <a:gd name="T1" fmla="*/ 0 h 1845"/>
              <a:gd name="T2" fmla="*/ 0 w 2389"/>
              <a:gd name="T3" fmla="*/ 1845 h 1845"/>
            </a:gdLst>
            <a:ahLst/>
            <a:cxnLst>
              <a:cxn ang="0">
                <a:pos x="T0" y="T1"/>
              </a:cxn>
              <a:cxn ang="0">
                <a:pos x="T2" y="T3"/>
              </a:cxn>
            </a:cxnLst>
            <a:rect l="0" t="0" r="r" b="b"/>
            <a:pathLst>
              <a:path w="2389" h="1845">
                <a:moveTo>
                  <a:pt x="2389" y="0"/>
                </a:moveTo>
                <a:lnTo>
                  <a:pt x="0" y="1845"/>
                </a:lnTo>
              </a:path>
            </a:pathLst>
          </a:custGeom>
          <a:noFill/>
          <a:ln w="47625" cap="flat" cmpd="sng">
            <a:solidFill>
              <a:srgbClr val="FFFF00"/>
            </a:solidFill>
            <a:prstDash val="solid"/>
            <a:round/>
            <a:headEnd type="none" w="med" len="med"/>
            <a:tailEnd type="none" w="med" len="med"/>
          </a:ln>
          <a:effectLst>
            <a:prstShdw prst="shdw17" dist="17961" dir="2700000">
              <a:srgbClr val="FBEEC9"/>
            </a:prstShdw>
          </a:effectLst>
          <a:extLst>
            <a:ext uri="{909E8E84-426E-40DD-AFC4-6F175D3DCCD1}">
              <a14:hiddenFill xmlns:a14="http://schemas.microsoft.com/office/drawing/2010/main">
                <a:solidFill>
                  <a:srgbClr val="FFFFFF"/>
                </a:solidFill>
              </a14:hiddenFill>
            </a:ext>
          </a:extLst>
        </p:spPr>
        <p:txBody>
          <a:bodyPr wrap="none" lIns="91404" tIns="45702" rIns="91404" bIns="45702" anchor="ctr"/>
          <a:lstStyle/>
          <a:p>
            <a:pPr>
              <a:defRPr/>
            </a:pPr>
            <a:endParaRPr lang="ar-IQ" kern="0">
              <a:solidFill>
                <a:sysClr val="windowText" lastClr="000000"/>
              </a:solidFill>
            </a:endParaRPr>
          </a:p>
        </p:txBody>
      </p:sp>
      <p:sp>
        <p:nvSpPr>
          <p:cNvPr id="14" name="Text Box 6"/>
          <p:cNvSpPr txBox="1">
            <a:spLocks noChangeArrowheads="1"/>
          </p:cNvSpPr>
          <p:nvPr/>
        </p:nvSpPr>
        <p:spPr bwMode="auto">
          <a:xfrm>
            <a:off x="5595985" y="4376173"/>
            <a:ext cx="3440511" cy="461628"/>
          </a:xfrm>
          <a:prstGeom prst="rect">
            <a:avLst/>
          </a:prstGeom>
          <a:noFill/>
          <a:ln>
            <a:noFill/>
          </a:ln>
          <a:effectLst>
            <a:prstShdw prst="shdw17" dist="17961" dir="2700000">
              <a:srgbClr val="FBEEC9"/>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wrap="square" lIns="91404" tIns="45702" rIns="91404" bIns="45702">
            <a:spAutoFit/>
          </a:bodyPr>
          <a:lstStyle/>
          <a:p>
            <a:pPr algn="l">
              <a:spcBef>
                <a:spcPct val="50000"/>
              </a:spcBef>
              <a:defRPr/>
            </a:pPr>
            <a:r>
              <a:rPr lang="en-US" sz="1200" kern="0" dirty="0">
                <a:solidFill>
                  <a:sysClr val="windowText" lastClr="000000"/>
                </a:solidFill>
                <a:latin typeface="Tahoma" pitchFamily="34" charset="0"/>
                <a:cs typeface="Tahoma" pitchFamily="34" charset="0"/>
              </a:rPr>
              <a:t>Folds may complied with other structural types (Thrust Fault)</a:t>
            </a:r>
          </a:p>
        </p:txBody>
      </p:sp>
      <p:sp>
        <p:nvSpPr>
          <p:cNvPr id="15" name="عنصر نائب لرقم الشريحة 14"/>
          <p:cNvSpPr>
            <a:spLocks noGrp="1"/>
          </p:cNvSpPr>
          <p:nvPr>
            <p:ph type="sldNum" sz="quarter" idx="12"/>
          </p:nvPr>
        </p:nvSpPr>
        <p:spPr/>
        <p:txBody>
          <a:bodyPr/>
          <a:lstStyle/>
          <a:p>
            <a:fld id="{303EBA22-27A4-4B72-878D-030B6881E55A}" type="slidenum">
              <a:rPr lang="ar-IQ" smtClean="0"/>
              <a:pPr/>
              <a:t>10</a:t>
            </a:fld>
            <a:endParaRPr lang="ar-IQ"/>
          </a:p>
        </p:txBody>
      </p:sp>
      <p:sp>
        <p:nvSpPr>
          <p:cNvPr id="3" name="عنصر نائب للتاريخ 2">
            <a:extLst>
              <a:ext uri="{FF2B5EF4-FFF2-40B4-BE49-F238E27FC236}">
                <a16:creationId xmlns:a16="http://schemas.microsoft.com/office/drawing/2014/main" id="{58818B4A-FD60-124F-D83F-A54B5C11C914}"/>
              </a:ext>
            </a:extLst>
          </p:cNvPr>
          <p:cNvSpPr>
            <a:spLocks noGrp="1"/>
          </p:cNvSpPr>
          <p:nvPr>
            <p:ph type="dt" sz="half" idx="10"/>
          </p:nvPr>
        </p:nvSpPr>
        <p:spPr/>
        <p:txBody>
          <a:bodyPr/>
          <a:lstStyle/>
          <a:p>
            <a:fld id="{E7C4516F-F98A-4D7F-A4DE-3CA853BF1EF8}" type="datetime1">
              <a:rPr lang="en-US" smtClean="0"/>
              <a:t>3/9/2025</a:t>
            </a:fld>
            <a:endParaRPr lang="ar-IQ"/>
          </a:p>
        </p:txBody>
      </p:sp>
      <p:sp>
        <p:nvSpPr>
          <p:cNvPr id="4" name="عنصر نائب للتذييل 3">
            <a:extLst>
              <a:ext uri="{FF2B5EF4-FFF2-40B4-BE49-F238E27FC236}">
                <a16:creationId xmlns:a16="http://schemas.microsoft.com/office/drawing/2014/main" id="{570DEB80-E305-8689-9475-0E2911541C0E}"/>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4374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1000"/>
                                        <p:tgtEl>
                                          <p:spTgt spid="9"/>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0-#ppt_w/2"/>
                                          </p:val>
                                        </p:tav>
                                        <p:tav tm="100000">
                                          <p:val>
                                            <p:strVal val="#ppt_x"/>
                                          </p:val>
                                        </p:tav>
                                      </p:tavLst>
                                    </p:anim>
                                    <p:anim calcmode="lin" valueType="num">
                                      <p:cBhvr additive="base">
                                        <p:cTn id="29" dur="10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0-#ppt_w/2"/>
                                          </p:val>
                                        </p:tav>
                                        <p:tav tm="100000">
                                          <p:val>
                                            <p:strVal val="#ppt_x"/>
                                          </p:val>
                                        </p:tav>
                                      </p:tavLst>
                                    </p:anim>
                                    <p:anim calcmode="lin" valueType="num">
                                      <p:cBhvr additive="base">
                                        <p:cTn id="3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000" fill="hold"/>
                                        <p:tgtEl>
                                          <p:spTgt spid="13"/>
                                        </p:tgtEl>
                                        <p:attrNameLst>
                                          <p:attrName>ppt_x</p:attrName>
                                        </p:attrNameLst>
                                      </p:cBhvr>
                                      <p:tavLst>
                                        <p:tav tm="0">
                                          <p:val>
                                            <p:strVal val="0-#ppt_w/2"/>
                                          </p:val>
                                        </p:tav>
                                        <p:tav tm="100000">
                                          <p:val>
                                            <p:strVal val="#ppt_x"/>
                                          </p:val>
                                        </p:tav>
                                      </p:tavLst>
                                    </p:anim>
                                    <p:anim calcmode="lin" valueType="num">
                                      <p:cBhvr additive="base">
                                        <p:cTn id="39"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000" fill="hold"/>
                                        <p:tgtEl>
                                          <p:spTgt spid="11"/>
                                        </p:tgtEl>
                                        <p:attrNameLst>
                                          <p:attrName>ppt_x</p:attrName>
                                        </p:attrNameLst>
                                      </p:cBhvr>
                                      <p:tavLst>
                                        <p:tav tm="0">
                                          <p:val>
                                            <p:strVal val="1+#ppt_w/2"/>
                                          </p:val>
                                        </p:tav>
                                        <p:tav tm="100000">
                                          <p:val>
                                            <p:strVal val="#ppt_x"/>
                                          </p:val>
                                        </p:tav>
                                      </p:tavLst>
                                    </p:anim>
                                    <p:anim calcmode="lin" valueType="num">
                                      <p:cBhvr additive="base">
                                        <p:cTn id="4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ppt_x</p:attrName>
                                        </p:attrNameLst>
                                      </p:cBhvr>
                                      <p:tavLst>
                                        <p:tav tm="0">
                                          <p:val>
                                            <p:strVal val="#ppt_x-.2"/>
                                          </p:val>
                                        </p:tav>
                                        <p:tav tm="100000">
                                          <p:val>
                                            <p:strVal val="#ppt_x"/>
                                          </p:val>
                                        </p:tav>
                                      </p:tavLst>
                                    </p:anim>
                                    <p:anim calcmode="lin" valueType="num">
                                      <p:cBhvr>
                                        <p:cTn id="5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22860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rtl="0" fontAlgn="base">
              <a:spcBef>
                <a:spcPct val="0"/>
              </a:spcBef>
              <a:spcAft>
                <a:spcPct val="0"/>
              </a:spcAft>
            </a:pPr>
            <a:r>
              <a:rPr lang="en-US" sz="2800" b="1" dirty="0">
                <a:solidFill>
                  <a:srgbClr val="000000"/>
                </a:solidFill>
              </a:rPr>
              <a:t>Attitude of Beds</a:t>
            </a:r>
          </a:p>
          <a:p>
            <a:pPr algn="l" defTabSz="914400" rtl="0" fontAlgn="base">
              <a:spcBef>
                <a:spcPct val="0"/>
              </a:spcBef>
              <a:spcAft>
                <a:spcPct val="0"/>
              </a:spcAft>
            </a:pPr>
            <a:r>
              <a:rPr lang="en-US" sz="2000" b="1" dirty="0">
                <a:solidFill>
                  <a:srgbClr val="000000"/>
                </a:solidFill>
              </a:rPr>
              <a:t>Attitude refer to the three-dimensional orientation of  some  geological feature, such as bed, a joint, or a fold.</a:t>
            </a:r>
          </a:p>
          <a:p>
            <a:pPr algn="just" defTabSz="914400" rtl="0" fontAlgn="base">
              <a:spcBef>
                <a:spcPct val="0"/>
              </a:spcBef>
              <a:spcAft>
                <a:spcPct val="0"/>
              </a:spcAft>
            </a:pPr>
            <a:r>
              <a:rPr lang="en-US" sz="2000" b="1" dirty="0">
                <a:solidFill>
                  <a:srgbClr val="000000"/>
                </a:solidFill>
              </a:rPr>
              <a:t>The </a:t>
            </a:r>
            <a:r>
              <a:rPr lang="en-US" sz="2000" b="1" dirty="0">
                <a:solidFill>
                  <a:srgbClr val="FF0000"/>
                </a:solidFill>
              </a:rPr>
              <a:t>attitude</a:t>
            </a:r>
            <a:r>
              <a:rPr lang="en-US" sz="2000" b="1" dirty="0">
                <a:solidFill>
                  <a:srgbClr val="000000"/>
                </a:solidFill>
              </a:rPr>
              <a:t> of planar features such as beds or joints is defined by their </a:t>
            </a:r>
            <a:r>
              <a:rPr lang="en-US" sz="2000" b="1" dirty="0">
                <a:solidFill>
                  <a:srgbClr val="FF0000"/>
                </a:solidFill>
              </a:rPr>
              <a:t>strike</a:t>
            </a:r>
            <a:r>
              <a:rPr lang="en-US" sz="2000" b="1" dirty="0">
                <a:solidFill>
                  <a:srgbClr val="000000"/>
                </a:solidFill>
              </a:rPr>
              <a:t> and </a:t>
            </a:r>
            <a:r>
              <a:rPr lang="en-US" sz="2000" b="1" dirty="0">
                <a:solidFill>
                  <a:srgbClr val="FF0000"/>
                </a:solidFill>
              </a:rPr>
              <a:t>dip</a:t>
            </a:r>
            <a:r>
              <a:rPr lang="en-US" sz="2000" b="1" dirty="0">
                <a:solidFill>
                  <a:srgbClr val="000000"/>
                </a:solidFill>
              </a:rPr>
              <a:t>. </a:t>
            </a:r>
          </a:p>
          <a:p>
            <a:pPr algn="just" defTabSz="914400" rtl="0" fontAlgn="base">
              <a:spcBef>
                <a:spcPct val="0"/>
              </a:spcBef>
              <a:spcAft>
                <a:spcPct val="0"/>
              </a:spcAft>
            </a:pPr>
            <a:r>
              <a:rPr lang="en-US" sz="2000" b="1" dirty="0">
                <a:solidFill>
                  <a:srgbClr val="FF0000"/>
                </a:solidFill>
              </a:rPr>
              <a:t>Strike:</a:t>
            </a:r>
            <a:r>
              <a:rPr lang="en-US" sz="2000" dirty="0">
                <a:solidFill>
                  <a:srgbClr val="000000"/>
                </a:solidFill>
              </a:rPr>
              <a:t> is the direction of the line that is formed by the intersection of the plane of the rock bed with a horizontal surface.</a:t>
            </a:r>
          </a:p>
          <a:p>
            <a:pPr algn="just" defTabSz="914400" rtl="0" fontAlgn="base">
              <a:spcBef>
                <a:spcPct val="0"/>
              </a:spcBef>
              <a:spcAft>
                <a:spcPct val="0"/>
              </a:spcAft>
            </a:pPr>
            <a:r>
              <a:rPr lang="en-US" sz="2000" b="1" dirty="0">
                <a:solidFill>
                  <a:srgbClr val="FF0000"/>
                </a:solidFill>
              </a:rPr>
              <a:t>Dip:</a:t>
            </a:r>
            <a:r>
              <a:rPr lang="en-US" sz="2000" dirty="0">
                <a:solidFill>
                  <a:srgbClr val="000000"/>
                </a:solidFill>
              </a:rPr>
              <a:t> is the direction in which the steepest angle is formed between the plane of the rock bed and the horizontal surface.</a:t>
            </a:r>
          </a:p>
        </p:txBody>
      </p:sp>
      <p:pic>
        <p:nvPicPr>
          <p:cNvPr id="3" name="Picture 15" descr="strike_d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208806"/>
            <a:ext cx="5403007" cy="3384376"/>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pPr>
              <a:defRPr/>
            </a:pPr>
            <a:fld id="{36827906-726A-4E0A-99D3-6E9A561BACE3}" type="slidenum">
              <a:rPr lang="en-CA" smtClean="0">
                <a:solidFill>
                  <a:srgbClr val="000000"/>
                </a:solidFill>
              </a:rPr>
              <a:pPr>
                <a:defRPr/>
              </a:pPr>
              <a:t>11</a:t>
            </a:fld>
            <a:endParaRPr lang="en-CA">
              <a:solidFill>
                <a:srgbClr val="000000"/>
              </a:solidFill>
            </a:endParaRPr>
          </a:p>
        </p:txBody>
      </p:sp>
      <p:sp>
        <p:nvSpPr>
          <p:cNvPr id="2" name="عنصر نائب للتاريخ 1">
            <a:extLst>
              <a:ext uri="{FF2B5EF4-FFF2-40B4-BE49-F238E27FC236}">
                <a16:creationId xmlns:a16="http://schemas.microsoft.com/office/drawing/2014/main" id="{2D4EAFE1-A8D3-9177-1450-3B0FB6D163F1}"/>
              </a:ext>
            </a:extLst>
          </p:cNvPr>
          <p:cNvSpPr>
            <a:spLocks noGrp="1"/>
          </p:cNvSpPr>
          <p:nvPr>
            <p:ph type="dt" sz="half" idx="10"/>
          </p:nvPr>
        </p:nvSpPr>
        <p:spPr/>
        <p:txBody>
          <a:bodyPr/>
          <a:lstStyle/>
          <a:p>
            <a:pPr>
              <a:defRPr/>
            </a:pPr>
            <a:fld id="{9ADD09AF-B869-43FB-AF37-F8AB7F883B05}" type="datetime1">
              <a:rPr lang="en-US" smtClean="0">
                <a:solidFill>
                  <a:srgbClr val="000000"/>
                </a:solidFill>
              </a:rPr>
              <a:t>3/9/2025</a:t>
            </a:fld>
            <a:endParaRPr lang="en-CA">
              <a:solidFill>
                <a:srgbClr val="000000"/>
              </a:solidFill>
            </a:endParaRPr>
          </a:p>
        </p:txBody>
      </p:sp>
      <p:sp>
        <p:nvSpPr>
          <p:cNvPr id="4" name="عنصر نائب للتذييل 3">
            <a:extLst>
              <a:ext uri="{FF2B5EF4-FFF2-40B4-BE49-F238E27FC236}">
                <a16:creationId xmlns:a16="http://schemas.microsoft.com/office/drawing/2014/main" id="{66309D70-75D6-6381-6B1D-8C38BB01B2CD}"/>
              </a:ext>
            </a:extLst>
          </p:cNvPr>
          <p:cNvSpPr>
            <a:spLocks noGrp="1"/>
          </p:cNvSpPr>
          <p:nvPr>
            <p:ph type="ftr" sz="quarter" idx="11"/>
          </p:nvPr>
        </p:nvSpPr>
        <p:spPr/>
        <p:txBody>
          <a:bodyPr/>
          <a:lstStyle/>
          <a:p>
            <a:pPr>
              <a:defRPr/>
            </a:pPr>
            <a:r>
              <a:rPr lang="en-CA">
                <a:solidFill>
                  <a:srgbClr val="000000"/>
                </a:solidFill>
              </a:rPr>
              <a:t>folds         dr.rabeea znad  </a:t>
            </a:r>
          </a:p>
        </p:txBody>
      </p:sp>
    </p:spTree>
    <p:extLst>
      <p:ext uri="{BB962C8B-B14F-4D97-AF65-F5344CB8AC3E}">
        <p14:creationId xmlns:p14="http://schemas.microsoft.com/office/powerpoint/2010/main" val="148067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ppt_w/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 calcmode="lin" valueType="num">
                                      <p:cBhvr>
                                        <p:cTn id="9" dur="1000" fill="hold"/>
                                        <p:tgtEl>
                                          <p:spTgt spid="3"/>
                                        </p:tgtEl>
                                        <p:attrNameLst>
                                          <p:attrName>ppt_w</p:attrName>
                                        </p:attrNameLst>
                                      </p:cBhvr>
                                      <p:tavLst>
                                        <p:tav tm="0">
                                          <p:val>
                                            <p:fltVal val="0"/>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7" presetClass="exit" presetSubtype="2" fill="hold" nodeType="clickEffect">
                                  <p:stCondLst>
                                    <p:cond delay="0"/>
                                  </p:stCondLst>
                                  <p:childTnLst>
                                    <p:anim calcmode="lin" valueType="num">
                                      <p:cBhvr additive="base">
                                        <p:cTn id="14" dur="1000"/>
                                        <p:tgtEl>
                                          <p:spTgt spid="3"/>
                                        </p:tgtEl>
                                        <p:attrNameLst>
                                          <p:attrName>ppt_x</p:attrName>
                                        </p:attrNameLst>
                                      </p:cBhvr>
                                      <p:tavLst>
                                        <p:tav tm="0">
                                          <p:val>
                                            <p:strVal val="ppt_x"/>
                                          </p:val>
                                        </p:tav>
                                        <p:tav tm="100000">
                                          <p:val>
                                            <p:strVal val="1+ppt_w/2"/>
                                          </p:val>
                                        </p:tav>
                                      </p:tavLst>
                                    </p:anim>
                                    <p:anim calcmode="lin" valueType="num">
                                      <p:cBhvr additive="base">
                                        <p:cTn id="15" dur="1000"/>
                                        <p:tgtEl>
                                          <p:spTgt spid="3"/>
                                        </p:tgtEl>
                                        <p:attrNameLst>
                                          <p:attrName>ppt_y</p:attrName>
                                        </p:attrNameLst>
                                      </p:cBhvr>
                                      <p:tavLst>
                                        <p:tav tm="0">
                                          <p:val>
                                            <p:strVal val="ppt_y"/>
                                          </p:val>
                                        </p:tav>
                                        <p:tav tm="100000">
                                          <p:val>
                                            <p:strVal val="ppt_y"/>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29713"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B8249B17-3A96-479D-B153-7729BB54D294}" type="slidenum">
              <a:rPr lang="en-US" smtClean="0">
                <a:solidFill>
                  <a:srgbClr val="000000"/>
                </a:solidFill>
              </a:rPr>
              <a:pPr/>
              <a:t>12</a:t>
            </a:fld>
            <a:endParaRPr lang="en-US">
              <a:solidFill>
                <a:srgbClr val="000000"/>
              </a:solidFill>
            </a:endParaRPr>
          </a:p>
        </p:txBody>
      </p:sp>
      <p:sp>
        <p:nvSpPr>
          <p:cNvPr id="2" name="عنصر نائب للتاريخ 1">
            <a:extLst>
              <a:ext uri="{FF2B5EF4-FFF2-40B4-BE49-F238E27FC236}">
                <a16:creationId xmlns:a16="http://schemas.microsoft.com/office/drawing/2014/main" id="{FBFE75A9-E28C-7B58-103C-FA7AF9B797FA}"/>
              </a:ext>
            </a:extLst>
          </p:cNvPr>
          <p:cNvSpPr>
            <a:spLocks noGrp="1"/>
          </p:cNvSpPr>
          <p:nvPr>
            <p:ph type="dt" sz="half" idx="10"/>
          </p:nvPr>
        </p:nvSpPr>
        <p:spPr/>
        <p:txBody>
          <a:bodyPr/>
          <a:lstStyle/>
          <a:p>
            <a:fld id="{AFDC2692-0D2A-4678-964D-70BC3BFD2270}" type="datetime1">
              <a:rPr lang="en-US" smtClean="0">
                <a:solidFill>
                  <a:srgbClr val="000000"/>
                </a:solidFill>
              </a:rPr>
              <a:t>3/9/2025</a:t>
            </a:fld>
            <a:endParaRPr lang="en-US">
              <a:solidFill>
                <a:srgbClr val="000000"/>
              </a:solidFill>
            </a:endParaRPr>
          </a:p>
        </p:txBody>
      </p:sp>
      <p:sp>
        <p:nvSpPr>
          <p:cNvPr id="3" name="عنصر نائب للتذييل 2">
            <a:extLst>
              <a:ext uri="{FF2B5EF4-FFF2-40B4-BE49-F238E27FC236}">
                <a16:creationId xmlns:a16="http://schemas.microsoft.com/office/drawing/2014/main" id="{05D85FEB-BA03-0EB1-9838-F83F99870240}"/>
              </a:ext>
            </a:extLst>
          </p:cNvPr>
          <p:cNvSpPr>
            <a:spLocks noGrp="1"/>
          </p:cNvSpPr>
          <p:nvPr>
            <p:ph type="ftr" sz="quarter" idx="11"/>
          </p:nvPr>
        </p:nvSpPr>
        <p:spPr/>
        <p:txBody>
          <a:bodyPr/>
          <a:lstStyle/>
          <a:p>
            <a:r>
              <a:rPr lang="en-US">
                <a:solidFill>
                  <a:srgbClr val="000000"/>
                </a:solidFill>
              </a:rPr>
              <a:t>folds         dr.rabeea znad  </a:t>
            </a:r>
          </a:p>
        </p:txBody>
      </p:sp>
    </p:spTree>
    <p:extLst>
      <p:ext uri="{BB962C8B-B14F-4D97-AF65-F5344CB8AC3E}">
        <p14:creationId xmlns:p14="http://schemas.microsoft.com/office/powerpoint/2010/main" val="5308417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0" y="-27384"/>
            <a:ext cx="9144000" cy="6647974"/>
          </a:xfrm>
          <a:prstGeom prst="rect">
            <a:avLst/>
          </a:prstGeom>
        </p:spPr>
        <p:txBody>
          <a:bodyPr wrap="square">
            <a:spAutoFit/>
          </a:bodyPr>
          <a:lstStyle/>
          <a:p>
            <a:pPr algn="ctr" fontAlgn="base"/>
            <a:r>
              <a:rPr lang="en-US" sz="2400" dirty="0">
                <a:solidFill>
                  <a:srgbClr val="FF0000"/>
                </a:solidFill>
              </a:rPr>
              <a:t>Folds</a:t>
            </a:r>
          </a:p>
          <a:p>
            <a:pPr algn="l" rtl="0"/>
            <a:r>
              <a:rPr lang="en-US" b="1" dirty="0" err="1"/>
              <a:t>Antiform</a:t>
            </a:r>
            <a:r>
              <a:rPr lang="en-US" b="1" dirty="0"/>
              <a:t>  Fold: </a:t>
            </a:r>
            <a:r>
              <a:rPr lang="en-US" dirty="0"/>
              <a:t>fold that is convex upward</a:t>
            </a:r>
            <a:r>
              <a:rPr lang="en-US" b="1" dirty="0"/>
              <a:t>, </a:t>
            </a:r>
            <a:r>
              <a:rPr lang="en-US" dirty="0"/>
              <a:t>or </a:t>
            </a:r>
            <a:r>
              <a:rPr lang="en-US" b="1" dirty="0"/>
              <a:t>Anticline</a:t>
            </a:r>
            <a:r>
              <a:rPr lang="en-US" dirty="0"/>
              <a:t> fold that has older rocks in the center. </a:t>
            </a:r>
            <a:r>
              <a:rPr lang="en-US" b="1" i="1" dirty="0"/>
              <a:t>anticlines</a:t>
            </a:r>
            <a:r>
              <a:rPr lang="en-US" dirty="0"/>
              <a:t> are folds where the originally horizontal strata has been folded upward, and the two limbs of the fold dip away from the hinge of the fold.</a:t>
            </a:r>
            <a:endParaRPr lang="en-US" b="1" dirty="0"/>
          </a:p>
          <a:p>
            <a:pPr algn="l" rtl="0"/>
            <a:r>
              <a:rPr lang="en-US" b="1" dirty="0" err="1"/>
              <a:t>Synform</a:t>
            </a:r>
            <a:r>
              <a:rPr lang="en-US" b="1" dirty="0"/>
              <a:t> Fold</a:t>
            </a:r>
            <a:r>
              <a:rPr lang="en-US" dirty="0"/>
              <a:t>: fold that is convex downward, in the simplest </a:t>
            </a:r>
            <a:r>
              <a:rPr lang="en-US" b="1" i="1" dirty="0"/>
              <a:t>syncline</a:t>
            </a:r>
            <a:r>
              <a:rPr lang="en-US" dirty="0"/>
              <a:t> the two limbs dip toward each other. The term has been extended to any fold where younger rocks are in the center Parts of Fold.                </a:t>
            </a:r>
          </a:p>
          <a:p>
            <a:pPr algn="ctr" rtl="0"/>
            <a:r>
              <a:rPr lang="en-US" sz="2800" b="1" dirty="0"/>
              <a:t>Parts of folds</a:t>
            </a:r>
          </a:p>
          <a:p>
            <a:pPr algn="l" rtl="0"/>
            <a:r>
              <a:rPr lang="en-US" b="1" dirty="0"/>
              <a:t>Crest and Crestal plane: </a:t>
            </a:r>
            <a:r>
              <a:rPr lang="en-US" dirty="0"/>
              <a:t>The crest of the fold is the highest point of the fold surface or the hinge of fold. The plane connecting all the crests is called </a:t>
            </a:r>
            <a:r>
              <a:rPr lang="en-US" dirty="0" err="1"/>
              <a:t>crestal</a:t>
            </a:r>
            <a:r>
              <a:rPr lang="en-US" dirty="0"/>
              <a:t> plane.</a:t>
            </a:r>
          </a:p>
          <a:p>
            <a:pPr algn="l" rtl="0"/>
            <a:endParaRPr lang="en-US" b="1" dirty="0"/>
          </a:p>
          <a:p>
            <a:pPr algn="l" rtl="0"/>
            <a:r>
              <a:rPr lang="en-US" b="1" dirty="0"/>
              <a:t>Trough and Trough plane: </a:t>
            </a:r>
            <a:r>
              <a:rPr lang="en-US" dirty="0"/>
              <a:t>The trough</a:t>
            </a:r>
            <a:r>
              <a:rPr lang="en-US" b="1" dirty="0"/>
              <a:t> </a:t>
            </a:r>
            <a:r>
              <a:rPr lang="en-US" dirty="0"/>
              <a:t>is the lowest points of the fold. The plane connecting such points may be called the trough plane.</a:t>
            </a:r>
          </a:p>
          <a:p>
            <a:pPr algn="l" rtl="0"/>
            <a:endParaRPr lang="en-US" b="1" dirty="0"/>
          </a:p>
          <a:p>
            <a:pPr algn="l" rtl="0"/>
            <a:r>
              <a:rPr lang="en-US" b="1" dirty="0"/>
              <a:t>Hinge Point:</a:t>
            </a:r>
            <a:r>
              <a:rPr lang="en-US" dirty="0"/>
              <a:t> point of maximum curvature.(If the hinge is sharp, that point is called the hinge point otherwise it is called a hinge zone.)</a:t>
            </a:r>
          </a:p>
          <a:p>
            <a:pPr algn="l" rtl="0"/>
            <a:endParaRPr lang="en-US" b="1" dirty="0"/>
          </a:p>
          <a:p>
            <a:pPr algn="l" rtl="0"/>
            <a:r>
              <a:rPr lang="en-US" b="1" dirty="0"/>
              <a:t>Hinge line: </a:t>
            </a:r>
            <a:r>
              <a:rPr lang="en-US" dirty="0"/>
              <a:t>The line connecting the points of maximum curvature of the bedding planes in a fold . Folds with a straight hinge line  are called cylindrical folds.it may be horizontal, inclined, or vertical.it is defined by orientation and position.</a:t>
            </a:r>
          </a:p>
          <a:p>
            <a:pPr algn="l" rtl="0"/>
            <a:r>
              <a:rPr lang="en-US" b="1" dirty="0"/>
              <a:t>Axial plane: </a:t>
            </a:r>
            <a:r>
              <a:rPr lang="en-US" dirty="0"/>
              <a:t>is the surface connecting the successive hinges  of a folded strata. also it is the plane or surface that divides the fold as symmetrically as possible. The axial plane may be vertical, horizontal, or </a:t>
            </a:r>
            <a:r>
              <a:rPr lang="en-US" dirty="0" err="1"/>
              <a:t>inclined.the</a:t>
            </a:r>
            <a:r>
              <a:rPr lang="en-US" dirty="0"/>
              <a:t> attitude of </a:t>
            </a:r>
            <a:r>
              <a:rPr lang="en-US" dirty="0" err="1"/>
              <a:t>A.p</a:t>
            </a:r>
            <a:r>
              <a:rPr lang="en-US" dirty="0"/>
              <a:t>. is </a:t>
            </a:r>
            <a:r>
              <a:rPr lang="en-US" dirty="0" err="1"/>
              <a:t>defibed</a:t>
            </a:r>
            <a:r>
              <a:rPr lang="en-US" dirty="0"/>
              <a:t> by strike and dip</a:t>
            </a:r>
          </a:p>
        </p:txBody>
      </p:sp>
      <p:sp>
        <p:nvSpPr>
          <p:cNvPr id="6" name="عنصر نائب لرقم الشريحة 5"/>
          <p:cNvSpPr>
            <a:spLocks noGrp="1"/>
          </p:cNvSpPr>
          <p:nvPr>
            <p:ph type="sldNum" sz="quarter" idx="12"/>
          </p:nvPr>
        </p:nvSpPr>
        <p:spPr/>
        <p:txBody>
          <a:bodyPr/>
          <a:lstStyle/>
          <a:p>
            <a:fld id="{303EBA22-27A4-4B72-878D-030B6881E55A}" type="slidenum">
              <a:rPr lang="ar-IQ" smtClean="0"/>
              <a:pPr/>
              <a:t>13</a:t>
            </a:fld>
            <a:endParaRPr lang="ar-IQ"/>
          </a:p>
        </p:txBody>
      </p:sp>
      <p:sp>
        <p:nvSpPr>
          <p:cNvPr id="2" name="عنصر نائب للتاريخ 1">
            <a:extLst>
              <a:ext uri="{FF2B5EF4-FFF2-40B4-BE49-F238E27FC236}">
                <a16:creationId xmlns:a16="http://schemas.microsoft.com/office/drawing/2014/main" id="{C0F1DF84-DCA1-05BD-BC7C-2DB52B83A79D}"/>
              </a:ext>
            </a:extLst>
          </p:cNvPr>
          <p:cNvSpPr>
            <a:spLocks noGrp="1"/>
          </p:cNvSpPr>
          <p:nvPr>
            <p:ph type="dt" sz="half" idx="10"/>
          </p:nvPr>
        </p:nvSpPr>
        <p:spPr/>
        <p:txBody>
          <a:bodyPr/>
          <a:lstStyle/>
          <a:p>
            <a:fld id="{48A3ED59-7ADB-4E25-9411-4E75F737102F}" type="datetime1">
              <a:rPr lang="en-US" smtClean="0"/>
              <a:t>3/9/2025</a:t>
            </a:fld>
            <a:endParaRPr lang="ar-IQ"/>
          </a:p>
        </p:txBody>
      </p:sp>
      <p:sp>
        <p:nvSpPr>
          <p:cNvPr id="3" name="عنصر نائب للتذييل 2">
            <a:extLst>
              <a:ext uri="{FF2B5EF4-FFF2-40B4-BE49-F238E27FC236}">
                <a16:creationId xmlns:a16="http://schemas.microsoft.com/office/drawing/2014/main" id="{78D8641F-B5C6-2F8C-3C6B-46D9454F46CC}"/>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179795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8294" y="73069"/>
            <a:ext cx="8712968" cy="6740307"/>
          </a:xfrm>
          <a:prstGeom prst="rect">
            <a:avLst/>
          </a:prstGeom>
        </p:spPr>
        <p:txBody>
          <a:bodyPr wrap="square">
            <a:spAutoFit/>
          </a:bodyPr>
          <a:lstStyle/>
          <a:p>
            <a:pPr algn="l" rtl="0"/>
            <a:r>
              <a:rPr lang="en-US" b="1" dirty="0"/>
              <a:t>Axis: </a:t>
            </a:r>
            <a:r>
              <a:rPr lang="en-US" dirty="0"/>
              <a:t>fold axis is a line which lies parallel to the hinge line and marks the intersection of the axial plane with the hinge zone.</a:t>
            </a:r>
          </a:p>
          <a:p>
            <a:pPr algn="l" rtl="0"/>
            <a:endParaRPr lang="en-US" b="1" dirty="0"/>
          </a:p>
          <a:p>
            <a:pPr algn="l" rtl="0"/>
            <a:r>
              <a:rPr lang="en-US" b="1" dirty="0"/>
              <a:t>Limbs or Flanks:</a:t>
            </a:r>
            <a:r>
              <a:rPr lang="en-US" dirty="0"/>
              <a:t> A limb extends from the axial plane in one fold to axial plane in the next.  or    it is that portion of curved surface between the hinge point and inflection point.</a:t>
            </a:r>
          </a:p>
          <a:p>
            <a:pPr algn="l" rtl="0"/>
            <a:endParaRPr lang="en-US" b="1" dirty="0"/>
          </a:p>
          <a:p>
            <a:pPr algn="l" rtl="0"/>
            <a:r>
              <a:rPr lang="en-US" b="1" dirty="0"/>
              <a:t>Inflection Point</a:t>
            </a:r>
            <a:r>
              <a:rPr lang="en-US" dirty="0"/>
              <a:t>: point where curve changes from concave to convex.   (if the transition from concave to convex involves a straight segment, there will be no inflection point ;then is arbitrarily taken to be the midpoint.)</a:t>
            </a:r>
          </a:p>
          <a:p>
            <a:pPr algn="l" rtl="0"/>
            <a:endParaRPr lang="en-US" dirty="0"/>
          </a:p>
          <a:p>
            <a:pPr algn="l" rtl="0"/>
            <a:r>
              <a:rPr lang="en-US" dirty="0"/>
              <a:t> </a:t>
            </a:r>
            <a:r>
              <a:rPr lang="en-US" b="1" dirty="0"/>
              <a:t>Inflection lines</a:t>
            </a:r>
            <a:r>
              <a:rPr lang="en-US" dirty="0"/>
              <a:t>: Lines connecting points of zero curvature.</a:t>
            </a:r>
          </a:p>
          <a:p>
            <a:pPr algn="l" rtl="0"/>
            <a:endParaRPr lang="en-US" b="1" dirty="0"/>
          </a:p>
          <a:p>
            <a:pPr algn="l" rtl="0"/>
            <a:r>
              <a:rPr lang="en-US" b="1" dirty="0"/>
              <a:t>Median Surface</a:t>
            </a:r>
            <a:r>
              <a:rPr lang="en-US" dirty="0"/>
              <a:t>:  Surface passing through the inflection points of a single folded layer</a:t>
            </a:r>
          </a:p>
          <a:p>
            <a:pPr algn="l" rtl="0"/>
            <a:endParaRPr lang="en-US" b="1" dirty="0"/>
          </a:p>
          <a:p>
            <a:pPr algn="l" rtl="0"/>
            <a:r>
              <a:rPr lang="en-US" b="1" dirty="0"/>
              <a:t>Wavelength: </a:t>
            </a:r>
            <a:r>
              <a:rPr lang="en-US" dirty="0"/>
              <a:t>the line connecting three inflection points. Or is the distance from one anticlinal hinge to the next anticlinal hinge</a:t>
            </a:r>
          </a:p>
          <a:p>
            <a:pPr algn="l"/>
            <a:endParaRPr lang="en-US" b="1" dirty="0"/>
          </a:p>
          <a:p>
            <a:pPr algn="l"/>
            <a:r>
              <a:rPr lang="en-US" b="1" dirty="0"/>
              <a:t>Amplitude: </a:t>
            </a:r>
            <a:r>
              <a:rPr lang="en-US" dirty="0"/>
              <a:t>Half the height of the structure measured from crest to trough. or the height                             between the crest and median surface.       </a:t>
            </a:r>
          </a:p>
          <a:p>
            <a:pPr algn="l" rtl="0"/>
            <a:r>
              <a:rPr lang="en-US" b="1" dirty="0"/>
              <a:t>Enveloping Surface:</a:t>
            </a:r>
            <a:r>
              <a:rPr lang="en-US" dirty="0"/>
              <a:t> imaginary plane that is tangential to the hinge</a:t>
            </a:r>
            <a:r>
              <a:rPr lang="en-US" b="1" dirty="0"/>
              <a:t> </a:t>
            </a:r>
            <a:r>
              <a:rPr lang="en-US" dirty="0"/>
              <a:t>zones of series of small folds.it contains all antiformal or synforma hinges.</a:t>
            </a:r>
          </a:p>
          <a:p>
            <a:pPr algn="l" rtl="0"/>
            <a:r>
              <a:rPr lang="en-US" b="1" dirty="0"/>
              <a:t>Interlimb Angle</a:t>
            </a:r>
            <a:r>
              <a:rPr lang="en-US" dirty="0"/>
              <a:t>: the minimum  angle between the limbs as measured in the profile plane. We assume that the limbs are relatively planar or we use the tangent at the inflection points.</a:t>
            </a:r>
          </a:p>
        </p:txBody>
      </p:sp>
      <p:sp>
        <p:nvSpPr>
          <p:cNvPr id="6" name="عنصر نائب لرقم الشريحة 5"/>
          <p:cNvSpPr>
            <a:spLocks noGrp="1"/>
          </p:cNvSpPr>
          <p:nvPr>
            <p:ph type="sldNum" sz="quarter" idx="12"/>
          </p:nvPr>
        </p:nvSpPr>
        <p:spPr/>
        <p:txBody>
          <a:bodyPr/>
          <a:lstStyle/>
          <a:p>
            <a:fld id="{303EBA22-27A4-4B72-878D-030B6881E55A}" type="slidenum">
              <a:rPr lang="ar-IQ" smtClean="0"/>
              <a:pPr/>
              <a:t>14</a:t>
            </a:fld>
            <a:endParaRPr lang="ar-IQ"/>
          </a:p>
        </p:txBody>
      </p:sp>
      <p:sp>
        <p:nvSpPr>
          <p:cNvPr id="2" name="عنصر نائب للتاريخ 1">
            <a:extLst>
              <a:ext uri="{FF2B5EF4-FFF2-40B4-BE49-F238E27FC236}">
                <a16:creationId xmlns:a16="http://schemas.microsoft.com/office/drawing/2014/main" id="{F5D72FCC-DE18-649A-51C1-822CC0528804}"/>
              </a:ext>
            </a:extLst>
          </p:cNvPr>
          <p:cNvSpPr>
            <a:spLocks noGrp="1"/>
          </p:cNvSpPr>
          <p:nvPr>
            <p:ph type="dt" sz="half" idx="10"/>
          </p:nvPr>
        </p:nvSpPr>
        <p:spPr/>
        <p:txBody>
          <a:bodyPr/>
          <a:lstStyle/>
          <a:p>
            <a:fld id="{62A82439-C4C9-4AA5-A31B-D0A812D0867A}" type="datetime1">
              <a:rPr lang="en-US" smtClean="0"/>
              <a:t>3/9/2025</a:t>
            </a:fld>
            <a:endParaRPr lang="ar-IQ"/>
          </a:p>
        </p:txBody>
      </p:sp>
      <p:sp>
        <p:nvSpPr>
          <p:cNvPr id="3" name="عنصر نائب للتذييل 2">
            <a:extLst>
              <a:ext uri="{FF2B5EF4-FFF2-40B4-BE49-F238E27FC236}">
                <a16:creationId xmlns:a16="http://schemas.microsoft.com/office/drawing/2014/main" id="{1B7A1300-0D9A-9191-F204-245841716248}"/>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36839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مربع نص 1"/>
          <p:cNvSpPr txBox="1">
            <a:spLocks noChangeArrowheads="1"/>
          </p:cNvSpPr>
          <p:nvPr/>
        </p:nvSpPr>
        <p:spPr bwMode="auto">
          <a:xfrm>
            <a:off x="0" y="-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u="sng" dirty="0">
                <a:latin typeface="+mn-lt"/>
                <a:cs typeface="+mn-cs"/>
              </a:rPr>
              <a:t>Anticline</a:t>
            </a:r>
            <a:r>
              <a:rPr lang="en-US" dirty="0">
                <a:latin typeface="+mn-lt"/>
                <a:cs typeface="+mn-cs"/>
              </a:rPr>
              <a:t> :fold that is convex </a:t>
            </a:r>
            <a:r>
              <a:rPr lang="en-US" dirty="0" err="1">
                <a:latin typeface="+mn-lt"/>
                <a:cs typeface="+mn-cs"/>
              </a:rPr>
              <a:t>upward,older</a:t>
            </a:r>
            <a:r>
              <a:rPr lang="en-US" dirty="0">
                <a:latin typeface="+mn-lt"/>
                <a:cs typeface="+mn-cs"/>
              </a:rPr>
              <a:t> rocks in the </a:t>
            </a:r>
            <a:r>
              <a:rPr lang="en-US" dirty="0" err="1">
                <a:latin typeface="+mn-lt"/>
                <a:cs typeface="+mn-cs"/>
              </a:rPr>
              <a:t>center.two</a:t>
            </a:r>
            <a:r>
              <a:rPr lang="en-US" dirty="0">
                <a:latin typeface="+mn-lt"/>
                <a:cs typeface="+mn-cs"/>
              </a:rPr>
              <a:t> limbs dip away from each other.</a:t>
            </a:r>
            <a:endParaRPr lang="ar-SA" dirty="0">
              <a:latin typeface="+mn-lt"/>
              <a:cs typeface="+mn-cs"/>
            </a:endParaRPr>
          </a:p>
        </p:txBody>
      </p:sp>
      <p:pic>
        <p:nvPicPr>
          <p:cNvPr id="6" name="عنصر نائب للمحتوى 3" descr="1.JPG"/>
          <p:cNvPicPr>
            <a:picLocks noChangeAspect="1"/>
          </p:cNvPicPr>
          <p:nvPr/>
        </p:nvPicPr>
        <p:blipFill rotWithShape="1">
          <a:blip r:embed="rId3"/>
          <a:srcRect l="5403" t="9174" r="2737" b="7819"/>
          <a:stretch/>
        </p:blipFill>
        <p:spPr>
          <a:xfrm>
            <a:off x="53698" y="1484784"/>
            <a:ext cx="9054806" cy="4896544"/>
          </a:xfrm>
          <a:prstGeom prst="rect">
            <a:avLst/>
          </a:prstGeom>
        </p:spPr>
      </p:pic>
      <p:sp>
        <p:nvSpPr>
          <p:cNvPr id="4" name="مربع نص 3"/>
          <p:cNvSpPr txBox="1"/>
          <p:nvPr/>
        </p:nvSpPr>
        <p:spPr>
          <a:xfrm>
            <a:off x="52387" y="620688"/>
            <a:ext cx="9039225" cy="646331"/>
          </a:xfrm>
          <a:prstGeom prst="rect">
            <a:avLst/>
          </a:prstGeom>
          <a:noFill/>
        </p:spPr>
        <p:txBody>
          <a:bodyPr wrap="square" rtlCol="1">
            <a:spAutoFit/>
          </a:bodyPr>
          <a:lstStyle/>
          <a:p>
            <a:pPr algn="l"/>
            <a:r>
              <a:rPr lang="en-US" u="sng" dirty="0"/>
              <a:t>Syncline</a:t>
            </a:r>
            <a:r>
              <a:rPr lang="en-US" dirty="0"/>
              <a:t>: fold that is convex downward. younger rocks in the </a:t>
            </a:r>
            <a:r>
              <a:rPr lang="en-US" dirty="0" err="1"/>
              <a:t>center.two</a:t>
            </a:r>
            <a:r>
              <a:rPr lang="en-US" dirty="0"/>
              <a:t> limbs dip toward each other.</a:t>
            </a:r>
            <a:endParaRPr lang="ar-IQ" dirty="0"/>
          </a:p>
        </p:txBody>
      </p:sp>
      <p:sp>
        <p:nvSpPr>
          <p:cNvPr id="7" name="عنصر نائب لرقم الشريحة 6"/>
          <p:cNvSpPr>
            <a:spLocks noGrp="1"/>
          </p:cNvSpPr>
          <p:nvPr>
            <p:ph type="sldNum" sz="quarter" idx="12"/>
          </p:nvPr>
        </p:nvSpPr>
        <p:spPr/>
        <p:txBody>
          <a:bodyPr/>
          <a:lstStyle/>
          <a:p>
            <a:fld id="{303EBA22-27A4-4B72-878D-030B6881E55A}" type="slidenum">
              <a:rPr lang="ar-IQ" smtClean="0"/>
              <a:pPr/>
              <a:t>15</a:t>
            </a:fld>
            <a:endParaRPr lang="ar-IQ"/>
          </a:p>
        </p:txBody>
      </p:sp>
      <p:sp>
        <p:nvSpPr>
          <p:cNvPr id="2" name="عنصر نائب للتاريخ 1">
            <a:extLst>
              <a:ext uri="{FF2B5EF4-FFF2-40B4-BE49-F238E27FC236}">
                <a16:creationId xmlns:a16="http://schemas.microsoft.com/office/drawing/2014/main" id="{BD678600-79B3-54FE-BFF9-4A758C5F7622}"/>
              </a:ext>
            </a:extLst>
          </p:cNvPr>
          <p:cNvSpPr>
            <a:spLocks noGrp="1"/>
          </p:cNvSpPr>
          <p:nvPr>
            <p:ph type="dt" sz="half" idx="10"/>
          </p:nvPr>
        </p:nvSpPr>
        <p:spPr/>
        <p:txBody>
          <a:bodyPr/>
          <a:lstStyle/>
          <a:p>
            <a:fld id="{46A63B20-517A-45E2-8A7B-9C563D2CF949}" type="datetime1">
              <a:rPr lang="en-US" smtClean="0"/>
              <a:t>3/9/2025</a:t>
            </a:fld>
            <a:endParaRPr lang="ar-IQ"/>
          </a:p>
        </p:txBody>
      </p:sp>
      <p:sp>
        <p:nvSpPr>
          <p:cNvPr id="3" name="عنصر نائب للتذييل 2">
            <a:extLst>
              <a:ext uri="{FF2B5EF4-FFF2-40B4-BE49-F238E27FC236}">
                <a16:creationId xmlns:a16="http://schemas.microsoft.com/office/drawing/2014/main" id="{C0935CE2-772B-BD61-1A6D-40987C4F79EC}"/>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78910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07" y="902294"/>
            <a:ext cx="7640141" cy="53931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
          <p:cNvSpPr txBox="1">
            <a:spLocks noChangeArrowheads="1"/>
          </p:cNvSpPr>
          <p:nvPr/>
        </p:nvSpPr>
        <p:spPr bwMode="auto">
          <a:xfrm>
            <a:off x="321434" y="116632"/>
            <a:ext cx="8153400" cy="95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4" tIns="45702" rIns="91404" bIns="45702">
            <a:spAutoFit/>
          </a:bodyPr>
          <a:lstStyle/>
          <a:p>
            <a:pPr algn="l">
              <a:spcBef>
                <a:spcPct val="50000"/>
              </a:spcBef>
            </a:pPr>
            <a:r>
              <a:rPr lang="en-US" sz="2800" dirty="0">
                <a:latin typeface="Tahoma" pitchFamily="34" charset="0"/>
                <a:cs typeface="Tahoma" pitchFamily="34" charset="0"/>
              </a:rPr>
              <a:t>Fold Anatomy  (axial plane, fold axis, limbs and inflection point)</a:t>
            </a:r>
          </a:p>
        </p:txBody>
      </p:sp>
      <p:cxnSp>
        <p:nvCxnSpPr>
          <p:cNvPr id="4" name="Straight Arrow Connector 3"/>
          <p:cNvCxnSpPr/>
          <p:nvPr/>
        </p:nvCxnSpPr>
        <p:spPr>
          <a:xfrm flipV="1">
            <a:off x="3823962" y="4221092"/>
            <a:ext cx="1440160"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421921" y="5116543"/>
            <a:ext cx="2334275" cy="403948"/>
          </a:xfrm>
          <a:prstGeom prst="rect">
            <a:avLst/>
          </a:prstGeom>
        </p:spPr>
        <p:txBody>
          <a:bodyPr wrap="none" lIns="91404" tIns="45702" rIns="91404" bIns="45702">
            <a:spAutoFit/>
          </a:bodyPr>
          <a:lstStyle/>
          <a:p>
            <a:r>
              <a:rPr lang="en-US" sz="2000" dirty="0">
                <a:effectLst>
                  <a:outerShdw blurRad="38100" dist="38100" dir="2700000" algn="tl">
                    <a:srgbClr val="000000">
                      <a:alpha val="43137"/>
                    </a:srgbClr>
                  </a:outerShdw>
                </a:effectLst>
                <a:latin typeface="Arial Black" pitchFamily="34" charset="0"/>
                <a:cs typeface="Tahoma" pitchFamily="34" charset="0"/>
              </a:rPr>
              <a:t>inflection point</a:t>
            </a:r>
            <a:endParaRPr lang="ar-IQ" sz="2000" dirty="0">
              <a:effectLst>
                <a:outerShdw blurRad="38100" dist="38100" dir="2700000" algn="tl">
                  <a:srgbClr val="000000">
                    <a:alpha val="43137"/>
                  </a:srgbClr>
                </a:outerShdw>
              </a:effectLst>
              <a:latin typeface="Arial Black" pitchFamily="34" charset="0"/>
            </a:endParaRPr>
          </a:p>
        </p:txBody>
      </p:sp>
      <p:cxnSp>
        <p:nvCxnSpPr>
          <p:cNvPr id="16" name="Straight Connector 15"/>
          <p:cNvCxnSpPr/>
          <p:nvPr/>
        </p:nvCxnSpPr>
        <p:spPr>
          <a:xfrm flipV="1">
            <a:off x="5264125" y="3212975"/>
            <a:ext cx="1900167" cy="1008113"/>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20032582">
            <a:off x="6934083" y="2597593"/>
            <a:ext cx="1869544" cy="369332"/>
          </a:xfrm>
          <a:prstGeom prst="rect">
            <a:avLst/>
          </a:prstGeom>
          <a:noFill/>
        </p:spPr>
        <p:txBody>
          <a:bodyPr wrap="square" lIns="91404" tIns="45702" rIns="91404" bIns="45702" rtlCol="1">
            <a:spAutoFit/>
          </a:bodyPr>
          <a:lstStyle/>
          <a:p>
            <a:r>
              <a:rPr lang="en-US" dirty="0"/>
              <a:t>Inflection line</a:t>
            </a:r>
            <a:endParaRPr lang="ar-IQ" dirty="0"/>
          </a:p>
        </p:txBody>
      </p:sp>
      <p:cxnSp>
        <p:nvCxnSpPr>
          <p:cNvPr id="26" name="Straight Connector 25"/>
          <p:cNvCxnSpPr/>
          <p:nvPr/>
        </p:nvCxnSpPr>
        <p:spPr>
          <a:xfrm flipV="1">
            <a:off x="5943863" y="3912721"/>
            <a:ext cx="1924992" cy="1183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52908" y="5096918"/>
            <a:ext cx="9045" cy="976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943863" y="4524800"/>
            <a:ext cx="0" cy="5917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952908" y="3392996"/>
            <a:ext cx="1915947" cy="113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961953" y="4848838"/>
            <a:ext cx="1944284" cy="1224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868855" y="3392998"/>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868855" y="4524800"/>
            <a:ext cx="0" cy="416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952908" y="3573016"/>
            <a:ext cx="1915947" cy="113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990292" y="3717032"/>
            <a:ext cx="1915947" cy="113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005952" y="4221088"/>
            <a:ext cx="1915947" cy="113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943863" y="4581130"/>
            <a:ext cx="1924992" cy="1075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990294" y="4704820"/>
            <a:ext cx="1899899" cy="113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214204" y="4485086"/>
            <a:ext cx="0" cy="1311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72200" y="4462954"/>
            <a:ext cx="0" cy="1311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93065" y="1604704"/>
            <a:ext cx="1625155" cy="369332"/>
          </a:xfrm>
          <a:prstGeom prst="rect">
            <a:avLst/>
          </a:prstGeom>
          <a:noFill/>
        </p:spPr>
        <p:txBody>
          <a:bodyPr wrap="square" rtlCol="1">
            <a:spAutoFit/>
          </a:bodyPr>
          <a:lstStyle/>
          <a:p>
            <a:r>
              <a:rPr lang="en-US" b="1" dirty="0"/>
              <a:t>Hinge  point</a:t>
            </a:r>
            <a:endParaRPr lang="ar-IQ" b="1" dirty="0"/>
          </a:p>
        </p:txBody>
      </p:sp>
      <p:cxnSp>
        <p:nvCxnSpPr>
          <p:cNvPr id="11" name="Straight Arrow Connector 10"/>
          <p:cNvCxnSpPr/>
          <p:nvPr/>
        </p:nvCxnSpPr>
        <p:spPr>
          <a:xfrm flipH="1">
            <a:off x="6372201" y="1789370"/>
            <a:ext cx="1008111" cy="18466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66188" y="902294"/>
            <a:ext cx="734482" cy="369332"/>
          </a:xfrm>
          <a:prstGeom prst="rect">
            <a:avLst/>
          </a:prstGeom>
          <a:noFill/>
        </p:spPr>
        <p:txBody>
          <a:bodyPr wrap="square" rtlCol="1">
            <a:spAutoFit/>
          </a:bodyPr>
          <a:lstStyle/>
          <a:p>
            <a:r>
              <a:rPr lang="en-US" b="1" dirty="0">
                <a:effectLst>
                  <a:outerShdw blurRad="38100" dist="38100" dir="2700000" algn="tl">
                    <a:srgbClr val="000000">
                      <a:alpha val="43137"/>
                    </a:srgbClr>
                  </a:outerShdw>
                </a:effectLst>
              </a:rPr>
              <a:t>line</a:t>
            </a:r>
            <a:endParaRPr lang="ar-IQ" b="1" dirty="0">
              <a:effectLst>
                <a:outerShdw blurRad="38100" dist="38100" dir="2700000" algn="tl">
                  <a:srgbClr val="000000">
                    <a:alpha val="43137"/>
                  </a:srgbClr>
                </a:outerShdw>
              </a:effectLst>
            </a:endParaRPr>
          </a:p>
        </p:txBody>
      </p:sp>
      <p:cxnSp>
        <p:nvCxnSpPr>
          <p:cNvPr id="15" name="Straight Connector 14"/>
          <p:cNvCxnSpPr/>
          <p:nvPr/>
        </p:nvCxnSpPr>
        <p:spPr>
          <a:xfrm flipV="1">
            <a:off x="4398134" y="1895795"/>
            <a:ext cx="1974066" cy="808223"/>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71313" y="1566831"/>
            <a:ext cx="1100487" cy="369332"/>
          </a:xfrm>
          <a:prstGeom prst="rect">
            <a:avLst/>
          </a:prstGeom>
          <a:noFill/>
        </p:spPr>
        <p:txBody>
          <a:bodyPr wrap="square" rtlCol="1">
            <a:spAutoFit/>
          </a:bodyPr>
          <a:lstStyle/>
          <a:p>
            <a:r>
              <a:rPr lang="en-US" b="1" dirty="0"/>
              <a:t>Fold axis</a:t>
            </a:r>
            <a:endParaRPr lang="ar-IQ" b="1" dirty="0"/>
          </a:p>
        </p:txBody>
      </p:sp>
      <p:cxnSp>
        <p:nvCxnSpPr>
          <p:cNvPr id="12" name="Straight Arrow Connector 11"/>
          <p:cNvCxnSpPr/>
          <p:nvPr/>
        </p:nvCxnSpPr>
        <p:spPr>
          <a:xfrm>
            <a:off x="2771800" y="1789370"/>
            <a:ext cx="1440160" cy="960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764875"/>
            <a:ext cx="9803042" cy="1237262"/>
          </a:xfrm>
          <a:prstGeom prst="rect">
            <a:avLst/>
          </a:prstGeom>
        </p:spPr>
        <p:txBody>
          <a:bodyPr wrap="square">
            <a:sp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1" i="0" u="none" strike="noStrike" kern="0" cap="none" spc="0" normalizeH="0" baseline="0" noProof="0" dirty="0">
                <a:ln>
                  <a:noFill/>
                </a:ln>
                <a:solidFill>
                  <a:srgbClr val="FF0000"/>
                </a:solidFill>
                <a:effectLst/>
                <a:uLnTx/>
                <a:uFillTx/>
              </a:rPr>
              <a:t>Fold axis (not a physical line) cannot be marked on the folded surface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1" i="0" u="none" strike="noStrike" kern="0" cap="none" spc="0" normalizeH="0" baseline="0" noProof="0" dirty="0">
              <a:ln>
                <a:noFill/>
              </a:ln>
              <a:solidFill>
                <a:srgbClr val="B87406"/>
              </a:solidFill>
              <a:effectLst/>
              <a:uLnTx/>
              <a:uFillTx/>
            </a:endParaRPr>
          </a:p>
        </p:txBody>
      </p:sp>
      <p:sp>
        <p:nvSpPr>
          <p:cNvPr id="7" name="عنصر نائب لرقم الشريحة 6"/>
          <p:cNvSpPr>
            <a:spLocks noGrp="1"/>
          </p:cNvSpPr>
          <p:nvPr>
            <p:ph type="sldNum" sz="quarter" idx="12"/>
          </p:nvPr>
        </p:nvSpPr>
        <p:spPr/>
        <p:txBody>
          <a:bodyPr/>
          <a:lstStyle/>
          <a:p>
            <a:fld id="{303EBA22-27A4-4B72-878D-030B6881E55A}" type="slidenum">
              <a:rPr lang="ar-IQ" smtClean="0"/>
              <a:pPr/>
              <a:t>16</a:t>
            </a:fld>
            <a:endParaRPr lang="ar-IQ"/>
          </a:p>
        </p:txBody>
      </p:sp>
      <p:sp>
        <p:nvSpPr>
          <p:cNvPr id="8" name="عنصر نائب للتاريخ 7">
            <a:extLst>
              <a:ext uri="{FF2B5EF4-FFF2-40B4-BE49-F238E27FC236}">
                <a16:creationId xmlns:a16="http://schemas.microsoft.com/office/drawing/2014/main" id="{DA5E9F83-B633-1C9E-783E-BB2F206F8E75}"/>
              </a:ext>
            </a:extLst>
          </p:cNvPr>
          <p:cNvSpPr>
            <a:spLocks noGrp="1"/>
          </p:cNvSpPr>
          <p:nvPr>
            <p:ph type="dt" sz="half" idx="10"/>
          </p:nvPr>
        </p:nvSpPr>
        <p:spPr/>
        <p:txBody>
          <a:bodyPr/>
          <a:lstStyle/>
          <a:p>
            <a:fld id="{2FDAE785-0CF8-4A35-AABC-3D8F8DF2A43C}" type="datetime1">
              <a:rPr lang="en-US" smtClean="0"/>
              <a:t>3/9/2025</a:t>
            </a:fld>
            <a:endParaRPr lang="ar-IQ"/>
          </a:p>
        </p:txBody>
      </p:sp>
      <p:sp>
        <p:nvSpPr>
          <p:cNvPr id="10" name="عنصر نائب للتذييل 9">
            <a:extLst>
              <a:ext uri="{FF2B5EF4-FFF2-40B4-BE49-F238E27FC236}">
                <a16:creationId xmlns:a16="http://schemas.microsoft.com/office/drawing/2014/main" id="{1704F184-ED99-2F0E-AD5D-09B0D7C0ABF6}"/>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5674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3000" fill="hold"/>
                                        <p:tgtEl>
                                          <p:spTgt spid="5"/>
                                        </p:tgtEl>
                                        <p:attrNameLst>
                                          <p:attrName>ppt_x</p:attrName>
                                        </p:attrNameLst>
                                      </p:cBhvr>
                                      <p:tavLst>
                                        <p:tav tm="0">
                                          <p:val>
                                            <p:strVal val="#ppt_x"/>
                                          </p:val>
                                        </p:tav>
                                        <p:tav tm="100000">
                                          <p:val>
                                            <p:strVal val="#ppt_x"/>
                                          </p:val>
                                        </p:tav>
                                      </p:tavLst>
                                    </p:anim>
                                    <p:anim calcmode="lin" valueType="num">
                                      <p:cBhvr additive="base">
                                        <p:cTn id="33" dur="30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3000" fill="hold"/>
                                        <p:tgtEl>
                                          <p:spTgt spid="4"/>
                                        </p:tgtEl>
                                        <p:attrNameLst>
                                          <p:attrName>ppt_x</p:attrName>
                                        </p:attrNameLst>
                                      </p:cBhvr>
                                      <p:tavLst>
                                        <p:tav tm="0">
                                          <p:val>
                                            <p:strVal val="#ppt_x"/>
                                          </p:val>
                                        </p:tav>
                                        <p:tav tm="100000">
                                          <p:val>
                                            <p:strVal val="#ppt_x"/>
                                          </p:val>
                                        </p:tav>
                                      </p:tavLst>
                                    </p:anim>
                                    <p:anim calcmode="lin" valueType="num">
                                      <p:cBhvr additive="base">
                                        <p:cTn id="37"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3000" fill="hold"/>
                                        <p:tgtEl>
                                          <p:spTgt spid="20"/>
                                        </p:tgtEl>
                                        <p:attrNameLst>
                                          <p:attrName>ppt_x</p:attrName>
                                        </p:attrNameLst>
                                      </p:cBhvr>
                                      <p:tavLst>
                                        <p:tav tm="0">
                                          <p:val>
                                            <p:strVal val="1+#ppt_w/2"/>
                                          </p:val>
                                        </p:tav>
                                        <p:tav tm="100000">
                                          <p:val>
                                            <p:strVal val="#ppt_x"/>
                                          </p:val>
                                        </p:tav>
                                      </p:tavLst>
                                    </p:anim>
                                    <p:anim calcmode="lin" valueType="num">
                                      <p:cBhvr additive="base">
                                        <p:cTn id="43" dur="3000" fill="hold"/>
                                        <p:tgtEl>
                                          <p:spTgt spid="20"/>
                                        </p:tgtEl>
                                        <p:attrNameLst>
                                          <p:attrName>ppt_y</p:attrName>
                                        </p:attrNameLst>
                                      </p:cBhvr>
                                      <p:tavLst>
                                        <p:tav tm="0">
                                          <p:val>
                                            <p:strVal val="0-#ppt_h/2"/>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3000"/>
                                        <p:tgtEl>
                                          <p:spTgt spid="16"/>
                                        </p:tgtEl>
                                      </p:cBhvr>
                                    </p:animEffect>
                                    <p:anim calcmode="lin" valueType="num">
                                      <p:cBhvr>
                                        <p:cTn id="47" dur="3000" fill="hold"/>
                                        <p:tgtEl>
                                          <p:spTgt spid="16"/>
                                        </p:tgtEl>
                                        <p:attrNameLst>
                                          <p:attrName>ppt_x</p:attrName>
                                        </p:attrNameLst>
                                      </p:cBhvr>
                                      <p:tavLst>
                                        <p:tav tm="0">
                                          <p:val>
                                            <p:strVal val="#ppt_x"/>
                                          </p:val>
                                        </p:tav>
                                        <p:tav tm="100000">
                                          <p:val>
                                            <p:strVal val="#ppt_x"/>
                                          </p:val>
                                        </p:tav>
                                      </p:tavLst>
                                    </p:anim>
                                    <p:anim calcmode="lin" valueType="num">
                                      <p:cBhvr>
                                        <p:cTn id="48" dur="3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9"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177" b="7755"/>
          <a:stretch/>
        </p:blipFill>
        <p:spPr bwMode="auto">
          <a:xfrm>
            <a:off x="179512" y="12213"/>
            <a:ext cx="4069701" cy="55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4355976" y="1076543"/>
            <a:ext cx="4680520" cy="1200329"/>
          </a:xfrm>
          <a:prstGeom prst="rect">
            <a:avLst/>
          </a:prstGeom>
          <a:noFill/>
        </p:spPr>
        <p:txBody>
          <a:bodyPr wrap="square" rtlCol="1">
            <a:spAutoFit/>
          </a:bodyPr>
          <a:lstStyle/>
          <a:p>
            <a:pPr algn="l"/>
            <a:r>
              <a:rPr lang="en-US" dirty="0"/>
              <a:t>A few of the different </a:t>
            </a:r>
            <a:r>
              <a:rPr lang="en-US" dirty="0" err="1"/>
              <a:t>atittudes</a:t>
            </a:r>
            <a:r>
              <a:rPr lang="en-US" dirty="0"/>
              <a:t> assumed by axial </a:t>
            </a:r>
            <a:r>
              <a:rPr lang="ar-IQ" dirty="0"/>
              <a:t> </a:t>
            </a:r>
            <a:r>
              <a:rPr lang="en-US" dirty="0"/>
              <a:t>planes and </a:t>
            </a:r>
            <a:r>
              <a:rPr lang="en-US" dirty="0" err="1"/>
              <a:t>hings</a:t>
            </a:r>
            <a:r>
              <a:rPr lang="en-US" dirty="0"/>
              <a:t> of fold.</a:t>
            </a:r>
          </a:p>
          <a:p>
            <a:pPr algn="l"/>
            <a:r>
              <a:rPr lang="en-US" dirty="0"/>
              <a:t>axial plane is shaded in each diagram.</a:t>
            </a:r>
            <a:endParaRPr lang="ar-IQ" dirty="0"/>
          </a:p>
          <a:p>
            <a:pPr algn="l"/>
            <a:r>
              <a:rPr lang="en-US" dirty="0"/>
              <a:t>Is hinge of fold.</a:t>
            </a:r>
            <a:r>
              <a:rPr lang="ar-IQ" dirty="0"/>
              <a:t> </a:t>
            </a:r>
            <a:r>
              <a:rPr lang="en-US" dirty="0" err="1"/>
              <a:t>aa</a:t>
            </a:r>
            <a:r>
              <a:rPr lang="en-US" dirty="0"/>
              <a:t>′</a:t>
            </a:r>
            <a:endParaRPr lang="ar-IQ" dirty="0"/>
          </a:p>
        </p:txBody>
      </p:sp>
      <p:pic>
        <p:nvPicPr>
          <p:cNvPr id="7" name="Picture 2" descr="http://sanuja.com/blog/wp-content/uploads/2013/04/341_fold_geomet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4293096"/>
            <a:ext cx="4431339" cy="210216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5454453" y="332656"/>
            <a:ext cx="1205779" cy="369332"/>
          </a:xfrm>
          <a:prstGeom prst="rect">
            <a:avLst/>
          </a:prstGeom>
          <a:noFill/>
        </p:spPr>
        <p:txBody>
          <a:bodyPr wrap="none" rtlCol="1">
            <a:spAutoFit/>
          </a:bodyPr>
          <a:lstStyle/>
          <a:p>
            <a:r>
              <a:rPr lang="en-US" dirty="0"/>
              <a:t>Axial Plane</a:t>
            </a:r>
            <a:endParaRPr lang="ar-IQ" dirty="0"/>
          </a:p>
        </p:txBody>
      </p:sp>
      <p:sp>
        <p:nvSpPr>
          <p:cNvPr id="9" name="مربع نص 8"/>
          <p:cNvSpPr txBox="1"/>
          <p:nvPr/>
        </p:nvSpPr>
        <p:spPr>
          <a:xfrm>
            <a:off x="4427984" y="2800726"/>
            <a:ext cx="3744416" cy="646331"/>
          </a:xfrm>
          <a:prstGeom prst="rect">
            <a:avLst/>
          </a:prstGeom>
          <a:noFill/>
        </p:spPr>
        <p:txBody>
          <a:bodyPr wrap="square" rtlCol="1">
            <a:spAutoFit/>
          </a:bodyPr>
          <a:lstStyle/>
          <a:p>
            <a:pPr algn="l"/>
            <a:r>
              <a:rPr lang="en-US" dirty="0"/>
              <a:t>The attitude of axial plane is defined by its strike and dip.</a:t>
            </a:r>
            <a:endParaRPr lang="ar-IQ" dirty="0"/>
          </a:p>
        </p:txBody>
      </p:sp>
      <p:sp>
        <p:nvSpPr>
          <p:cNvPr id="8" name="عنصر نائب لرقم الشريحة 7"/>
          <p:cNvSpPr>
            <a:spLocks noGrp="1"/>
          </p:cNvSpPr>
          <p:nvPr>
            <p:ph type="sldNum" sz="quarter" idx="12"/>
          </p:nvPr>
        </p:nvSpPr>
        <p:spPr/>
        <p:txBody>
          <a:bodyPr/>
          <a:lstStyle/>
          <a:p>
            <a:fld id="{303EBA22-27A4-4B72-878D-030B6881E55A}" type="slidenum">
              <a:rPr lang="ar-IQ" smtClean="0"/>
              <a:pPr/>
              <a:t>17</a:t>
            </a:fld>
            <a:endParaRPr lang="ar-IQ"/>
          </a:p>
        </p:txBody>
      </p:sp>
      <p:sp>
        <p:nvSpPr>
          <p:cNvPr id="2" name="عنصر نائب للتاريخ 1">
            <a:extLst>
              <a:ext uri="{FF2B5EF4-FFF2-40B4-BE49-F238E27FC236}">
                <a16:creationId xmlns:a16="http://schemas.microsoft.com/office/drawing/2014/main" id="{75BA4BE7-61FF-606F-8A4F-2CB8104C890C}"/>
              </a:ext>
            </a:extLst>
          </p:cNvPr>
          <p:cNvSpPr>
            <a:spLocks noGrp="1"/>
          </p:cNvSpPr>
          <p:nvPr>
            <p:ph type="dt" sz="half" idx="10"/>
          </p:nvPr>
        </p:nvSpPr>
        <p:spPr/>
        <p:txBody>
          <a:bodyPr/>
          <a:lstStyle/>
          <a:p>
            <a:fld id="{7E1B2A58-77B0-4693-B32C-22C2AE5B3F83}" type="datetime1">
              <a:rPr lang="en-US" smtClean="0"/>
              <a:t>3/9/2025</a:t>
            </a:fld>
            <a:endParaRPr lang="ar-IQ"/>
          </a:p>
        </p:txBody>
      </p:sp>
      <p:sp>
        <p:nvSpPr>
          <p:cNvPr id="3" name="عنصر نائب للتذييل 2">
            <a:extLst>
              <a:ext uri="{FF2B5EF4-FFF2-40B4-BE49-F238E27FC236}">
                <a16:creationId xmlns:a16="http://schemas.microsoft.com/office/drawing/2014/main" id="{D9A12C7C-2CE7-7CC3-4610-50995A0E3185}"/>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09413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238" t="11111" r="7300" b="40874"/>
          <a:stretch/>
        </p:blipFill>
        <p:spPr bwMode="auto">
          <a:xfrm>
            <a:off x="5580113" y="2852936"/>
            <a:ext cx="3456383" cy="297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20950634">
            <a:off x="6197570" y="2878077"/>
            <a:ext cx="1797287" cy="461665"/>
          </a:xfrm>
          <a:prstGeom prst="rect">
            <a:avLst/>
          </a:prstGeom>
        </p:spPr>
        <p:txBody>
          <a:bodyPr wrap="none">
            <a:spAutoFit/>
          </a:bodyPr>
          <a:lstStyle/>
          <a:p>
            <a:r>
              <a:rPr lang="ar-SA" sz="2400" dirty="0"/>
              <a:t>السطح المحوري</a:t>
            </a:r>
            <a:endParaRPr 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22" y="2241676"/>
            <a:ext cx="4500636" cy="237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20321154">
            <a:off x="1784415" y="3297981"/>
            <a:ext cx="950324" cy="369332"/>
          </a:xfrm>
          <a:prstGeom prst="rect">
            <a:avLst/>
          </a:prstGeom>
        </p:spPr>
        <p:txBody>
          <a:bodyPr wrap="none">
            <a:spAutoFit/>
          </a:bodyPr>
          <a:lstStyle/>
          <a:p>
            <a:r>
              <a:rPr lang="en-US" u="sng" dirty="0"/>
              <a:t>fold axis</a:t>
            </a:r>
            <a:endParaRPr lang="en-US" dirty="0"/>
          </a:p>
        </p:txBody>
      </p:sp>
      <p:sp>
        <p:nvSpPr>
          <p:cNvPr id="9" name="مستطيل 8"/>
          <p:cNvSpPr/>
          <p:nvPr/>
        </p:nvSpPr>
        <p:spPr>
          <a:xfrm>
            <a:off x="1008112" y="116632"/>
            <a:ext cx="4572000" cy="400110"/>
          </a:xfrm>
          <a:prstGeom prst="rect">
            <a:avLst/>
          </a:prstGeom>
        </p:spPr>
        <p:txBody>
          <a:bodyPr>
            <a:spAutoFit/>
          </a:bodyPr>
          <a:lstStyle/>
          <a:p>
            <a:r>
              <a:rPr lang="en-US" dirty="0"/>
              <a:t> </a:t>
            </a:r>
            <a:r>
              <a:rPr lang="en-US" sz="2000" dirty="0"/>
              <a:t>and Non-Cylindrical Folds</a:t>
            </a:r>
            <a:endParaRPr lang="ar-IQ" dirty="0"/>
          </a:p>
        </p:txBody>
      </p:sp>
      <p:sp>
        <p:nvSpPr>
          <p:cNvPr id="11" name="مستطيل 10"/>
          <p:cNvSpPr/>
          <p:nvPr/>
        </p:nvSpPr>
        <p:spPr>
          <a:xfrm>
            <a:off x="107504" y="476672"/>
            <a:ext cx="8928992" cy="2308324"/>
          </a:xfrm>
          <a:prstGeom prst="rect">
            <a:avLst/>
          </a:prstGeom>
        </p:spPr>
        <p:txBody>
          <a:bodyPr wrap="square">
            <a:spAutoFit/>
          </a:bodyPr>
          <a:lstStyle/>
          <a:p>
            <a:pPr algn="l"/>
            <a:r>
              <a:rPr lang="en-US" dirty="0"/>
              <a:t>A </a:t>
            </a:r>
            <a:r>
              <a:rPr lang="en-US" b="1" dirty="0"/>
              <a:t>fold axis</a:t>
            </a:r>
            <a:r>
              <a:rPr lang="en-US" dirty="0"/>
              <a:t> is a geometric (imaginary) straight line which when moved parallel to itself through space generates the shape of the fold. </a:t>
            </a:r>
          </a:p>
          <a:p>
            <a:pPr lvl="0" algn="l" defTabSz="914400" rtl="0">
              <a:lnSpc>
                <a:spcPct val="80000"/>
              </a:lnSpc>
              <a:spcBef>
                <a:spcPct val="20000"/>
              </a:spcBef>
              <a:defRPr/>
            </a:pPr>
            <a:endParaRPr lang="en-US" b="1" dirty="0">
              <a:solidFill>
                <a:srgbClr val="B87406"/>
              </a:solidFill>
            </a:endParaRPr>
          </a:p>
          <a:p>
            <a:pPr lvl="0" algn="l" defTabSz="914400" rtl="0">
              <a:lnSpc>
                <a:spcPct val="80000"/>
              </a:lnSpc>
              <a:spcBef>
                <a:spcPct val="20000"/>
              </a:spcBef>
              <a:defRPr/>
            </a:pPr>
            <a:r>
              <a:rPr lang="en-US" b="1" i="1" dirty="0" err="1">
                <a:solidFill>
                  <a:srgbClr val="B87406"/>
                </a:solidFill>
              </a:rPr>
              <a:t>hingeline</a:t>
            </a:r>
            <a:r>
              <a:rPr lang="en-US" b="1" i="1" dirty="0">
                <a:solidFill>
                  <a:srgbClr val="B87406"/>
                </a:solidFill>
              </a:rPr>
              <a:t> &amp; axis are the same for cylindrical fold.</a:t>
            </a:r>
            <a:endParaRPr lang="en-US" b="1" i="1" dirty="0"/>
          </a:p>
          <a:p>
            <a:pPr algn="l"/>
            <a:r>
              <a:rPr lang="en-US" b="1" dirty="0"/>
              <a:t>Non-cylindrical folds </a:t>
            </a:r>
            <a:r>
              <a:rPr lang="en-US" dirty="0"/>
              <a:t>(with curved hinge lines) do not have fold axes. </a:t>
            </a:r>
          </a:p>
          <a:p>
            <a:pPr algn="l"/>
            <a:r>
              <a:rPr lang="en-US" dirty="0"/>
              <a:t>and for the purpose of detailed structural analysis (for example, stereographic representation), it is necessary to subdivide them into several cylindrical folds, each with </a:t>
            </a:r>
            <a:r>
              <a:rPr lang="en-US"/>
              <a:t>a     relatively </a:t>
            </a:r>
            <a:r>
              <a:rPr lang="en-US" dirty="0"/>
              <a:t>short, nearly straight hinge line.</a:t>
            </a:r>
            <a:endParaRPr lang="ar-IQ" dirty="0"/>
          </a:p>
        </p:txBody>
      </p:sp>
      <p:sp>
        <p:nvSpPr>
          <p:cNvPr id="12" name="مستطيل 11"/>
          <p:cNvSpPr/>
          <p:nvPr/>
        </p:nvSpPr>
        <p:spPr>
          <a:xfrm>
            <a:off x="768986" y="87015"/>
            <a:ext cx="2196050" cy="461665"/>
          </a:xfrm>
          <a:prstGeom prst="rect">
            <a:avLst/>
          </a:prstGeom>
        </p:spPr>
        <p:txBody>
          <a:bodyPr wrap="none">
            <a:spAutoFit/>
          </a:bodyPr>
          <a:lstStyle/>
          <a:p>
            <a:r>
              <a:rPr lang="en-US" sz="2400" dirty="0"/>
              <a:t>Cylindrical Folds</a:t>
            </a:r>
            <a:endParaRPr lang="ar-IQ" sz="2400" dirty="0"/>
          </a:p>
        </p:txBody>
      </p:sp>
      <p:sp>
        <p:nvSpPr>
          <p:cNvPr id="2" name="مستطيل 1"/>
          <p:cNvSpPr/>
          <p:nvPr/>
        </p:nvSpPr>
        <p:spPr>
          <a:xfrm>
            <a:off x="35496" y="1052736"/>
            <a:ext cx="6227230" cy="369332"/>
          </a:xfrm>
          <a:prstGeom prst="rect">
            <a:avLst/>
          </a:prstGeom>
        </p:spPr>
        <p:txBody>
          <a:bodyPr wrap="square">
            <a:spAutoFit/>
          </a:bodyPr>
          <a:lstStyle/>
          <a:p>
            <a:pPr algn="l"/>
            <a:r>
              <a:rPr lang="en-US" b="1" dirty="0"/>
              <a:t>Cylindrical fold</a:t>
            </a:r>
            <a:r>
              <a:rPr lang="en-US" dirty="0"/>
              <a:t>: fold with straight hinge line parallel to fold axis.</a:t>
            </a:r>
            <a:endParaRPr lang="ar-IQ" dirty="0"/>
          </a:p>
        </p:txBody>
      </p:sp>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508378"/>
            <a:ext cx="5400600" cy="1743006"/>
          </a:xfrm>
          <a:prstGeom prst="rect">
            <a:avLst/>
          </a:prstGeom>
          <a:noFill/>
          <a:extLst>
            <a:ext uri="{909E8E84-426E-40DD-AFC4-6F175D3DCCD1}">
              <a14:hiddenFill xmlns:a14="http://schemas.microsoft.com/office/drawing/2010/main">
                <a:solidFill>
                  <a:srgbClr val="FFFFFF"/>
                </a:solidFill>
              </a14:hiddenFill>
            </a:ext>
          </a:extLst>
        </p:spPr>
      </p:pic>
      <p:sp>
        <p:nvSpPr>
          <p:cNvPr id="13" name="عنصر نائب لرقم الشريحة 12"/>
          <p:cNvSpPr>
            <a:spLocks noGrp="1"/>
          </p:cNvSpPr>
          <p:nvPr>
            <p:ph type="sldNum" sz="quarter" idx="12"/>
          </p:nvPr>
        </p:nvSpPr>
        <p:spPr/>
        <p:txBody>
          <a:bodyPr/>
          <a:lstStyle/>
          <a:p>
            <a:fld id="{303EBA22-27A4-4B72-878D-030B6881E55A}" type="slidenum">
              <a:rPr lang="ar-IQ" smtClean="0"/>
              <a:pPr/>
              <a:t>18</a:t>
            </a:fld>
            <a:endParaRPr lang="ar-IQ"/>
          </a:p>
        </p:txBody>
      </p:sp>
      <p:sp>
        <p:nvSpPr>
          <p:cNvPr id="6" name="عنصر نائب للتاريخ 5">
            <a:extLst>
              <a:ext uri="{FF2B5EF4-FFF2-40B4-BE49-F238E27FC236}">
                <a16:creationId xmlns:a16="http://schemas.microsoft.com/office/drawing/2014/main" id="{0E0F5D9A-8904-36E0-01A2-A1C033ABDBAE}"/>
              </a:ext>
            </a:extLst>
          </p:cNvPr>
          <p:cNvSpPr>
            <a:spLocks noGrp="1"/>
          </p:cNvSpPr>
          <p:nvPr>
            <p:ph type="dt" sz="half" idx="10"/>
          </p:nvPr>
        </p:nvSpPr>
        <p:spPr/>
        <p:txBody>
          <a:bodyPr/>
          <a:lstStyle/>
          <a:p>
            <a:fld id="{1F249141-2F35-469E-9C2D-95CFEEEFF526}" type="datetime1">
              <a:rPr lang="en-US" smtClean="0"/>
              <a:t>3/9/2025</a:t>
            </a:fld>
            <a:endParaRPr lang="ar-IQ"/>
          </a:p>
        </p:txBody>
      </p:sp>
      <p:sp>
        <p:nvSpPr>
          <p:cNvPr id="8" name="عنصر نائب للتذييل 7">
            <a:extLst>
              <a:ext uri="{FF2B5EF4-FFF2-40B4-BE49-F238E27FC236}">
                <a16:creationId xmlns:a16="http://schemas.microsoft.com/office/drawing/2014/main" id="{E14742E4-BF20-DC08-920B-8A038A1C345D}"/>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92996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7313" y="476672"/>
            <a:ext cx="1728192" cy="338554"/>
          </a:xfrm>
          <a:prstGeom prst="rect">
            <a:avLst/>
          </a:prstGeom>
          <a:noFill/>
        </p:spPr>
        <p:txBody>
          <a:bodyPr wrap="square" rtlCol="1">
            <a:spAutoFit/>
          </a:bodyPr>
          <a:lstStyle/>
          <a:p>
            <a:r>
              <a:rPr lang="en-US" sz="1600" b="1" dirty="0"/>
              <a:t>Crestal plane</a:t>
            </a:r>
            <a:endParaRPr lang="ar-IQ" sz="1600" b="1" dirty="0"/>
          </a:p>
        </p:txBody>
      </p:sp>
      <p:sp>
        <p:nvSpPr>
          <p:cNvPr id="9" name="TextBox 8"/>
          <p:cNvSpPr txBox="1"/>
          <p:nvPr/>
        </p:nvSpPr>
        <p:spPr>
          <a:xfrm>
            <a:off x="7452320" y="476672"/>
            <a:ext cx="1332148" cy="338554"/>
          </a:xfrm>
          <a:prstGeom prst="rect">
            <a:avLst/>
          </a:prstGeom>
          <a:noFill/>
        </p:spPr>
        <p:txBody>
          <a:bodyPr wrap="square" rtlCol="1">
            <a:spAutoFit/>
          </a:bodyPr>
          <a:lstStyle/>
          <a:p>
            <a:r>
              <a:rPr lang="en-US" sz="1600" b="1" dirty="0"/>
              <a:t>Axial plane</a:t>
            </a:r>
            <a:endParaRPr lang="ar-IQ" sz="1600" b="1" dirty="0"/>
          </a:p>
        </p:txBody>
      </p:sp>
      <p:sp>
        <p:nvSpPr>
          <p:cNvPr id="8" name="مربع نص 7"/>
          <p:cNvSpPr txBox="1"/>
          <p:nvPr/>
        </p:nvSpPr>
        <p:spPr>
          <a:xfrm>
            <a:off x="72007" y="3645024"/>
            <a:ext cx="8964489" cy="677108"/>
          </a:xfrm>
          <a:prstGeom prst="rect">
            <a:avLst/>
          </a:prstGeom>
          <a:noFill/>
        </p:spPr>
        <p:txBody>
          <a:bodyPr wrap="square" rtlCol="1">
            <a:spAutoFit/>
          </a:bodyPr>
          <a:lstStyle/>
          <a:p>
            <a:pPr algn="l"/>
            <a:r>
              <a:rPr lang="en-US" dirty="0"/>
              <a:t>Parts of a fold .</a:t>
            </a:r>
            <a:r>
              <a:rPr lang="en-US" b="1" dirty="0"/>
              <a:t>AP</a:t>
            </a:r>
            <a:r>
              <a:rPr lang="en-US" dirty="0"/>
              <a:t>, axial plane; </a:t>
            </a:r>
            <a:r>
              <a:rPr lang="en-US" b="1" dirty="0" err="1"/>
              <a:t>a′b</a:t>
            </a:r>
            <a:r>
              <a:rPr lang="en-US" dirty="0"/>
              <a:t> ,limb of a fold; </a:t>
            </a:r>
            <a:r>
              <a:rPr lang="en-US" sz="2000" b="1" dirty="0"/>
              <a:t>c</a:t>
            </a:r>
            <a:r>
              <a:rPr lang="en-US" dirty="0"/>
              <a:t>, crest on one fold;  </a:t>
            </a:r>
            <a:r>
              <a:rPr lang="en-US" b="1" dirty="0" err="1"/>
              <a:t>c′</a:t>
            </a:r>
            <a:r>
              <a:rPr lang="en-US" dirty="0" err="1"/>
              <a:t>,crest</a:t>
            </a:r>
            <a:r>
              <a:rPr lang="en-US" dirty="0"/>
              <a:t> on another bed; </a:t>
            </a:r>
          </a:p>
          <a:p>
            <a:pPr algn="l"/>
            <a:r>
              <a:rPr lang="ar-IQ" dirty="0"/>
              <a:t> </a:t>
            </a:r>
            <a:r>
              <a:rPr lang="en-US" b="1" dirty="0"/>
              <a:t>cc′</a:t>
            </a:r>
            <a:r>
              <a:rPr lang="en-US" dirty="0"/>
              <a:t> </a:t>
            </a:r>
            <a:r>
              <a:rPr lang="en-US" dirty="0" err="1"/>
              <a:t>crestal</a:t>
            </a:r>
            <a:r>
              <a:rPr lang="en-US" dirty="0"/>
              <a:t> plane;  </a:t>
            </a:r>
            <a:r>
              <a:rPr lang="en-US" b="1" dirty="0"/>
              <a:t>t</a:t>
            </a:r>
            <a:r>
              <a:rPr lang="en-US" dirty="0"/>
              <a:t>, trough on one bed; </a:t>
            </a:r>
            <a:r>
              <a:rPr lang="en-US" b="1" dirty="0"/>
              <a:t>t′</a:t>
            </a:r>
            <a:r>
              <a:rPr lang="en-US" dirty="0"/>
              <a:t> trough on another bed;  </a:t>
            </a:r>
            <a:r>
              <a:rPr lang="en-US" b="1" dirty="0" err="1"/>
              <a:t>tt</a:t>
            </a:r>
            <a:r>
              <a:rPr lang="en-US" b="1" dirty="0"/>
              <a:t>′</a:t>
            </a:r>
            <a:r>
              <a:rPr lang="en-US" dirty="0"/>
              <a:t>, trough plane. </a:t>
            </a:r>
            <a:endParaRPr lang="ar-IQ"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7778"/>
          <a:stretch/>
        </p:blipFill>
        <p:spPr bwMode="auto">
          <a:xfrm>
            <a:off x="107504" y="836712"/>
            <a:ext cx="894541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914293" y="764704"/>
            <a:ext cx="231738" cy="854595"/>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380312" y="764704"/>
            <a:ext cx="432048" cy="916069"/>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395536" y="44624"/>
            <a:ext cx="7792261" cy="646331"/>
          </a:xfrm>
          <a:prstGeom prst="rect">
            <a:avLst/>
          </a:prstGeom>
          <a:noFill/>
        </p:spPr>
        <p:txBody>
          <a:bodyPr wrap="none" rtlCol="1">
            <a:spAutoFit/>
          </a:bodyPr>
          <a:lstStyle/>
          <a:p>
            <a:r>
              <a:rPr lang="en-US" dirty="0"/>
              <a:t>Although in many instances the hinge is at the highest part of the fold, as in fig A,</a:t>
            </a:r>
          </a:p>
          <a:p>
            <a:pPr algn="l"/>
            <a:r>
              <a:rPr lang="ar-IQ" dirty="0"/>
              <a:t>    </a:t>
            </a:r>
            <a:r>
              <a:rPr lang="en-US" dirty="0"/>
              <a:t> this is not necessarily the case, as In fig B,C .</a:t>
            </a:r>
            <a:endParaRPr lang="ar-IQ" dirty="0"/>
          </a:p>
        </p:txBody>
      </p:sp>
      <p:pic>
        <p:nvPicPr>
          <p:cNvPr id="22"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099" y="4537210"/>
            <a:ext cx="4144117" cy="206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4499992" y="6516052"/>
            <a:ext cx="216024" cy="369332"/>
          </a:xfrm>
          <a:prstGeom prst="rect">
            <a:avLst/>
          </a:prstGeom>
          <a:noFill/>
        </p:spPr>
        <p:txBody>
          <a:bodyPr wrap="square" rtlCol="1">
            <a:spAutoFit/>
          </a:bodyPr>
          <a:lstStyle/>
          <a:p>
            <a:r>
              <a:rPr lang="en-US" dirty="0"/>
              <a:t>C</a:t>
            </a:r>
            <a:endParaRPr lang="ar-IQ" dirty="0"/>
          </a:p>
        </p:txBody>
      </p:sp>
      <p:sp>
        <p:nvSpPr>
          <p:cNvPr id="10" name="عنصر نائب لرقم الشريحة 9"/>
          <p:cNvSpPr>
            <a:spLocks noGrp="1"/>
          </p:cNvSpPr>
          <p:nvPr>
            <p:ph type="sldNum" sz="quarter" idx="12"/>
          </p:nvPr>
        </p:nvSpPr>
        <p:spPr/>
        <p:txBody>
          <a:bodyPr/>
          <a:lstStyle/>
          <a:p>
            <a:fld id="{303EBA22-27A4-4B72-878D-030B6881E55A}" type="slidenum">
              <a:rPr lang="ar-IQ" smtClean="0"/>
              <a:pPr/>
              <a:t>19</a:t>
            </a:fld>
            <a:endParaRPr lang="ar-IQ"/>
          </a:p>
        </p:txBody>
      </p:sp>
      <p:sp>
        <p:nvSpPr>
          <p:cNvPr id="3" name="عنصر نائب للتاريخ 2">
            <a:extLst>
              <a:ext uri="{FF2B5EF4-FFF2-40B4-BE49-F238E27FC236}">
                <a16:creationId xmlns:a16="http://schemas.microsoft.com/office/drawing/2014/main" id="{AC4CAD35-647B-3FCB-DDFA-4E3A2BFEA22D}"/>
              </a:ext>
            </a:extLst>
          </p:cNvPr>
          <p:cNvSpPr>
            <a:spLocks noGrp="1"/>
          </p:cNvSpPr>
          <p:nvPr>
            <p:ph type="dt" sz="half" idx="10"/>
          </p:nvPr>
        </p:nvSpPr>
        <p:spPr/>
        <p:txBody>
          <a:bodyPr/>
          <a:lstStyle/>
          <a:p>
            <a:fld id="{93C07F3A-2679-4452-B3D1-8D41F7D1E366}" type="datetime1">
              <a:rPr lang="en-US" smtClean="0"/>
              <a:t>3/9/2025</a:t>
            </a:fld>
            <a:endParaRPr lang="ar-IQ"/>
          </a:p>
        </p:txBody>
      </p:sp>
      <p:sp>
        <p:nvSpPr>
          <p:cNvPr id="4" name="عنصر نائب للتذييل 3">
            <a:extLst>
              <a:ext uri="{FF2B5EF4-FFF2-40B4-BE49-F238E27FC236}">
                <a16:creationId xmlns:a16="http://schemas.microsoft.com/office/drawing/2014/main" id="{8D4B6CDC-D5B8-28AB-CA23-2A514E6B2698}"/>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411886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3" y="161176"/>
            <a:ext cx="6624736" cy="646331"/>
          </a:xfrm>
          <a:prstGeom prst="rect">
            <a:avLst/>
          </a:prstGeom>
          <a:noFill/>
        </p:spPr>
        <p:txBody>
          <a:bodyPr wrap="square" lIns="91404" tIns="45702" rIns="91404" bIns="45702" rtlCol="1">
            <a:spAutoFit/>
          </a:bodyPr>
          <a:lstStyle/>
          <a:p>
            <a:pPr algn="ctr"/>
            <a:r>
              <a:rPr lang="ar-IQ" sz="3600" dirty="0"/>
              <a:t>الطيات   </a:t>
            </a:r>
            <a:r>
              <a:rPr lang="en-US" sz="3600" dirty="0"/>
              <a:t>Folds</a:t>
            </a:r>
            <a:endParaRPr lang="ar-IQ" sz="3600" dirty="0"/>
          </a:p>
        </p:txBody>
      </p:sp>
      <p:sp>
        <p:nvSpPr>
          <p:cNvPr id="5" name="TextBox 4"/>
          <p:cNvSpPr txBox="1"/>
          <p:nvPr/>
        </p:nvSpPr>
        <p:spPr>
          <a:xfrm>
            <a:off x="251520" y="733246"/>
            <a:ext cx="8496944" cy="5509164"/>
          </a:xfrm>
          <a:prstGeom prst="rect">
            <a:avLst/>
          </a:prstGeom>
          <a:noFill/>
        </p:spPr>
        <p:txBody>
          <a:bodyPr wrap="square" lIns="91404" tIns="45702" rIns="91404" bIns="45702" rtlCol="1">
            <a:spAutoFit/>
          </a:bodyPr>
          <a:lstStyle/>
          <a:p>
            <a:r>
              <a:rPr lang="ar-IQ" sz="3200" dirty="0"/>
              <a:t>تُعد الطيات من ا</a:t>
            </a:r>
            <a:r>
              <a:rPr lang="ar-IQ" sz="2800" dirty="0"/>
              <a:t>كثر</a:t>
            </a:r>
            <a:r>
              <a:rPr lang="ar-IQ" sz="3200" dirty="0"/>
              <a:t> التراكيب الجيولوجية الثانوية انتشارا واكثرها جلباً للانتباه وهي تتكون في مختلف انواع الصخور وفي مختلف الاعماق والبيئات التكتونية. ولذلك فقد تم  اكتشافها وتشخيصها في وقت سابق بكثير </a:t>
            </a:r>
            <a:r>
              <a:rPr lang="en-US" sz="3200" dirty="0"/>
              <a:t> </a:t>
            </a:r>
            <a:r>
              <a:rPr lang="ar-IQ" sz="3200" dirty="0"/>
              <a:t>قبل ان يظهر علم الارض كعلم قائم بحد ذاته.</a:t>
            </a:r>
          </a:p>
          <a:p>
            <a:r>
              <a:rPr lang="ar-IQ" sz="3200" dirty="0"/>
              <a:t>وقد تطور مفهوم الطي والطيات عبر الزمن  الا</a:t>
            </a:r>
            <a:r>
              <a:rPr lang="ar-SA" sz="3200" dirty="0"/>
              <a:t> </a:t>
            </a:r>
            <a:r>
              <a:rPr lang="ar-IQ" sz="3200" dirty="0"/>
              <a:t>ان  المفاهيم الحالية وضعت اسسها في خمسينيات القرن الماضي.</a:t>
            </a:r>
          </a:p>
          <a:p>
            <a:r>
              <a:rPr lang="ar-IQ" sz="3200" dirty="0"/>
              <a:t>ان دراسة الطيات على مختلف مقاييس الملاحظة تمثل  نافذة مهمة  على تاريخ التشوه المحلي او الاقليمي  اذ ان هندسية الطيات تعكس معلومات مهمة عن طبيعة التشوه واتجاهات الجهد والوضع التكتوني   اضافة الى اهميتها الاقتصادية الكبيرة سواء كانت مصائد للهايدروكاربونات او تجمع لمعادن اقتصادية </a:t>
            </a:r>
            <a:r>
              <a:rPr lang="ar-IQ" sz="2000" dirty="0"/>
              <a:t>.</a:t>
            </a:r>
          </a:p>
        </p:txBody>
      </p:sp>
      <p:sp>
        <p:nvSpPr>
          <p:cNvPr id="6" name="عنصر نائب لرقم الشريحة 5"/>
          <p:cNvSpPr>
            <a:spLocks noGrp="1"/>
          </p:cNvSpPr>
          <p:nvPr>
            <p:ph type="sldNum" sz="quarter" idx="12"/>
          </p:nvPr>
        </p:nvSpPr>
        <p:spPr/>
        <p:txBody>
          <a:bodyPr/>
          <a:lstStyle/>
          <a:p>
            <a:fld id="{303EBA22-27A4-4B72-878D-030B6881E55A}" type="slidenum">
              <a:rPr lang="ar-IQ" smtClean="0"/>
              <a:pPr/>
              <a:t>2</a:t>
            </a:fld>
            <a:endParaRPr lang="ar-IQ"/>
          </a:p>
        </p:txBody>
      </p:sp>
      <p:sp>
        <p:nvSpPr>
          <p:cNvPr id="2" name="عنصر نائب للتاريخ 1">
            <a:extLst>
              <a:ext uri="{FF2B5EF4-FFF2-40B4-BE49-F238E27FC236}">
                <a16:creationId xmlns:a16="http://schemas.microsoft.com/office/drawing/2014/main" id="{4164A20C-65EC-274E-71E5-3D0A8AFB7FE4}"/>
              </a:ext>
            </a:extLst>
          </p:cNvPr>
          <p:cNvSpPr>
            <a:spLocks noGrp="1"/>
          </p:cNvSpPr>
          <p:nvPr>
            <p:ph type="dt" sz="half" idx="10"/>
          </p:nvPr>
        </p:nvSpPr>
        <p:spPr/>
        <p:txBody>
          <a:bodyPr/>
          <a:lstStyle/>
          <a:p>
            <a:fld id="{113CD2EE-C87A-4080-9C2E-A0FCF48889D4}" type="datetime1">
              <a:rPr lang="en-US" smtClean="0"/>
              <a:t>3/9/2025</a:t>
            </a:fld>
            <a:endParaRPr lang="ar-IQ"/>
          </a:p>
        </p:txBody>
      </p:sp>
      <p:sp>
        <p:nvSpPr>
          <p:cNvPr id="3" name="عنصر نائب للتذييل 2">
            <a:extLst>
              <a:ext uri="{FF2B5EF4-FFF2-40B4-BE49-F238E27FC236}">
                <a16:creationId xmlns:a16="http://schemas.microsoft.com/office/drawing/2014/main" id="{6134C16F-AF98-84EF-40B9-8ADAB641CB73}"/>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870362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6512" y="129406"/>
            <a:ext cx="9505056" cy="923330"/>
          </a:xfrm>
          <a:prstGeom prst="rect">
            <a:avLst/>
          </a:prstGeom>
          <a:noFill/>
        </p:spPr>
        <p:txBody>
          <a:bodyPr wrap="square" rtlCol="1">
            <a:spAutoFit/>
          </a:bodyPr>
          <a:lstStyle/>
          <a:p>
            <a:pPr algn="l"/>
            <a:r>
              <a:rPr lang="en-US" dirty="0"/>
              <a:t>The distinction  between the crest and hinge is significant  in accumulation </a:t>
            </a:r>
            <a:r>
              <a:rPr lang="en-US" dirty="0" err="1"/>
              <a:t>ogf</a:t>
            </a:r>
            <a:r>
              <a:rPr lang="en-US" dirty="0"/>
              <a:t> gas and </a:t>
            </a:r>
            <a:r>
              <a:rPr lang="en-US" dirty="0" err="1"/>
              <a:t>petrolum</a:t>
            </a:r>
            <a:r>
              <a:rPr lang="en-US" dirty="0"/>
              <a:t>, because the trapping of such material is controlled by the crest and </a:t>
            </a:r>
            <a:r>
              <a:rPr lang="en-US" dirty="0" err="1"/>
              <a:t>crestal</a:t>
            </a:r>
            <a:r>
              <a:rPr lang="en-US" dirty="0"/>
              <a:t> plane rather than by hinge and axial plane. </a:t>
            </a:r>
            <a:endParaRPr lang="ar-IQ" dirty="0"/>
          </a:p>
        </p:txBody>
      </p:sp>
      <p:grpSp>
        <p:nvGrpSpPr>
          <p:cNvPr id="7" name="مجموعة 6"/>
          <p:cNvGrpSpPr/>
          <p:nvPr/>
        </p:nvGrpSpPr>
        <p:grpSpPr>
          <a:xfrm>
            <a:off x="4499992" y="1285599"/>
            <a:ext cx="4437561" cy="5311753"/>
            <a:chOff x="4535996" y="1751162"/>
            <a:chExt cx="4437561" cy="5311753"/>
          </a:xfrm>
        </p:grpSpPr>
        <p:pic>
          <p:nvPicPr>
            <p:cNvPr id="8" name="Picture 2" descr="C:\Users\Dr.Rabeea\Downloads\OilTraps.jpg"/>
            <p:cNvPicPr>
              <a:picLocks noChangeAspect="1" noChangeArrowheads="1"/>
            </p:cNvPicPr>
            <p:nvPr/>
          </p:nvPicPr>
          <p:blipFill rotWithShape="1">
            <a:blip r:embed="rId2">
              <a:extLst>
                <a:ext uri="{28A0092B-C50C-407E-A947-70E740481C1C}">
                  <a14:useLocalDpi xmlns:a14="http://schemas.microsoft.com/office/drawing/2010/main" val="0"/>
                </a:ext>
              </a:extLst>
            </a:blip>
            <a:srcRect l="67807" b="63700"/>
            <a:stretch/>
          </p:blipFill>
          <p:spPr bwMode="auto">
            <a:xfrm>
              <a:off x="4535996" y="1751162"/>
              <a:ext cx="4437561" cy="531175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6"/>
            <p:cNvCxnSpPr/>
            <p:nvPr/>
          </p:nvCxnSpPr>
          <p:spPr>
            <a:xfrm flipH="1">
              <a:off x="7947303" y="2372692"/>
              <a:ext cx="982588" cy="1024949"/>
            </a:xfrm>
            <a:prstGeom prst="straightConnector1">
              <a:avLst/>
            </a:prstGeom>
            <a:ln w="666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8"/>
            <p:cNvCxnSpPr/>
            <p:nvPr/>
          </p:nvCxnSpPr>
          <p:spPr>
            <a:xfrm>
              <a:off x="6577692" y="1944941"/>
              <a:ext cx="235162" cy="1024949"/>
            </a:xfrm>
            <a:prstGeom prst="straightConnector1">
              <a:avLst/>
            </a:prstGeom>
            <a:ln w="666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5"/>
            <p:cNvSpPr txBox="1"/>
            <p:nvPr/>
          </p:nvSpPr>
          <p:spPr>
            <a:xfrm>
              <a:off x="8172400" y="2188027"/>
              <a:ext cx="766564" cy="369332"/>
            </a:xfrm>
            <a:prstGeom prst="rect">
              <a:avLst/>
            </a:prstGeom>
            <a:noFill/>
          </p:spPr>
          <p:txBody>
            <a:bodyPr wrap="square" rtlCol="1">
              <a:spAutoFit/>
            </a:bodyPr>
            <a:lstStyle/>
            <a:p>
              <a:r>
                <a:rPr lang="en-US" b="1" dirty="0">
                  <a:solidFill>
                    <a:srgbClr val="FF0000"/>
                  </a:solidFill>
                </a:rPr>
                <a:t>HING</a:t>
              </a:r>
              <a:endParaRPr lang="ar-IQ" b="1" dirty="0">
                <a:solidFill>
                  <a:srgbClr val="FF0000"/>
                </a:solidFill>
              </a:endParaRPr>
            </a:p>
          </p:txBody>
        </p:sp>
        <p:sp>
          <p:nvSpPr>
            <p:cNvPr id="12" name="TextBox 16"/>
            <p:cNvSpPr txBox="1"/>
            <p:nvPr/>
          </p:nvSpPr>
          <p:spPr>
            <a:xfrm>
              <a:off x="4687800" y="1828367"/>
              <a:ext cx="1870797" cy="400110"/>
            </a:xfrm>
            <a:prstGeom prst="rect">
              <a:avLst/>
            </a:prstGeom>
            <a:noFill/>
          </p:spPr>
          <p:txBody>
            <a:bodyPr wrap="square" rtlCol="1">
              <a:spAutoFit/>
            </a:bodyPr>
            <a:lstStyle/>
            <a:p>
              <a:r>
                <a:rPr lang="en-US" sz="2000" b="1" dirty="0">
                  <a:solidFill>
                    <a:srgbClr val="C00000"/>
                  </a:solidFill>
                </a:rPr>
                <a:t>CREST</a:t>
              </a:r>
              <a:endParaRPr lang="ar-IQ" sz="2000" b="1" dirty="0">
                <a:solidFill>
                  <a:srgbClr val="C00000"/>
                </a:solidFill>
              </a:endParaRPr>
            </a:p>
          </p:txBody>
        </p:sp>
      </p:grpSp>
      <p:grpSp>
        <p:nvGrpSpPr>
          <p:cNvPr id="13" name="مجموعة 12"/>
          <p:cNvGrpSpPr/>
          <p:nvPr/>
        </p:nvGrpSpPr>
        <p:grpSpPr>
          <a:xfrm>
            <a:off x="641" y="1490514"/>
            <a:ext cx="4330462" cy="5106838"/>
            <a:chOff x="641" y="1944941"/>
            <a:chExt cx="4330462" cy="5106838"/>
          </a:xfrm>
        </p:grpSpPr>
        <p:pic>
          <p:nvPicPr>
            <p:cNvPr id="14" name="Picture 2" descr="C:\Users\Dr.Rabeea\Downloads\OilTraps.jpg"/>
            <p:cNvPicPr>
              <a:picLocks noChangeAspect="1" noChangeArrowheads="1"/>
            </p:cNvPicPr>
            <p:nvPr/>
          </p:nvPicPr>
          <p:blipFill rotWithShape="1">
            <a:blip r:embed="rId2">
              <a:extLst>
                <a:ext uri="{28A0092B-C50C-407E-A947-70E740481C1C}">
                  <a14:useLocalDpi xmlns:a14="http://schemas.microsoft.com/office/drawing/2010/main" val="0"/>
                </a:ext>
              </a:extLst>
            </a:blip>
            <a:srcRect l="1722" t="1400" r="66862" b="63700"/>
            <a:stretch/>
          </p:blipFill>
          <p:spPr bwMode="auto">
            <a:xfrm>
              <a:off x="641" y="1944941"/>
              <a:ext cx="4330462" cy="510683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8"/>
            <p:cNvSpPr txBox="1"/>
            <p:nvPr/>
          </p:nvSpPr>
          <p:spPr>
            <a:xfrm>
              <a:off x="1403648" y="2089135"/>
              <a:ext cx="1870797" cy="400110"/>
            </a:xfrm>
            <a:prstGeom prst="rect">
              <a:avLst/>
            </a:prstGeom>
            <a:noFill/>
          </p:spPr>
          <p:txBody>
            <a:bodyPr wrap="square" rtlCol="1">
              <a:spAutoFit/>
            </a:bodyPr>
            <a:lstStyle/>
            <a:p>
              <a:r>
                <a:rPr lang="en-US" sz="2000" b="1" dirty="0">
                  <a:solidFill>
                    <a:srgbClr val="C00000"/>
                  </a:solidFill>
                </a:rPr>
                <a:t>CREST</a:t>
              </a:r>
              <a:endParaRPr lang="ar-IQ" sz="2000" b="1" dirty="0">
                <a:solidFill>
                  <a:srgbClr val="C00000"/>
                </a:solidFill>
              </a:endParaRPr>
            </a:p>
          </p:txBody>
        </p:sp>
        <p:sp>
          <p:nvSpPr>
            <p:cNvPr id="16" name="TextBox 19"/>
            <p:cNvSpPr txBox="1"/>
            <p:nvPr/>
          </p:nvSpPr>
          <p:spPr>
            <a:xfrm>
              <a:off x="1178627" y="2172637"/>
              <a:ext cx="766564" cy="369332"/>
            </a:xfrm>
            <a:prstGeom prst="rect">
              <a:avLst/>
            </a:prstGeom>
            <a:noFill/>
          </p:spPr>
          <p:txBody>
            <a:bodyPr wrap="square" rtlCol="1">
              <a:spAutoFit/>
            </a:bodyPr>
            <a:lstStyle/>
            <a:p>
              <a:r>
                <a:rPr lang="en-US" b="1" dirty="0">
                  <a:solidFill>
                    <a:srgbClr val="FF0000"/>
                  </a:solidFill>
                </a:rPr>
                <a:t>HING</a:t>
              </a:r>
              <a:endParaRPr lang="ar-IQ" b="1" dirty="0">
                <a:solidFill>
                  <a:srgbClr val="FF0000"/>
                </a:solidFill>
              </a:endParaRPr>
            </a:p>
          </p:txBody>
        </p:sp>
      </p:grpSp>
      <p:sp>
        <p:nvSpPr>
          <p:cNvPr id="6" name="عنصر نائب لرقم الشريحة 5"/>
          <p:cNvSpPr>
            <a:spLocks noGrp="1"/>
          </p:cNvSpPr>
          <p:nvPr>
            <p:ph type="sldNum" sz="quarter" idx="12"/>
          </p:nvPr>
        </p:nvSpPr>
        <p:spPr/>
        <p:txBody>
          <a:bodyPr/>
          <a:lstStyle/>
          <a:p>
            <a:fld id="{303EBA22-27A4-4B72-878D-030B6881E55A}" type="slidenum">
              <a:rPr lang="ar-IQ" smtClean="0"/>
              <a:pPr/>
              <a:t>20</a:t>
            </a:fld>
            <a:endParaRPr lang="ar-IQ"/>
          </a:p>
        </p:txBody>
      </p:sp>
      <p:sp>
        <p:nvSpPr>
          <p:cNvPr id="2" name="عنصر نائب للتاريخ 1">
            <a:extLst>
              <a:ext uri="{FF2B5EF4-FFF2-40B4-BE49-F238E27FC236}">
                <a16:creationId xmlns:a16="http://schemas.microsoft.com/office/drawing/2014/main" id="{A071031F-3A68-9268-2CC5-D9EF76D0B051}"/>
              </a:ext>
            </a:extLst>
          </p:cNvPr>
          <p:cNvSpPr>
            <a:spLocks noGrp="1"/>
          </p:cNvSpPr>
          <p:nvPr>
            <p:ph type="dt" sz="half" idx="10"/>
          </p:nvPr>
        </p:nvSpPr>
        <p:spPr/>
        <p:txBody>
          <a:bodyPr/>
          <a:lstStyle/>
          <a:p>
            <a:fld id="{A4A40DA0-EC9E-46A7-A67B-451C7D46EC49}" type="datetime1">
              <a:rPr lang="en-US" smtClean="0"/>
              <a:t>3/9/2025</a:t>
            </a:fld>
            <a:endParaRPr lang="ar-IQ"/>
          </a:p>
        </p:txBody>
      </p:sp>
      <p:sp>
        <p:nvSpPr>
          <p:cNvPr id="3" name="عنصر نائب للتذييل 2">
            <a:extLst>
              <a:ext uri="{FF2B5EF4-FFF2-40B4-BE49-F238E27FC236}">
                <a16:creationId xmlns:a16="http://schemas.microsoft.com/office/drawing/2014/main" id="{9756C190-3D1C-02BE-E24C-4E1CCEFC9A2A}"/>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664489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r.Rabeea\Desktop\GH_001~1.JPG"/>
          <p:cNvPicPr>
            <a:picLocks noChangeAspect="1" noChangeArrowheads="1"/>
          </p:cNvPicPr>
          <p:nvPr/>
        </p:nvPicPr>
        <p:blipFill rotWithShape="1">
          <a:blip r:embed="rId2">
            <a:extLst>
              <a:ext uri="{28A0092B-C50C-407E-A947-70E740481C1C}">
                <a14:useLocalDpi xmlns:a14="http://schemas.microsoft.com/office/drawing/2010/main" val="0"/>
              </a:ext>
            </a:extLst>
          </a:blip>
          <a:srcRect l="4729" t="4963" b="5013"/>
          <a:stretch/>
        </p:blipFill>
        <p:spPr bwMode="auto">
          <a:xfrm>
            <a:off x="359309" y="1196752"/>
            <a:ext cx="7813091" cy="324306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5697360" y="2919960"/>
              <a:ext cx="151920" cy="9360"/>
            </p14:xfrm>
          </p:contentPart>
        </mc:Choice>
        <mc:Fallback xmlns="">
          <p:pic>
            <p:nvPicPr>
              <p:cNvPr id="13" name="Ink 12"/>
              <p:cNvPicPr/>
              <p:nvPr/>
            </p:nvPicPr>
            <p:blipFill>
              <a:blip r:embed="rId26"/>
              <a:stretch>
                <a:fillRect/>
              </a:stretch>
            </p:blipFill>
            <p:spPr>
              <a:xfrm>
                <a:off x="5688000" y="2910600"/>
                <a:ext cx="170640" cy="28080"/>
              </a:xfrm>
              <a:prstGeom prst="rect">
                <a:avLst/>
              </a:prstGeom>
            </p:spPr>
          </p:pic>
        </mc:Fallback>
      </mc:AlternateContent>
      <p:sp>
        <p:nvSpPr>
          <p:cNvPr id="16" name="TextBox 15"/>
          <p:cNvSpPr txBox="1"/>
          <p:nvPr/>
        </p:nvSpPr>
        <p:spPr>
          <a:xfrm>
            <a:off x="427762" y="3664541"/>
            <a:ext cx="1008112" cy="369332"/>
          </a:xfrm>
          <a:prstGeom prst="rect">
            <a:avLst/>
          </a:prstGeom>
          <a:solidFill>
            <a:sysClr val="window" lastClr="FFFFFF"/>
          </a:solidFill>
          <a:ln>
            <a:solidFill>
              <a:sysClr val="window" lastClr="FFFFFF"/>
            </a:solidFill>
          </a:ln>
        </p:spPr>
        <p:txBody>
          <a:bodyPr wrap="square" rtlCol="0">
            <a:spAutoFit/>
          </a:bodyPr>
          <a:lstStyle/>
          <a:p>
            <a:pPr defTabSz="914400">
              <a:defRPr/>
            </a:pPr>
            <a:endParaRPr lang="en-US" kern="0" dirty="0">
              <a:solidFill>
                <a:sysClr val="windowText" lastClr="000000"/>
              </a:solidFill>
            </a:endParaRPr>
          </a:p>
        </p:txBody>
      </p:sp>
      <p:pic>
        <p:nvPicPr>
          <p:cNvPr id="17" name="Picture 2"/>
          <p:cNvPicPr>
            <a:picLocks noChangeAspect="1" noChangeArrowheads="1"/>
          </p:cNvPicPr>
          <p:nvPr/>
        </p:nvPicPr>
        <p:blipFill rotWithShape="1">
          <a:blip r:embed="rId27">
            <a:extLst>
              <a:ext uri="{BEBA8EAE-BF5A-486C-A8C5-ECC9F3942E4B}">
                <a14:imgProps xmlns:a14="http://schemas.microsoft.com/office/drawing/2010/main">
                  <a14:imgLayer r:embed="rId28">
                    <a14:imgEffect>
                      <a14:brightnessContrast bright="-20000" contrast="40000"/>
                    </a14:imgEffect>
                  </a14:imgLayer>
                </a14:imgProps>
              </a:ext>
              <a:ext uri="{28A0092B-C50C-407E-A947-70E740481C1C}">
                <a14:useLocalDpi xmlns:a14="http://schemas.microsoft.com/office/drawing/2010/main" val="0"/>
              </a:ext>
            </a:extLst>
          </a:blip>
          <a:srcRect l="27728" t="40080" r="28655" b="33531"/>
          <a:stretch/>
        </p:blipFill>
        <p:spPr bwMode="auto">
          <a:xfrm>
            <a:off x="1849017" y="4509120"/>
            <a:ext cx="5243264" cy="178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35496" y="44624"/>
            <a:ext cx="9073008" cy="584775"/>
          </a:xfrm>
          <a:prstGeom prst="rect">
            <a:avLst/>
          </a:prstGeom>
          <a:noFill/>
        </p:spPr>
        <p:txBody>
          <a:bodyPr wrap="square" rtlCol="1">
            <a:spAutoFit/>
          </a:bodyPr>
          <a:lstStyle/>
          <a:p>
            <a:pPr algn="l" rtl="0"/>
            <a:r>
              <a:rPr lang="en-US" sz="1600" dirty="0">
                <a:solidFill>
                  <a:srgbClr val="000000"/>
                </a:solidFill>
              </a:rPr>
              <a:t>In </a:t>
            </a:r>
            <a:r>
              <a:rPr lang="en-US" sz="1600" dirty="0" err="1">
                <a:solidFill>
                  <a:srgbClr val="000000"/>
                </a:solidFill>
              </a:rPr>
              <a:t>general,fold</a:t>
            </a:r>
            <a:r>
              <a:rPr lang="en-US" sz="1600" dirty="0">
                <a:solidFill>
                  <a:srgbClr val="000000"/>
                </a:solidFill>
              </a:rPr>
              <a:t> hinge lines </a:t>
            </a:r>
            <a:r>
              <a:rPr lang="en-US" sz="1600" dirty="0" err="1">
                <a:solidFill>
                  <a:srgbClr val="000000"/>
                </a:solidFill>
              </a:rPr>
              <a:t>undulate,and</a:t>
            </a:r>
            <a:r>
              <a:rPr lang="en-US" sz="1600" dirty="0">
                <a:solidFill>
                  <a:srgbClr val="000000"/>
                </a:solidFill>
              </a:rPr>
              <a:t> these changes in orientation give rise to special structural forms.</a:t>
            </a:r>
            <a:endParaRPr lang="ar-IQ" dirty="0">
              <a:solidFill>
                <a:srgbClr val="000000"/>
              </a:solidFill>
            </a:endParaRPr>
          </a:p>
        </p:txBody>
      </p:sp>
      <p:sp>
        <p:nvSpPr>
          <p:cNvPr id="10" name="مربع نص 9"/>
          <p:cNvSpPr txBox="1"/>
          <p:nvPr/>
        </p:nvSpPr>
        <p:spPr>
          <a:xfrm>
            <a:off x="179512" y="4787860"/>
            <a:ext cx="1008112" cy="369332"/>
          </a:xfrm>
          <a:prstGeom prst="rect">
            <a:avLst/>
          </a:prstGeom>
          <a:solidFill>
            <a:schemeClr val="bg1"/>
          </a:solidFill>
        </p:spPr>
        <p:txBody>
          <a:bodyPr wrap="square" rtlCol="1">
            <a:spAutoFit/>
          </a:bodyPr>
          <a:lstStyle/>
          <a:p>
            <a:endParaRPr lang="ar-IQ" dirty="0">
              <a:solidFill>
                <a:srgbClr val="000000"/>
              </a:solidFill>
            </a:endParaRPr>
          </a:p>
        </p:txBody>
      </p:sp>
      <p:sp>
        <p:nvSpPr>
          <p:cNvPr id="2" name="مستطيل 1"/>
          <p:cNvSpPr/>
          <p:nvPr/>
        </p:nvSpPr>
        <p:spPr>
          <a:xfrm>
            <a:off x="179512" y="550421"/>
            <a:ext cx="7704856" cy="646331"/>
          </a:xfrm>
          <a:prstGeom prst="rect">
            <a:avLst/>
          </a:prstGeom>
        </p:spPr>
        <p:txBody>
          <a:bodyPr wrap="square">
            <a:spAutoFit/>
          </a:bodyPr>
          <a:lstStyle/>
          <a:p>
            <a:pPr algn="l"/>
            <a:r>
              <a:rPr lang="en-US" dirty="0"/>
              <a:t>The high points in crest lines are referred to as </a:t>
            </a:r>
            <a:r>
              <a:rPr lang="en-US" b="1" dirty="0"/>
              <a:t>culminations</a:t>
            </a:r>
            <a:r>
              <a:rPr lang="en-US" dirty="0"/>
              <a:t> and the low points in trough lines are </a:t>
            </a:r>
            <a:r>
              <a:rPr lang="en-US" b="1" dirty="0"/>
              <a:t>depressions</a:t>
            </a:r>
            <a:r>
              <a:rPr lang="en-US" dirty="0"/>
              <a:t>. </a:t>
            </a:r>
          </a:p>
        </p:txBody>
      </p:sp>
      <p:sp>
        <p:nvSpPr>
          <p:cNvPr id="7" name="عنصر نائب لرقم الشريحة 6"/>
          <p:cNvSpPr>
            <a:spLocks noGrp="1"/>
          </p:cNvSpPr>
          <p:nvPr>
            <p:ph type="sldNum" sz="quarter" idx="12"/>
          </p:nvPr>
        </p:nvSpPr>
        <p:spPr/>
        <p:txBody>
          <a:bodyPr/>
          <a:lstStyle/>
          <a:p>
            <a:fld id="{B8249B17-3A96-479D-B153-7729BB54D294}" type="slidenum">
              <a:rPr lang="en-US" smtClean="0">
                <a:solidFill>
                  <a:srgbClr val="000000"/>
                </a:solidFill>
              </a:rPr>
              <a:pPr/>
              <a:t>21</a:t>
            </a:fld>
            <a:endParaRPr lang="en-US">
              <a:solidFill>
                <a:srgbClr val="000000"/>
              </a:solidFill>
            </a:endParaRPr>
          </a:p>
        </p:txBody>
      </p:sp>
      <p:sp>
        <p:nvSpPr>
          <p:cNvPr id="3" name="عنصر نائب للتاريخ 2">
            <a:extLst>
              <a:ext uri="{FF2B5EF4-FFF2-40B4-BE49-F238E27FC236}">
                <a16:creationId xmlns:a16="http://schemas.microsoft.com/office/drawing/2014/main" id="{A3C33A5F-402E-F2F4-A582-4EA8D7950418}"/>
              </a:ext>
            </a:extLst>
          </p:cNvPr>
          <p:cNvSpPr>
            <a:spLocks noGrp="1"/>
          </p:cNvSpPr>
          <p:nvPr>
            <p:ph type="dt" sz="half" idx="10"/>
          </p:nvPr>
        </p:nvSpPr>
        <p:spPr/>
        <p:txBody>
          <a:bodyPr/>
          <a:lstStyle/>
          <a:p>
            <a:fld id="{0F7A34AB-DA86-43A4-812B-2213997E710D}" type="datetime1">
              <a:rPr lang="en-US" smtClean="0">
                <a:solidFill>
                  <a:srgbClr val="000000"/>
                </a:solidFill>
              </a:rPr>
              <a:t>3/9/2025</a:t>
            </a:fld>
            <a:endParaRPr lang="en-US">
              <a:solidFill>
                <a:srgbClr val="000000"/>
              </a:solidFill>
            </a:endParaRPr>
          </a:p>
        </p:txBody>
      </p:sp>
      <p:sp>
        <p:nvSpPr>
          <p:cNvPr id="4" name="عنصر نائب للتذييل 3">
            <a:extLst>
              <a:ext uri="{FF2B5EF4-FFF2-40B4-BE49-F238E27FC236}">
                <a16:creationId xmlns:a16="http://schemas.microsoft.com/office/drawing/2014/main" id="{C2ED30D0-13C8-E880-04B6-B2477C5662BE}"/>
              </a:ext>
            </a:extLst>
          </p:cNvPr>
          <p:cNvSpPr>
            <a:spLocks noGrp="1"/>
          </p:cNvSpPr>
          <p:nvPr>
            <p:ph type="ftr" sz="quarter" idx="11"/>
          </p:nvPr>
        </p:nvSpPr>
        <p:spPr/>
        <p:txBody>
          <a:bodyPr/>
          <a:lstStyle/>
          <a:p>
            <a:r>
              <a:rPr lang="en-US">
                <a:solidFill>
                  <a:srgbClr val="000000"/>
                </a:solidFill>
              </a:rPr>
              <a:t>folds         dr.rabeea znad  </a:t>
            </a:r>
          </a:p>
        </p:txBody>
      </p:sp>
    </p:spTree>
    <p:extLst>
      <p:ext uri="{BB962C8B-B14F-4D97-AF65-F5344CB8AC3E}">
        <p14:creationId xmlns:p14="http://schemas.microsoft.com/office/powerpoint/2010/main" val="97554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5080"/>
            <a:ext cx="9116291" cy="1200329"/>
          </a:xfrm>
          <a:prstGeom prst="rect">
            <a:avLst/>
          </a:prstGeom>
        </p:spPr>
        <p:txBody>
          <a:bodyPr wrap="square">
            <a:spAutoFit/>
          </a:bodyPr>
          <a:lstStyle/>
          <a:p>
            <a:r>
              <a:rPr lang="ar-SA" sz="2400" u="sng" dirty="0">
                <a:solidFill>
                  <a:prstClr val="black"/>
                </a:solidFill>
              </a:rPr>
              <a:t>الزاوية الداخلية </a:t>
            </a:r>
            <a:r>
              <a:rPr lang="en-US" sz="2400" u="sng" dirty="0" err="1">
                <a:solidFill>
                  <a:prstClr val="black"/>
                </a:solidFill>
              </a:rPr>
              <a:t>Interlimb</a:t>
            </a:r>
            <a:r>
              <a:rPr lang="en-US" sz="2400" u="sng" dirty="0">
                <a:solidFill>
                  <a:prstClr val="black"/>
                </a:solidFill>
              </a:rPr>
              <a:t> angle</a:t>
            </a:r>
            <a:r>
              <a:rPr lang="ar-SA" sz="2400" u="sng" dirty="0">
                <a:solidFill>
                  <a:prstClr val="black"/>
                </a:solidFill>
              </a:rPr>
              <a:t>: </a:t>
            </a:r>
            <a:r>
              <a:rPr lang="ar-SA" sz="2400" dirty="0">
                <a:solidFill>
                  <a:prstClr val="black"/>
                </a:solidFill>
              </a:rPr>
              <a:t>هي الزاوية </a:t>
            </a:r>
            <a:r>
              <a:rPr lang="en-US" sz="2400" dirty="0">
                <a:solidFill>
                  <a:prstClr val="black"/>
                </a:solidFill>
              </a:rPr>
              <a:t> </a:t>
            </a:r>
            <a:r>
              <a:rPr lang="ar-SA" sz="2400" dirty="0">
                <a:solidFill>
                  <a:prstClr val="black"/>
                </a:solidFill>
              </a:rPr>
              <a:t>الداخلية  المحصورة بين  امتداد جناحي الطية</a:t>
            </a:r>
            <a:r>
              <a:rPr lang="en-US" sz="2400" dirty="0">
                <a:solidFill>
                  <a:prstClr val="black"/>
                </a:solidFill>
              </a:rPr>
              <a:t> </a:t>
            </a:r>
            <a:r>
              <a:rPr lang="ar-SA" sz="2400" dirty="0">
                <a:solidFill>
                  <a:prstClr val="black"/>
                </a:solidFill>
              </a:rPr>
              <a:t>وهي مقياس لاحكام الطي  </a:t>
            </a:r>
            <a:r>
              <a:rPr lang="en-US" sz="2400" dirty="0">
                <a:solidFill>
                  <a:prstClr val="black"/>
                </a:solidFill>
              </a:rPr>
              <a:t>tightness of the fold </a:t>
            </a:r>
            <a:r>
              <a:rPr lang="ar-SA" sz="2400" dirty="0">
                <a:solidFill>
                  <a:prstClr val="black"/>
                </a:solidFill>
              </a:rPr>
              <a:t>   والتي تعكس شدة الانضعاط </a:t>
            </a:r>
            <a:r>
              <a:rPr lang="en-US" sz="2400" dirty="0">
                <a:solidFill>
                  <a:prstClr val="black"/>
                </a:solidFill>
              </a:rPr>
              <a:t>intensity of compression</a:t>
            </a:r>
            <a:endParaRPr lang="en-US" dirty="0"/>
          </a:p>
        </p:txBody>
      </p:sp>
      <p:pic>
        <p:nvPicPr>
          <p:cNvPr id="8"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63" y="1307690"/>
            <a:ext cx="7640141" cy="53931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6"/>
          <p:cNvCxnSpPr/>
          <p:nvPr/>
        </p:nvCxnSpPr>
        <p:spPr>
          <a:xfrm flipV="1">
            <a:off x="1524000" y="2677781"/>
            <a:ext cx="2299965" cy="2449297"/>
          </a:xfrm>
          <a:prstGeom prst="straightConnector1">
            <a:avLst/>
          </a:prstGeom>
          <a:ln w="666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flipH="1" flipV="1">
            <a:off x="3780430" y="2674961"/>
            <a:ext cx="1995908" cy="2704218"/>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Flowchart: Merge 18"/>
          <p:cNvSpPr/>
          <p:nvPr/>
        </p:nvSpPr>
        <p:spPr>
          <a:xfrm rot="10800000">
            <a:off x="3153150" y="2859207"/>
            <a:ext cx="1202826" cy="650789"/>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1" anchor="ctr"/>
          <a:lstStyle/>
          <a:p>
            <a:pPr algn="ctr"/>
            <a:endParaRPr lang="ar-IQ">
              <a:solidFill>
                <a:prstClr val="white"/>
              </a:solidFill>
            </a:endParaRPr>
          </a:p>
        </p:txBody>
      </p:sp>
      <p:cxnSp>
        <p:nvCxnSpPr>
          <p:cNvPr id="12" name="Straight Arrow Connector 22"/>
          <p:cNvCxnSpPr/>
          <p:nvPr/>
        </p:nvCxnSpPr>
        <p:spPr>
          <a:xfrm>
            <a:off x="3242515" y="2314281"/>
            <a:ext cx="405036" cy="390636"/>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764337" y="1852616"/>
            <a:ext cx="2386221" cy="461665"/>
          </a:xfrm>
          <a:prstGeom prst="rect">
            <a:avLst/>
          </a:prstGeom>
          <a:noFill/>
        </p:spPr>
        <p:txBody>
          <a:bodyPr wrap="square" lIns="91404" tIns="45702" rIns="91404" bIns="45702" rtlCol="1">
            <a:spAutoFit/>
          </a:bodyPr>
          <a:lstStyle/>
          <a:p>
            <a:r>
              <a:rPr lang="en-US" sz="2400" b="1" dirty="0" err="1">
                <a:solidFill>
                  <a:prstClr val="black"/>
                </a:solidFill>
              </a:rPr>
              <a:t>Interlimb</a:t>
            </a:r>
            <a:r>
              <a:rPr lang="en-US" sz="2400" b="1" dirty="0">
                <a:solidFill>
                  <a:prstClr val="black"/>
                </a:solidFill>
              </a:rPr>
              <a:t> angle</a:t>
            </a:r>
            <a:endParaRPr lang="ar-IQ" sz="2400" b="1" dirty="0">
              <a:solidFill>
                <a:prstClr val="black"/>
              </a:solidFill>
            </a:endParaRPr>
          </a:p>
        </p:txBody>
      </p:sp>
      <p:sp>
        <p:nvSpPr>
          <p:cNvPr id="5" name="عنصر نائب لرقم الشريحة 4"/>
          <p:cNvSpPr>
            <a:spLocks noGrp="1"/>
          </p:cNvSpPr>
          <p:nvPr>
            <p:ph type="sldNum" sz="quarter" idx="12"/>
          </p:nvPr>
        </p:nvSpPr>
        <p:spPr/>
        <p:txBody>
          <a:bodyPr/>
          <a:lstStyle/>
          <a:p>
            <a:fld id="{303EBA22-27A4-4B72-878D-030B6881E55A}" type="slidenum">
              <a:rPr lang="ar-IQ" smtClean="0"/>
              <a:pPr/>
              <a:t>22</a:t>
            </a:fld>
            <a:endParaRPr lang="ar-IQ"/>
          </a:p>
        </p:txBody>
      </p:sp>
      <p:sp>
        <p:nvSpPr>
          <p:cNvPr id="3" name="عنصر نائب للتاريخ 2">
            <a:extLst>
              <a:ext uri="{FF2B5EF4-FFF2-40B4-BE49-F238E27FC236}">
                <a16:creationId xmlns:a16="http://schemas.microsoft.com/office/drawing/2014/main" id="{2C710090-565D-3DA8-476D-1850D92556E6}"/>
              </a:ext>
            </a:extLst>
          </p:cNvPr>
          <p:cNvSpPr>
            <a:spLocks noGrp="1"/>
          </p:cNvSpPr>
          <p:nvPr>
            <p:ph type="dt" sz="half" idx="10"/>
          </p:nvPr>
        </p:nvSpPr>
        <p:spPr/>
        <p:txBody>
          <a:bodyPr/>
          <a:lstStyle/>
          <a:p>
            <a:fld id="{C8E4B50D-0D3D-4C89-965A-A56BC3CA433D}" type="datetime1">
              <a:rPr lang="en-US" smtClean="0"/>
              <a:t>3/9/2025</a:t>
            </a:fld>
            <a:endParaRPr lang="ar-IQ"/>
          </a:p>
        </p:txBody>
      </p:sp>
      <p:sp>
        <p:nvSpPr>
          <p:cNvPr id="4" name="عنصر نائب للتذييل 3">
            <a:extLst>
              <a:ext uri="{FF2B5EF4-FFF2-40B4-BE49-F238E27FC236}">
                <a16:creationId xmlns:a16="http://schemas.microsoft.com/office/drawing/2014/main" id="{8224537E-BBA0-BA84-9AC8-B96DA0CAB06B}"/>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41184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3000" fill="hold"/>
                                        <p:tgtEl>
                                          <p:spTgt spid="11"/>
                                        </p:tgtEl>
                                        <p:attrNameLst>
                                          <p:attrName>ppt_x</p:attrName>
                                        </p:attrNameLst>
                                      </p:cBhvr>
                                      <p:tavLst>
                                        <p:tav tm="0">
                                          <p:val>
                                            <p:strVal val="#ppt_x"/>
                                          </p:val>
                                        </p:tav>
                                        <p:tav tm="100000">
                                          <p:val>
                                            <p:strVal val="#ppt_x"/>
                                          </p:val>
                                        </p:tav>
                                      </p:tavLst>
                                    </p:anim>
                                    <p:anim calcmode="lin" valueType="num">
                                      <p:cBhvr additive="base">
                                        <p:cTn id="20"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3356996"/>
            <a:ext cx="2304257" cy="400110"/>
          </a:xfrm>
          <a:prstGeom prst="rect">
            <a:avLst/>
          </a:prstGeom>
          <a:noFill/>
        </p:spPr>
        <p:txBody>
          <a:bodyPr wrap="square" lIns="91404" tIns="45702" rIns="91404" bIns="45702" rtlCol="1">
            <a:spAutoFit/>
          </a:bodyPr>
          <a:lstStyle/>
          <a:p>
            <a:r>
              <a:rPr lang="en-US" sz="2000" dirty="0"/>
              <a:t>Inflection point</a:t>
            </a:r>
            <a:endParaRPr lang="ar-IQ" sz="2000" dirty="0"/>
          </a:p>
        </p:txBody>
      </p:sp>
      <p:cxnSp>
        <p:nvCxnSpPr>
          <p:cNvPr id="4" name="Straight Arrow Connector 3"/>
          <p:cNvCxnSpPr/>
          <p:nvPr/>
        </p:nvCxnSpPr>
        <p:spPr>
          <a:xfrm>
            <a:off x="2447764" y="3726324"/>
            <a:ext cx="792088" cy="4947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83967" y="3212979"/>
            <a:ext cx="2304257" cy="369332"/>
          </a:xfrm>
          <a:prstGeom prst="rect">
            <a:avLst/>
          </a:prstGeom>
          <a:noFill/>
        </p:spPr>
        <p:txBody>
          <a:bodyPr wrap="square" lIns="91404" tIns="45702" rIns="91404" bIns="45702" rtlCol="1">
            <a:spAutoFit/>
          </a:bodyPr>
          <a:lstStyle/>
          <a:p>
            <a:r>
              <a:rPr lang="en-US" dirty="0" err="1"/>
              <a:t>Interlimb</a:t>
            </a:r>
            <a:r>
              <a:rPr lang="en-US" dirty="0"/>
              <a:t> angle</a:t>
            </a:r>
            <a:endParaRPr lang="ar-IQ" dirty="0"/>
          </a:p>
        </p:txBody>
      </p:sp>
      <p:cxnSp>
        <p:nvCxnSpPr>
          <p:cNvPr id="7" name="Straight Arrow Connector 6"/>
          <p:cNvCxnSpPr/>
          <p:nvPr/>
        </p:nvCxnSpPr>
        <p:spPr>
          <a:xfrm flipH="1">
            <a:off x="4283969" y="3474845"/>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4993" y="4941168"/>
            <a:ext cx="2052228" cy="369332"/>
          </a:xfrm>
          <a:prstGeom prst="rect">
            <a:avLst/>
          </a:prstGeom>
          <a:solidFill>
            <a:schemeClr val="bg1"/>
          </a:solidFill>
        </p:spPr>
        <p:txBody>
          <a:bodyPr wrap="square" lIns="91404" tIns="45702" rIns="91404" bIns="45702" rtlCol="1">
            <a:spAutoFit/>
          </a:bodyPr>
          <a:lstStyle/>
          <a:p>
            <a:endParaRPr lang="ar-IQ" dirty="0"/>
          </a:p>
        </p:txBody>
      </p:sp>
      <p:pic>
        <p:nvPicPr>
          <p:cNvPr id="8" name="عنصر نائب للمحتوى 3" descr="1.JPG"/>
          <p:cNvPicPr>
            <a:picLocks noChangeAspect="1"/>
          </p:cNvPicPr>
          <p:nvPr/>
        </p:nvPicPr>
        <p:blipFill rotWithShape="1">
          <a:blip r:embed="rId2"/>
          <a:srcRect l="5403" t="9174" r="2737" b="7819"/>
          <a:stretch/>
        </p:blipFill>
        <p:spPr>
          <a:xfrm>
            <a:off x="240632" y="-40943"/>
            <a:ext cx="8662737" cy="4684526"/>
          </a:xfrm>
          <a:prstGeom prst="rect">
            <a:avLst/>
          </a:prstGeom>
        </p:spPr>
      </p:pic>
      <p:sp>
        <p:nvSpPr>
          <p:cNvPr id="3" name="Rectangle 2"/>
          <p:cNvSpPr/>
          <p:nvPr/>
        </p:nvSpPr>
        <p:spPr>
          <a:xfrm>
            <a:off x="109526" y="3767097"/>
            <a:ext cx="8784976" cy="2123658"/>
          </a:xfrm>
          <a:prstGeom prst="rect">
            <a:avLst/>
          </a:prstGeom>
          <a:solidFill>
            <a:schemeClr val="bg1"/>
          </a:solidFill>
        </p:spPr>
        <p:txBody>
          <a:bodyPr wrap="square">
            <a:spAutoFit/>
          </a:bodyPr>
          <a:lstStyle/>
          <a:p>
            <a:pPr lvl="0" algn="l" defTabSz="914400">
              <a:lnSpc>
                <a:spcPct val="110000"/>
              </a:lnSpc>
              <a:defRPr/>
            </a:pPr>
            <a:r>
              <a:rPr lang="en-US" sz="2400" b="1" kern="0" dirty="0">
                <a:latin typeface="Franklin Gothic Book"/>
              </a:rPr>
              <a:t>The</a:t>
            </a:r>
            <a:r>
              <a:rPr lang="en-US" sz="2400" kern="0" dirty="0">
                <a:solidFill>
                  <a:srgbClr val="FF0000"/>
                </a:solidFill>
                <a:latin typeface="Franklin Gothic Book"/>
              </a:rPr>
              <a:t> </a:t>
            </a:r>
            <a:r>
              <a:rPr lang="en-US" sz="2400" b="1" kern="0" dirty="0">
                <a:solidFill>
                  <a:srgbClr val="FF0000"/>
                </a:solidFill>
                <a:latin typeface="Franklin Gothic Book"/>
              </a:rPr>
              <a:t>wavelength of folds</a:t>
            </a:r>
            <a:r>
              <a:rPr lang="en-US" sz="2400" kern="0" dirty="0">
                <a:solidFill>
                  <a:srgbClr val="FF0000"/>
                </a:solidFill>
                <a:latin typeface="Franklin Gothic Book"/>
              </a:rPr>
              <a:t> is the distance from one anticlinal hinge to the next anticlinal hinge. or the distance jointing 3 inflection points  </a:t>
            </a:r>
            <a:r>
              <a:rPr lang="en-US" sz="2400" b="1" kern="0" dirty="0">
                <a:solidFill>
                  <a:prstClr val="black">
                    <a:lumMod val="95000"/>
                    <a:lumOff val="5000"/>
                  </a:prstClr>
                </a:solidFill>
                <a:latin typeface="Franklin Gothic Book"/>
              </a:rPr>
              <a:t>The </a:t>
            </a:r>
            <a:r>
              <a:rPr lang="en-US" sz="2400" b="1" kern="0" dirty="0">
                <a:solidFill>
                  <a:srgbClr val="0070C0"/>
                </a:solidFill>
                <a:latin typeface="Franklin Gothic Book"/>
              </a:rPr>
              <a:t>amplitude of folds</a:t>
            </a:r>
            <a:r>
              <a:rPr lang="en-US" sz="2400" kern="0" dirty="0">
                <a:solidFill>
                  <a:srgbClr val="0070C0"/>
                </a:solidFill>
                <a:latin typeface="Franklin Gothic Book"/>
              </a:rPr>
              <a:t> </a:t>
            </a:r>
            <a:r>
              <a:rPr lang="en-US" sz="2400" kern="0" dirty="0">
                <a:solidFill>
                  <a:prstClr val="black">
                    <a:lumMod val="95000"/>
                    <a:lumOff val="5000"/>
                  </a:prstClr>
                </a:solidFill>
                <a:latin typeface="Franklin Gothic Book"/>
              </a:rPr>
              <a:t>half the height  of the structure measured from crest to trough or the distance between crest and median surface.                                                                      . </a:t>
            </a:r>
          </a:p>
        </p:txBody>
      </p:sp>
      <p:grpSp>
        <p:nvGrpSpPr>
          <p:cNvPr id="14" name="Group 13"/>
          <p:cNvGrpSpPr/>
          <p:nvPr/>
        </p:nvGrpSpPr>
        <p:grpSpPr>
          <a:xfrm>
            <a:off x="1181561" y="5517233"/>
            <a:ext cx="5616624" cy="1329571"/>
            <a:chOff x="755576" y="4307793"/>
            <a:chExt cx="7410450" cy="2137681"/>
          </a:xfrm>
        </p:grpSpPr>
        <p:sp>
          <p:nvSpPr>
            <p:cNvPr id="15" name="Text Box 9"/>
            <p:cNvSpPr txBox="1">
              <a:spLocks noChangeArrowheads="1"/>
            </p:cNvSpPr>
            <p:nvPr/>
          </p:nvSpPr>
          <p:spPr bwMode="auto">
            <a:xfrm>
              <a:off x="1827988" y="4469777"/>
              <a:ext cx="2879725" cy="593811"/>
            </a:xfrm>
            <a:prstGeom prst="rect">
              <a:avLst/>
            </a:prstGeom>
            <a:noFill/>
            <a:ln>
              <a:noFill/>
            </a:ln>
            <a:effectLst>
              <a:prstShdw prst="shdw17" dist="17961" dir="2700000">
                <a:srgbClr val="808080"/>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rPr>
                <a:t>Wavelength</a:t>
              </a:r>
            </a:p>
          </p:txBody>
        </p:sp>
        <p:sp>
          <p:nvSpPr>
            <p:cNvPr id="16" name="Text Box 11"/>
            <p:cNvSpPr txBox="1">
              <a:spLocks noChangeArrowheads="1"/>
            </p:cNvSpPr>
            <p:nvPr/>
          </p:nvSpPr>
          <p:spPr bwMode="auto">
            <a:xfrm>
              <a:off x="5798881" y="4472703"/>
              <a:ext cx="1760536" cy="593811"/>
            </a:xfrm>
            <a:prstGeom prst="rect">
              <a:avLst/>
            </a:prstGeom>
            <a:noFill/>
            <a:ln>
              <a:noFill/>
            </a:ln>
            <a:effectLst>
              <a:prstShdw prst="shdw17" dist="17961" dir="2700000">
                <a:srgbClr val="808080"/>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rPr>
                <a:t>Amplitude</a:t>
              </a:r>
            </a:p>
          </p:txBody>
        </p:sp>
        <p:grpSp>
          <p:nvGrpSpPr>
            <p:cNvPr id="17" name="Group 16"/>
            <p:cNvGrpSpPr/>
            <p:nvPr/>
          </p:nvGrpSpPr>
          <p:grpSpPr>
            <a:xfrm>
              <a:off x="755576" y="4307793"/>
              <a:ext cx="7410450" cy="2137681"/>
              <a:chOff x="755576" y="4307793"/>
              <a:chExt cx="7410450" cy="2137681"/>
            </a:xfrm>
          </p:grpSpPr>
          <p:sp>
            <p:nvSpPr>
              <p:cNvPr id="18" name="Freeform 7"/>
              <p:cNvSpPr>
                <a:spLocks/>
              </p:cNvSpPr>
              <p:nvPr/>
            </p:nvSpPr>
            <p:spPr bwMode="auto">
              <a:xfrm>
                <a:off x="755576" y="4343624"/>
                <a:ext cx="7410450" cy="2101850"/>
              </a:xfrm>
              <a:custGeom>
                <a:avLst/>
                <a:gdLst>
                  <a:gd name="T0" fmla="*/ 0 w 4668"/>
                  <a:gd name="T1" fmla="*/ 598 h 1324"/>
                  <a:gd name="T2" fmla="*/ 380 w 4668"/>
                  <a:gd name="T3" fmla="*/ 1225 h 1324"/>
                  <a:gd name="T4" fmla="*/ 1029 w 4668"/>
                  <a:gd name="T5" fmla="*/ 2 h 1324"/>
                  <a:gd name="T6" fmla="*/ 1994 w 4668"/>
                  <a:gd name="T7" fmla="*/ 1233 h 1324"/>
                  <a:gd name="T8" fmla="*/ 2924 w 4668"/>
                  <a:gd name="T9" fmla="*/ 0 h 1324"/>
                  <a:gd name="T10" fmla="*/ 3956 w 4668"/>
                  <a:gd name="T11" fmla="*/ 1233 h 1324"/>
                  <a:gd name="T12" fmla="*/ 4668 w 4668"/>
                  <a:gd name="T13" fmla="*/ 10 h 1324"/>
                </a:gdLst>
                <a:ahLst/>
                <a:cxnLst>
                  <a:cxn ang="0">
                    <a:pos x="T0" y="T1"/>
                  </a:cxn>
                  <a:cxn ang="0">
                    <a:pos x="T2" y="T3"/>
                  </a:cxn>
                  <a:cxn ang="0">
                    <a:pos x="T4" y="T5"/>
                  </a:cxn>
                  <a:cxn ang="0">
                    <a:pos x="T6" y="T7"/>
                  </a:cxn>
                  <a:cxn ang="0">
                    <a:pos x="T8" y="T9"/>
                  </a:cxn>
                  <a:cxn ang="0">
                    <a:pos x="T10" y="T11"/>
                  </a:cxn>
                  <a:cxn ang="0">
                    <a:pos x="T12" y="T13"/>
                  </a:cxn>
                </a:cxnLst>
                <a:rect l="0" t="0" r="r" b="b"/>
                <a:pathLst>
                  <a:path w="4668" h="1324">
                    <a:moveTo>
                      <a:pt x="0" y="598"/>
                    </a:moveTo>
                    <a:cubicBezTo>
                      <a:pt x="63" y="700"/>
                      <a:pt x="208" y="1324"/>
                      <a:pt x="380" y="1225"/>
                    </a:cubicBezTo>
                    <a:cubicBezTo>
                      <a:pt x="552" y="1126"/>
                      <a:pt x="760" y="0"/>
                      <a:pt x="1029" y="2"/>
                    </a:cubicBezTo>
                    <a:cubicBezTo>
                      <a:pt x="1298" y="3"/>
                      <a:pt x="1678" y="1233"/>
                      <a:pt x="1994" y="1233"/>
                    </a:cubicBezTo>
                    <a:cubicBezTo>
                      <a:pt x="2310" y="1233"/>
                      <a:pt x="2597" y="0"/>
                      <a:pt x="2924" y="0"/>
                    </a:cubicBezTo>
                    <a:cubicBezTo>
                      <a:pt x="3251" y="0"/>
                      <a:pt x="3665" y="1231"/>
                      <a:pt x="3956" y="1233"/>
                    </a:cubicBezTo>
                    <a:cubicBezTo>
                      <a:pt x="4247" y="1235"/>
                      <a:pt x="4549" y="214"/>
                      <a:pt x="4668" y="10"/>
                    </a:cubicBezTo>
                  </a:path>
                </a:pathLst>
              </a:custGeom>
              <a:noFill/>
              <a:ln w="38100" cap="flat" cmpd="sng">
                <a:solidFill>
                  <a:srgbClr val="9933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a:ln>
                    <a:noFill/>
                  </a:ln>
                  <a:solidFill>
                    <a:sysClr val="windowText" lastClr="000000"/>
                  </a:solidFill>
                  <a:effectLst/>
                  <a:uLnTx/>
                  <a:uFillTx/>
                </a:endParaRPr>
              </a:p>
            </p:txBody>
          </p:sp>
          <p:sp>
            <p:nvSpPr>
              <p:cNvPr id="19" name="Line 8"/>
              <p:cNvSpPr>
                <a:spLocks noChangeShapeType="1"/>
              </p:cNvSpPr>
              <p:nvPr/>
            </p:nvSpPr>
            <p:spPr bwMode="auto">
              <a:xfrm>
                <a:off x="2426176" y="4307793"/>
                <a:ext cx="3024187" cy="0"/>
              </a:xfrm>
              <a:prstGeom prst="line">
                <a:avLst/>
              </a:prstGeom>
              <a:noFill/>
              <a:ln w="31750">
                <a:solidFill>
                  <a:schemeClr val="accent1"/>
                </a:solidFill>
                <a:round/>
                <a:headEnd type="stealth" w="med" len="med"/>
                <a:tailEnd type="stealth" w="med" len="med"/>
              </a:ln>
              <a:effectLst>
                <a:prstShdw prst="shdw17" dist="17961" dir="2700000">
                  <a:srgbClr val="808080"/>
                </a:prstShdw>
              </a:effectLst>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a:ln>
                    <a:noFill/>
                  </a:ln>
                  <a:solidFill>
                    <a:sysClr val="windowText" lastClr="000000"/>
                  </a:solidFill>
                  <a:effectLst/>
                  <a:uLnTx/>
                  <a:uFillTx/>
                </a:endParaRPr>
              </a:p>
            </p:txBody>
          </p:sp>
          <p:sp>
            <p:nvSpPr>
              <p:cNvPr id="21" name="Line 8"/>
              <p:cNvSpPr>
                <a:spLocks noChangeShapeType="1"/>
              </p:cNvSpPr>
              <p:nvPr/>
            </p:nvSpPr>
            <p:spPr bwMode="auto">
              <a:xfrm>
                <a:off x="3163186" y="5327850"/>
                <a:ext cx="3024187" cy="0"/>
              </a:xfrm>
              <a:prstGeom prst="line">
                <a:avLst/>
              </a:prstGeom>
              <a:noFill/>
              <a:ln w="31750">
                <a:solidFill>
                  <a:schemeClr val="accent1"/>
                </a:solidFill>
                <a:round/>
                <a:headEnd type="stealth" w="med" len="med"/>
                <a:tailEnd type="stealth" w="med" len="med"/>
              </a:ln>
              <a:effectLst>
                <a:prstShdw prst="shdw17" dist="17961" dir="2700000">
                  <a:srgbClr val="808080"/>
                </a:prstShdw>
              </a:effectLst>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a:ln>
                    <a:noFill/>
                  </a:ln>
                  <a:solidFill>
                    <a:sysClr val="windowText" lastClr="000000"/>
                  </a:solidFill>
                  <a:effectLst/>
                  <a:uLnTx/>
                  <a:uFillTx/>
                </a:endParaRPr>
              </a:p>
            </p:txBody>
          </p:sp>
        </p:grpSp>
      </p:grpSp>
      <p:cxnSp>
        <p:nvCxnSpPr>
          <p:cNvPr id="10" name="Straight Connector 9"/>
          <p:cNvCxnSpPr/>
          <p:nvPr/>
        </p:nvCxnSpPr>
        <p:spPr>
          <a:xfrm>
            <a:off x="4664574" y="5586059"/>
            <a:ext cx="1341" cy="6052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6318179" y="188640"/>
            <a:ext cx="2368625" cy="954107"/>
          </a:xfrm>
          <a:prstGeom prst="rect">
            <a:avLst/>
          </a:prstGeom>
          <a:noFill/>
        </p:spPr>
        <p:txBody>
          <a:bodyPr wrap="square" rtlCol="1">
            <a:spAutoFit/>
          </a:bodyPr>
          <a:lstStyle/>
          <a:p>
            <a:r>
              <a:rPr lang="ar-IQ" sz="2800" dirty="0"/>
              <a:t>الطول الموجي والسعة للطية</a:t>
            </a:r>
          </a:p>
        </p:txBody>
      </p:sp>
      <p:sp>
        <p:nvSpPr>
          <p:cNvPr id="20" name="عنصر نائب لرقم الشريحة 19"/>
          <p:cNvSpPr>
            <a:spLocks noGrp="1"/>
          </p:cNvSpPr>
          <p:nvPr>
            <p:ph type="sldNum" sz="quarter" idx="12"/>
          </p:nvPr>
        </p:nvSpPr>
        <p:spPr/>
        <p:txBody>
          <a:bodyPr/>
          <a:lstStyle/>
          <a:p>
            <a:fld id="{303EBA22-27A4-4B72-878D-030B6881E55A}" type="slidenum">
              <a:rPr lang="ar-IQ" smtClean="0"/>
              <a:pPr/>
              <a:t>23</a:t>
            </a:fld>
            <a:endParaRPr lang="ar-IQ"/>
          </a:p>
        </p:txBody>
      </p:sp>
      <p:sp>
        <p:nvSpPr>
          <p:cNvPr id="9" name="عنصر نائب للتاريخ 8">
            <a:extLst>
              <a:ext uri="{FF2B5EF4-FFF2-40B4-BE49-F238E27FC236}">
                <a16:creationId xmlns:a16="http://schemas.microsoft.com/office/drawing/2014/main" id="{5B25009C-6803-57B5-A24D-B566E4F4CBFE}"/>
              </a:ext>
            </a:extLst>
          </p:cNvPr>
          <p:cNvSpPr>
            <a:spLocks noGrp="1"/>
          </p:cNvSpPr>
          <p:nvPr>
            <p:ph type="dt" sz="half" idx="10"/>
          </p:nvPr>
        </p:nvSpPr>
        <p:spPr/>
        <p:txBody>
          <a:bodyPr/>
          <a:lstStyle/>
          <a:p>
            <a:fld id="{6222D65A-F445-43AC-871C-0D9FA9B1ADBD}" type="datetime1">
              <a:rPr lang="en-US" smtClean="0"/>
              <a:t>3/9/2025</a:t>
            </a:fld>
            <a:endParaRPr lang="ar-IQ"/>
          </a:p>
        </p:txBody>
      </p:sp>
      <p:sp>
        <p:nvSpPr>
          <p:cNvPr id="11" name="عنصر نائب للتذييل 10">
            <a:extLst>
              <a:ext uri="{FF2B5EF4-FFF2-40B4-BE49-F238E27FC236}">
                <a16:creationId xmlns:a16="http://schemas.microsoft.com/office/drawing/2014/main" id="{9BA3026D-F665-FF5B-9035-505977855127}"/>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415925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854940" y="116632"/>
            <a:ext cx="2509148" cy="523220"/>
          </a:xfrm>
          <a:prstGeom prst="rect">
            <a:avLst/>
          </a:prstGeom>
          <a:noFill/>
        </p:spPr>
        <p:txBody>
          <a:bodyPr wrap="none" rtlCol="1">
            <a:spAutoFit/>
          </a:bodyPr>
          <a:lstStyle/>
          <a:p>
            <a:r>
              <a:rPr lang="en-US" sz="2800" dirty="0"/>
              <a:t>Folds Symmetry</a:t>
            </a:r>
            <a:endParaRPr lang="ar-IQ" sz="2800" dirty="0"/>
          </a:p>
        </p:txBody>
      </p:sp>
      <p:sp>
        <p:nvSpPr>
          <p:cNvPr id="6" name="مربع نص 5"/>
          <p:cNvSpPr txBox="1"/>
          <p:nvPr/>
        </p:nvSpPr>
        <p:spPr>
          <a:xfrm>
            <a:off x="351534" y="980728"/>
            <a:ext cx="3212354" cy="369332"/>
          </a:xfrm>
          <a:prstGeom prst="rect">
            <a:avLst/>
          </a:prstGeom>
          <a:noFill/>
        </p:spPr>
        <p:txBody>
          <a:bodyPr wrap="none" rtlCol="1">
            <a:spAutoFit/>
          </a:bodyPr>
          <a:lstStyle/>
          <a:p>
            <a:r>
              <a:rPr lang="en-US" dirty="0"/>
              <a:t>1-vertical axial plane  or upright.</a:t>
            </a:r>
            <a:endParaRPr lang="ar-IQ" dirty="0"/>
          </a:p>
        </p:txBody>
      </p:sp>
      <p:sp>
        <p:nvSpPr>
          <p:cNvPr id="7" name="مربع نص 6"/>
          <p:cNvSpPr txBox="1"/>
          <p:nvPr/>
        </p:nvSpPr>
        <p:spPr>
          <a:xfrm>
            <a:off x="323528" y="1259468"/>
            <a:ext cx="3899016" cy="369332"/>
          </a:xfrm>
          <a:prstGeom prst="rect">
            <a:avLst/>
          </a:prstGeom>
          <a:noFill/>
        </p:spPr>
        <p:txBody>
          <a:bodyPr wrap="none" rtlCol="1">
            <a:spAutoFit/>
          </a:bodyPr>
          <a:lstStyle/>
          <a:p>
            <a:r>
              <a:rPr lang="en-US" dirty="0"/>
              <a:t>2-Axial plane bisect the </a:t>
            </a:r>
            <a:r>
              <a:rPr lang="en-US" dirty="0" err="1"/>
              <a:t>interlimb</a:t>
            </a:r>
            <a:r>
              <a:rPr lang="en-US" dirty="0"/>
              <a:t> angle.</a:t>
            </a:r>
            <a:endParaRPr lang="ar-IQ" dirty="0"/>
          </a:p>
        </p:txBody>
      </p:sp>
      <p:sp>
        <p:nvSpPr>
          <p:cNvPr id="8" name="مربع نص 7"/>
          <p:cNvSpPr txBox="1"/>
          <p:nvPr/>
        </p:nvSpPr>
        <p:spPr>
          <a:xfrm>
            <a:off x="4285165" y="827420"/>
            <a:ext cx="4179286" cy="369332"/>
          </a:xfrm>
          <a:prstGeom prst="rect">
            <a:avLst/>
          </a:prstGeom>
          <a:noFill/>
        </p:spPr>
        <p:txBody>
          <a:bodyPr wrap="none" rtlCol="1">
            <a:spAutoFit/>
          </a:bodyPr>
          <a:lstStyle/>
          <a:p>
            <a:pPr algn="l"/>
            <a:r>
              <a:rPr lang="en-US" dirty="0"/>
              <a:t>3-Equal length  and dip angle of fold limbs.</a:t>
            </a:r>
            <a:endParaRPr lang="ar-IQ" dirty="0"/>
          </a:p>
        </p:txBody>
      </p:sp>
      <p:sp>
        <p:nvSpPr>
          <p:cNvPr id="9" name="مربع نص 8"/>
          <p:cNvSpPr txBox="1"/>
          <p:nvPr/>
        </p:nvSpPr>
        <p:spPr>
          <a:xfrm>
            <a:off x="4283969" y="1124744"/>
            <a:ext cx="4392487" cy="923330"/>
          </a:xfrm>
          <a:prstGeom prst="rect">
            <a:avLst/>
          </a:prstGeom>
          <a:noFill/>
        </p:spPr>
        <p:txBody>
          <a:bodyPr wrap="square" rtlCol="1">
            <a:spAutoFit/>
          </a:bodyPr>
          <a:lstStyle/>
          <a:p>
            <a:pPr algn="l"/>
            <a:r>
              <a:rPr lang="en-US" dirty="0"/>
              <a:t>4- A horizontal  median surface and lie in the midpoints between parallel  enveloping surfaces.</a:t>
            </a:r>
            <a:endParaRPr lang="ar-IQ" dirty="0"/>
          </a:p>
        </p:txBody>
      </p:sp>
      <p:sp>
        <p:nvSpPr>
          <p:cNvPr id="10" name="مربع نص 9"/>
          <p:cNvSpPr txBox="1"/>
          <p:nvPr/>
        </p:nvSpPr>
        <p:spPr>
          <a:xfrm>
            <a:off x="395536" y="548680"/>
            <a:ext cx="3459088" cy="400110"/>
          </a:xfrm>
          <a:prstGeom prst="rect">
            <a:avLst/>
          </a:prstGeom>
          <a:noFill/>
        </p:spPr>
        <p:txBody>
          <a:bodyPr wrap="none" rtlCol="1">
            <a:spAutoFit/>
          </a:bodyPr>
          <a:lstStyle/>
          <a:p>
            <a:r>
              <a:rPr lang="en-US" sz="2000" dirty="0"/>
              <a:t>Condition of Symmetrical Folds</a:t>
            </a:r>
            <a:endParaRPr lang="ar-IQ" sz="2000" dirty="0"/>
          </a:p>
        </p:txBody>
      </p:sp>
      <p:sp>
        <p:nvSpPr>
          <p:cNvPr id="11" name="مربع نص 10"/>
          <p:cNvSpPr txBox="1"/>
          <p:nvPr/>
        </p:nvSpPr>
        <p:spPr>
          <a:xfrm>
            <a:off x="827584" y="3140968"/>
            <a:ext cx="2951770" cy="369332"/>
          </a:xfrm>
          <a:prstGeom prst="rect">
            <a:avLst/>
          </a:prstGeom>
          <a:noFill/>
        </p:spPr>
        <p:txBody>
          <a:bodyPr wrap="none" rtlCol="1">
            <a:spAutoFit/>
          </a:bodyPr>
          <a:lstStyle/>
          <a:p>
            <a:r>
              <a:rPr lang="en-US" dirty="0"/>
              <a:t> otherwise the is </a:t>
            </a:r>
            <a:r>
              <a:rPr lang="en-US" dirty="0" err="1"/>
              <a:t>Assymetrical</a:t>
            </a:r>
            <a:endParaRPr lang="ar-IQ" dirty="0"/>
          </a:p>
        </p:txBody>
      </p:sp>
      <p:graphicFrame>
        <p:nvGraphicFramePr>
          <p:cNvPr id="14" name="كائن 13"/>
          <p:cNvGraphicFramePr>
            <a:graphicFrameLocks noGrp="1" noChangeAspect="1"/>
          </p:cNvGraphicFramePr>
          <p:nvPr>
            <p:extLst>
              <p:ext uri="{D42A27DB-BD31-4B8C-83A1-F6EECF244321}">
                <p14:modId xmlns:p14="http://schemas.microsoft.com/office/powerpoint/2010/main" val="1872286856"/>
              </p:ext>
            </p:extLst>
          </p:nvPr>
        </p:nvGraphicFramePr>
        <p:xfrm>
          <a:off x="0" y="2907183"/>
          <a:ext cx="5580112" cy="3015779"/>
        </p:xfrm>
        <a:graphic>
          <a:graphicData uri="http://schemas.openxmlformats.org/presentationml/2006/ole">
            <mc:AlternateContent xmlns:mc="http://schemas.openxmlformats.org/markup-compatibility/2006">
              <mc:Choice xmlns:v="urn:schemas-microsoft-com:vml" Requires="v">
                <p:oleObj name="صورة فوتوغرافية من Photo Editor" r:id="rId2" imgW="2723810" imgH="1047619" progId="">
                  <p:embed/>
                </p:oleObj>
              </mc:Choice>
              <mc:Fallback>
                <p:oleObj name="صورة فوتوغرافية من Photo Editor" r:id="rId2" imgW="2723810" imgH="1047619" progId="">
                  <p:embed/>
                  <p:pic>
                    <p:nvPicPr>
                      <p:cNvPr id="0" name="Object 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7183"/>
                        <a:ext cx="5580112" cy="3015779"/>
                      </a:xfrm>
                      <a:prstGeom prst="rect">
                        <a:avLst/>
                      </a:prstGeom>
                      <a:noFill/>
                      <a:ln>
                        <a:noFill/>
                      </a:ln>
                      <a:effectLst/>
                    </p:spPr>
                  </p:pic>
                </p:oleObj>
              </mc:Fallback>
            </mc:AlternateContent>
          </a:graphicData>
        </a:graphic>
      </p:graphicFrame>
      <p:grpSp>
        <p:nvGrpSpPr>
          <p:cNvPr id="16" name="مجموعة 15"/>
          <p:cNvGrpSpPr/>
          <p:nvPr/>
        </p:nvGrpSpPr>
        <p:grpSpPr>
          <a:xfrm>
            <a:off x="35496" y="2564904"/>
            <a:ext cx="6164684" cy="3321660"/>
            <a:chOff x="-219546" y="385126"/>
            <a:chExt cx="9363546" cy="5469338"/>
          </a:xfrm>
        </p:grpSpPr>
        <p:sp>
          <p:nvSpPr>
            <p:cNvPr id="17" name="TextBox 3"/>
            <p:cNvSpPr txBox="1"/>
            <p:nvPr/>
          </p:nvSpPr>
          <p:spPr>
            <a:xfrm>
              <a:off x="655438" y="385126"/>
              <a:ext cx="1246624" cy="584775"/>
            </a:xfrm>
            <a:prstGeom prst="rect">
              <a:avLst/>
            </a:prstGeom>
            <a:noFill/>
          </p:spPr>
          <p:txBody>
            <a:bodyPr wrap="square" lIns="91404" tIns="45702" rIns="91404" bIns="45702" rtlCol="1">
              <a:spAutoFit/>
            </a:bodyPr>
            <a:lstStyle/>
            <a:p>
              <a:r>
                <a:rPr lang="en-US" sz="3200" b="1" dirty="0"/>
                <a:t>A.P</a:t>
              </a:r>
              <a:endParaRPr lang="ar-IQ" sz="3200" b="1" dirty="0"/>
            </a:p>
          </p:txBody>
        </p:sp>
        <p:sp>
          <p:nvSpPr>
            <p:cNvPr id="18" name="TextBox 4"/>
            <p:cNvSpPr txBox="1"/>
            <p:nvPr/>
          </p:nvSpPr>
          <p:spPr>
            <a:xfrm>
              <a:off x="4221228" y="4416372"/>
              <a:ext cx="1246625" cy="584775"/>
            </a:xfrm>
            <a:prstGeom prst="rect">
              <a:avLst/>
            </a:prstGeom>
            <a:noFill/>
          </p:spPr>
          <p:txBody>
            <a:bodyPr wrap="square" lIns="91404" tIns="45702" rIns="91404" bIns="45702" rtlCol="1">
              <a:spAutoFit/>
            </a:bodyPr>
            <a:lstStyle/>
            <a:p>
              <a:r>
                <a:rPr lang="en-US" sz="3200" b="1" dirty="0"/>
                <a:t>A.P</a:t>
              </a:r>
              <a:endParaRPr lang="ar-IQ" sz="3200" b="1" dirty="0"/>
            </a:p>
          </p:txBody>
        </p:sp>
        <p:cxnSp>
          <p:nvCxnSpPr>
            <p:cNvPr id="19" name="Straight Connector 8"/>
            <p:cNvCxnSpPr/>
            <p:nvPr/>
          </p:nvCxnSpPr>
          <p:spPr>
            <a:xfrm>
              <a:off x="4374122" y="503692"/>
              <a:ext cx="1570837" cy="284558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7"/>
            <p:cNvCxnSpPr/>
            <p:nvPr/>
          </p:nvCxnSpPr>
          <p:spPr>
            <a:xfrm>
              <a:off x="827584" y="1700808"/>
              <a:ext cx="6768752" cy="0"/>
            </a:xfrm>
            <a:prstGeom prst="line">
              <a:avLst/>
            </a:prstGeom>
            <a:ln w="85725">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11"/>
            <p:cNvCxnSpPr/>
            <p:nvPr/>
          </p:nvCxnSpPr>
          <p:spPr>
            <a:xfrm>
              <a:off x="395535" y="5284009"/>
              <a:ext cx="7704857" cy="0"/>
            </a:xfrm>
            <a:prstGeom prst="line">
              <a:avLst/>
            </a:prstGeom>
            <a:ln w="66675">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15"/>
            <p:cNvCxnSpPr/>
            <p:nvPr/>
          </p:nvCxnSpPr>
          <p:spPr>
            <a:xfrm flipV="1">
              <a:off x="0" y="3429000"/>
              <a:ext cx="9144000" cy="3"/>
            </a:xfrm>
            <a:prstGeom prst="line">
              <a:avLst/>
            </a:prstGeom>
            <a:ln w="69850">
              <a:prstDash val="sysDash"/>
            </a:ln>
          </p:spPr>
          <p:style>
            <a:lnRef idx="1">
              <a:schemeClr val="accent1"/>
            </a:lnRef>
            <a:fillRef idx="0">
              <a:schemeClr val="accent1"/>
            </a:fillRef>
            <a:effectRef idx="0">
              <a:schemeClr val="accent1"/>
            </a:effectRef>
            <a:fontRef idx="minor">
              <a:schemeClr val="tx1"/>
            </a:fontRef>
          </p:style>
        </p:cxnSp>
        <p:sp>
          <p:nvSpPr>
            <p:cNvPr id="24" name="TextBox 16"/>
            <p:cNvSpPr txBox="1"/>
            <p:nvPr/>
          </p:nvSpPr>
          <p:spPr>
            <a:xfrm>
              <a:off x="-219546" y="1096522"/>
              <a:ext cx="3394603" cy="608130"/>
            </a:xfrm>
            <a:prstGeom prst="rect">
              <a:avLst/>
            </a:prstGeom>
            <a:noFill/>
          </p:spPr>
          <p:txBody>
            <a:bodyPr wrap="square" rtlCol="1">
              <a:spAutoFit/>
            </a:bodyPr>
            <a:lstStyle/>
            <a:p>
              <a:r>
                <a:rPr lang="en-US" b="1" dirty="0">
                  <a:solidFill>
                    <a:srgbClr val="FF0000"/>
                  </a:solidFill>
                </a:rPr>
                <a:t>envelop surface </a:t>
              </a:r>
              <a:endParaRPr lang="ar-IQ" b="1" dirty="0">
                <a:solidFill>
                  <a:srgbClr val="FF0000"/>
                </a:solidFill>
              </a:endParaRPr>
            </a:p>
          </p:txBody>
        </p:sp>
        <p:sp>
          <p:nvSpPr>
            <p:cNvPr id="25" name="TextBox 18"/>
            <p:cNvSpPr txBox="1"/>
            <p:nvPr/>
          </p:nvSpPr>
          <p:spPr>
            <a:xfrm>
              <a:off x="5148064" y="2852937"/>
              <a:ext cx="3096344" cy="608130"/>
            </a:xfrm>
            <a:prstGeom prst="rect">
              <a:avLst/>
            </a:prstGeom>
            <a:noFill/>
          </p:spPr>
          <p:txBody>
            <a:bodyPr wrap="square" rtlCol="1">
              <a:spAutoFit/>
            </a:bodyPr>
            <a:lstStyle/>
            <a:p>
              <a:r>
                <a:rPr lang="en-US" b="1" dirty="0">
                  <a:solidFill>
                    <a:srgbClr val="FF0000"/>
                  </a:solidFill>
                </a:rPr>
                <a:t>Median surface</a:t>
              </a:r>
              <a:endParaRPr lang="ar-IQ" b="1" dirty="0">
                <a:solidFill>
                  <a:srgbClr val="FF0000"/>
                </a:solidFill>
              </a:endParaRPr>
            </a:p>
          </p:txBody>
        </p:sp>
        <p:sp>
          <p:nvSpPr>
            <p:cNvPr id="26" name="TextBox 19"/>
            <p:cNvSpPr txBox="1"/>
            <p:nvPr/>
          </p:nvSpPr>
          <p:spPr>
            <a:xfrm>
              <a:off x="12393" y="5246334"/>
              <a:ext cx="4965639" cy="608130"/>
            </a:xfrm>
            <a:prstGeom prst="rect">
              <a:avLst/>
            </a:prstGeom>
            <a:noFill/>
          </p:spPr>
          <p:txBody>
            <a:bodyPr wrap="square" rtlCol="1">
              <a:spAutoFit/>
            </a:bodyPr>
            <a:lstStyle/>
            <a:p>
              <a:r>
                <a:rPr lang="ar-IQ" sz="1600" dirty="0"/>
                <a:t>سطح  الاحاطة  </a:t>
              </a:r>
              <a:r>
                <a:rPr lang="en-US" dirty="0"/>
                <a:t>enveloping   surface</a:t>
              </a:r>
              <a:r>
                <a:rPr lang="ar-IQ" dirty="0"/>
                <a:t>   </a:t>
              </a:r>
              <a:endParaRPr lang="ar-IQ" sz="1400" dirty="0"/>
            </a:p>
          </p:txBody>
        </p:sp>
        <p:sp>
          <p:nvSpPr>
            <p:cNvPr id="27" name="AutoShape 14"/>
            <p:cNvSpPr>
              <a:spLocks noChangeArrowheads="1"/>
            </p:cNvSpPr>
            <p:nvPr/>
          </p:nvSpPr>
          <p:spPr bwMode="auto">
            <a:xfrm>
              <a:off x="2700109" y="2875013"/>
              <a:ext cx="2447955" cy="440090"/>
            </a:xfrm>
            <a:prstGeom prst="leftArrow">
              <a:avLst>
                <a:gd name="adj1" fmla="val 50000"/>
                <a:gd name="adj2" fmla="val 92291"/>
              </a:avLst>
            </a:prstGeom>
            <a:solidFill>
              <a:srgbClr val="92D050"/>
            </a:solidFill>
            <a:ln>
              <a:noFill/>
            </a:ln>
            <a:effectLst>
              <a:prstShdw prst="shdw17" dist="17961" dir="2700000">
                <a:schemeClr val="bg2"/>
              </a:prstShdw>
            </a:effectLst>
          </p:spPr>
          <p:txBody>
            <a:bodyPr wrap="none" lIns="91404" tIns="45702" rIns="91404" bIns="45702" anchor="ctr"/>
            <a:lstStyle/>
            <a:p>
              <a:r>
                <a:rPr lang="en-US" dirty="0">
                  <a:solidFill>
                    <a:prstClr val="black"/>
                  </a:solidFill>
                  <a:latin typeface="Tahoma" pitchFamily="34" charset="0"/>
                  <a:cs typeface="Tahoma" pitchFamily="34" charset="0"/>
                </a:rPr>
                <a:t>Inflection Points</a:t>
              </a:r>
            </a:p>
          </p:txBody>
        </p:sp>
      </p:grpSp>
      <p:sp>
        <p:nvSpPr>
          <p:cNvPr id="15" name="مخطط انسيابي: رابط 14"/>
          <p:cNvSpPr/>
          <p:nvPr/>
        </p:nvSpPr>
        <p:spPr>
          <a:xfrm>
            <a:off x="165744" y="4365104"/>
            <a:ext cx="157784" cy="9143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9" name="مخطط انسيابي: رابط 28"/>
          <p:cNvSpPr/>
          <p:nvPr/>
        </p:nvSpPr>
        <p:spPr>
          <a:xfrm>
            <a:off x="3550120" y="4365104"/>
            <a:ext cx="157784" cy="9143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0" name="مخطط انسيابي: رابط 29"/>
          <p:cNvSpPr/>
          <p:nvPr/>
        </p:nvSpPr>
        <p:spPr>
          <a:xfrm>
            <a:off x="1461888" y="4365104"/>
            <a:ext cx="157784" cy="9143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1" name="مخطط انسيابي: رابط 30"/>
          <p:cNvSpPr/>
          <p:nvPr/>
        </p:nvSpPr>
        <p:spPr>
          <a:xfrm>
            <a:off x="1893936" y="4345673"/>
            <a:ext cx="157784" cy="9143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35" name="Straight Connector 8"/>
          <p:cNvCxnSpPr/>
          <p:nvPr/>
        </p:nvCxnSpPr>
        <p:spPr>
          <a:xfrm flipH="1">
            <a:off x="2699792" y="2708920"/>
            <a:ext cx="922335" cy="166982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مربع نص 37"/>
          <p:cNvSpPr txBox="1"/>
          <p:nvPr/>
        </p:nvSpPr>
        <p:spPr>
          <a:xfrm>
            <a:off x="2696355" y="2276872"/>
            <a:ext cx="1659621" cy="369332"/>
          </a:xfrm>
          <a:prstGeom prst="rect">
            <a:avLst/>
          </a:prstGeom>
          <a:noFill/>
        </p:spPr>
        <p:txBody>
          <a:bodyPr wrap="none" rtlCol="1">
            <a:spAutoFit/>
          </a:bodyPr>
          <a:lstStyle/>
          <a:p>
            <a:r>
              <a:rPr lang="en-US" dirty="0" err="1"/>
              <a:t>Interlimb</a:t>
            </a:r>
            <a:r>
              <a:rPr lang="en-US" dirty="0"/>
              <a:t>  angle</a:t>
            </a:r>
            <a:endParaRPr lang="ar-IQ" dirty="0"/>
          </a:p>
        </p:txBody>
      </p:sp>
      <p:pic>
        <p:nvPicPr>
          <p:cNvPr id="41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111" y="2060848"/>
            <a:ext cx="3421385" cy="214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225" y="4293096"/>
            <a:ext cx="3076748" cy="198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مربع نص 38"/>
          <p:cNvSpPr txBox="1"/>
          <p:nvPr/>
        </p:nvSpPr>
        <p:spPr>
          <a:xfrm>
            <a:off x="5292080" y="4005064"/>
            <a:ext cx="3052340" cy="369332"/>
          </a:xfrm>
          <a:prstGeom prst="rect">
            <a:avLst/>
          </a:prstGeom>
          <a:noFill/>
        </p:spPr>
        <p:txBody>
          <a:bodyPr wrap="square" rtlCol="1">
            <a:spAutoFit/>
          </a:bodyPr>
          <a:lstStyle/>
          <a:p>
            <a:r>
              <a:rPr lang="en-US" dirty="0"/>
              <a:t>Symmetrical Anticline</a:t>
            </a:r>
            <a:endParaRPr lang="ar-IQ" dirty="0"/>
          </a:p>
        </p:txBody>
      </p:sp>
      <p:sp>
        <p:nvSpPr>
          <p:cNvPr id="40" name="مربع نص 39"/>
          <p:cNvSpPr txBox="1"/>
          <p:nvPr/>
        </p:nvSpPr>
        <p:spPr>
          <a:xfrm>
            <a:off x="5652120" y="6165304"/>
            <a:ext cx="2733506" cy="369332"/>
          </a:xfrm>
          <a:prstGeom prst="rect">
            <a:avLst/>
          </a:prstGeom>
          <a:noFill/>
        </p:spPr>
        <p:txBody>
          <a:bodyPr wrap="square" rtlCol="1">
            <a:spAutoFit/>
          </a:bodyPr>
          <a:lstStyle/>
          <a:p>
            <a:r>
              <a:rPr lang="en-US" dirty="0"/>
              <a:t>Symmetrical Syncline</a:t>
            </a:r>
            <a:endParaRPr lang="ar-IQ" dirty="0"/>
          </a:p>
        </p:txBody>
      </p:sp>
      <p:sp>
        <p:nvSpPr>
          <p:cNvPr id="12" name="عنصر نائب لرقم الشريحة 11"/>
          <p:cNvSpPr>
            <a:spLocks noGrp="1"/>
          </p:cNvSpPr>
          <p:nvPr>
            <p:ph type="sldNum" sz="quarter" idx="12"/>
          </p:nvPr>
        </p:nvSpPr>
        <p:spPr/>
        <p:txBody>
          <a:bodyPr/>
          <a:lstStyle/>
          <a:p>
            <a:fld id="{303EBA22-27A4-4B72-878D-030B6881E55A}" type="slidenum">
              <a:rPr lang="ar-IQ" smtClean="0"/>
              <a:pPr/>
              <a:t>24</a:t>
            </a:fld>
            <a:endParaRPr lang="ar-IQ"/>
          </a:p>
        </p:txBody>
      </p:sp>
      <p:sp>
        <p:nvSpPr>
          <p:cNvPr id="2" name="عنصر نائب للتاريخ 1">
            <a:extLst>
              <a:ext uri="{FF2B5EF4-FFF2-40B4-BE49-F238E27FC236}">
                <a16:creationId xmlns:a16="http://schemas.microsoft.com/office/drawing/2014/main" id="{88C8EBD5-3751-EFA2-B9B0-1FF2993EB9F6}"/>
              </a:ext>
            </a:extLst>
          </p:cNvPr>
          <p:cNvSpPr>
            <a:spLocks noGrp="1"/>
          </p:cNvSpPr>
          <p:nvPr>
            <p:ph type="dt" sz="half" idx="10"/>
          </p:nvPr>
        </p:nvSpPr>
        <p:spPr/>
        <p:txBody>
          <a:bodyPr/>
          <a:lstStyle/>
          <a:p>
            <a:fld id="{C2C2A0A2-E763-4480-BEDC-93C9CF5AE9FC}" type="datetime1">
              <a:rPr lang="en-US" smtClean="0"/>
              <a:t>3/9/2025</a:t>
            </a:fld>
            <a:endParaRPr lang="ar-IQ"/>
          </a:p>
        </p:txBody>
      </p:sp>
      <p:sp>
        <p:nvSpPr>
          <p:cNvPr id="3" name="عنصر نائب للتذييل 2">
            <a:extLst>
              <a:ext uri="{FF2B5EF4-FFF2-40B4-BE49-F238E27FC236}">
                <a16:creationId xmlns:a16="http://schemas.microsoft.com/office/drawing/2014/main" id="{0D59AE20-9A4C-B89D-915B-AB2F1A791BA5}"/>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423369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83768" y="44624"/>
            <a:ext cx="3816424" cy="278487"/>
          </a:xfrm>
        </p:spPr>
        <p:txBody>
          <a:bodyPr>
            <a:normAutofit fontScale="90000"/>
          </a:bodyPr>
          <a:lstStyle/>
          <a:p>
            <a:r>
              <a:rPr lang="en-US" b="1" dirty="0">
                <a:effectLst>
                  <a:outerShdw blurRad="38100" dist="38100" dir="2700000" algn="tl">
                    <a:srgbClr val="C0C0C0"/>
                  </a:outerShdw>
                </a:effectLst>
              </a:rPr>
              <a:t>  </a:t>
            </a:r>
            <a:r>
              <a:rPr lang="ar-IQ" b="1" dirty="0">
                <a:effectLst>
                  <a:outerShdw blurRad="38100" dist="38100" dir="2700000" algn="tl">
                    <a:srgbClr val="C0C0C0"/>
                  </a:outerShdw>
                </a:effectLst>
              </a:rPr>
              <a:t> </a:t>
            </a:r>
            <a:r>
              <a:rPr lang="ar-IQ" sz="2000" dirty="0">
                <a:effectLst>
                  <a:outerShdw blurRad="38100" dist="38100" dir="2700000" algn="tl">
                    <a:srgbClr val="C0C0C0"/>
                  </a:outerShdw>
                </a:effectLst>
              </a:rPr>
              <a:t>الاتكاء </a:t>
            </a:r>
            <a:r>
              <a:rPr lang="en-US" sz="2200" dirty="0" err="1">
                <a:effectLst>
                  <a:outerShdw blurRad="38100" dist="38100" dir="2700000" algn="tl">
                    <a:srgbClr val="C0C0C0"/>
                  </a:outerShdw>
                </a:effectLst>
              </a:rPr>
              <a:t>Vergence</a:t>
            </a:r>
            <a:r>
              <a:rPr lang="en-US" sz="2200" dirty="0">
                <a:effectLst>
                  <a:outerShdw blurRad="38100" dist="38100" dir="2700000" algn="tl">
                    <a:srgbClr val="C0C0C0"/>
                  </a:outerShdw>
                </a:effectLst>
              </a:rPr>
              <a:t> </a:t>
            </a:r>
            <a:r>
              <a:rPr lang="ar-IQ" sz="1800" b="1" dirty="0">
                <a:effectLst>
                  <a:outerShdw blurRad="38100" dist="38100" dir="2700000" algn="tl">
                    <a:srgbClr val="C0C0C0"/>
                  </a:outerShdw>
                </a:effectLst>
              </a:rPr>
              <a:t> </a:t>
            </a:r>
            <a:r>
              <a:rPr lang="en-US" sz="2000" dirty="0">
                <a:effectLst>
                  <a:outerShdw blurRad="38100" dist="38100" dir="2700000" algn="tl">
                    <a:srgbClr val="C0C0C0"/>
                  </a:outerShdw>
                </a:effectLst>
              </a:rPr>
              <a:t>Asymmetry and</a:t>
            </a:r>
            <a:endParaRPr lang="en-US" sz="2800" dirty="0">
              <a:effectLst>
                <a:outerShdw blurRad="38100" dist="38100" dir="2700000" algn="tl">
                  <a:srgbClr val="C0C0C0"/>
                </a:outerShdw>
              </a:effectLst>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324" t="42501" r="12783" b="31296"/>
          <a:stretch/>
        </p:blipFill>
        <p:spPr bwMode="auto">
          <a:xfrm>
            <a:off x="1331640" y="5373216"/>
            <a:ext cx="655272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07504" y="2060848"/>
            <a:ext cx="8929287" cy="584775"/>
          </a:xfrm>
          <a:prstGeom prst="rect">
            <a:avLst/>
          </a:prstGeom>
        </p:spPr>
        <p:txBody>
          <a:bodyPr wrap="square">
            <a:spAutoFit/>
          </a:bodyPr>
          <a:lstStyle/>
          <a:p>
            <a:pPr algn="l"/>
            <a:r>
              <a:rPr lang="en-US" sz="1600" i="1" dirty="0">
                <a:solidFill>
                  <a:srgbClr val="000000"/>
                </a:solidFill>
                <a:latin typeface="Times New Roman" panose="02020603050405020304" pitchFamily="18" charset="0"/>
              </a:rPr>
              <a:t>The direction of apparent movement of the upper, long limb with respect to the shorter limb of an asymmetric fold is called the </a:t>
            </a:r>
            <a:r>
              <a:rPr lang="en-US" sz="1600" i="1" dirty="0" err="1">
                <a:solidFill>
                  <a:srgbClr val="000000"/>
                </a:solidFill>
                <a:latin typeface="Times New Roman" panose="02020603050405020304" pitchFamily="18" charset="0"/>
              </a:rPr>
              <a:t>vergence</a:t>
            </a:r>
            <a:r>
              <a:rPr lang="en-US" sz="1600" i="1" dirty="0">
                <a:solidFill>
                  <a:srgbClr val="000000"/>
                </a:solidFill>
                <a:latin typeface="Times New Roman" panose="02020603050405020304" pitchFamily="18" charset="0"/>
              </a:rPr>
              <a:t>.</a:t>
            </a:r>
            <a:r>
              <a:rPr lang="en-US" sz="1600" dirty="0">
                <a:solidFill>
                  <a:srgbClr val="000000"/>
                </a:solidFill>
                <a:latin typeface="Times New Roman" panose="02020603050405020304" pitchFamily="18" charset="0"/>
              </a:rPr>
              <a:t> In other word, </a:t>
            </a:r>
            <a:r>
              <a:rPr lang="en-US" sz="1600" dirty="0" err="1">
                <a:solidFill>
                  <a:srgbClr val="000000"/>
                </a:solidFill>
                <a:latin typeface="Times New Roman" panose="02020603050405020304" pitchFamily="18" charset="0"/>
              </a:rPr>
              <a:t>vergence</a:t>
            </a:r>
            <a:r>
              <a:rPr lang="en-US" sz="1600" dirty="0">
                <a:solidFill>
                  <a:srgbClr val="000000"/>
                </a:solidFill>
                <a:latin typeface="Times New Roman" panose="02020603050405020304" pitchFamily="18" charset="0"/>
              </a:rPr>
              <a:t> is simply the sense of asymmetry. </a:t>
            </a:r>
            <a:endParaRPr lang="ar-IQ" sz="1600" dirty="0"/>
          </a:p>
        </p:txBody>
      </p:sp>
      <p:sp>
        <p:nvSpPr>
          <p:cNvPr id="7" name="مستطيل 6"/>
          <p:cNvSpPr/>
          <p:nvPr/>
        </p:nvSpPr>
        <p:spPr>
          <a:xfrm>
            <a:off x="35496" y="476672"/>
            <a:ext cx="8708030" cy="738664"/>
          </a:xfrm>
          <a:prstGeom prst="rect">
            <a:avLst/>
          </a:prstGeom>
        </p:spPr>
        <p:txBody>
          <a:bodyPr wrap="square">
            <a:spAutoFit/>
          </a:bodyPr>
          <a:lstStyle/>
          <a:p>
            <a:pPr algn="l"/>
            <a:r>
              <a:rPr lang="en-US" sz="1400" dirty="0"/>
              <a:t>If the axial plane is not a plane of symmetry, the limbs have unequal lengths and one limb dips more steeply than the other: the folds are </a:t>
            </a:r>
            <a:r>
              <a:rPr lang="en-US" sz="1400" b="1" dirty="0"/>
              <a:t>asymmetric</a:t>
            </a:r>
            <a:r>
              <a:rPr lang="en-US" sz="1400" dirty="0"/>
              <a:t>. Their leaning direction suggests a relative sense of movement, termed the </a:t>
            </a:r>
            <a:r>
              <a:rPr lang="en-US" sz="1400" b="1" dirty="0"/>
              <a:t>apparent </a:t>
            </a:r>
            <a:r>
              <a:rPr lang="en-US" sz="1400" b="1" dirty="0" err="1"/>
              <a:t>vergence</a:t>
            </a:r>
            <a:r>
              <a:rPr lang="en-US" sz="1400" dirty="0"/>
              <a:t>.</a:t>
            </a:r>
            <a:r>
              <a:rPr lang="en-US" sz="1400" b="1" dirty="0"/>
              <a:t> </a:t>
            </a:r>
            <a:endParaRPr lang="en-US" sz="1400" dirty="0"/>
          </a:p>
        </p:txBody>
      </p:sp>
      <p:sp>
        <p:nvSpPr>
          <p:cNvPr id="8" name="عنصر نائب لرقم الشريحة 7"/>
          <p:cNvSpPr>
            <a:spLocks noGrp="1"/>
          </p:cNvSpPr>
          <p:nvPr>
            <p:ph type="sldNum" sz="quarter" idx="12"/>
          </p:nvPr>
        </p:nvSpPr>
        <p:spPr>
          <a:xfrm>
            <a:off x="457200" y="6356350"/>
            <a:ext cx="2133600" cy="108623"/>
          </a:xfrm>
        </p:spPr>
        <p:txBody>
          <a:bodyPr/>
          <a:lstStyle/>
          <a:p>
            <a:fld id="{303EBA22-27A4-4B72-878D-030B6881E55A}" type="slidenum">
              <a:rPr lang="ar-IQ" smtClean="0"/>
              <a:pPr/>
              <a:t>25</a:t>
            </a:fld>
            <a:endParaRPr lang="ar-IQ"/>
          </a:p>
        </p:txBody>
      </p:sp>
      <p:sp>
        <p:nvSpPr>
          <p:cNvPr id="3" name="Rectangle 2"/>
          <p:cNvSpPr/>
          <p:nvPr/>
        </p:nvSpPr>
        <p:spPr>
          <a:xfrm>
            <a:off x="6156176" y="5106670"/>
            <a:ext cx="1925960" cy="338554"/>
          </a:xfrm>
          <a:prstGeom prst="rect">
            <a:avLst/>
          </a:prstGeom>
        </p:spPr>
        <p:txBody>
          <a:bodyPr wrap="square">
            <a:spAutoFit/>
          </a:bodyPr>
          <a:lstStyle/>
          <a:p>
            <a:r>
              <a:rPr lang="en-US" sz="1600" i="1" dirty="0">
                <a:solidFill>
                  <a:srgbClr val="000000"/>
                </a:solidFill>
                <a:latin typeface="Times New Roman" panose="02020603050405020304" pitchFamily="18" charset="0"/>
              </a:rPr>
              <a:t>tectonic transport </a:t>
            </a:r>
          </a:p>
        </p:txBody>
      </p:sp>
      <p:sp>
        <p:nvSpPr>
          <p:cNvPr id="2" name="TextBox 1"/>
          <p:cNvSpPr txBox="1"/>
          <p:nvPr/>
        </p:nvSpPr>
        <p:spPr>
          <a:xfrm>
            <a:off x="-36512" y="1196752"/>
            <a:ext cx="9284073" cy="923330"/>
          </a:xfrm>
          <a:prstGeom prst="rect">
            <a:avLst/>
          </a:prstGeom>
          <a:noFill/>
        </p:spPr>
        <p:txBody>
          <a:bodyPr wrap="square" rtlCol="1">
            <a:spAutoFit/>
          </a:bodyPr>
          <a:lstStyle/>
          <a:p>
            <a:pPr algn="l"/>
            <a:r>
              <a:rPr lang="en-US" u="sng" dirty="0" err="1"/>
              <a:t>Vergency</a:t>
            </a:r>
            <a:r>
              <a:rPr lang="en-US" u="sng" dirty="0"/>
              <a:t>:- direction of acute angle made by intersection of hinge surface and enveloping surface.</a:t>
            </a:r>
          </a:p>
          <a:p>
            <a:pPr algn="l"/>
            <a:r>
              <a:rPr lang="en-US" u="sng" dirty="0"/>
              <a:t>Often </a:t>
            </a:r>
            <a:r>
              <a:rPr lang="en-US" u="sng" dirty="0" err="1"/>
              <a:t>used:to</a:t>
            </a:r>
            <a:r>
              <a:rPr lang="en-US" u="sng" dirty="0"/>
              <a:t> infer a </a:t>
            </a:r>
            <a:r>
              <a:rPr lang="en-US" u="sng" dirty="0" err="1"/>
              <a:t>sence</a:t>
            </a:r>
            <a:r>
              <a:rPr lang="en-US" u="sng" dirty="0"/>
              <a:t> of shear. A direction of tectonic </a:t>
            </a:r>
            <a:r>
              <a:rPr lang="en-US" u="sng" dirty="0" err="1"/>
              <a:t>transpot</a:t>
            </a:r>
            <a:r>
              <a:rPr lang="en-US" u="sng" dirty="0"/>
              <a:t> or</a:t>
            </a:r>
          </a:p>
          <a:p>
            <a:pPr algn="l"/>
            <a:r>
              <a:rPr lang="en-US" u="sng" dirty="0"/>
              <a:t> the </a:t>
            </a:r>
            <a:r>
              <a:rPr lang="en-US" u="sng" dirty="0" err="1"/>
              <a:t>clouser</a:t>
            </a:r>
            <a:r>
              <a:rPr lang="en-US" u="sng" dirty="0"/>
              <a:t> of large-scale </a:t>
            </a:r>
            <a:r>
              <a:rPr lang="en-US" u="sng" dirty="0" err="1"/>
              <a:t>folde</a:t>
            </a:r>
            <a:r>
              <a:rPr lang="en-US" u="sng" dirty="0"/>
              <a:t>. </a:t>
            </a:r>
            <a:endParaRPr lang="ar-IQ" u="sng" dirty="0"/>
          </a:p>
        </p:txBody>
      </p:sp>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7704" y="2861694"/>
            <a:ext cx="4104456" cy="251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23928" y="3284984"/>
            <a:ext cx="1947008" cy="369332"/>
          </a:xfrm>
          <a:prstGeom prst="rect">
            <a:avLst/>
          </a:prstGeom>
          <a:noFill/>
        </p:spPr>
        <p:txBody>
          <a:bodyPr wrap="none" rtlCol="1">
            <a:spAutoFit/>
          </a:bodyPr>
          <a:lstStyle/>
          <a:p>
            <a:r>
              <a:rPr lang="en-US" dirty="0">
                <a:solidFill>
                  <a:srgbClr val="FFFF00"/>
                </a:solidFill>
              </a:rPr>
              <a:t>Enveloping surface</a:t>
            </a:r>
            <a:endParaRPr lang="ar-IQ" dirty="0">
              <a:solidFill>
                <a:srgbClr val="FFFF00"/>
              </a:solidFill>
            </a:endParaRPr>
          </a:p>
        </p:txBody>
      </p:sp>
      <p:cxnSp>
        <p:nvCxnSpPr>
          <p:cNvPr id="10" name="Straight Connector 9"/>
          <p:cNvCxnSpPr/>
          <p:nvPr/>
        </p:nvCxnSpPr>
        <p:spPr>
          <a:xfrm flipV="1">
            <a:off x="4139952" y="3717032"/>
            <a:ext cx="936104" cy="576064"/>
          </a:xfrm>
          <a:prstGeom prst="line">
            <a:avLst/>
          </a:prstGeom>
          <a:ln w="476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9391385">
            <a:off x="4159362" y="3756618"/>
            <a:ext cx="495392" cy="369332"/>
          </a:xfrm>
          <a:prstGeom prst="rect">
            <a:avLst/>
          </a:prstGeom>
          <a:noFill/>
        </p:spPr>
        <p:txBody>
          <a:bodyPr wrap="none" rtlCol="1">
            <a:spAutoFit/>
          </a:bodyPr>
          <a:lstStyle/>
          <a:p>
            <a:r>
              <a:rPr lang="en-US" dirty="0"/>
              <a:t>A.P</a:t>
            </a:r>
            <a:endParaRPr lang="ar-IQ" dirty="0"/>
          </a:p>
        </p:txBody>
      </p:sp>
      <p:sp>
        <p:nvSpPr>
          <p:cNvPr id="4" name="عنصر نائب للتاريخ 3">
            <a:extLst>
              <a:ext uri="{FF2B5EF4-FFF2-40B4-BE49-F238E27FC236}">
                <a16:creationId xmlns:a16="http://schemas.microsoft.com/office/drawing/2014/main" id="{657247FD-48D2-667C-98FB-D929F98D7A8C}"/>
              </a:ext>
            </a:extLst>
          </p:cNvPr>
          <p:cNvSpPr>
            <a:spLocks noGrp="1"/>
          </p:cNvSpPr>
          <p:nvPr>
            <p:ph type="dt" sz="half" idx="10"/>
          </p:nvPr>
        </p:nvSpPr>
        <p:spPr/>
        <p:txBody>
          <a:bodyPr/>
          <a:lstStyle/>
          <a:p>
            <a:fld id="{05AE5B0E-8A2E-462A-9C4F-DCC1F75251B6}" type="datetime1">
              <a:rPr lang="en-US" smtClean="0"/>
              <a:t>3/9/2025</a:t>
            </a:fld>
            <a:endParaRPr lang="ar-IQ"/>
          </a:p>
        </p:txBody>
      </p:sp>
      <p:sp>
        <p:nvSpPr>
          <p:cNvPr id="9" name="عنصر نائب للتذييل 8">
            <a:extLst>
              <a:ext uri="{FF2B5EF4-FFF2-40B4-BE49-F238E27FC236}">
                <a16:creationId xmlns:a16="http://schemas.microsoft.com/office/drawing/2014/main" id="{764FC8AA-17D4-11D0-1B2D-1880B5372C00}"/>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7914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3EBA22-27A4-4B72-878D-030B6881E55A}" type="slidenum">
              <a:rPr lang="ar-IQ" smtClean="0"/>
              <a:pPr/>
              <a:t>26</a:t>
            </a:fld>
            <a:endParaRPr lang="ar-IQ"/>
          </a:p>
        </p:txBody>
      </p:sp>
      <p:sp>
        <p:nvSpPr>
          <p:cNvPr id="3" name="عنصر نائب للتاريخ 2">
            <a:extLst>
              <a:ext uri="{FF2B5EF4-FFF2-40B4-BE49-F238E27FC236}">
                <a16:creationId xmlns:a16="http://schemas.microsoft.com/office/drawing/2014/main" id="{D555FB3E-C398-7EAC-10C0-2A2683B7161D}"/>
              </a:ext>
            </a:extLst>
          </p:cNvPr>
          <p:cNvSpPr>
            <a:spLocks noGrp="1"/>
          </p:cNvSpPr>
          <p:nvPr>
            <p:ph type="dt" sz="half" idx="10"/>
          </p:nvPr>
        </p:nvSpPr>
        <p:spPr/>
        <p:txBody>
          <a:bodyPr/>
          <a:lstStyle/>
          <a:p>
            <a:fld id="{B3AF20BC-2D68-4955-AC6E-D2BF0D512D35}" type="datetime1">
              <a:rPr lang="en-US" smtClean="0"/>
              <a:t>3/9/2025</a:t>
            </a:fld>
            <a:endParaRPr lang="ar-IQ"/>
          </a:p>
        </p:txBody>
      </p:sp>
      <p:sp>
        <p:nvSpPr>
          <p:cNvPr id="4" name="عنصر نائب للتذييل 3">
            <a:extLst>
              <a:ext uri="{FF2B5EF4-FFF2-40B4-BE49-F238E27FC236}">
                <a16:creationId xmlns:a16="http://schemas.microsoft.com/office/drawing/2014/main" id="{6FA524E2-E8F0-1708-88FB-2D592AA9DD13}"/>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3450254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rgef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88640"/>
            <a:ext cx="4824536" cy="3166441"/>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1547664" y="1556792"/>
            <a:ext cx="1681893"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nvGrpSpPr>
          <p:cNvPr id="8" name="مجموعة 7"/>
          <p:cNvGrpSpPr/>
          <p:nvPr/>
        </p:nvGrpSpPr>
        <p:grpSpPr>
          <a:xfrm>
            <a:off x="3738004" y="2708920"/>
            <a:ext cx="5107133" cy="3343483"/>
            <a:chOff x="544987" y="1204679"/>
            <a:chExt cx="7354290" cy="5423788"/>
          </a:xfrm>
        </p:grpSpPr>
        <p:pic>
          <p:nvPicPr>
            <p:cNvPr id="9" name="Picture 5" descr="angularfoldUS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87" y="1204679"/>
              <a:ext cx="7354290" cy="5423788"/>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2"/>
            <p:cNvSpPr/>
            <p:nvPr/>
          </p:nvSpPr>
          <p:spPr>
            <a:xfrm>
              <a:off x="2710619" y="3628541"/>
              <a:ext cx="1681893"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11" name="Straight Connector 3"/>
            <p:cNvCxnSpPr/>
            <p:nvPr/>
          </p:nvCxnSpPr>
          <p:spPr>
            <a:xfrm flipV="1">
              <a:off x="2339752" y="3846966"/>
              <a:ext cx="3312368" cy="145424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4"/>
            <p:cNvCxnSpPr/>
            <p:nvPr/>
          </p:nvCxnSpPr>
          <p:spPr>
            <a:xfrm>
              <a:off x="5652120" y="3846965"/>
              <a:ext cx="720080" cy="1022195"/>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6" name="عنصر نائب لرقم الشريحة 5"/>
          <p:cNvSpPr>
            <a:spLocks noGrp="1"/>
          </p:cNvSpPr>
          <p:nvPr>
            <p:ph type="sldNum" sz="quarter" idx="12"/>
          </p:nvPr>
        </p:nvSpPr>
        <p:spPr/>
        <p:txBody>
          <a:bodyPr/>
          <a:lstStyle/>
          <a:p>
            <a:fld id="{303EBA22-27A4-4B72-878D-030B6881E55A}" type="slidenum">
              <a:rPr lang="ar-IQ" smtClean="0"/>
              <a:pPr/>
              <a:t>27</a:t>
            </a:fld>
            <a:endParaRPr lang="ar-IQ"/>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6118569"/>
            <a:ext cx="742372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تاريخ 3">
            <a:extLst>
              <a:ext uri="{FF2B5EF4-FFF2-40B4-BE49-F238E27FC236}">
                <a16:creationId xmlns:a16="http://schemas.microsoft.com/office/drawing/2014/main" id="{D4F7D20E-1790-4779-8F60-8D5CF455B48D}"/>
              </a:ext>
            </a:extLst>
          </p:cNvPr>
          <p:cNvSpPr>
            <a:spLocks noGrp="1"/>
          </p:cNvSpPr>
          <p:nvPr>
            <p:ph type="dt" sz="half" idx="10"/>
          </p:nvPr>
        </p:nvSpPr>
        <p:spPr/>
        <p:txBody>
          <a:bodyPr/>
          <a:lstStyle/>
          <a:p>
            <a:fld id="{0278D24B-A56F-4EC9-9AD8-FCE2E9AC77E2}" type="datetime1">
              <a:rPr lang="en-US" smtClean="0"/>
              <a:t>3/9/2025</a:t>
            </a:fld>
            <a:endParaRPr lang="ar-IQ"/>
          </a:p>
        </p:txBody>
      </p:sp>
      <p:sp>
        <p:nvSpPr>
          <p:cNvPr id="5" name="عنصر نائب للتذييل 4">
            <a:extLst>
              <a:ext uri="{FF2B5EF4-FFF2-40B4-BE49-F238E27FC236}">
                <a16:creationId xmlns:a16="http://schemas.microsoft.com/office/drawing/2014/main" id="{29C1DC0D-C754-18F4-AFEF-9EC19F2C61A8}"/>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20587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576" y="5189130"/>
            <a:ext cx="8424936" cy="400110"/>
          </a:xfrm>
          <a:prstGeom prst="rect">
            <a:avLst/>
          </a:prstGeom>
          <a:noFill/>
        </p:spPr>
        <p:txBody>
          <a:bodyPr wrap="square" rtlCol="0">
            <a:spAutoFit/>
          </a:bodyPr>
          <a:lstStyle/>
          <a:p>
            <a:pPr lvl="0"/>
            <a:r>
              <a:rPr lang="ar-SA" sz="2000" b="1" dirty="0"/>
              <a:t>المقطع العرضي الصحيح </a:t>
            </a:r>
            <a:r>
              <a:rPr lang="en-US" sz="2000" b="1" dirty="0"/>
              <a:t>  </a:t>
            </a:r>
            <a:r>
              <a:rPr lang="ar-SA" sz="2000" b="1" dirty="0"/>
              <a:t>  </a:t>
            </a:r>
            <a:r>
              <a:rPr lang="en-US" sz="2000" b="1" dirty="0">
                <a:solidFill>
                  <a:prstClr val="black"/>
                </a:solidFill>
              </a:rPr>
              <a:t>true profile</a:t>
            </a:r>
            <a:r>
              <a:rPr lang="en-US" sz="2000" b="1" dirty="0"/>
              <a:t> </a:t>
            </a:r>
            <a:r>
              <a:rPr lang="ar-SA" sz="2000" b="1" dirty="0"/>
              <a:t>  يتم اعتمادة في وصف انواع الطيات</a:t>
            </a:r>
            <a:endParaRPr lang="en-US" sz="2000" b="1" dirty="0"/>
          </a:p>
        </p:txBody>
      </p:sp>
      <p:cxnSp>
        <p:nvCxnSpPr>
          <p:cNvPr id="8" name="رابط كسهم مستقيم 7"/>
          <p:cNvCxnSpPr/>
          <p:nvPr/>
        </p:nvCxnSpPr>
        <p:spPr>
          <a:xfrm flipH="1" flipV="1">
            <a:off x="2627784" y="4653136"/>
            <a:ext cx="1270000" cy="535994"/>
          </a:xfrm>
          <a:prstGeom prst="straightConnector1">
            <a:avLst/>
          </a:prstGeom>
          <a:ln w="57150">
            <a:solidFill>
              <a:srgbClr val="00B050">
                <a:alpha val="98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مستطيل 8"/>
          <p:cNvSpPr/>
          <p:nvPr/>
        </p:nvSpPr>
        <p:spPr>
          <a:xfrm>
            <a:off x="107504" y="548680"/>
            <a:ext cx="9036496" cy="923330"/>
          </a:xfrm>
          <a:prstGeom prst="rect">
            <a:avLst/>
          </a:prstGeom>
        </p:spPr>
        <p:txBody>
          <a:bodyPr wrap="square">
            <a:spAutoFit/>
          </a:bodyPr>
          <a:lstStyle/>
          <a:p>
            <a:pPr algn="l"/>
            <a:r>
              <a:rPr lang="en-US" dirty="0"/>
              <a:t>The profile is a reference plane used to describe and measure all geometrical characteristics of the fold:  symmetry, height or amplitude, wavelength, tightness, roundness. Indeed, these aspects vary with the angular relationship between any section plane and the folded surface.  </a:t>
            </a:r>
          </a:p>
        </p:txBody>
      </p:sp>
      <p:sp>
        <p:nvSpPr>
          <p:cNvPr id="6" name="مربع نص 5"/>
          <p:cNvSpPr txBox="1"/>
          <p:nvPr/>
        </p:nvSpPr>
        <p:spPr>
          <a:xfrm>
            <a:off x="2719512" y="116632"/>
            <a:ext cx="2356544" cy="523220"/>
          </a:xfrm>
          <a:prstGeom prst="rect">
            <a:avLst/>
          </a:prstGeom>
          <a:noFill/>
        </p:spPr>
        <p:txBody>
          <a:bodyPr wrap="none" rtlCol="1">
            <a:spAutoFit/>
          </a:bodyPr>
          <a:lstStyle/>
          <a:p>
            <a:r>
              <a:rPr lang="en-US" sz="2800" b="1" dirty="0"/>
              <a:t>Profile of folds</a:t>
            </a:r>
            <a:endParaRPr lang="ar-IQ" sz="2800" b="1" dirty="0"/>
          </a:p>
        </p:txBody>
      </p:sp>
      <p:pic>
        <p:nvPicPr>
          <p:cNvPr id="10" name="Picture 15156"/>
          <p:cNvPicPr/>
          <p:nvPr/>
        </p:nvPicPr>
        <p:blipFill>
          <a:blip r:embed="rId2"/>
          <a:stretch>
            <a:fillRect/>
          </a:stretch>
        </p:blipFill>
        <p:spPr>
          <a:xfrm>
            <a:off x="1763688" y="1772816"/>
            <a:ext cx="5184576" cy="2880320"/>
          </a:xfrm>
          <a:prstGeom prst="rect">
            <a:avLst/>
          </a:prstGeom>
        </p:spPr>
      </p:pic>
      <p:sp>
        <p:nvSpPr>
          <p:cNvPr id="14" name="مربع نص 13"/>
          <p:cNvSpPr txBox="1"/>
          <p:nvPr/>
        </p:nvSpPr>
        <p:spPr>
          <a:xfrm>
            <a:off x="6228184" y="3573016"/>
            <a:ext cx="1008112" cy="1276109"/>
          </a:xfrm>
          <a:prstGeom prst="rect">
            <a:avLst/>
          </a:prstGeom>
          <a:solidFill>
            <a:schemeClr val="bg1"/>
          </a:solidFill>
        </p:spPr>
        <p:txBody>
          <a:bodyPr wrap="square" rtlCol="1">
            <a:spAutoFit/>
          </a:bodyPr>
          <a:lstStyle/>
          <a:p>
            <a:endParaRPr lang="ar-IQ" dirty="0"/>
          </a:p>
        </p:txBody>
      </p:sp>
      <p:sp>
        <p:nvSpPr>
          <p:cNvPr id="2" name="عنصر نائب لرقم الشريحة 1"/>
          <p:cNvSpPr>
            <a:spLocks noGrp="1"/>
          </p:cNvSpPr>
          <p:nvPr>
            <p:ph type="sldNum" sz="quarter" idx="12"/>
          </p:nvPr>
        </p:nvSpPr>
        <p:spPr/>
        <p:txBody>
          <a:bodyPr/>
          <a:lstStyle/>
          <a:p>
            <a:fld id="{303EBA22-27A4-4B72-878D-030B6881E55A}" type="slidenum">
              <a:rPr lang="ar-IQ" smtClean="0"/>
              <a:pPr/>
              <a:t>28</a:t>
            </a:fld>
            <a:endParaRPr lang="ar-IQ"/>
          </a:p>
        </p:txBody>
      </p:sp>
      <p:sp>
        <p:nvSpPr>
          <p:cNvPr id="4" name="عنصر نائب للتاريخ 3">
            <a:extLst>
              <a:ext uri="{FF2B5EF4-FFF2-40B4-BE49-F238E27FC236}">
                <a16:creationId xmlns:a16="http://schemas.microsoft.com/office/drawing/2014/main" id="{B4861695-4DD5-402D-E3BD-B94CF12EF6A7}"/>
              </a:ext>
            </a:extLst>
          </p:cNvPr>
          <p:cNvSpPr>
            <a:spLocks noGrp="1"/>
          </p:cNvSpPr>
          <p:nvPr>
            <p:ph type="dt" sz="half" idx="10"/>
          </p:nvPr>
        </p:nvSpPr>
        <p:spPr/>
        <p:txBody>
          <a:bodyPr/>
          <a:lstStyle/>
          <a:p>
            <a:fld id="{B3A67F38-463A-4A8C-AC3D-BEBDC234D7B7}" type="datetime1">
              <a:rPr lang="en-US" smtClean="0"/>
              <a:t>3/9/2025</a:t>
            </a:fld>
            <a:endParaRPr lang="ar-IQ"/>
          </a:p>
        </p:txBody>
      </p:sp>
      <p:sp>
        <p:nvSpPr>
          <p:cNvPr id="5" name="عنصر نائب للتذييل 4">
            <a:extLst>
              <a:ext uri="{FF2B5EF4-FFF2-40B4-BE49-F238E27FC236}">
                <a16:creationId xmlns:a16="http://schemas.microsoft.com/office/drawing/2014/main" id="{3D52734D-CEB7-DBFF-57D6-96E4CE9519AD}"/>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8171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332656"/>
            <a:ext cx="7272808" cy="707886"/>
          </a:xfrm>
          <a:prstGeom prst="rect">
            <a:avLst/>
          </a:prstGeom>
          <a:noFill/>
        </p:spPr>
        <p:txBody>
          <a:bodyPr wrap="square" rtlCol="1">
            <a:spAutoFit/>
          </a:bodyPr>
          <a:lstStyle/>
          <a:p>
            <a:r>
              <a:rPr lang="ar-IQ" sz="4000" dirty="0">
                <a:solidFill>
                  <a:srgbClr val="FF0000"/>
                </a:solidFill>
              </a:rPr>
              <a:t>انواع الطيات </a:t>
            </a:r>
            <a:r>
              <a:rPr lang="en-US" sz="4000" dirty="0">
                <a:solidFill>
                  <a:srgbClr val="FF0000"/>
                </a:solidFill>
              </a:rPr>
              <a:t> FOLDS TYPE    </a:t>
            </a:r>
            <a:r>
              <a:rPr lang="en-US" dirty="0"/>
              <a:t>             </a:t>
            </a:r>
            <a:endParaRPr lang="ar-IQ" dirty="0"/>
          </a:p>
        </p:txBody>
      </p:sp>
      <p:sp>
        <p:nvSpPr>
          <p:cNvPr id="4" name="TextBox 3"/>
          <p:cNvSpPr txBox="1"/>
          <p:nvPr/>
        </p:nvSpPr>
        <p:spPr>
          <a:xfrm>
            <a:off x="420592" y="1196752"/>
            <a:ext cx="8568952" cy="3539430"/>
          </a:xfrm>
          <a:prstGeom prst="rect">
            <a:avLst/>
          </a:prstGeom>
          <a:noFill/>
        </p:spPr>
        <p:txBody>
          <a:bodyPr wrap="square" rtlCol="1">
            <a:spAutoFit/>
          </a:bodyPr>
          <a:lstStyle/>
          <a:p>
            <a:r>
              <a:rPr lang="ar-IQ" dirty="0"/>
              <a:t> </a:t>
            </a:r>
            <a:r>
              <a:rPr lang="ar-IQ" sz="3200" dirty="0"/>
              <a:t>ان الانواع التالية من الطيات تغطي معظم الطيات التي قد تشاهد في الحقل وكذلك المقاطع العرضية </a:t>
            </a:r>
            <a:r>
              <a:rPr lang="en-US" sz="3200" dirty="0">
                <a:solidFill>
                  <a:srgbClr val="FF0000"/>
                </a:solidFill>
              </a:rPr>
              <a:t>Cross Section</a:t>
            </a:r>
            <a:r>
              <a:rPr lang="en-US" sz="3200" dirty="0"/>
              <a:t> </a:t>
            </a:r>
            <a:r>
              <a:rPr lang="ar-IQ" sz="3200" dirty="0"/>
              <a:t> المرسومة من الخرائط الجيولوجية.</a:t>
            </a:r>
          </a:p>
          <a:p>
            <a:r>
              <a:rPr lang="ar-IQ" sz="3200" dirty="0"/>
              <a:t>يقصد بالمقاطع العرضية   تلك المقاطع العمودية على محور الطية او مضرب الطبقات المؤلفة للطية او عمودية على المستوي المحوري )</a:t>
            </a:r>
          </a:p>
          <a:p>
            <a:r>
              <a:rPr lang="ar-IQ" sz="3200" dirty="0"/>
              <a:t>وقد شُخصت هذه الانواع بالاعتماد على </a:t>
            </a:r>
          </a:p>
        </p:txBody>
      </p:sp>
      <p:sp>
        <p:nvSpPr>
          <p:cNvPr id="6" name="Text Box 4"/>
          <p:cNvSpPr txBox="1">
            <a:spLocks noChangeArrowheads="1"/>
          </p:cNvSpPr>
          <p:nvPr/>
        </p:nvSpPr>
        <p:spPr bwMode="auto">
          <a:xfrm>
            <a:off x="-2377280" y="4642009"/>
            <a:ext cx="1152128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algn="l" rtl="0" fontAlgn="base">
              <a:spcBef>
                <a:spcPct val="0"/>
              </a:spcBef>
              <a:spcAft>
                <a:spcPct val="0"/>
              </a:spcAft>
              <a:defRPr sz="2400">
                <a:solidFill>
                  <a:schemeClr val="tx1"/>
                </a:solidFill>
                <a:latin typeface="Times New Roman" pitchFamily="18" charset="0"/>
              </a:defRPr>
            </a:lvl6pPr>
            <a:lvl7pPr marL="3200400" indent="-457200" algn="l" rtl="0" fontAlgn="base">
              <a:spcBef>
                <a:spcPct val="0"/>
              </a:spcBef>
              <a:spcAft>
                <a:spcPct val="0"/>
              </a:spcAft>
              <a:defRPr sz="2400">
                <a:solidFill>
                  <a:schemeClr val="tx1"/>
                </a:solidFill>
                <a:latin typeface="Times New Roman" pitchFamily="18" charset="0"/>
              </a:defRPr>
            </a:lvl7pPr>
            <a:lvl8pPr marL="3657600" indent="-457200" algn="l" rtl="0" fontAlgn="base">
              <a:spcBef>
                <a:spcPct val="0"/>
              </a:spcBef>
              <a:spcAft>
                <a:spcPct val="0"/>
              </a:spcAft>
              <a:defRPr sz="2400">
                <a:solidFill>
                  <a:schemeClr val="tx1"/>
                </a:solidFill>
                <a:latin typeface="Times New Roman" pitchFamily="18" charset="0"/>
              </a:defRPr>
            </a:lvl8pPr>
            <a:lvl9pPr marL="4114800" indent="-457200" algn="l" rtl="0" fontAlgn="base">
              <a:spcBef>
                <a:spcPct val="0"/>
              </a:spcBef>
              <a:spcAft>
                <a:spcPct val="0"/>
              </a:spcAft>
              <a:defRPr sz="2400">
                <a:solidFill>
                  <a:schemeClr val="tx1"/>
                </a:solidFill>
                <a:latin typeface="Times New Roman" pitchFamily="18" charset="0"/>
              </a:defRPr>
            </a:lvl9pPr>
          </a:lstStyle>
          <a:p>
            <a:pPr marL="0" indent="0" algn="r"/>
            <a:r>
              <a:rPr lang="en-US" sz="3200" dirty="0">
                <a:solidFill>
                  <a:srgbClr val="0066FF"/>
                </a:solidFill>
                <a:latin typeface="Tahoma" pitchFamily="34" charset="0"/>
                <a:cs typeface="Tahoma" pitchFamily="34" charset="0"/>
              </a:rPr>
              <a:t>Based on:                                                        </a:t>
            </a:r>
            <a:endParaRPr lang="en-US" sz="3200" b="1" dirty="0">
              <a:solidFill>
                <a:srgbClr val="0066FF"/>
              </a:solidFill>
              <a:latin typeface="Tahoma" pitchFamily="34" charset="0"/>
              <a:cs typeface="Tahoma" pitchFamily="34" charset="0"/>
            </a:endParaRPr>
          </a:p>
          <a:p>
            <a:pPr marL="0" indent="0" algn="r"/>
            <a:r>
              <a:rPr lang="ar-IQ" sz="3200" dirty="0">
                <a:solidFill>
                  <a:srgbClr val="0070C0"/>
                </a:solidFill>
                <a:latin typeface="Calibri"/>
              </a:rPr>
              <a:t>توجية المستوي المحوري     </a:t>
            </a:r>
            <a:r>
              <a:rPr lang="en-US" sz="3200" dirty="0">
                <a:solidFill>
                  <a:srgbClr val="0066FF"/>
                </a:solidFill>
                <a:latin typeface="Tahoma" pitchFamily="34" charset="0"/>
                <a:cs typeface="Tahoma" pitchFamily="34" charset="0"/>
              </a:rPr>
              <a:t>  Orientation of the Axial plane</a:t>
            </a:r>
          </a:p>
          <a:p>
            <a:pPr marL="0" lvl="0" indent="0" algn="r"/>
            <a:r>
              <a:rPr lang="ar-IQ" sz="3200" dirty="0">
                <a:solidFill>
                  <a:srgbClr val="FF0000"/>
                </a:solidFill>
                <a:latin typeface="Calibri"/>
              </a:rPr>
              <a:t>ميل اجنحة الطية                </a:t>
            </a:r>
            <a:r>
              <a:rPr lang="en-US" sz="2800" b="1" dirty="0">
                <a:solidFill>
                  <a:srgbClr val="FF0000"/>
                </a:solidFill>
                <a:latin typeface="Tahoma" pitchFamily="34" charset="0"/>
                <a:cs typeface="Tahoma" pitchFamily="34" charset="0"/>
              </a:rPr>
              <a:t>  </a:t>
            </a:r>
            <a:r>
              <a:rPr lang="en-US" sz="3200" dirty="0">
                <a:solidFill>
                  <a:srgbClr val="FF0000"/>
                </a:solidFill>
                <a:latin typeface="Tahoma" pitchFamily="34" charset="0"/>
                <a:cs typeface="Tahoma" pitchFamily="34" charset="0"/>
              </a:rPr>
              <a:t>Tilt (or Dip) of the Fold limbs</a:t>
            </a:r>
            <a:endParaRPr lang="en-US" sz="2800" dirty="0">
              <a:solidFill>
                <a:srgbClr val="FF0000"/>
              </a:solidFill>
              <a:latin typeface="Tahoma" pitchFamily="34" charset="0"/>
              <a:cs typeface="Tahoma" pitchFamily="34" charset="0"/>
            </a:endParaRPr>
          </a:p>
          <a:p>
            <a:pPr marL="0" indent="0">
              <a:spcBef>
                <a:spcPct val="50000"/>
              </a:spcBef>
            </a:pPr>
            <a:endParaRPr lang="en-US" sz="2800" b="1" dirty="0">
              <a:solidFill>
                <a:srgbClr val="FF0000"/>
              </a:solidFill>
              <a:latin typeface="Tahoma" pitchFamily="34" charset="0"/>
              <a:cs typeface="Tahoma" pitchFamily="34" charset="0"/>
            </a:endParaRPr>
          </a:p>
        </p:txBody>
      </p:sp>
      <p:sp>
        <p:nvSpPr>
          <p:cNvPr id="7" name="عنصر نائب لرقم الشريحة 6"/>
          <p:cNvSpPr>
            <a:spLocks noGrp="1"/>
          </p:cNvSpPr>
          <p:nvPr>
            <p:ph type="sldNum" sz="quarter" idx="12"/>
          </p:nvPr>
        </p:nvSpPr>
        <p:spPr/>
        <p:txBody>
          <a:bodyPr/>
          <a:lstStyle/>
          <a:p>
            <a:fld id="{303EBA22-27A4-4B72-878D-030B6881E55A}" type="slidenum">
              <a:rPr lang="ar-IQ" smtClean="0"/>
              <a:pPr/>
              <a:t>29</a:t>
            </a:fld>
            <a:endParaRPr lang="ar-IQ"/>
          </a:p>
        </p:txBody>
      </p:sp>
      <p:sp>
        <p:nvSpPr>
          <p:cNvPr id="2" name="عنصر نائب للتاريخ 1">
            <a:extLst>
              <a:ext uri="{FF2B5EF4-FFF2-40B4-BE49-F238E27FC236}">
                <a16:creationId xmlns:a16="http://schemas.microsoft.com/office/drawing/2014/main" id="{034392BD-6B2B-E6D8-4E8F-ABC90B4194A6}"/>
              </a:ext>
            </a:extLst>
          </p:cNvPr>
          <p:cNvSpPr>
            <a:spLocks noGrp="1"/>
          </p:cNvSpPr>
          <p:nvPr>
            <p:ph type="dt" sz="half" idx="10"/>
          </p:nvPr>
        </p:nvSpPr>
        <p:spPr/>
        <p:txBody>
          <a:bodyPr/>
          <a:lstStyle/>
          <a:p>
            <a:fld id="{BD41A2CB-EF73-4730-A7C6-2A2AF0781046}" type="datetime1">
              <a:rPr lang="en-US" smtClean="0"/>
              <a:t>3/9/2025</a:t>
            </a:fld>
            <a:endParaRPr lang="ar-IQ"/>
          </a:p>
        </p:txBody>
      </p:sp>
      <p:sp>
        <p:nvSpPr>
          <p:cNvPr id="5" name="عنصر نائب للتذييل 4">
            <a:extLst>
              <a:ext uri="{FF2B5EF4-FFF2-40B4-BE49-F238E27FC236}">
                <a16:creationId xmlns:a16="http://schemas.microsoft.com/office/drawing/2014/main" id="{4CA64D39-85F3-E273-FDBC-C7D510C554CB}"/>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42934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2639"/>
            <a:ext cx="8676456" cy="5509200"/>
          </a:xfrm>
          <a:prstGeom prst="rect">
            <a:avLst/>
          </a:prstGeom>
          <a:noFill/>
        </p:spPr>
        <p:txBody>
          <a:bodyPr wrap="square" rtlCol="1">
            <a:spAutoFit/>
          </a:bodyPr>
          <a:lstStyle/>
          <a:p>
            <a:r>
              <a:rPr lang="ar-IQ" sz="3200" dirty="0"/>
              <a:t>ان الطيات  التي نحن بصددها في هذه المحاضرة تشمل الانواع الناتجة عن تاثير قوة تكتونية </a:t>
            </a:r>
            <a:r>
              <a:rPr lang="en-US" sz="3200" dirty="0"/>
              <a:t>tectonic force </a:t>
            </a:r>
            <a:r>
              <a:rPr lang="ar-IQ" sz="3200" dirty="0"/>
              <a:t> تنشأ بسبب التفاعل </a:t>
            </a:r>
            <a:r>
              <a:rPr lang="ar-SA" sz="3200" dirty="0"/>
              <a:t>الحركي </a:t>
            </a:r>
            <a:r>
              <a:rPr lang="ar-IQ" sz="3200" dirty="0"/>
              <a:t>بين الاطباق التكونية . اذ ان  انواع من الطيات تنشا عن قوة غير تكتونية وتحت تاثير قوى مختلفة مثل ط</a:t>
            </a:r>
            <a:r>
              <a:rPr lang="ar-SA" sz="3200" dirty="0"/>
              <a:t>ي</a:t>
            </a:r>
            <a:r>
              <a:rPr lang="ar-IQ" sz="3200" dirty="0"/>
              <a:t>ات الانزلاق الجذبي بفعل  قوى الجاذبية الارضية او ثقل الثلاجيات الجليدية  او بفعل التراص التفاضلي للطبقات الصخرية الرسوبية اثناء الترسيب وقبل التصلب </a:t>
            </a:r>
            <a:r>
              <a:rPr lang="en-US" sz="3200" dirty="0" err="1"/>
              <a:t>prelithfication</a:t>
            </a:r>
            <a:r>
              <a:rPr lang="ar-IQ" dirty="0"/>
              <a:t> .</a:t>
            </a:r>
            <a:r>
              <a:rPr lang="ar-SA" sz="2800" dirty="0"/>
              <a:t>وغيرها.</a:t>
            </a:r>
            <a:endParaRPr lang="ar-IQ" sz="2800" dirty="0"/>
          </a:p>
          <a:p>
            <a:r>
              <a:rPr lang="ar-IQ" sz="3200" dirty="0"/>
              <a:t>ويجب ان ن</a:t>
            </a:r>
            <a:r>
              <a:rPr lang="ar-SA" sz="3200" dirty="0"/>
              <a:t>ذ</a:t>
            </a:r>
            <a:r>
              <a:rPr lang="ar-IQ" sz="3200" dirty="0"/>
              <a:t>كر ان قسم كبير من الطيات قد لاتكون واضحة على سطح الارض اي انها مطمورة تحتة وفي هذه الحالة يمكننا الاستعانة بالاجهزة الجيوفيزيائية والمعلومات اتي قد نحصل عليها من حفر الابار وخاصة في حقول النفط.</a:t>
            </a:r>
          </a:p>
        </p:txBody>
      </p:sp>
      <p:sp>
        <p:nvSpPr>
          <p:cNvPr id="5" name="عنصر نائب لرقم الشريحة 4"/>
          <p:cNvSpPr>
            <a:spLocks noGrp="1"/>
          </p:cNvSpPr>
          <p:nvPr>
            <p:ph type="sldNum" sz="quarter" idx="12"/>
          </p:nvPr>
        </p:nvSpPr>
        <p:spPr/>
        <p:txBody>
          <a:bodyPr/>
          <a:lstStyle/>
          <a:p>
            <a:fld id="{303EBA22-27A4-4B72-878D-030B6881E55A}" type="slidenum">
              <a:rPr lang="ar-IQ" smtClean="0"/>
              <a:pPr/>
              <a:t>3</a:t>
            </a:fld>
            <a:endParaRPr lang="ar-IQ"/>
          </a:p>
        </p:txBody>
      </p:sp>
      <p:sp>
        <p:nvSpPr>
          <p:cNvPr id="3" name="عنصر نائب للتاريخ 2">
            <a:extLst>
              <a:ext uri="{FF2B5EF4-FFF2-40B4-BE49-F238E27FC236}">
                <a16:creationId xmlns:a16="http://schemas.microsoft.com/office/drawing/2014/main" id="{F6CE54FD-2112-2E35-07B8-DC7E15B60654}"/>
              </a:ext>
            </a:extLst>
          </p:cNvPr>
          <p:cNvSpPr>
            <a:spLocks noGrp="1"/>
          </p:cNvSpPr>
          <p:nvPr>
            <p:ph type="dt" sz="half" idx="10"/>
          </p:nvPr>
        </p:nvSpPr>
        <p:spPr/>
        <p:txBody>
          <a:bodyPr/>
          <a:lstStyle/>
          <a:p>
            <a:fld id="{439C1242-FB88-411A-93E5-355CDFCA7770}" type="datetime1">
              <a:rPr lang="en-US" smtClean="0"/>
              <a:t>3/9/2025</a:t>
            </a:fld>
            <a:endParaRPr lang="ar-IQ"/>
          </a:p>
        </p:txBody>
      </p:sp>
      <p:sp>
        <p:nvSpPr>
          <p:cNvPr id="4" name="عنصر نائب للتذييل 3">
            <a:extLst>
              <a:ext uri="{FF2B5EF4-FFF2-40B4-BE49-F238E27FC236}">
                <a16:creationId xmlns:a16="http://schemas.microsoft.com/office/drawing/2014/main" id="{A4AA11E5-1839-AF59-5058-4C73B5272A52}"/>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3024496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0993" y="620688"/>
            <a:ext cx="7556312" cy="3477875"/>
          </a:xfrm>
          <a:prstGeom prst="rect">
            <a:avLst/>
          </a:prstGeom>
          <a:noFill/>
        </p:spPr>
        <p:txBody>
          <a:bodyPr wrap="square" rtlCol="1">
            <a:spAutoFit/>
          </a:bodyPr>
          <a:lstStyle/>
          <a:p>
            <a:r>
              <a:rPr lang="en-US" sz="2800" dirty="0"/>
              <a:t>1</a:t>
            </a:r>
            <a:r>
              <a:rPr lang="ar-IQ" sz="2800" dirty="0"/>
              <a:t>- الطية المحدبة </a:t>
            </a:r>
            <a:r>
              <a:rPr lang="en-US" sz="2800" dirty="0"/>
              <a:t> Anticline</a:t>
            </a:r>
          </a:p>
          <a:p>
            <a:r>
              <a:rPr lang="en-US" sz="2800" dirty="0"/>
              <a:t>2</a:t>
            </a:r>
            <a:r>
              <a:rPr lang="ar-IQ" sz="2800" dirty="0"/>
              <a:t>- الطية المقعرة   </a:t>
            </a:r>
            <a:r>
              <a:rPr lang="en-US" sz="2800" dirty="0"/>
              <a:t> Syncline</a:t>
            </a:r>
          </a:p>
          <a:p>
            <a:r>
              <a:rPr lang="en-US" sz="2800" dirty="0"/>
              <a:t>3</a:t>
            </a:r>
            <a:r>
              <a:rPr lang="ar-IQ" sz="2800" dirty="0"/>
              <a:t>- الطية المتكئة </a:t>
            </a:r>
            <a:r>
              <a:rPr lang="en-US" sz="2800" dirty="0"/>
              <a:t> Overturned Fold </a:t>
            </a:r>
          </a:p>
          <a:p>
            <a:r>
              <a:rPr lang="en-US" sz="2800" dirty="0"/>
              <a:t>4</a:t>
            </a:r>
            <a:r>
              <a:rPr lang="ar-IQ" sz="2800" dirty="0"/>
              <a:t>- الطية المضطجعة   </a:t>
            </a:r>
            <a:r>
              <a:rPr lang="en-US" sz="2800" dirty="0"/>
              <a:t>   Recumbent Fold</a:t>
            </a:r>
          </a:p>
          <a:p>
            <a:r>
              <a:rPr lang="en-US" sz="2800" dirty="0"/>
              <a:t>5</a:t>
            </a:r>
            <a:r>
              <a:rPr lang="ar-IQ" sz="2800" dirty="0"/>
              <a:t>- الطية متساوية الميل </a:t>
            </a:r>
            <a:r>
              <a:rPr lang="en-US" sz="2800" dirty="0"/>
              <a:t> Isoclinal  Fold</a:t>
            </a:r>
          </a:p>
          <a:p>
            <a:r>
              <a:rPr lang="en-US" sz="2800" dirty="0"/>
              <a:t> 6</a:t>
            </a:r>
            <a:r>
              <a:rPr lang="ar-IQ" sz="2800" dirty="0"/>
              <a:t>- الطية الصندوقية </a:t>
            </a:r>
            <a:r>
              <a:rPr lang="en-US" sz="2800" dirty="0"/>
              <a:t> Box Fold</a:t>
            </a:r>
          </a:p>
          <a:p>
            <a:r>
              <a:rPr lang="en-US" sz="3200" dirty="0"/>
              <a:t>  </a:t>
            </a:r>
            <a:endParaRPr lang="en-US" dirty="0"/>
          </a:p>
          <a:p>
            <a:endParaRPr lang="ar-IQ" sz="1600" dirty="0"/>
          </a:p>
        </p:txBody>
      </p:sp>
      <p:sp>
        <p:nvSpPr>
          <p:cNvPr id="3" name="Rectangle 2"/>
          <p:cNvSpPr/>
          <p:nvPr/>
        </p:nvSpPr>
        <p:spPr>
          <a:xfrm>
            <a:off x="4846458" y="35913"/>
            <a:ext cx="2346686" cy="584775"/>
          </a:xfrm>
          <a:prstGeom prst="rect">
            <a:avLst/>
          </a:prstGeom>
        </p:spPr>
        <p:txBody>
          <a:bodyPr wrap="square">
            <a:spAutoFit/>
          </a:bodyPr>
          <a:lstStyle/>
          <a:p>
            <a:r>
              <a:rPr lang="ar-IQ" sz="3200" dirty="0">
                <a:solidFill>
                  <a:srgbClr val="FF0000"/>
                </a:solidFill>
              </a:rPr>
              <a:t>انواع الطيات </a:t>
            </a:r>
            <a:endParaRPr lang="en-US" sz="3200" dirty="0"/>
          </a:p>
        </p:txBody>
      </p:sp>
      <p:sp>
        <p:nvSpPr>
          <p:cNvPr id="8" name="Rectangle 1"/>
          <p:cNvSpPr/>
          <p:nvPr/>
        </p:nvSpPr>
        <p:spPr>
          <a:xfrm>
            <a:off x="640401" y="3005955"/>
            <a:ext cx="8136904" cy="3354765"/>
          </a:xfrm>
          <a:prstGeom prst="rect">
            <a:avLst/>
          </a:prstGeom>
        </p:spPr>
        <p:txBody>
          <a:bodyPr wrap="square">
            <a:spAutoFit/>
          </a:bodyPr>
          <a:lstStyle/>
          <a:p>
            <a:endParaRPr lang="en-US" sz="1600" dirty="0"/>
          </a:p>
          <a:p>
            <a:r>
              <a:rPr lang="en-US" sz="2800" dirty="0"/>
              <a:t>7</a:t>
            </a:r>
            <a:r>
              <a:rPr lang="ar-IQ" sz="2800" dirty="0"/>
              <a:t>- الطية المسننة(المنشارية اوالشيفرونية) </a:t>
            </a:r>
            <a:r>
              <a:rPr lang="en-US" sz="2800" dirty="0"/>
              <a:t> Chevron Fold</a:t>
            </a:r>
          </a:p>
          <a:p>
            <a:r>
              <a:rPr lang="en-US" sz="2800" dirty="0"/>
              <a:t>8</a:t>
            </a:r>
            <a:r>
              <a:rPr lang="ar-IQ" sz="2800" dirty="0"/>
              <a:t>- الطية المروحية </a:t>
            </a:r>
            <a:r>
              <a:rPr lang="en-US" sz="2800" dirty="0"/>
              <a:t>  Fan Fold</a:t>
            </a:r>
          </a:p>
          <a:p>
            <a:r>
              <a:rPr lang="en-US" sz="2800" dirty="0"/>
              <a:t>9</a:t>
            </a:r>
            <a:r>
              <a:rPr lang="ar-IQ" sz="2800" dirty="0"/>
              <a:t>- الطية المتوازية </a:t>
            </a:r>
            <a:r>
              <a:rPr lang="en-US" sz="2800" dirty="0"/>
              <a:t> Parallel Fold</a:t>
            </a:r>
          </a:p>
          <a:p>
            <a:r>
              <a:rPr lang="en-US" sz="2800" dirty="0"/>
              <a:t>10</a:t>
            </a:r>
            <a:r>
              <a:rPr lang="ar-IQ" sz="2800" dirty="0"/>
              <a:t>- الطية المتشابهة</a:t>
            </a:r>
            <a:r>
              <a:rPr lang="en-US" sz="2800" dirty="0"/>
              <a:t> Similar  Fold  </a:t>
            </a:r>
          </a:p>
          <a:p>
            <a:r>
              <a:rPr lang="en-US" sz="2800" dirty="0"/>
              <a:t> -11</a:t>
            </a:r>
            <a:r>
              <a:rPr lang="ar-IQ" sz="2800" dirty="0"/>
              <a:t>طية وحيدة الميل </a:t>
            </a:r>
            <a:r>
              <a:rPr lang="en-US" sz="2800" dirty="0"/>
              <a:t> Monocline Fold</a:t>
            </a:r>
          </a:p>
          <a:p>
            <a:r>
              <a:rPr lang="en-US" sz="2800" dirty="0"/>
              <a:t> -12</a:t>
            </a:r>
            <a:r>
              <a:rPr lang="ar-IQ" sz="2800" dirty="0"/>
              <a:t>الطيات المطوية  </a:t>
            </a:r>
            <a:r>
              <a:rPr lang="en-US" sz="2800" dirty="0"/>
              <a:t> Refolded  Folds</a:t>
            </a:r>
          </a:p>
          <a:p>
            <a:r>
              <a:rPr lang="en-US" sz="2800" dirty="0"/>
              <a:t>13</a:t>
            </a:r>
            <a:r>
              <a:rPr lang="ar-IQ" sz="2800" dirty="0"/>
              <a:t>- القبة </a:t>
            </a:r>
            <a:r>
              <a:rPr lang="en-US" sz="2800" dirty="0"/>
              <a:t>Dome </a:t>
            </a:r>
            <a:r>
              <a:rPr lang="ar-IQ" sz="2800" dirty="0"/>
              <a:t> والحوض </a:t>
            </a:r>
            <a:r>
              <a:rPr lang="en-US" sz="2800" dirty="0"/>
              <a:t> Basin</a:t>
            </a:r>
          </a:p>
        </p:txBody>
      </p:sp>
      <p:sp>
        <p:nvSpPr>
          <p:cNvPr id="6" name="عنصر نائب لرقم الشريحة 5"/>
          <p:cNvSpPr>
            <a:spLocks noGrp="1"/>
          </p:cNvSpPr>
          <p:nvPr>
            <p:ph type="sldNum" sz="quarter" idx="12"/>
          </p:nvPr>
        </p:nvSpPr>
        <p:spPr/>
        <p:txBody>
          <a:bodyPr/>
          <a:lstStyle/>
          <a:p>
            <a:fld id="{303EBA22-27A4-4B72-878D-030B6881E55A}" type="slidenum">
              <a:rPr lang="ar-IQ" smtClean="0"/>
              <a:pPr/>
              <a:t>30</a:t>
            </a:fld>
            <a:endParaRPr lang="ar-IQ"/>
          </a:p>
        </p:txBody>
      </p:sp>
      <p:sp>
        <p:nvSpPr>
          <p:cNvPr id="4" name="عنصر نائب للتاريخ 3">
            <a:extLst>
              <a:ext uri="{FF2B5EF4-FFF2-40B4-BE49-F238E27FC236}">
                <a16:creationId xmlns:a16="http://schemas.microsoft.com/office/drawing/2014/main" id="{B682C082-402B-0E54-4285-A101A43350B8}"/>
              </a:ext>
            </a:extLst>
          </p:cNvPr>
          <p:cNvSpPr>
            <a:spLocks noGrp="1"/>
          </p:cNvSpPr>
          <p:nvPr>
            <p:ph type="dt" sz="half" idx="10"/>
          </p:nvPr>
        </p:nvSpPr>
        <p:spPr/>
        <p:txBody>
          <a:bodyPr/>
          <a:lstStyle/>
          <a:p>
            <a:fld id="{71903273-DC8D-45B8-90FB-7C2C8F67F477}" type="datetime1">
              <a:rPr lang="en-US" smtClean="0"/>
              <a:t>3/9/2025</a:t>
            </a:fld>
            <a:endParaRPr lang="ar-IQ"/>
          </a:p>
        </p:txBody>
      </p:sp>
      <p:sp>
        <p:nvSpPr>
          <p:cNvPr id="5" name="عنصر نائب للتذييل 4">
            <a:extLst>
              <a:ext uri="{FF2B5EF4-FFF2-40B4-BE49-F238E27FC236}">
                <a16:creationId xmlns:a16="http://schemas.microsoft.com/office/drawing/2014/main" id="{EB5FBCC4-34C3-B1FB-95D8-CC7D666B2188}"/>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3946480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528" y="54904"/>
            <a:ext cx="8856984" cy="892552"/>
          </a:xfrm>
          <a:prstGeom prst="rect">
            <a:avLst/>
          </a:prstGeom>
          <a:noFill/>
        </p:spPr>
        <p:txBody>
          <a:bodyPr wrap="square" rtlCol="1">
            <a:spAutoFit/>
          </a:bodyPr>
          <a:lstStyle/>
          <a:p>
            <a:r>
              <a:rPr lang="ar-IQ" sz="2800" dirty="0"/>
              <a:t>.</a:t>
            </a:r>
            <a:r>
              <a:rPr lang="en-US" sz="2800" u="sng" dirty="0"/>
              <a:t> </a:t>
            </a:r>
            <a:r>
              <a:rPr lang="en-US" sz="2400" dirty="0"/>
              <a:t>Anticline :fold that is convex </a:t>
            </a:r>
            <a:r>
              <a:rPr lang="en-US" sz="2400" dirty="0" err="1"/>
              <a:t>upward,older</a:t>
            </a:r>
            <a:r>
              <a:rPr lang="en-US" sz="2400" dirty="0"/>
              <a:t> rocks in the center. two limbs dip away from each other</a:t>
            </a:r>
            <a:endParaRPr lang="ar-IQ" sz="2400" dirty="0"/>
          </a:p>
        </p:txBody>
      </p:sp>
      <p:pic>
        <p:nvPicPr>
          <p:cNvPr id="3" name="Picture 2" descr="figure 10-12"/>
          <p:cNvPicPr>
            <a:picLocks noChangeAspect="1" noChangeArrowheads="1"/>
          </p:cNvPicPr>
          <p:nvPr/>
        </p:nvPicPr>
        <p:blipFill rotWithShape="1">
          <a:blip r:embed="rId2">
            <a:lum bright="-10000" contrast="10000"/>
            <a:extLst>
              <a:ext uri="{28A0092B-C50C-407E-A947-70E740481C1C}">
                <a14:useLocalDpi xmlns:a14="http://schemas.microsoft.com/office/drawing/2010/main" val="0"/>
              </a:ext>
            </a:extLst>
          </a:blip>
          <a:srcRect r="34306"/>
          <a:stretch/>
        </p:blipFill>
        <p:spPr bwMode="auto">
          <a:xfrm>
            <a:off x="251520" y="1997911"/>
            <a:ext cx="7416824" cy="432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p:nvPr/>
        </p:nvSpPr>
        <p:spPr>
          <a:xfrm>
            <a:off x="107504" y="908720"/>
            <a:ext cx="8568952" cy="830997"/>
          </a:xfrm>
          <a:prstGeom prst="rect">
            <a:avLst/>
          </a:prstGeom>
        </p:spPr>
        <p:txBody>
          <a:bodyPr wrap="square">
            <a:spAutoFit/>
          </a:bodyPr>
          <a:lstStyle/>
          <a:p>
            <a:pPr algn="l"/>
            <a:r>
              <a:rPr lang="en-US" sz="2400" u="sng" dirty="0"/>
              <a:t>Syncline</a:t>
            </a:r>
            <a:r>
              <a:rPr lang="en-US" sz="2400" dirty="0"/>
              <a:t>: fold that is convex downward. younger rocks in the center. two limbs dip toward each other</a:t>
            </a:r>
            <a:endParaRPr lang="ar-IQ" sz="2400" dirty="0"/>
          </a:p>
        </p:txBody>
      </p:sp>
      <p:sp>
        <p:nvSpPr>
          <p:cNvPr id="4" name="عنصر نائب لرقم الشريحة 3"/>
          <p:cNvSpPr>
            <a:spLocks noGrp="1"/>
          </p:cNvSpPr>
          <p:nvPr>
            <p:ph type="sldNum" sz="quarter" idx="12"/>
          </p:nvPr>
        </p:nvSpPr>
        <p:spPr/>
        <p:txBody>
          <a:bodyPr/>
          <a:lstStyle/>
          <a:p>
            <a:fld id="{303EBA22-27A4-4B72-878D-030B6881E55A}" type="slidenum">
              <a:rPr lang="ar-IQ" smtClean="0"/>
              <a:pPr/>
              <a:t>31</a:t>
            </a:fld>
            <a:endParaRPr lang="ar-IQ"/>
          </a:p>
        </p:txBody>
      </p:sp>
      <p:sp>
        <p:nvSpPr>
          <p:cNvPr id="5" name="عنصر نائب للتاريخ 4">
            <a:extLst>
              <a:ext uri="{FF2B5EF4-FFF2-40B4-BE49-F238E27FC236}">
                <a16:creationId xmlns:a16="http://schemas.microsoft.com/office/drawing/2014/main" id="{0550446F-6F37-DBC0-21FB-47EDCC467D86}"/>
              </a:ext>
            </a:extLst>
          </p:cNvPr>
          <p:cNvSpPr>
            <a:spLocks noGrp="1"/>
          </p:cNvSpPr>
          <p:nvPr>
            <p:ph type="dt" sz="half" idx="10"/>
          </p:nvPr>
        </p:nvSpPr>
        <p:spPr/>
        <p:txBody>
          <a:bodyPr/>
          <a:lstStyle/>
          <a:p>
            <a:fld id="{50095AA8-667D-43CB-A300-CEEA874FD2D0}" type="datetime1">
              <a:rPr lang="en-US" smtClean="0"/>
              <a:t>3/9/2025</a:t>
            </a:fld>
            <a:endParaRPr lang="ar-IQ"/>
          </a:p>
        </p:txBody>
      </p:sp>
      <p:sp>
        <p:nvSpPr>
          <p:cNvPr id="6" name="عنصر نائب للتذييل 5">
            <a:extLst>
              <a:ext uri="{FF2B5EF4-FFF2-40B4-BE49-F238E27FC236}">
                <a16:creationId xmlns:a16="http://schemas.microsoft.com/office/drawing/2014/main" id="{51CC9C1F-8AAA-8748-A978-A734E8B6F5BF}"/>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96206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144016" y="44624"/>
            <a:ext cx="5796136" cy="3501008"/>
            <a:chOff x="0" y="0"/>
            <a:chExt cx="9144000" cy="6858000"/>
          </a:xfrm>
        </p:grpSpPr>
        <p:pic>
          <p:nvPicPr>
            <p:cNvPr id="2" name="Picture 2"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59832" y="1412776"/>
              <a:ext cx="2379176" cy="769441"/>
            </a:xfrm>
            <a:prstGeom prst="rect">
              <a:avLst/>
            </a:prstGeom>
          </p:spPr>
          <p:txBody>
            <a:bodyPr wrap="none">
              <a:spAutoFit/>
            </a:bodyPr>
            <a:lstStyle/>
            <a:p>
              <a:pPr lvl="0" algn="ctr" defTabSz="914400" rtl="0" fontAlgn="base">
                <a:spcBef>
                  <a:spcPct val="0"/>
                </a:spcBef>
                <a:spcAft>
                  <a:spcPct val="0"/>
                </a:spcAft>
              </a:pPr>
              <a:r>
                <a:rPr lang="en-US" sz="4400" b="1" dirty="0">
                  <a:solidFill>
                    <a:srgbClr val="FFCC00"/>
                  </a:solidFill>
                  <a:latin typeface="Times New Roman" pitchFamily="18" charset="0"/>
                </a:rPr>
                <a:t>Anticline</a:t>
              </a:r>
            </a:p>
          </p:txBody>
        </p:sp>
      </p:grpSp>
      <p:grpSp>
        <p:nvGrpSpPr>
          <p:cNvPr id="8" name="Group 1"/>
          <p:cNvGrpSpPr/>
          <p:nvPr/>
        </p:nvGrpSpPr>
        <p:grpSpPr>
          <a:xfrm>
            <a:off x="144016" y="3501008"/>
            <a:ext cx="5796136" cy="3068960"/>
            <a:chOff x="0" y="1592796"/>
            <a:chExt cx="7020272" cy="5265204"/>
          </a:xfrm>
        </p:grpSpPr>
        <p:pic>
          <p:nvPicPr>
            <p:cNvPr id="9" name="Picture 8"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2796"/>
              <a:ext cx="7020272" cy="526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a:spLocks noChangeArrowheads="1"/>
            </p:cNvSpPr>
            <p:nvPr/>
          </p:nvSpPr>
          <p:spPr bwMode="auto">
            <a:xfrm>
              <a:off x="1061864" y="3031232"/>
              <a:ext cx="3510136" cy="685800"/>
            </a:xfrm>
            <a:prstGeom prst="rect">
              <a:avLst/>
            </a:prstGeom>
            <a:noFill/>
            <a:ln>
              <a:noFill/>
            </a:ln>
            <a:effectLst>
              <a:outerShdw dist="35921" dir="2700000" algn="ctr" rotWithShape="0">
                <a:srgbClr val="000000">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CC00"/>
                  </a:solidFill>
                  <a:effectLst/>
                  <a:uLnTx/>
                  <a:uFillTx/>
                  <a:latin typeface="Times New Roman" pitchFamily="18" charset="0"/>
                </a:rPr>
                <a:t>Syncline</a:t>
              </a:r>
            </a:p>
          </p:txBody>
        </p:sp>
      </p:grpSp>
      <p:sp>
        <p:nvSpPr>
          <p:cNvPr id="11" name="عنصر نائب لرقم الشريحة 10"/>
          <p:cNvSpPr>
            <a:spLocks noGrp="1"/>
          </p:cNvSpPr>
          <p:nvPr>
            <p:ph type="sldNum" sz="quarter" idx="12"/>
          </p:nvPr>
        </p:nvSpPr>
        <p:spPr/>
        <p:txBody>
          <a:bodyPr/>
          <a:lstStyle/>
          <a:p>
            <a:fld id="{303EBA22-27A4-4B72-878D-030B6881E55A}" type="slidenum">
              <a:rPr lang="ar-IQ" smtClean="0"/>
              <a:pPr/>
              <a:t>32</a:t>
            </a:fld>
            <a:endParaRPr lang="ar-IQ"/>
          </a:p>
        </p:txBody>
      </p:sp>
      <p:sp>
        <p:nvSpPr>
          <p:cNvPr id="4" name="عنصر نائب للتاريخ 3">
            <a:extLst>
              <a:ext uri="{FF2B5EF4-FFF2-40B4-BE49-F238E27FC236}">
                <a16:creationId xmlns:a16="http://schemas.microsoft.com/office/drawing/2014/main" id="{2C227EC4-E292-681F-2FAE-EE48A74277B0}"/>
              </a:ext>
            </a:extLst>
          </p:cNvPr>
          <p:cNvSpPr>
            <a:spLocks noGrp="1"/>
          </p:cNvSpPr>
          <p:nvPr>
            <p:ph type="dt" sz="half" idx="10"/>
          </p:nvPr>
        </p:nvSpPr>
        <p:spPr/>
        <p:txBody>
          <a:bodyPr/>
          <a:lstStyle/>
          <a:p>
            <a:fld id="{50579906-5BEA-4F8E-ABBF-3599B68345D5}" type="datetime1">
              <a:rPr lang="en-US" smtClean="0"/>
              <a:t>3/9/2025</a:t>
            </a:fld>
            <a:endParaRPr lang="ar-IQ"/>
          </a:p>
        </p:txBody>
      </p:sp>
      <p:sp>
        <p:nvSpPr>
          <p:cNvPr id="5" name="عنصر نائب للتذييل 4">
            <a:extLst>
              <a:ext uri="{FF2B5EF4-FFF2-40B4-BE49-F238E27FC236}">
                <a16:creationId xmlns:a16="http://schemas.microsoft.com/office/drawing/2014/main" id="{879F79DB-E5B6-8F0A-0D0C-7496C55DD0E7}"/>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886186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32656"/>
            <a:ext cx="8820472" cy="2308324"/>
          </a:xfrm>
          <a:prstGeom prst="rect">
            <a:avLst/>
          </a:prstGeom>
          <a:noFill/>
        </p:spPr>
        <p:txBody>
          <a:bodyPr wrap="square" rtlCol="1">
            <a:spAutoFit/>
          </a:bodyPr>
          <a:lstStyle/>
          <a:p>
            <a:r>
              <a:rPr lang="ar-IQ" sz="2400" dirty="0"/>
              <a:t>الطية المحدبة تطلق  على الطيات التي يكون تسلسل طبقاتها  المحدبة الى الاعلى معلوم اي الاقدم في وسط الطية وعلى وجه التحديد تسمى </a:t>
            </a:r>
            <a:r>
              <a:rPr lang="en-US" sz="2400" dirty="0"/>
              <a:t> </a:t>
            </a:r>
            <a:r>
              <a:rPr lang="en-US" sz="2400" dirty="0" err="1"/>
              <a:t>Antiformal</a:t>
            </a:r>
            <a:r>
              <a:rPr lang="en-US" sz="2400" dirty="0"/>
              <a:t>  Anticline</a:t>
            </a:r>
            <a:r>
              <a:rPr lang="ar-IQ" sz="2400" dirty="0"/>
              <a:t> </a:t>
            </a:r>
            <a:r>
              <a:rPr lang="ar-IQ" sz="2400" u="sng" dirty="0"/>
              <a:t>وعند عدم معرفة  تسلسل طبقات الطية المحدبة في الحقل ولتمييزها عن  الحالة الاولى  يطلق عليها اسم </a:t>
            </a:r>
            <a:r>
              <a:rPr lang="en-US" sz="2400" u="sng" dirty="0"/>
              <a:t> </a:t>
            </a:r>
            <a:r>
              <a:rPr lang="en-US" sz="2400" u="sng" dirty="0" err="1"/>
              <a:t>Antiform</a:t>
            </a:r>
            <a:r>
              <a:rPr lang="en-US" sz="2400" u="sng" dirty="0"/>
              <a:t> </a:t>
            </a:r>
            <a:r>
              <a:rPr lang="ar-IQ" sz="2400" dirty="0"/>
              <a:t> </a:t>
            </a:r>
            <a:r>
              <a:rPr lang="ar-SA" sz="2400" dirty="0"/>
              <a:t>.</a:t>
            </a:r>
            <a:r>
              <a:rPr lang="ar-IQ" sz="2400" dirty="0"/>
              <a:t>وفي حالة كون التسلسل  طبقات الطية المحدبة معكوس  اي ان الاحدث الى الاسفل  والاقدم الى الاعلى  فتسمى الطية </a:t>
            </a:r>
            <a:r>
              <a:rPr lang="en-US" sz="2400" dirty="0"/>
              <a:t> </a:t>
            </a:r>
            <a:r>
              <a:rPr lang="en-US" sz="2400" dirty="0" err="1"/>
              <a:t>Antiformal</a:t>
            </a:r>
            <a:r>
              <a:rPr lang="en-US" sz="2400" dirty="0"/>
              <a:t> Syncline </a:t>
            </a:r>
            <a:r>
              <a:rPr lang="ar-IQ" sz="2400" dirty="0"/>
              <a:t> وذلك لتمييزها عن الطية المحدبة  ذات تسلسل   الطبقات الطبيعي.</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188" y="2603948"/>
            <a:ext cx="3485251" cy="328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92" y="2251885"/>
            <a:ext cx="3212653" cy="32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62325" y="5398815"/>
            <a:ext cx="3243388" cy="523220"/>
          </a:xfrm>
          <a:prstGeom prst="rect">
            <a:avLst/>
          </a:prstGeom>
        </p:spPr>
        <p:txBody>
          <a:bodyPr wrap="none">
            <a:spAutoFit/>
          </a:bodyPr>
          <a:lstStyle/>
          <a:p>
            <a:r>
              <a:rPr lang="en-US" sz="2800" dirty="0" err="1"/>
              <a:t>Antiformal</a:t>
            </a:r>
            <a:r>
              <a:rPr lang="en-US" sz="2800" dirty="0"/>
              <a:t>  Anticline</a:t>
            </a:r>
            <a:r>
              <a:rPr lang="ar-IQ" sz="2000" dirty="0"/>
              <a:t> </a:t>
            </a:r>
          </a:p>
        </p:txBody>
      </p:sp>
      <p:sp>
        <p:nvSpPr>
          <p:cNvPr id="8" name="Rectangle 7"/>
          <p:cNvSpPr/>
          <p:nvPr/>
        </p:nvSpPr>
        <p:spPr>
          <a:xfrm>
            <a:off x="4860032" y="5498535"/>
            <a:ext cx="3517566" cy="584775"/>
          </a:xfrm>
          <a:prstGeom prst="rect">
            <a:avLst/>
          </a:prstGeom>
          <a:solidFill>
            <a:schemeClr val="bg1"/>
          </a:solidFill>
          <a:ln>
            <a:solidFill>
              <a:schemeClr val="bg1"/>
            </a:solidFill>
          </a:ln>
        </p:spPr>
        <p:txBody>
          <a:bodyPr wrap="none">
            <a:spAutoFit/>
          </a:bodyPr>
          <a:lstStyle/>
          <a:p>
            <a:r>
              <a:rPr lang="en-US" sz="3200" dirty="0" err="1"/>
              <a:t>Antiformal</a:t>
            </a:r>
            <a:r>
              <a:rPr lang="en-US" sz="3200" dirty="0"/>
              <a:t> Syncline </a:t>
            </a:r>
            <a:endParaRPr lang="ar-IQ" sz="3200" dirty="0"/>
          </a:p>
        </p:txBody>
      </p:sp>
      <p:sp>
        <p:nvSpPr>
          <p:cNvPr id="10" name="TextBox 9"/>
          <p:cNvSpPr txBox="1"/>
          <p:nvPr/>
        </p:nvSpPr>
        <p:spPr>
          <a:xfrm>
            <a:off x="988527" y="6173647"/>
            <a:ext cx="6394278" cy="369332"/>
          </a:xfrm>
          <a:prstGeom prst="rect">
            <a:avLst/>
          </a:prstGeom>
          <a:noFill/>
        </p:spPr>
        <p:txBody>
          <a:bodyPr wrap="square" rtlCol="0">
            <a:spAutoFit/>
          </a:bodyPr>
          <a:lstStyle/>
          <a:p>
            <a:r>
              <a:rPr lang="en-US" b="1" dirty="0" err="1">
                <a:solidFill>
                  <a:srgbClr val="FF0000"/>
                </a:solidFill>
              </a:rPr>
              <a:t>Antiformal</a:t>
            </a:r>
            <a:r>
              <a:rPr lang="en-US" b="1" dirty="0">
                <a:solidFill>
                  <a:srgbClr val="FF0000"/>
                </a:solidFill>
              </a:rPr>
              <a:t> </a:t>
            </a:r>
            <a:r>
              <a:rPr lang="ar-IQ" b="1" dirty="0">
                <a:solidFill>
                  <a:srgbClr val="FF0000"/>
                </a:solidFill>
              </a:rPr>
              <a:t> للشكل الخارجي           و </a:t>
            </a:r>
            <a:r>
              <a:rPr lang="en-US" b="1" dirty="0">
                <a:solidFill>
                  <a:srgbClr val="FF0000"/>
                </a:solidFill>
              </a:rPr>
              <a:t>Anticline </a:t>
            </a:r>
            <a:r>
              <a:rPr lang="en-US" b="1">
                <a:solidFill>
                  <a:srgbClr val="FF0000"/>
                </a:solidFill>
              </a:rPr>
              <a:t>or Syncline </a:t>
            </a:r>
            <a:r>
              <a:rPr lang="ar-IQ" b="1" dirty="0">
                <a:solidFill>
                  <a:srgbClr val="FF0000"/>
                </a:solidFill>
              </a:rPr>
              <a:t> للتابع الطبقي</a:t>
            </a:r>
            <a:endParaRPr lang="en-US" b="1" dirty="0">
              <a:solidFill>
                <a:srgbClr val="FF0000"/>
              </a:solidFill>
            </a:endParaRPr>
          </a:p>
        </p:txBody>
      </p:sp>
      <p:sp>
        <p:nvSpPr>
          <p:cNvPr id="4" name="عنصر نائب لرقم الشريحة 3"/>
          <p:cNvSpPr>
            <a:spLocks noGrp="1"/>
          </p:cNvSpPr>
          <p:nvPr>
            <p:ph type="sldNum" sz="quarter" idx="12"/>
          </p:nvPr>
        </p:nvSpPr>
        <p:spPr/>
        <p:txBody>
          <a:bodyPr/>
          <a:lstStyle/>
          <a:p>
            <a:fld id="{303EBA22-27A4-4B72-878D-030B6881E55A}" type="slidenum">
              <a:rPr lang="ar-IQ" smtClean="0"/>
              <a:pPr/>
              <a:t>33</a:t>
            </a:fld>
            <a:endParaRPr lang="ar-IQ"/>
          </a:p>
        </p:txBody>
      </p:sp>
      <p:sp>
        <p:nvSpPr>
          <p:cNvPr id="2" name="عنصر نائب للتاريخ 1">
            <a:extLst>
              <a:ext uri="{FF2B5EF4-FFF2-40B4-BE49-F238E27FC236}">
                <a16:creationId xmlns:a16="http://schemas.microsoft.com/office/drawing/2014/main" id="{A19A87C6-A782-9B8D-8A0A-79F0C7EC0F78}"/>
              </a:ext>
            </a:extLst>
          </p:cNvPr>
          <p:cNvSpPr>
            <a:spLocks noGrp="1"/>
          </p:cNvSpPr>
          <p:nvPr>
            <p:ph type="dt" sz="half" idx="10"/>
          </p:nvPr>
        </p:nvSpPr>
        <p:spPr/>
        <p:txBody>
          <a:bodyPr/>
          <a:lstStyle/>
          <a:p>
            <a:fld id="{3A88DAF7-D78E-45C7-9114-3AAF92FAE65D}" type="datetime1">
              <a:rPr lang="en-US" smtClean="0"/>
              <a:t>3/9/2025</a:t>
            </a:fld>
            <a:endParaRPr lang="ar-IQ"/>
          </a:p>
        </p:txBody>
      </p:sp>
      <p:sp>
        <p:nvSpPr>
          <p:cNvPr id="3" name="عنصر نائب للتذييل 2">
            <a:extLst>
              <a:ext uri="{FF2B5EF4-FFF2-40B4-BE49-F238E27FC236}">
                <a16:creationId xmlns:a16="http://schemas.microsoft.com/office/drawing/2014/main" id="{1D88F864-1501-B981-C7BF-7A404F3690DF}"/>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419139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1000"/>
                                        <p:tgtEl>
                                          <p:spTgt spid="5122"/>
                                        </p:tgtEl>
                                      </p:cBhvr>
                                    </p:animEffect>
                                    <p:anim calcmode="lin" valueType="num">
                                      <p:cBhvr>
                                        <p:cTn id="23" dur="1000" fill="hold"/>
                                        <p:tgtEl>
                                          <p:spTgt spid="5122"/>
                                        </p:tgtEl>
                                        <p:attrNameLst>
                                          <p:attrName>ppt_x</p:attrName>
                                        </p:attrNameLst>
                                      </p:cBhvr>
                                      <p:tavLst>
                                        <p:tav tm="0">
                                          <p:val>
                                            <p:strVal val="#ppt_x"/>
                                          </p:val>
                                        </p:tav>
                                        <p:tav tm="100000">
                                          <p:val>
                                            <p:strVal val="#ppt_x"/>
                                          </p:val>
                                        </p:tav>
                                      </p:tavLst>
                                    </p:anim>
                                    <p:anim calcmode="lin" valueType="num">
                                      <p:cBhvr>
                                        <p:cTn id="2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6" y="3297183"/>
            <a:ext cx="3011599" cy="310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188640"/>
            <a:ext cx="8136904" cy="3108543"/>
          </a:xfrm>
          <a:prstGeom prst="rect">
            <a:avLst/>
          </a:prstGeom>
          <a:noFill/>
        </p:spPr>
        <p:txBody>
          <a:bodyPr wrap="square" rtlCol="1">
            <a:spAutoFit/>
          </a:bodyPr>
          <a:lstStyle/>
          <a:p>
            <a:r>
              <a:rPr lang="ar-IQ" sz="2800" dirty="0"/>
              <a:t>اما اذا كان تسلسل طبقات الطية المقعرة  بالوضع الصحيح  في الحقل اي الطبقات الاحدث في وسط الطية والاقدم  نحو الاطراف فتسمى </a:t>
            </a:r>
            <a:r>
              <a:rPr lang="en-US" sz="2800" dirty="0" err="1"/>
              <a:t>Synformal</a:t>
            </a:r>
            <a:r>
              <a:rPr lang="en-US" sz="2800" dirty="0"/>
              <a:t> Syncline</a:t>
            </a:r>
            <a:r>
              <a:rPr lang="ar-IQ" sz="2800" dirty="0"/>
              <a:t> ,</a:t>
            </a:r>
            <a:r>
              <a:rPr lang="ar-IQ" sz="2800" u="sng" dirty="0"/>
              <a:t>وفي حالة عدم معرفة تسلسل طبقاتها فتسمى </a:t>
            </a:r>
            <a:r>
              <a:rPr lang="en-US" sz="2800" u="sng" dirty="0"/>
              <a:t> </a:t>
            </a:r>
            <a:r>
              <a:rPr lang="en-US" sz="2800" u="sng" dirty="0" err="1"/>
              <a:t>Synform</a:t>
            </a:r>
            <a:r>
              <a:rPr lang="ar-IQ" sz="2800" u="sng" dirty="0"/>
              <a:t> </a:t>
            </a:r>
            <a:r>
              <a:rPr lang="ar-IQ" sz="2800" dirty="0"/>
              <a:t>وذلك لتمييزها عن الحالة الطبيعية. وفي حالة كون تسلسل طبقات الطية المقعرة معكوساً اي الاحدث الى الاسفل والاقدم الى الاعلى والاطراف مائلة الى الداخل باتجاه المستوي المحوري للطية المقعرة فتسمى </a:t>
            </a:r>
            <a:r>
              <a:rPr lang="en-US" dirty="0"/>
              <a:t> </a:t>
            </a:r>
            <a:r>
              <a:rPr lang="en-US" sz="2400" dirty="0" err="1"/>
              <a:t>Synformal</a:t>
            </a:r>
            <a:r>
              <a:rPr lang="en-US" sz="2400" dirty="0"/>
              <a:t> Anticline</a:t>
            </a:r>
            <a:endParaRPr lang="ar-IQ"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53" y="2852936"/>
            <a:ext cx="2808312" cy="279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645985"/>
            <a:ext cx="3440173" cy="584775"/>
          </a:xfrm>
          <a:prstGeom prst="rect">
            <a:avLst/>
          </a:prstGeom>
        </p:spPr>
        <p:txBody>
          <a:bodyPr wrap="none">
            <a:spAutoFit/>
          </a:bodyPr>
          <a:lstStyle/>
          <a:p>
            <a:r>
              <a:rPr lang="en-US" sz="3200" dirty="0" err="1"/>
              <a:t>Synformal</a:t>
            </a:r>
            <a:r>
              <a:rPr lang="en-US" sz="3200" dirty="0"/>
              <a:t> Syncline</a:t>
            </a:r>
            <a:r>
              <a:rPr lang="ar-IQ" sz="3200" dirty="0"/>
              <a:t> </a:t>
            </a:r>
          </a:p>
        </p:txBody>
      </p:sp>
      <p:sp>
        <p:nvSpPr>
          <p:cNvPr id="5" name="Rectangle 4"/>
          <p:cNvSpPr/>
          <p:nvPr/>
        </p:nvSpPr>
        <p:spPr>
          <a:xfrm>
            <a:off x="5148064" y="6144841"/>
            <a:ext cx="3011017" cy="523220"/>
          </a:xfrm>
          <a:prstGeom prst="rect">
            <a:avLst/>
          </a:prstGeom>
        </p:spPr>
        <p:txBody>
          <a:bodyPr wrap="none">
            <a:spAutoFit/>
          </a:bodyPr>
          <a:lstStyle/>
          <a:p>
            <a:r>
              <a:rPr lang="en-US" sz="2800" dirty="0" err="1"/>
              <a:t>Synformal</a:t>
            </a:r>
            <a:r>
              <a:rPr lang="en-US" sz="2800" dirty="0"/>
              <a:t> Anticline</a:t>
            </a:r>
            <a:endParaRPr lang="ar-IQ" sz="2800" dirty="0"/>
          </a:p>
        </p:txBody>
      </p:sp>
      <p:sp>
        <p:nvSpPr>
          <p:cNvPr id="7" name="عنصر نائب لرقم الشريحة 6"/>
          <p:cNvSpPr>
            <a:spLocks noGrp="1"/>
          </p:cNvSpPr>
          <p:nvPr>
            <p:ph type="sldNum" sz="quarter" idx="12"/>
          </p:nvPr>
        </p:nvSpPr>
        <p:spPr/>
        <p:txBody>
          <a:bodyPr/>
          <a:lstStyle/>
          <a:p>
            <a:fld id="{303EBA22-27A4-4B72-878D-030B6881E55A}" type="slidenum">
              <a:rPr lang="ar-IQ" smtClean="0"/>
              <a:pPr/>
              <a:t>34</a:t>
            </a:fld>
            <a:endParaRPr lang="ar-IQ"/>
          </a:p>
        </p:txBody>
      </p:sp>
      <p:sp>
        <p:nvSpPr>
          <p:cNvPr id="2" name="عنصر نائب للتاريخ 1">
            <a:extLst>
              <a:ext uri="{FF2B5EF4-FFF2-40B4-BE49-F238E27FC236}">
                <a16:creationId xmlns:a16="http://schemas.microsoft.com/office/drawing/2014/main" id="{AF662428-03D0-5F9A-E1C5-483DCC959002}"/>
              </a:ext>
            </a:extLst>
          </p:cNvPr>
          <p:cNvSpPr>
            <a:spLocks noGrp="1"/>
          </p:cNvSpPr>
          <p:nvPr>
            <p:ph type="dt" sz="half" idx="10"/>
          </p:nvPr>
        </p:nvSpPr>
        <p:spPr/>
        <p:txBody>
          <a:bodyPr/>
          <a:lstStyle/>
          <a:p>
            <a:fld id="{C2C707BD-E9CA-42FD-B190-66F36957CB76}" type="datetime1">
              <a:rPr lang="en-US" smtClean="0"/>
              <a:t>3/9/2025</a:t>
            </a:fld>
            <a:endParaRPr lang="ar-IQ"/>
          </a:p>
        </p:txBody>
      </p:sp>
      <p:sp>
        <p:nvSpPr>
          <p:cNvPr id="6" name="عنصر نائب للتذييل 5">
            <a:extLst>
              <a:ext uri="{FF2B5EF4-FFF2-40B4-BE49-F238E27FC236}">
                <a16:creationId xmlns:a16="http://schemas.microsoft.com/office/drawing/2014/main" id="{ABA7DE14-FEE6-64CD-FAFD-5504EBA40BE4}"/>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74829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fade">
                                      <p:cBhvr>
                                        <p:cTn id="24" dur="1000"/>
                                        <p:tgtEl>
                                          <p:spTgt spid="6147"/>
                                        </p:tgtEl>
                                      </p:cBhvr>
                                    </p:animEffect>
                                    <p:anim calcmode="lin" valueType="num">
                                      <p:cBhvr>
                                        <p:cTn id="25" dur="1000" fill="hold"/>
                                        <p:tgtEl>
                                          <p:spTgt spid="6147"/>
                                        </p:tgtEl>
                                        <p:attrNameLst>
                                          <p:attrName>ppt_x</p:attrName>
                                        </p:attrNameLst>
                                      </p:cBhvr>
                                      <p:tavLst>
                                        <p:tav tm="0">
                                          <p:val>
                                            <p:strVal val="#ppt_x"/>
                                          </p:val>
                                        </p:tav>
                                        <p:tav tm="100000">
                                          <p:val>
                                            <p:strVal val="#ppt_x"/>
                                          </p:val>
                                        </p:tav>
                                      </p:tavLst>
                                    </p:anim>
                                    <p:anim calcmode="lin" valueType="num">
                                      <p:cBhvr>
                                        <p:cTn id="2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4"/>
            <a:ext cx="1862305" cy="400110"/>
          </a:xfrm>
          <a:prstGeom prst="rect">
            <a:avLst/>
          </a:prstGeom>
        </p:spPr>
        <p:txBody>
          <a:bodyPr wrap="none">
            <a:spAutoFit/>
          </a:bodyPr>
          <a:lstStyle/>
          <a:p>
            <a:pPr algn="l">
              <a:spcBef>
                <a:spcPct val="50000"/>
              </a:spcBef>
            </a:pPr>
            <a:r>
              <a:rPr lang="en-US" sz="2000" i="1" dirty="0"/>
              <a:t>Overturned Fold</a:t>
            </a:r>
          </a:p>
        </p:txBody>
      </p:sp>
      <p:sp>
        <p:nvSpPr>
          <p:cNvPr id="3" name="TextBox 2"/>
          <p:cNvSpPr txBox="1"/>
          <p:nvPr/>
        </p:nvSpPr>
        <p:spPr>
          <a:xfrm>
            <a:off x="755576" y="-27384"/>
            <a:ext cx="3967045" cy="400110"/>
          </a:xfrm>
          <a:prstGeom prst="rect">
            <a:avLst/>
          </a:prstGeom>
          <a:noFill/>
        </p:spPr>
        <p:txBody>
          <a:bodyPr wrap="square" rtlCol="1">
            <a:spAutoFit/>
          </a:bodyPr>
          <a:lstStyle/>
          <a:p>
            <a:r>
              <a:rPr lang="ar-IQ" dirty="0"/>
              <a:t> </a:t>
            </a:r>
            <a:r>
              <a:rPr lang="ar-IQ" sz="2000" dirty="0"/>
              <a:t>الطية المتكئة او المقلوبة  </a:t>
            </a:r>
          </a:p>
        </p:txBody>
      </p:sp>
      <p:grpSp>
        <p:nvGrpSpPr>
          <p:cNvPr id="5" name="Group 8"/>
          <p:cNvGrpSpPr>
            <a:grpSpLocks/>
          </p:cNvGrpSpPr>
          <p:nvPr/>
        </p:nvGrpSpPr>
        <p:grpSpPr bwMode="auto">
          <a:xfrm>
            <a:off x="1224136" y="2132856"/>
            <a:ext cx="7452320" cy="4005064"/>
            <a:chOff x="1968" y="1248"/>
            <a:chExt cx="3696" cy="2688"/>
          </a:xfrm>
        </p:grpSpPr>
        <p:pic>
          <p:nvPicPr>
            <p:cNvPr id="6" name="Picture 4" descr="Fig"/>
            <p:cNvPicPr>
              <a:picLocks noChangeAspect="1" noChangeArrowheads="1"/>
            </p:cNvPicPr>
            <p:nvPr/>
          </p:nvPicPr>
          <p:blipFill>
            <a:blip r:embed="rId2">
              <a:lum bright="-10000" contrast="10000"/>
              <a:extLst>
                <a:ext uri="{28A0092B-C50C-407E-A947-70E740481C1C}">
                  <a14:useLocalDpi xmlns:a14="http://schemas.microsoft.com/office/drawing/2010/main" val="0"/>
                </a:ext>
              </a:extLst>
            </a:blip>
            <a:srcRect/>
            <a:stretch>
              <a:fillRect/>
            </a:stretch>
          </p:blipFill>
          <p:spPr bwMode="auto">
            <a:xfrm>
              <a:off x="1968" y="1248"/>
              <a:ext cx="3696"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5"/>
            <p:cNvSpPr>
              <a:spLocks/>
            </p:cNvSpPr>
            <p:nvPr/>
          </p:nvSpPr>
          <p:spPr bwMode="auto">
            <a:xfrm>
              <a:off x="3998" y="1907"/>
              <a:ext cx="1197" cy="1123"/>
            </a:xfrm>
            <a:custGeom>
              <a:avLst/>
              <a:gdLst>
                <a:gd name="T0" fmla="*/ 0 w 1104"/>
                <a:gd name="T1" fmla="*/ 960 h 960"/>
                <a:gd name="T2" fmla="*/ 240 w 1104"/>
                <a:gd name="T3" fmla="*/ 720 h 960"/>
                <a:gd name="T4" fmla="*/ 384 w 1104"/>
                <a:gd name="T5" fmla="*/ 576 h 960"/>
                <a:gd name="T6" fmla="*/ 576 w 1104"/>
                <a:gd name="T7" fmla="*/ 384 h 960"/>
                <a:gd name="T8" fmla="*/ 768 w 1104"/>
                <a:gd name="T9" fmla="*/ 288 h 960"/>
                <a:gd name="T10" fmla="*/ 912 w 1104"/>
                <a:gd name="T11" fmla="*/ 192 h 960"/>
                <a:gd name="T12" fmla="*/ 1104 w 1104"/>
                <a:gd name="T13" fmla="*/ 48 h 960"/>
                <a:gd name="T14" fmla="*/ 1104 w 1104"/>
                <a:gd name="T15" fmla="*/ 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4" h="960">
                  <a:moveTo>
                    <a:pt x="0" y="960"/>
                  </a:moveTo>
                  <a:lnTo>
                    <a:pt x="240" y="720"/>
                  </a:lnTo>
                  <a:lnTo>
                    <a:pt x="384" y="576"/>
                  </a:lnTo>
                  <a:lnTo>
                    <a:pt x="576" y="384"/>
                  </a:lnTo>
                  <a:lnTo>
                    <a:pt x="768" y="288"/>
                  </a:lnTo>
                  <a:lnTo>
                    <a:pt x="912" y="192"/>
                  </a:lnTo>
                  <a:lnTo>
                    <a:pt x="1104" y="48"/>
                  </a:lnTo>
                  <a:lnTo>
                    <a:pt x="1104" y="0"/>
                  </a:lnTo>
                </a:path>
              </a:pathLst>
            </a:custGeom>
            <a:noFill/>
            <a:ln w="25400" cap="flat">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a:ln>
                  <a:noFill/>
                </a:ln>
                <a:solidFill>
                  <a:sysClr val="windowText" lastClr="000000"/>
                </a:solidFill>
                <a:effectLst/>
                <a:uLnTx/>
                <a:uFillTx/>
              </a:endParaRPr>
            </a:p>
          </p:txBody>
        </p:sp>
        <p:sp>
          <p:nvSpPr>
            <p:cNvPr id="8" name="Freeform 6"/>
            <p:cNvSpPr>
              <a:spLocks/>
            </p:cNvSpPr>
            <p:nvPr/>
          </p:nvSpPr>
          <p:spPr bwMode="auto">
            <a:xfrm>
              <a:off x="3329" y="1907"/>
              <a:ext cx="1138" cy="1233"/>
            </a:xfrm>
            <a:custGeom>
              <a:avLst/>
              <a:gdLst>
                <a:gd name="T0" fmla="*/ 0 w 1049"/>
                <a:gd name="T1" fmla="*/ 1054 h 1054"/>
                <a:gd name="T2" fmla="*/ 240 w 1049"/>
                <a:gd name="T3" fmla="*/ 814 h 1054"/>
                <a:gd name="T4" fmla="*/ 384 w 1049"/>
                <a:gd name="T5" fmla="*/ 670 h 1054"/>
                <a:gd name="T6" fmla="*/ 576 w 1049"/>
                <a:gd name="T7" fmla="*/ 478 h 1054"/>
                <a:gd name="T8" fmla="*/ 746 w 1049"/>
                <a:gd name="T9" fmla="*/ 297 h 1054"/>
                <a:gd name="T10" fmla="*/ 849 w 1049"/>
                <a:gd name="T11" fmla="*/ 187 h 1054"/>
                <a:gd name="T12" fmla="*/ 970 w 1049"/>
                <a:gd name="T13" fmla="*/ 84 h 1054"/>
                <a:gd name="T14" fmla="*/ 1049 w 1049"/>
                <a:gd name="T15" fmla="*/ 0 h 10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1054">
                  <a:moveTo>
                    <a:pt x="0" y="1054"/>
                  </a:moveTo>
                  <a:lnTo>
                    <a:pt x="240" y="814"/>
                  </a:lnTo>
                  <a:lnTo>
                    <a:pt x="384" y="670"/>
                  </a:lnTo>
                  <a:lnTo>
                    <a:pt x="576" y="478"/>
                  </a:lnTo>
                  <a:lnTo>
                    <a:pt x="746" y="297"/>
                  </a:lnTo>
                  <a:lnTo>
                    <a:pt x="849" y="187"/>
                  </a:lnTo>
                  <a:lnTo>
                    <a:pt x="970" y="84"/>
                  </a:lnTo>
                  <a:lnTo>
                    <a:pt x="1049" y="0"/>
                  </a:lnTo>
                </a:path>
              </a:pathLst>
            </a:custGeom>
            <a:noFill/>
            <a:ln w="25400" cap="flat">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IQ" sz="1800" b="0" i="0" u="none" strike="noStrike" kern="0" cap="none" spc="0" normalizeH="0" baseline="0" noProof="0">
                <a:ln>
                  <a:noFill/>
                </a:ln>
                <a:solidFill>
                  <a:sysClr val="windowText" lastClr="000000"/>
                </a:solidFill>
                <a:effectLst/>
                <a:uLnTx/>
                <a:uFillTx/>
              </a:endParaRPr>
            </a:p>
          </p:txBody>
        </p:sp>
      </p:grpSp>
      <p:pic>
        <p:nvPicPr>
          <p:cNvPr id="9" name="Picture 3" descr="figure 10-12c"/>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29375" y="2132856"/>
            <a:ext cx="36671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مربع نص 17"/>
          <p:cNvSpPr txBox="1"/>
          <p:nvPr/>
        </p:nvSpPr>
        <p:spPr>
          <a:xfrm>
            <a:off x="35496" y="476672"/>
            <a:ext cx="8856984" cy="707886"/>
          </a:xfrm>
          <a:prstGeom prst="rect">
            <a:avLst/>
          </a:prstGeom>
          <a:noFill/>
        </p:spPr>
        <p:txBody>
          <a:bodyPr wrap="square" rtlCol="1">
            <a:spAutoFit/>
          </a:bodyPr>
          <a:lstStyle/>
          <a:p>
            <a:pPr algn="l"/>
            <a:r>
              <a:rPr lang="en-US" sz="2000" i="1" dirty="0"/>
              <a:t>In overturned fold  or </a:t>
            </a:r>
            <a:r>
              <a:rPr lang="en-US" sz="2000" i="1" dirty="0" err="1"/>
              <a:t>overdold</a:t>
            </a:r>
            <a:r>
              <a:rPr lang="en-US" sz="2000" i="1" dirty="0"/>
              <a:t> the axial plane is </a:t>
            </a:r>
            <a:r>
              <a:rPr lang="en-US" sz="2000" i="1" dirty="0" err="1"/>
              <a:t>inclined,and</a:t>
            </a:r>
            <a:r>
              <a:rPr lang="en-US" sz="2000" i="1" dirty="0"/>
              <a:t> both limbs dip in the same </a:t>
            </a:r>
            <a:r>
              <a:rPr lang="en-US" sz="2000" i="1" dirty="0" err="1"/>
              <a:t>direction,usualy</a:t>
            </a:r>
            <a:r>
              <a:rPr lang="en-US" sz="2000" i="1" dirty="0"/>
              <a:t> at different angles.</a:t>
            </a:r>
            <a:endParaRPr lang="ar-IQ" sz="2000" i="1" dirty="0"/>
          </a:p>
        </p:txBody>
      </p:sp>
      <p:sp>
        <p:nvSpPr>
          <p:cNvPr id="19" name="مربع نص 18"/>
          <p:cNvSpPr txBox="1"/>
          <p:nvPr/>
        </p:nvSpPr>
        <p:spPr>
          <a:xfrm>
            <a:off x="107504" y="1196752"/>
            <a:ext cx="9036496" cy="646331"/>
          </a:xfrm>
          <a:prstGeom prst="rect">
            <a:avLst/>
          </a:prstGeom>
          <a:noFill/>
        </p:spPr>
        <p:txBody>
          <a:bodyPr wrap="square" rtlCol="1">
            <a:spAutoFit/>
          </a:bodyPr>
          <a:lstStyle/>
          <a:p>
            <a:pPr algn="l"/>
            <a:r>
              <a:rPr lang="en-US" dirty="0"/>
              <a:t>The 0verturned,inverted,or reversed limb  is one that has been rotated through more than 90⁰ to attain present attitude.</a:t>
            </a:r>
            <a:endParaRPr lang="ar-IQ" dirty="0"/>
          </a:p>
        </p:txBody>
      </p:sp>
      <p:sp>
        <p:nvSpPr>
          <p:cNvPr id="12" name="عنصر نائب لرقم الشريحة 11"/>
          <p:cNvSpPr>
            <a:spLocks noGrp="1"/>
          </p:cNvSpPr>
          <p:nvPr>
            <p:ph type="sldNum" sz="quarter" idx="12"/>
          </p:nvPr>
        </p:nvSpPr>
        <p:spPr/>
        <p:txBody>
          <a:bodyPr/>
          <a:lstStyle/>
          <a:p>
            <a:fld id="{303EBA22-27A4-4B72-878D-030B6881E55A}" type="slidenum">
              <a:rPr lang="ar-IQ" smtClean="0"/>
              <a:pPr/>
              <a:t>35</a:t>
            </a:fld>
            <a:endParaRPr lang="ar-IQ"/>
          </a:p>
        </p:txBody>
      </p:sp>
      <p:sp>
        <p:nvSpPr>
          <p:cNvPr id="4" name="عنصر نائب للتاريخ 3">
            <a:extLst>
              <a:ext uri="{FF2B5EF4-FFF2-40B4-BE49-F238E27FC236}">
                <a16:creationId xmlns:a16="http://schemas.microsoft.com/office/drawing/2014/main" id="{ED58411D-84CC-79D0-AFB1-C67A8F109A2E}"/>
              </a:ext>
            </a:extLst>
          </p:cNvPr>
          <p:cNvSpPr>
            <a:spLocks noGrp="1"/>
          </p:cNvSpPr>
          <p:nvPr>
            <p:ph type="dt" sz="half" idx="10"/>
          </p:nvPr>
        </p:nvSpPr>
        <p:spPr/>
        <p:txBody>
          <a:bodyPr/>
          <a:lstStyle/>
          <a:p>
            <a:fld id="{0F89B974-4A6D-4D42-96E3-6A2FB3F2747B}" type="datetime1">
              <a:rPr lang="en-US" smtClean="0"/>
              <a:t>3/9/2025</a:t>
            </a:fld>
            <a:endParaRPr lang="ar-IQ"/>
          </a:p>
        </p:txBody>
      </p:sp>
      <p:sp>
        <p:nvSpPr>
          <p:cNvPr id="10" name="عنصر نائب للتذييل 9">
            <a:extLst>
              <a:ext uri="{FF2B5EF4-FFF2-40B4-BE49-F238E27FC236}">
                <a16:creationId xmlns:a16="http://schemas.microsoft.com/office/drawing/2014/main" id="{DA0B4243-10F5-8818-CEBA-E0AA60742850}"/>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16204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88640"/>
            <a:ext cx="8136904" cy="707886"/>
          </a:xfrm>
          <a:prstGeom prst="rect">
            <a:avLst/>
          </a:prstGeom>
          <a:noFill/>
        </p:spPr>
        <p:txBody>
          <a:bodyPr wrap="square" rtlCol="1">
            <a:spAutoFit/>
          </a:bodyPr>
          <a:lstStyle/>
          <a:p>
            <a:r>
              <a:rPr lang="ar-IQ" sz="2000" dirty="0"/>
              <a:t>ويمثل الشكل التالي مقطع لطية متكئة  مع تمثيلها على خارطة جيولوجية </a:t>
            </a:r>
            <a:r>
              <a:rPr lang="en-US" sz="2000" dirty="0"/>
              <a:t>.</a:t>
            </a:r>
            <a:r>
              <a:rPr lang="ar-IQ" sz="2000" dirty="0"/>
              <a:t>لاحظ الرموز المستخدمة للطرف المقلوب </a:t>
            </a:r>
          </a:p>
        </p:txBody>
      </p:sp>
      <p:grpSp>
        <p:nvGrpSpPr>
          <p:cNvPr id="7" name="مجموعة 6"/>
          <p:cNvGrpSpPr/>
          <p:nvPr/>
        </p:nvGrpSpPr>
        <p:grpSpPr>
          <a:xfrm>
            <a:off x="1259632" y="764704"/>
            <a:ext cx="5625058" cy="3532745"/>
            <a:chOff x="819150" y="4143759"/>
            <a:chExt cx="5769074" cy="3389697"/>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4143759"/>
              <a:ext cx="5769074" cy="338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724128" y="4653136"/>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771800" y="4365104"/>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434210"/>
            <a:ext cx="4832888" cy="230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1403648" y="2924944"/>
            <a:ext cx="720080" cy="369332"/>
          </a:xfrm>
          <a:prstGeom prst="rect">
            <a:avLst/>
          </a:prstGeom>
          <a:solidFill>
            <a:schemeClr val="bg1"/>
          </a:solidFill>
        </p:spPr>
        <p:txBody>
          <a:bodyPr wrap="square" rtlCol="1">
            <a:spAutoFit/>
          </a:bodyPr>
          <a:lstStyle/>
          <a:p>
            <a:endParaRPr lang="ar-IQ" dirty="0"/>
          </a:p>
        </p:txBody>
      </p:sp>
      <p:sp>
        <p:nvSpPr>
          <p:cNvPr id="10" name="عنصر نائب لرقم الشريحة 9"/>
          <p:cNvSpPr>
            <a:spLocks noGrp="1"/>
          </p:cNvSpPr>
          <p:nvPr>
            <p:ph type="sldNum" sz="quarter" idx="12"/>
          </p:nvPr>
        </p:nvSpPr>
        <p:spPr/>
        <p:txBody>
          <a:bodyPr/>
          <a:lstStyle/>
          <a:p>
            <a:fld id="{303EBA22-27A4-4B72-878D-030B6881E55A}" type="slidenum">
              <a:rPr lang="ar-IQ" smtClean="0"/>
              <a:pPr/>
              <a:t>36</a:t>
            </a:fld>
            <a:endParaRPr lang="ar-IQ"/>
          </a:p>
        </p:txBody>
      </p:sp>
      <p:sp>
        <p:nvSpPr>
          <p:cNvPr id="5" name="عنصر نائب للتاريخ 4">
            <a:extLst>
              <a:ext uri="{FF2B5EF4-FFF2-40B4-BE49-F238E27FC236}">
                <a16:creationId xmlns:a16="http://schemas.microsoft.com/office/drawing/2014/main" id="{6CAADEEA-1361-1D54-4C31-EC6B3E7606A6}"/>
              </a:ext>
            </a:extLst>
          </p:cNvPr>
          <p:cNvSpPr>
            <a:spLocks noGrp="1"/>
          </p:cNvSpPr>
          <p:nvPr>
            <p:ph type="dt" sz="half" idx="10"/>
          </p:nvPr>
        </p:nvSpPr>
        <p:spPr/>
        <p:txBody>
          <a:bodyPr/>
          <a:lstStyle/>
          <a:p>
            <a:fld id="{DC36FC28-FEDA-4861-A116-4E54048A7D9C}" type="datetime1">
              <a:rPr lang="en-US" smtClean="0"/>
              <a:t>3/9/2025</a:t>
            </a:fld>
            <a:endParaRPr lang="ar-IQ"/>
          </a:p>
        </p:txBody>
      </p:sp>
      <p:sp>
        <p:nvSpPr>
          <p:cNvPr id="6" name="عنصر نائب للتذييل 5">
            <a:extLst>
              <a:ext uri="{FF2B5EF4-FFF2-40B4-BE49-F238E27FC236}">
                <a16:creationId xmlns:a16="http://schemas.microsoft.com/office/drawing/2014/main" id="{66D2113C-9EA6-CEE1-CE4B-F374353E6A0C}"/>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381742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324" t="42501" r="12783" b="31296"/>
          <a:stretch/>
        </p:blipFill>
        <p:spPr bwMode="auto">
          <a:xfrm>
            <a:off x="179512" y="4797152"/>
            <a:ext cx="8833713" cy="191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8520" y="116632"/>
            <a:ext cx="6228184" cy="677108"/>
          </a:xfrm>
          <a:prstGeom prst="rect">
            <a:avLst/>
          </a:prstGeom>
        </p:spPr>
        <p:txBody>
          <a:bodyPr wrap="square">
            <a:spAutoFit/>
          </a:bodyPr>
          <a:lstStyle/>
          <a:p>
            <a:pPr algn="l"/>
            <a:r>
              <a:rPr lang="ar-IQ" sz="2000" dirty="0"/>
              <a:t>- الطية المضطجعة   </a:t>
            </a:r>
            <a:r>
              <a:rPr lang="en-US" sz="2000" dirty="0"/>
              <a:t>   </a:t>
            </a:r>
            <a:r>
              <a:rPr lang="en-US" sz="2000" i="1" dirty="0"/>
              <a:t>Recumbent Fold</a:t>
            </a:r>
          </a:p>
          <a:p>
            <a:pPr algn="l"/>
            <a:endParaRPr lang="en-US" dirty="0"/>
          </a:p>
        </p:txBody>
      </p:sp>
      <p:sp>
        <p:nvSpPr>
          <p:cNvPr id="7" name="AutoShape 7"/>
          <p:cNvSpPr>
            <a:spLocks noChangeArrowheads="1"/>
          </p:cNvSpPr>
          <p:nvPr/>
        </p:nvSpPr>
        <p:spPr bwMode="auto">
          <a:xfrm>
            <a:off x="1078316" y="4004865"/>
            <a:ext cx="2016125" cy="576263"/>
          </a:xfrm>
          <a:prstGeom prst="rightArrow">
            <a:avLst>
              <a:gd name="adj1" fmla="val 50000"/>
              <a:gd name="adj2" fmla="val 87465"/>
            </a:avLst>
          </a:prstGeom>
          <a:solidFill>
            <a:srgbClr val="00CC99"/>
          </a:solidFill>
          <a:ln>
            <a:noFill/>
          </a:ln>
          <a:effectLst>
            <a:prstShdw prst="shdw17" dist="17961" dir="2700000">
              <a:srgbClr val="808080"/>
            </a:prstShdw>
          </a:effectLst>
          <a:extLst>
            <a:ext uri="{91240B29-F687-4F45-9708-019B960494DF}">
              <a14:hiddenLine xmlns:a14="http://schemas.microsoft.com/office/drawing/2010/main" w="19050" algn="ctr">
                <a:solidFill>
                  <a:schemeClr val="tx1"/>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Axial Plane</a:t>
            </a:r>
          </a:p>
        </p:txBody>
      </p:sp>
      <p:sp>
        <p:nvSpPr>
          <p:cNvPr id="8" name="مربع نص 7"/>
          <p:cNvSpPr txBox="1"/>
          <p:nvPr/>
        </p:nvSpPr>
        <p:spPr>
          <a:xfrm>
            <a:off x="106293" y="476672"/>
            <a:ext cx="8858195" cy="369332"/>
          </a:xfrm>
          <a:prstGeom prst="rect">
            <a:avLst/>
          </a:prstGeom>
          <a:noFill/>
        </p:spPr>
        <p:txBody>
          <a:bodyPr wrap="none" rtlCol="1">
            <a:spAutoFit/>
          </a:bodyPr>
          <a:lstStyle/>
          <a:p>
            <a:r>
              <a:rPr lang="en-US" dirty="0"/>
              <a:t>A recumbent fold is one in which the axial plane is essentially horizontal or nearly horizontal.</a:t>
            </a:r>
            <a:endParaRPr lang="ar-IQ"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955" y="908720"/>
            <a:ext cx="37433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نتيجة بحث الصور عن ‪recumbent fo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2636912"/>
            <a:ext cx="378989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نتيجة بحث الصور عن ‪recumbent fo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59" y="2060849"/>
            <a:ext cx="1958203" cy="1512168"/>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رقم الشريحة 2"/>
          <p:cNvSpPr>
            <a:spLocks noGrp="1"/>
          </p:cNvSpPr>
          <p:nvPr>
            <p:ph type="sldNum" sz="quarter" idx="12"/>
          </p:nvPr>
        </p:nvSpPr>
        <p:spPr/>
        <p:txBody>
          <a:bodyPr/>
          <a:lstStyle/>
          <a:p>
            <a:fld id="{303EBA22-27A4-4B72-878D-030B6881E55A}" type="slidenum">
              <a:rPr lang="ar-IQ" smtClean="0"/>
              <a:pPr/>
              <a:t>37</a:t>
            </a:fld>
            <a:endParaRPr lang="ar-IQ"/>
          </a:p>
        </p:txBody>
      </p:sp>
      <p:sp>
        <p:nvSpPr>
          <p:cNvPr id="4" name="عنصر نائب للتاريخ 3">
            <a:extLst>
              <a:ext uri="{FF2B5EF4-FFF2-40B4-BE49-F238E27FC236}">
                <a16:creationId xmlns:a16="http://schemas.microsoft.com/office/drawing/2014/main" id="{2CFC12D5-DD1B-E8F1-3997-21E8EF86D79F}"/>
              </a:ext>
            </a:extLst>
          </p:cNvPr>
          <p:cNvSpPr>
            <a:spLocks noGrp="1"/>
          </p:cNvSpPr>
          <p:nvPr>
            <p:ph type="dt" sz="half" idx="10"/>
          </p:nvPr>
        </p:nvSpPr>
        <p:spPr/>
        <p:txBody>
          <a:bodyPr/>
          <a:lstStyle/>
          <a:p>
            <a:fld id="{46E481EC-1177-413F-9BF0-B63C406C3CF0}" type="datetime1">
              <a:rPr lang="en-US" smtClean="0"/>
              <a:t>3/9/2025</a:t>
            </a:fld>
            <a:endParaRPr lang="ar-IQ"/>
          </a:p>
        </p:txBody>
      </p:sp>
      <p:sp>
        <p:nvSpPr>
          <p:cNvPr id="5" name="عنصر نائب للتذييل 4">
            <a:extLst>
              <a:ext uri="{FF2B5EF4-FFF2-40B4-BE49-F238E27FC236}">
                <a16:creationId xmlns:a16="http://schemas.microsoft.com/office/drawing/2014/main" id="{9BB645C2-03EC-13A1-C421-4CD204626075}"/>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30038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35496" y="332656"/>
            <a:ext cx="1656184" cy="369332"/>
          </a:xfrm>
          <a:prstGeom prst="rect">
            <a:avLst/>
          </a:prstGeom>
          <a:noFill/>
        </p:spPr>
        <p:txBody>
          <a:bodyPr wrap="square" rtlCol="1">
            <a:spAutoFit/>
          </a:bodyPr>
          <a:lstStyle/>
          <a:p>
            <a:r>
              <a:rPr lang="en-US" i="1" dirty="0"/>
              <a:t>Isoclinal fold </a:t>
            </a:r>
            <a:endParaRPr lang="ar-IQ" i="1" dirty="0"/>
          </a:p>
        </p:txBody>
      </p:sp>
      <p:sp>
        <p:nvSpPr>
          <p:cNvPr id="6" name="مربع نص 5"/>
          <p:cNvSpPr txBox="1"/>
          <p:nvPr/>
        </p:nvSpPr>
        <p:spPr>
          <a:xfrm>
            <a:off x="251520" y="692696"/>
            <a:ext cx="8208912" cy="2031325"/>
          </a:xfrm>
          <a:prstGeom prst="rect">
            <a:avLst/>
          </a:prstGeom>
          <a:noFill/>
        </p:spPr>
        <p:txBody>
          <a:bodyPr wrap="square" rtlCol="1">
            <a:spAutoFit/>
          </a:bodyPr>
          <a:lstStyle/>
          <a:p>
            <a:pPr algn="l"/>
            <a:r>
              <a:rPr lang="en-US" dirty="0"/>
              <a:t>Folds in which the two limbs dip at equal angles in the same direction.</a:t>
            </a:r>
          </a:p>
          <a:p>
            <a:pPr algn="l"/>
            <a:r>
              <a:rPr lang="en-US" i="1" dirty="0"/>
              <a:t>A vertical isoclinal fold :</a:t>
            </a:r>
            <a:r>
              <a:rPr lang="en-US" dirty="0"/>
              <a:t> is one in which the axial plane is vertical.</a:t>
            </a:r>
          </a:p>
          <a:p>
            <a:pPr algn="l"/>
            <a:endParaRPr lang="en-US" i="1" dirty="0"/>
          </a:p>
          <a:p>
            <a:pPr algn="l"/>
            <a:r>
              <a:rPr lang="en-US" i="1" dirty="0"/>
              <a:t>An inclined or overturned isoclinal fold :</a:t>
            </a:r>
            <a:r>
              <a:rPr lang="en-US" dirty="0"/>
              <a:t>is one in which the axial plane is inclined.</a:t>
            </a:r>
          </a:p>
          <a:p>
            <a:pPr algn="l"/>
            <a:endParaRPr lang="en-US" i="1" dirty="0"/>
          </a:p>
          <a:p>
            <a:pPr algn="l"/>
            <a:r>
              <a:rPr lang="en-US" i="1" dirty="0"/>
              <a:t>A recumbent isoclinal fold</a:t>
            </a:r>
            <a:r>
              <a:rPr lang="en-US" dirty="0"/>
              <a:t> :is  one in which the axial plane is horizontal.</a:t>
            </a:r>
          </a:p>
          <a:p>
            <a:pPr algn="l"/>
            <a:r>
              <a:rPr lang="ar-IQ" dirty="0"/>
              <a:t>       </a:t>
            </a:r>
            <a:r>
              <a:rPr lang="en-US" dirty="0"/>
              <a:t>                      Many recumbent folds are isoclinal</a:t>
            </a:r>
            <a:endParaRPr lang="ar-IQ" dirty="0"/>
          </a:p>
        </p:txBody>
      </p:sp>
      <p:grpSp>
        <p:nvGrpSpPr>
          <p:cNvPr id="8" name="مجموعة 7"/>
          <p:cNvGrpSpPr/>
          <p:nvPr/>
        </p:nvGrpSpPr>
        <p:grpSpPr>
          <a:xfrm>
            <a:off x="538163" y="3006055"/>
            <a:ext cx="8067675" cy="2943225"/>
            <a:chOff x="538163" y="3006055"/>
            <a:chExt cx="8067675" cy="2943225"/>
          </a:xfrm>
        </p:grpSpPr>
        <p:pic>
          <p:nvPicPr>
            <p:cNvPr id="9219"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8163" y="3006055"/>
              <a:ext cx="80676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611560" y="5229200"/>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sp>
        <p:nvSpPr>
          <p:cNvPr id="9" name="مربع نص 8"/>
          <p:cNvSpPr txBox="1"/>
          <p:nvPr/>
        </p:nvSpPr>
        <p:spPr>
          <a:xfrm>
            <a:off x="1835696" y="323364"/>
            <a:ext cx="1675460" cy="369332"/>
          </a:xfrm>
          <a:prstGeom prst="rect">
            <a:avLst/>
          </a:prstGeom>
          <a:noFill/>
        </p:spPr>
        <p:txBody>
          <a:bodyPr wrap="none" rtlCol="1">
            <a:spAutoFit/>
          </a:bodyPr>
          <a:lstStyle/>
          <a:p>
            <a:r>
              <a:rPr lang="ar-IQ" dirty="0"/>
              <a:t>الطية متساوية الميل </a:t>
            </a:r>
          </a:p>
        </p:txBody>
      </p:sp>
      <p:sp>
        <p:nvSpPr>
          <p:cNvPr id="10" name="عنصر نائب لرقم الشريحة 9"/>
          <p:cNvSpPr>
            <a:spLocks noGrp="1"/>
          </p:cNvSpPr>
          <p:nvPr>
            <p:ph type="sldNum" sz="quarter" idx="12"/>
          </p:nvPr>
        </p:nvSpPr>
        <p:spPr/>
        <p:txBody>
          <a:bodyPr/>
          <a:lstStyle/>
          <a:p>
            <a:fld id="{303EBA22-27A4-4B72-878D-030B6881E55A}" type="slidenum">
              <a:rPr lang="ar-IQ" smtClean="0"/>
              <a:pPr/>
              <a:t>38</a:t>
            </a:fld>
            <a:endParaRPr lang="ar-IQ"/>
          </a:p>
        </p:txBody>
      </p:sp>
      <p:sp>
        <p:nvSpPr>
          <p:cNvPr id="2" name="عنصر نائب للتاريخ 1">
            <a:extLst>
              <a:ext uri="{FF2B5EF4-FFF2-40B4-BE49-F238E27FC236}">
                <a16:creationId xmlns:a16="http://schemas.microsoft.com/office/drawing/2014/main" id="{B9F8F4B6-897B-49BF-479B-527B2621FB5E}"/>
              </a:ext>
            </a:extLst>
          </p:cNvPr>
          <p:cNvSpPr>
            <a:spLocks noGrp="1"/>
          </p:cNvSpPr>
          <p:nvPr>
            <p:ph type="dt" sz="half" idx="10"/>
          </p:nvPr>
        </p:nvSpPr>
        <p:spPr/>
        <p:txBody>
          <a:bodyPr/>
          <a:lstStyle/>
          <a:p>
            <a:fld id="{5112B2ED-AF0E-4488-98A5-96A266758567}" type="datetime1">
              <a:rPr lang="en-US" smtClean="0"/>
              <a:t>3/9/2025</a:t>
            </a:fld>
            <a:endParaRPr lang="ar-IQ"/>
          </a:p>
        </p:txBody>
      </p:sp>
      <p:sp>
        <p:nvSpPr>
          <p:cNvPr id="3" name="عنصر نائب للتذييل 2">
            <a:extLst>
              <a:ext uri="{FF2B5EF4-FFF2-40B4-BE49-F238E27FC236}">
                <a16:creationId xmlns:a16="http://schemas.microsoft.com/office/drawing/2014/main" id="{3796BC79-DF92-3EB8-B193-906A5E6D584C}"/>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798128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875" t="14748" r="19670" b="9155"/>
          <a:stretch/>
        </p:blipFill>
        <p:spPr bwMode="auto">
          <a:xfrm>
            <a:off x="35351" y="0"/>
            <a:ext cx="9213431" cy="686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303EBA22-27A4-4B72-878D-030B6881E55A}" type="slidenum">
              <a:rPr lang="ar-IQ" smtClean="0"/>
              <a:pPr/>
              <a:t>39</a:t>
            </a:fld>
            <a:endParaRPr lang="ar-IQ"/>
          </a:p>
        </p:txBody>
      </p:sp>
      <p:sp>
        <p:nvSpPr>
          <p:cNvPr id="2" name="عنصر نائب للتاريخ 1">
            <a:extLst>
              <a:ext uri="{FF2B5EF4-FFF2-40B4-BE49-F238E27FC236}">
                <a16:creationId xmlns:a16="http://schemas.microsoft.com/office/drawing/2014/main" id="{BFDD6129-6F04-32E6-228B-FE677AE6285F}"/>
              </a:ext>
            </a:extLst>
          </p:cNvPr>
          <p:cNvSpPr>
            <a:spLocks noGrp="1"/>
          </p:cNvSpPr>
          <p:nvPr>
            <p:ph type="dt" sz="half" idx="10"/>
          </p:nvPr>
        </p:nvSpPr>
        <p:spPr/>
        <p:txBody>
          <a:bodyPr/>
          <a:lstStyle/>
          <a:p>
            <a:fld id="{819D28CA-306E-43B0-BC9A-DC3D68D1312D}" type="datetime1">
              <a:rPr lang="en-US" smtClean="0"/>
              <a:t>3/9/2025</a:t>
            </a:fld>
            <a:endParaRPr lang="ar-IQ"/>
          </a:p>
        </p:txBody>
      </p:sp>
      <p:sp>
        <p:nvSpPr>
          <p:cNvPr id="3" name="عنصر نائب للتذييل 2">
            <a:extLst>
              <a:ext uri="{FF2B5EF4-FFF2-40B4-BE49-F238E27FC236}">
                <a16:creationId xmlns:a16="http://schemas.microsoft.com/office/drawing/2014/main" id="{9B1C1F7D-DE4F-4819-2A20-A37E39E8A7AD}"/>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96564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صورة 1" descr="Geologic Structur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25" y="979488"/>
            <a:ext cx="887095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عنصر نائب لرقم الشريحة 4"/>
          <p:cNvSpPr>
            <a:spLocks noGrp="1"/>
          </p:cNvSpPr>
          <p:nvPr>
            <p:ph type="sldNum" sz="quarter" idx="12"/>
          </p:nvPr>
        </p:nvSpPr>
        <p:spPr/>
        <p:txBody>
          <a:bodyPr/>
          <a:lstStyle/>
          <a:p>
            <a:pPr>
              <a:defRPr/>
            </a:pPr>
            <a:fld id="{F6D2B69C-D818-4FAA-9F08-2317D03ED459}" type="slidenum">
              <a:rPr lang="ar-SA" smtClean="0">
                <a:solidFill>
                  <a:prstClr val="black">
                    <a:tint val="75000"/>
                  </a:prstClr>
                </a:solidFill>
              </a:rPr>
              <a:pPr>
                <a:defRPr/>
              </a:pPr>
              <a:t>4</a:t>
            </a:fld>
            <a:endParaRPr lang="ar-SA">
              <a:solidFill>
                <a:prstClr val="black">
                  <a:tint val="75000"/>
                </a:prstClr>
              </a:solidFill>
            </a:endParaRPr>
          </a:p>
        </p:txBody>
      </p:sp>
      <p:sp>
        <p:nvSpPr>
          <p:cNvPr id="2" name="عنصر نائب للتاريخ 1">
            <a:extLst>
              <a:ext uri="{FF2B5EF4-FFF2-40B4-BE49-F238E27FC236}">
                <a16:creationId xmlns:a16="http://schemas.microsoft.com/office/drawing/2014/main" id="{ADF8818A-3FE8-CF9E-384D-B2022757FCDC}"/>
              </a:ext>
            </a:extLst>
          </p:cNvPr>
          <p:cNvSpPr>
            <a:spLocks noGrp="1"/>
          </p:cNvSpPr>
          <p:nvPr>
            <p:ph type="dt" sz="half" idx="10"/>
          </p:nvPr>
        </p:nvSpPr>
        <p:spPr/>
        <p:txBody>
          <a:bodyPr/>
          <a:lstStyle/>
          <a:p>
            <a:pPr>
              <a:defRPr/>
            </a:pPr>
            <a:fld id="{62D229B4-5CDE-45C6-A44C-AB255E6EE19F}" type="datetime1">
              <a:rPr lang="en-US" smtClean="0">
                <a:solidFill>
                  <a:prstClr val="black">
                    <a:tint val="75000"/>
                  </a:prstClr>
                </a:solidFill>
              </a:rPr>
              <a:t>3/9/2025</a:t>
            </a:fld>
            <a:endParaRPr lang="ar-SA">
              <a:solidFill>
                <a:prstClr val="black">
                  <a:tint val="75000"/>
                </a:prstClr>
              </a:solidFill>
            </a:endParaRPr>
          </a:p>
        </p:txBody>
      </p:sp>
      <p:sp>
        <p:nvSpPr>
          <p:cNvPr id="3" name="عنصر نائب للتذييل 2">
            <a:extLst>
              <a:ext uri="{FF2B5EF4-FFF2-40B4-BE49-F238E27FC236}">
                <a16:creationId xmlns:a16="http://schemas.microsoft.com/office/drawing/2014/main" id="{157CB1F9-37AB-FAC2-9AEC-8678F9BC2067}"/>
              </a:ext>
            </a:extLst>
          </p:cNvPr>
          <p:cNvSpPr>
            <a:spLocks noGrp="1"/>
          </p:cNvSpPr>
          <p:nvPr>
            <p:ph type="ftr" sz="quarter" idx="11"/>
          </p:nvPr>
        </p:nvSpPr>
        <p:spPr/>
        <p:txBody>
          <a:bodyPr/>
          <a:lstStyle/>
          <a:p>
            <a:pPr>
              <a:defRPr/>
            </a:pPr>
            <a:r>
              <a:rPr lang="en-US">
                <a:solidFill>
                  <a:prstClr val="black">
                    <a:tint val="75000"/>
                  </a:prstClr>
                </a:solidFill>
              </a:rPr>
              <a:t>folds         dr.rabeea znad  </a:t>
            </a:r>
            <a:endParaRPr lang="ar-SA">
              <a:solidFill>
                <a:prstClr val="black">
                  <a:tint val="75000"/>
                </a:prstClr>
              </a:solidFill>
            </a:endParaRPr>
          </a:p>
        </p:txBody>
      </p:sp>
    </p:spTree>
    <p:extLst>
      <p:ext uri="{BB962C8B-B14F-4D97-AF65-F5344CB8AC3E}">
        <p14:creationId xmlns:p14="http://schemas.microsoft.com/office/powerpoint/2010/main" val="2099994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113" y="260648"/>
            <a:ext cx="5544616" cy="400110"/>
          </a:xfrm>
          <a:prstGeom prst="rect">
            <a:avLst/>
          </a:prstGeom>
          <a:noFill/>
        </p:spPr>
        <p:txBody>
          <a:bodyPr wrap="square" rtlCol="1">
            <a:spAutoFit/>
          </a:bodyPr>
          <a:lstStyle/>
          <a:p>
            <a:pPr algn="l"/>
            <a:r>
              <a:rPr lang="ar-IQ" sz="2000" dirty="0"/>
              <a:t>الطية الصندوقية </a:t>
            </a:r>
            <a:r>
              <a:rPr lang="en-US" sz="2000" dirty="0"/>
              <a:t> </a:t>
            </a:r>
            <a:r>
              <a:rPr lang="en-US" i="1" dirty="0"/>
              <a:t>Box Fold</a:t>
            </a:r>
            <a:endParaRPr lang="ar-IQ" i="1" dirty="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268760"/>
            <a:ext cx="3419872" cy="226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73003" y="620688"/>
            <a:ext cx="8099397" cy="646331"/>
          </a:xfrm>
          <a:prstGeom prst="rect">
            <a:avLst/>
          </a:prstGeom>
          <a:noFill/>
        </p:spPr>
        <p:txBody>
          <a:bodyPr wrap="none" rtlCol="1">
            <a:spAutoFit/>
          </a:bodyPr>
          <a:lstStyle/>
          <a:p>
            <a:r>
              <a:rPr lang="en-US" dirty="0"/>
              <a:t>A box fold is one in which the crest is broad and flat; two hinges are present, one on </a:t>
            </a:r>
          </a:p>
          <a:p>
            <a:pPr algn="l"/>
            <a:r>
              <a:rPr lang="en-US" dirty="0"/>
              <a:t>either side of the flat crest.</a:t>
            </a:r>
            <a:endParaRPr lang="ar-IQ" dirty="0"/>
          </a:p>
        </p:txBody>
      </p:sp>
      <p:grpSp>
        <p:nvGrpSpPr>
          <p:cNvPr id="30" name="مجموعة 29"/>
          <p:cNvGrpSpPr/>
          <p:nvPr/>
        </p:nvGrpSpPr>
        <p:grpSpPr>
          <a:xfrm>
            <a:off x="467544" y="3634675"/>
            <a:ext cx="3888432" cy="2460532"/>
            <a:chOff x="467544" y="1124744"/>
            <a:chExt cx="7277100" cy="4970463"/>
          </a:xfrm>
        </p:grpSpPr>
        <p:pic>
          <p:nvPicPr>
            <p:cNvPr id="31" name="Picture 2" descr="Detached f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72771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6"/>
            <p:cNvCxnSpPr/>
            <p:nvPr/>
          </p:nvCxnSpPr>
          <p:spPr>
            <a:xfrm>
              <a:off x="2771800" y="1628800"/>
              <a:ext cx="1440160" cy="1981175"/>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7"/>
            <p:cNvCxnSpPr/>
            <p:nvPr/>
          </p:nvCxnSpPr>
          <p:spPr>
            <a:xfrm flipH="1">
              <a:off x="4644008" y="1268760"/>
              <a:ext cx="648072" cy="2286675"/>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مجموعة 34"/>
          <p:cNvGrpSpPr/>
          <p:nvPr/>
        </p:nvGrpSpPr>
        <p:grpSpPr>
          <a:xfrm>
            <a:off x="2771800" y="1124744"/>
            <a:ext cx="6264696" cy="1674251"/>
            <a:chOff x="821920" y="1124744"/>
            <a:chExt cx="6757425" cy="1962283"/>
          </a:xfrm>
        </p:grpSpPr>
        <p:sp>
          <p:nvSpPr>
            <p:cNvPr id="4" name="TextBox 3"/>
            <p:cNvSpPr txBox="1"/>
            <p:nvPr/>
          </p:nvSpPr>
          <p:spPr>
            <a:xfrm>
              <a:off x="821920" y="1916832"/>
              <a:ext cx="1008112" cy="468943"/>
            </a:xfrm>
            <a:prstGeom prst="rect">
              <a:avLst/>
            </a:prstGeom>
            <a:noFill/>
          </p:spPr>
          <p:txBody>
            <a:bodyPr wrap="square" rtlCol="1">
              <a:spAutoFit/>
            </a:bodyPr>
            <a:lstStyle/>
            <a:p>
              <a:r>
                <a:rPr lang="en-US" sz="2000" b="1" dirty="0"/>
                <a:t>A. P</a:t>
              </a:r>
              <a:endParaRPr lang="ar-IQ" sz="2000" b="1" dirty="0"/>
            </a:p>
          </p:txBody>
        </p:sp>
        <p:sp>
          <p:nvSpPr>
            <p:cNvPr id="10" name="TextBox 9"/>
            <p:cNvSpPr txBox="1"/>
            <p:nvPr/>
          </p:nvSpPr>
          <p:spPr>
            <a:xfrm>
              <a:off x="6715249" y="1844824"/>
              <a:ext cx="864096" cy="468943"/>
            </a:xfrm>
            <a:prstGeom prst="rect">
              <a:avLst/>
            </a:prstGeom>
            <a:noFill/>
          </p:spPr>
          <p:txBody>
            <a:bodyPr wrap="square" rtlCol="1">
              <a:spAutoFit/>
            </a:bodyPr>
            <a:lstStyle/>
            <a:p>
              <a:r>
                <a:rPr lang="en-US" sz="2000" b="1" dirty="0"/>
                <a:t>A. P</a:t>
              </a:r>
              <a:endParaRPr lang="ar-IQ" sz="2000" b="1" dirty="0"/>
            </a:p>
          </p:txBody>
        </p:sp>
        <p:grpSp>
          <p:nvGrpSpPr>
            <p:cNvPr id="34" name="مجموعة 33"/>
            <p:cNvGrpSpPr/>
            <p:nvPr/>
          </p:nvGrpSpPr>
          <p:grpSpPr>
            <a:xfrm>
              <a:off x="1753980" y="1124744"/>
              <a:ext cx="5260009" cy="1962283"/>
              <a:chOff x="1753980" y="1124744"/>
              <a:chExt cx="5260009" cy="1962283"/>
            </a:xfrm>
          </p:grpSpPr>
          <p:grpSp>
            <p:nvGrpSpPr>
              <p:cNvPr id="25" name="مجموعة 24"/>
              <p:cNvGrpSpPr/>
              <p:nvPr/>
            </p:nvGrpSpPr>
            <p:grpSpPr>
              <a:xfrm>
                <a:off x="1753980" y="1124744"/>
                <a:ext cx="5260009" cy="1962283"/>
                <a:chOff x="1407642" y="1754749"/>
                <a:chExt cx="5260009" cy="1962283"/>
              </a:xfrm>
            </p:grpSpPr>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7642" y="1754749"/>
                  <a:ext cx="5260009" cy="196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H="1">
                  <a:off x="1763688" y="2204864"/>
                  <a:ext cx="1296144" cy="1342969"/>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21" name="Straight Connector 5"/>
                <p:cNvCxnSpPr/>
                <p:nvPr/>
              </p:nvCxnSpPr>
              <p:spPr>
                <a:xfrm>
                  <a:off x="3212232" y="2238431"/>
                  <a:ext cx="1215752" cy="1190569"/>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23" name="Straight Connector 5"/>
                <p:cNvCxnSpPr/>
                <p:nvPr/>
              </p:nvCxnSpPr>
              <p:spPr>
                <a:xfrm flipH="1">
                  <a:off x="4644008" y="2357264"/>
                  <a:ext cx="1044721" cy="1190568"/>
                </a:xfrm>
                <a:prstGeom prst="line">
                  <a:avLst/>
                </a:prstGeom>
                <a:ln w="82550"/>
              </p:spPr>
              <p:style>
                <a:lnRef idx="1">
                  <a:schemeClr val="accent1"/>
                </a:lnRef>
                <a:fillRef idx="0">
                  <a:schemeClr val="accent1"/>
                </a:fillRef>
                <a:effectRef idx="0">
                  <a:schemeClr val="accent1"/>
                </a:effectRef>
                <a:fontRef idx="minor">
                  <a:schemeClr val="tx1"/>
                </a:fontRef>
              </p:style>
            </p:cxnSp>
          </p:grpSp>
          <p:cxnSp>
            <p:nvCxnSpPr>
              <p:cNvPr id="22" name="Straight Connector 5"/>
              <p:cNvCxnSpPr/>
              <p:nvPr/>
            </p:nvCxnSpPr>
            <p:spPr>
              <a:xfrm>
                <a:off x="6385902" y="1916832"/>
                <a:ext cx="490354" cy="792088"/>
              </a:xfrm>
              <a:prstGeom prst="line">
                <a:avLst/>
              </a:prstGeom>
              <a:ln w="82550"/>
            </p:spPr>
            <p:style>
              <a:lnRef idx="1">
                <a:schemeClr val="accent1"/>
              </a:lnRef>
              <a:fillRef idx="0">
                <a:schemeClr val="accent1"/>
              </a:fillRef>
              <a:effectRef idx="0">
                <a:schemeClr val="accent1"/>
              </a:effectRef>
              <a:fontRef idx="minor">
                <a:schemeClr val="tx1"/>
              </a:fontRef>
            </p:style>
          </p:cxnSp>
        </p:grpSp>
      </p:grpSp>
      <p:grpSp>
        <p:nvGrpSpPr>
          <p:cNvPr id="11" name="مجموعة 10"/>
          <p:cNvGrpSpPr/>
          <p:nvPr/>
        </p:nvGrpSpPr>
        <p:grpSpPr>
          <a:xfrm>
            <a:off x="4566798" y="3212976"/>
            <a:ext cx="4391322" cy="3024336"/>
            <a:chOff x="4566798" y="3212976"/>
            <a:chExt cx="4391322" cy="3024336"/>
          </a:xfrm>
        </p:grpSpPr>
        <p:pic>
          <p:nvPicPr>
            <p:cNvPr id="6146" name="Picture 2" descr="https://www.ucl.ac.uk/earth-sciences/study/fieldwork/sw-england/images/micro-images/boxfold.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6798" y="3341783"/>
              <a:ext cx="4391322" cy="2895529"/>
            </a:xfrm>
            <a:prstGeom prst="rect">
              <a:avLst/>
            </a:prstGeom>
            <a:noFill/>
            <a:extLst>
              <a:ext uri="{909E8E84-426E-40DD-AFC4-6F175D3DCCD1}">
                <a14:hiddenFill xmlns:a14="http://schemas.microsoft.com/office/drawing/2010/main">
                  <a:solidFill>
                    <a:srgbClr val="FFFFFF"/>
                  </a:solidFill>
                </a14:hiddenFill>
              </a:ext>
            </a:extLst>
          </p:spPr>
        </p:pic>
        <p:sp>
          <p:nvSpPr>
            <p:cNvPr id="8" name="مربع نص 7"/>
            <p:cNvSpPr txBox="1"/>
            <p:nvPr/>
          </p:nvSpPr>
          <p:spPr>
            <a:xfrm>
              <a:off x="4566798" y="3212976"/>
              <a:ext cx="2381466" cy="369332"/>
            </a:xfrm>
            <a:prstGeom prst="rect">
              <a:avLst/>
            </a:prstGeom>
            <a:solidFill>
              <a:schemeClr val="bg1"/>
            </a:solidFill>
          </p:spPr>
          <p:txBody>
            <a:bodyPr wrap="square" rtlCol="1">
              <a:spAutoFit/>
            </a:bodyPr>
            <a:lstStyle/>
            <a:p>
              <a:endParaRPr lang="ar-IQ" dirty="0"/>
            </a:p>
          </p:txBody>
        </p:sp>
      </p:grpSp>
      <p:sp>
        <p:nvSpPr>
          <p:cNvPr id="12" name="عنصر نائب لرقم الشريحة 11"/>
          <p:cNvSpPr>
            <a:spLocks noGrp="1"/>
          </p:cNvSpPr>
          <p:nvPr>
            <p:ph type="sldNum" sz="quarter" idx="12"/>
          </p:nvPr>
        </p:nvSpPr>
        <p:spPr/>
        <p:txBody>
          <a:bodyPr/>
          <a:lstStyle/>
          <a:p>
            <a:fld id="{303EBA22-27A4-4B72-878D-030B6881E55A}" type="slidenum">
              <a:rPr lang="ar-IQ" smtClean="0"/>
              <a:pPr/>
              <a:t>40</a:t>
            </a:fld>
            <a:endParaRPr lang="ar-IQ"/>
          </a:p>
        </p:txBody>
      </p:sp>
      <p:sp>
        <p:nvSpPr>
          <p:cNvPr id="3" name="عنصر نائب للتاريخ 2">
            <a:extLst>
              <a:ext uri="{FF2B5EF4-FFF2-40B4-BE49-F238E27FC236}">
                <a16:creationId xmlns:a16="http://schemas.microsoft.com/office/drawing/2014/main" id="{F45B18A8-4FE5-2B8F-40E9-FD1275A92E82}"/>
              </a:ext>
            </a:extLst>
          </p:cNvPr>
          <p:cNvSpPr>
            <a:spLocks noGrp="1"/>
          </p:cNvSpPr>
          <p:nvPr>
            <p:ph type="dt" sz="half" idx="10"/>
          </p:nvPr>
        </p:nvSpPr>
        <p:spPr/>
        <p:txBody>
          <a:bodyPr/>
          <a:lstStyle/>
          <a:p>
            <a:fld id="{83AB5D2B-606B-41BF-9D3D-51B64A89D459}" type="datetime1">
              <a:rPr lang="en-US" smtClean="0"/>
              <a:t>3/9/2025</a:t>
            </a:fld>
            <a:endParaRPr lang="ar-IQ"/>
          </a:p>
        </p:txBody>
      </p:sp>
      <p:sp>
        <p:nvSpPr>
          <p:cNvPr id="5" name="عنصر نائب للتذييل 4">
            <a:extLst>
              <a:ext uri="{FF2B5EF4-FFF2-40B4-BE49-F238E27FC236}">
                <a16:creationId xmlns:a16="http://schemas.microsoft.com/office/drawing/2014/main" id="{CB5051BF-3086-8B54-A64D-8B0C0985BCA3}"/>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53183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1000"/>
                                        <p:tgtEl>
                                          <p:spTgt spid="9221"/>
                                        </p:tgtEl>
                                      </p:cBhvr>
                                    </p:animEffect>
                                    <p:anim calcmode="lin" valueType="num">
                                      <p:cBhvr>
                                        <p:cTn id="8" dur="1000" fill="hold"/>
                                        <p:tgtEl>
                                          <p:spTgt spid="9221"/>
                                        </p:tgtEl>
                                        <p:attrNameLst>
                                          <p:attrName>ppt_x</p:attrName>
                                        </p:attrNameLst>
                                      </p:cBhvr>
                                      <p:tavLst>
                                        <p:tav tm="0">
                                          <p:val>
                                            <p:strVal val="#ppt_x"/>
                                          </p:val>
                                        </p:tav>
                                        <p:tav tm="100000">
                                          <p:val>
                                            <p:strVal val="#ppt_x"/>
                                          </p:val>
                                        </p:tav>
                                      </p:tavLst>
                                    </p:anim>
                                    <p:anim calcmode="lin" valueType="num">
                                      <p:cBhvr>
                                        <p:cTn id="9"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99392"/>
            <a:ext cx="4817216" cy="646331"/>
          </a:xfrm>
          <a:prstGeom prst="rect">
            <a:avLst/>
          </a:prstGeom>
        </p:spPr>
        <p:txBody>
          <a:bodyPr wrap="none">
            <a:spAutoFit/>
          </a:bodyPr>
          <a:lstStyle/>
          <a:p>
            <a:r>
              <a:rPr lang="ar-IQ" dirty="0"/>
              <a:t>- </a:t>
            </a:r>
            <a:r>
              <a:rPr lang="ar-IQ" sz="2000" dirty="0"/>
              <a:t>الطية المسننة(المنشارية اوالشيفرونية)</a:t>
            </a:r>
            <a:r>
              <a:rPr lang="ar-IQ" sz="3600" dirty="0"/>
              <a:t> </a:t>
            </a:r>
            <a:r>
              <a:rPr lang="en-US" i="1" dirty="0"/>
              <a:t> Chevron Fold</a:t>
            </a:r>
            <a:endParaRPr lang="ar-IQ" i="1" dirty="0"/>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67234"/>
            <a:ext cx="4392487" cy="184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7" name="مربع نص 6"/>
          <p:cNvSpPr txBox="1"/>
          <p:nvPr/>
        </p:nvSpPr>
        <p:spPr>
          <a:xfrm>
            <a:off x="107504" y="476672"/>
            <a:ext cx="8419421" cy="646331"/>
          </a:xfrm>
          <a:prstGeom prst="rect">
            <a:avLst/>
          </a:prstGeom>
          <a:noFill/>
        </p:spPr>
        <p:txBody>
          <a:bodyPr wrap="none" rtlCol="1">
            <a:spAutoFit/>
          </a:bodyPr>
          <a:lstStyle/>
          <a:p>
            <a:r>
              <a:rPr lang="en-US" dirty="0"/>
              <a:t>A chevron fold is one in which the hinges are sharp and angular and the are straight and</a:t>
            </a:r>
          </a:p>
          <a:p>
            <a:pPr algn="l"/>
            <a:r>
              <a:rPr lang="en-US" dirty="0"/>
              <a:t> (equal length) limbs.</a:t>
            </a:r>
            <a:endParaRPr lang="ar-IQ" dirty="0"/>
          </a:p>
        </p:txBody>
      </p:sp>
      <p:pic>
        <p:nvPicPr>
          <p:cNvPr id="10" name="عنصر نائب للمحتوى 3" descr="3.JPG"/>
          <p:cNvPicPr>
            <a:picLocks noChangeAspect="1"/>
          </p:cNvPicPr>
          <p:nvPr/>
        </p:nvPicPr>
        <p:blipFill>
          <a:blip r:embed="rId3"/>
          <a:stretch>
            <a:fillRect/>
          </a:stretch>
        </p:blipFill>
        <p:spPr>
          <a:xfrm>
            <a:off x="5004048" y="764704"/>
            <a:ext cx="2182011" cy="1634708"/>
          </a:xfrm>
          <a:prstGeom prst="rect">
            <a:avLst/>
          </a:prstGeom>
        </p:spPr>
      </p:pic>
      <p:pic>
        <p:nvPicPr>
          <p:cNvPr id="1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2492896"/>
            <a:ext cx="2808312" cy="373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140968"/>
            <a:ext cx="3680374" cy="252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عنصر نائب لرقم الشريحة 7"/>
          <p:cNvSpPr>
            <a:spLocks noGrp="1"/>
          </p:cNvSpPr>
          <p:nvPr>
            <p:ph type="sldNum" sz="quarter" idx="12"/>
          </p:nvPr>
        </p:nvSpPr>
        <p:spPr/>
        <p:txBody>
          <a:bodyPr/>
          <a:lstStyle/>
          <a:p>
            <a:fld id="{303EBA22-27A4-4B72-878D-030B6881E55A}" type="slidenum">
              <a:rPr lang="ar-IQ" smtClean="0"/>
              <a:pPr/>
              <a:t>41</a:t>
            </a:fld>
            <a:endParaRPr lang="ar-IQ"/>
          </a:p>
        </p:txBody>
      </p:sp>
      <p:sp>
        <p:nvSpPr>
          <p:cNvPr id="2" name="Rectangle 1"/>
          <p:cNvSpPr/>
          <p:nvPr/>
        </p:nvSpPr>
        <p:spPr>
          <a:xfrm>
            <a:off x="35496" y="5661248"/>
            <a:ext cx="5742384" cy="369332"/>
          </a:xfrm>
          <a:prstGeom prst="rect">
            <a:avLst/>
          </a:prstGeom>
        </p:spPr>
        <p:txBody>
          <a:bodyPr wrap="square">
            <a:spAutoFit/>
          </a:bodyPr>
          <a:lstStyle/>
          <a:p>
            <a:pPr algn="l" eaLnBrk="0" hangingPunct="0"/>
            <a:r>
              <a:rPr lang="en-US" b="1" dirty="0"/>
              <a:t>Chevron: </a:t>
            </a:r>
            <a:r>
              <a:rPr lang="en-US" dirty="0"/>
              <a:t>planar limbs meet at discrete hinge point</a:t>
            </a:r>
          </a:p>
        </p:txBody>
      </p:sp>
      <p:sp>
        <p:nvSpPr>
          <p:cNvPr id="3" name="عنصر نائب للتاريخ 2">
            <a:extLst>
              <a:ext uri="{FF2B5EF4-FFF2-40B4-BE49-F238E27FC236}">
                <a16:creationId xmlns:a16="http://schemas.microsoft.com/office/drawing/2014/main" id="{A7229B3E-BCDE-2AE8-1416-DD007A4D492C}"/>
              </a:ext>
            </a:extLst>
          </p:cNvPr>
          <p:cNvSpPr>
            <a:spLocks noGrp="1"/>
          </p:cNvSpPr>
          <p:nvPr>
            <p:ph type="dt" sz="half" idx="10"/>
          </p:nvPr>
        </p:nvSpPr>
        <p:spPr/>
        <p:txBody>
          <a:bodyPr/>
          <a:lstStyle/>
          <a:p>
            <a:fld id="{6DECA6FD-CD5D-4AA2-9539-A01AEA62C2A3}" type="datetime1">
              <a:rPr lang="en-US" smtClean="0"/>
              <a:t>3/9/2025</a:t>
            </a:fld>
            <a:endParaRPr lang="ar-IQ"/>
          </a:p>
        </p:txBody>
      </p:sp>
      <p:sp>
        <p:nvSpPr>
          <p:cNvPr id="5" name="عنصر نائب للتذييل 4">
            <a:extLst>
              <a:ext uri="{FF2B5EF4-FFF2-40B4-BE49-F238E27FC236}">
                <a16:creationId xmlns:a16="http://schemas.microsoft.com/office/drawing/2014/main" id="{F747BBAE-CBAB-60AE-8121-E79DC562EFEE}"/>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8379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beea\Downloads\10670031_861020683949835_534957325545388148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44924"/>
            <a:ext cx="4464496" cy="3348372"/>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611560" y="6042774"/>
            <a:ext cx="7668344" cy="338554"/>
          </a:xfrm>
          <a:prstGeom prst="rect">
            <a:avLst/>
          </a:prstGeom>
          <a:noFill/>
        </p:spPr>
        <p:txBody>
          <a:bodyPr wrap="square" rtlCol="0">
            <a:spAutoFit/>
          </a:bodyPr>
          <a:lstStyle/>
          <a:p>
            <a:pPr algn="l"/>
            <a:r>
              <a:rPr lang="en-US" sz="1600" dirty="0"/>
              <a:t>Overturned Chevron Folds in </a:t>
            </a:r>
            <a:r>
              <a:rPr lang="en-US" sz="1600" dirty="0" err="1"/>
              <a:t>Balambo</a:t>
            </a:r>
            <a:r>
              <a:rPr lang="en-US" sz="1600" dirty="0"/>
              <a:t> Formation (Said </a:t>
            </a:r>
            <a:r>
              <a:rPr lang="en-US" sz="1600" dirty="0" err="1"/>
              <a:t>Sadiq</a:t>
            </a:r>
            <a:r>
              <a:rPr lang="en-US" sz="1600" dirty="0"/>
              <a:t>  town –</a:t>
            </a:r>
            <a:r>
              <a:rPr lang="en-US" sz="1600" dirty="0" err="1"/>
              <a:t>Sulamania</a:t>
            </a:r>
            <a:r>
              <a:rPr lang="en-US" sz="1600" dirty="0"/>
              <a:t> City)</a:t>
            </a:r>
          </a:p>
        </p:txBody>
      </p:sp>
      <p:pic>
        <p:nvPicPr>
          <p:cNvPr id="7" name="Content Placeholder 4" descr="fold_chevr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932040" y="194036"/>
            <a:ext cx="4164364" cy="2946932"/>
          </a:xfrm>
          <a:prstGeom prst="rect">
            <a:avLst/>
          </a:prstGeom>
        </p:spPr>
      </p:pic>
      <p:sp>
        <p:nvSpPr>
          <p:cNvPr id="6" name="عنصر نائب لرقم الشريحة 5"/>
          <p:cNvSpPr>
            <a:spLocks noGrp="1"/>
          </p:cNvSpPr>
          <p:nvPr>
            <p:ph type="sldNum" sz="quarter" idx="12"/>
          </p:nvPr>
        </p:nvSpPr>
        <p:spPr/>
        <p:txBody>
          <a:bodyPr/>
          <a:lstStyle/>
          <a:p>
            <a:fld id="{303EBA22-27A4-4B72-878D-030B6881E55A}" type="slidenum">
              <a:rPr lang="ar-IQ" smtClean="0"/>
              <a:pPr/>
              <a:t>42</a:t>
            </a:fld>
            <a:endParaRPr lang="ar-IQ"/>
          </a:p>
        </p:txBody>
      </p:sp>
      <p:sp>
        <p:nvSpPr>
          <p:cNvPr id="2" name="عنصر نائب للتاريخ 1">
            <a:extLst>
              <a:ext uri="{FF2B5EF4-FFF2-40B4-BE49-F238E27FC236}">
                <a16:creationId xmlns:a16="http://schemas.microsoft.com/office/drawing/2014/main" id="{9B9BBAE4-60E5-02CA-A489-E1B594090553}"/>
              </a:ext>
            </a:extLst>
          </p:cNvPr>
          <p:cNvSpPr>
            <a:spLocks noGrp="1"/>
          </p:cNvSpPr>
          <p:nvPr>
            <p:ph type="dt" sz="half" idx="10"/>
          </p:nvPr>
        </p:nvSpPr>
        <p:spPr/>
        <p:txBody>
          <a:bodyPr/>
          <a:lstStyle/>
          <a:p>
            <a:fld id="{F9164998-79D5-4B4C-9653-E5EEDFD34A30}" type="datetime1">
              <a:rPr lang="en-US" smtClean="0"/>
              <a:t>3/9/2025</a:t>
            </a:fld>
            <a:endParaRPr lang="ar-IQ"/>
          </a:p>
        </p:txBody>
      </p:sp>
      <p:sp>
        <p:nvSpPr>
          <p:cNvPr id="3" name="عنصر نائب للتذييل 2">
            <a:extLst>
              <a:ext uri="{FF2B5EF4-FFF2-40B4-BE49-F238E27FC236}">
                <a16:creationId xmlns:a16="http://schemas.microsoft.com/office/drawing/2014/main" id="{B4AE35D1-0203-CE4B-91D3-7AC7A7B1D373}"/>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7946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43535"/>
            <a:ext cx="7776864" cy="1200329"/>
          </a:xfrm>
          <a:prstGeom prst="rect">
            <a:avLst/>
          </a:prstGeom>
          <a:noFill/>
        </p:spPr>
        <p:txBody>
          <a:bodyPr wrap="square" rtlCol="1">
            <a:spAutoFit/>
          </a:bodyPr>
          <a:lstStyle/>
          <a:p>
            <a:r>
              <a:rPr lang="ar-IQ" dirty="0"/>
              <a:t>في بعض الاحيان قسم من الطيات ذات الغلق الحاد تكون غير متماثلة وصغيرة محصورة في مناطق ضيقة تمتد لعدة امتار مشابهة لشريط  حيث ان ميل الطبقات في </a:t>
            </a:r>
            <a:r>
              <a:rPr lang="ar-IQ" dirty="0">
                <a:solidFill>
                  <a:srgbClr val="FF0000"/>
                </a:solidFill>
              </a:rPr>
              <a:t>المنطقة الضيقة </a:t>
            </a:r>
            <a:r>
              <a:rPr lang="ar-IQ" dirty="0"/>
              <a:t>اما اقل اواكثر  من ميل امتدادها خارج هذة المنطقة ويطلق على هذا النوع من الطيات بطيات</a:t>
            </a:r>
            <a:r>
              <a:rPr lang="en-US" dirty="0"/>
              <a:t>  </a:t>
            </a:r>
            <a:r>
              <a:rPr lang="ar-IQ" dirty="0"/>
              <a:t> الفتل </a:t>
            </a:r>
            <a:r>
              <a:rPr lang="en-US" dirty="0"/>
              <a:t>Kink Band </a:t>
            </a:r>
            <a:r>
              <a:rPr lang="ar-IQ" dirty="0"/>
              <a:t> وعند تقاطع </a:t>
            </a:r>
            <a:r>
              <a:rPr lang="ar-IQ" dirty="0" err="1"/>
              <a:t>هذة</a:t>
            </a:r>
            <a:r>
              <a:rPr lang="ar-IQ" dirty="0"/>
              <a:t> الشرائط مع بعضها نحصل على ما يسمى بالفتل المزدوج</a:t>
            </a:r>
            <a:r>
              <a:rPr lang="en-US" dirty="0"/>
              <a:t> conjugate kink </a:t>
            </a:r>
            <a:endParaRPr lang="ar-IQ" dirty="0"/>
          </a:p>
        </p:txBody>
      </p:sp>
      <p:grpSp>
        <p:nvGrpSpPr>
          <p:cNvPr id="12" name="مجموعة 11"/>
          <p:cNvGrpSpPr/>
          <p:nvPr/>
        </p:nvGrpSpPr>
        <p:grpSpPr>
          <a:xfrm>
            <a:off x="35496" y="1243864"/>
            <a:ext cx="4411538" cy="3841320"/>
            <a:chOff x="971600" y="2420888"/>
            <a:chExt cx="4536504" cy="4211713"/>
          </a:xfrm>
        </p:grpSpPr>
        <p:grpSp>
          <p:nvGrpSpPr>
            <p:cNvPr id="4" name="Group 3"/>
            <p:cNvGrpSpPr/>
            <p:nvPr/>
          </p:nvGrpSpPr>
          <p:grpSpPr>
            <a:xfrm>
              <a:off x="971600" y="3037708"/>
              <a:ext cx="4536504" cy="3594893"/>
              <a:chOff x="755576" y="2270312"/>
              <a:chExt cx="5544616" cy="4393541"/>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70312"/>
                <a:ext cx="5544616" cy="439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11760" y="3356990"/>
                <a:ext cx="2016224" cy="461665"/>
              </a:xfrm>
              <a:prstGeom prst="rect">
                <a:avLst/>
              </a:prstGeom>
              <a:noFill/>
            </p:spPr>
            <p:txBody>
              <a:bodyPr wrap="square" rtlCol="1">
                <a:spAutoFit/>
              </a:bodyPr>
              <a:lstStyle/>
              <a:p>
                <a:r>
                  <a:rPr lang="en-US" sz="2400" b="1" dirty="0">
                    <a:solidFill>
                      <a:srgbClr val="FFFF00"/>
                    </a:solidFill>
                  </a:rPr>
                  <a:t>Kink Band </a:t>
                </a:r>
                <a:endParaRPr lang="ar-IQ" sz="2400" b="1" dirty="0">
                  <a:solidFill>
                    <a:srgbClr val="FFFF00"/>
                  </a:solidFill>
                </a:endParaRPr>
              </a:p>
            </p:txBody>
          </p:sp>
        </p:grpSp>
        <p:cxnSp>
          <p:nvCxnSpPr>
            <p:cNvPr id="9" name="رابط كسهم مستقيم 8"/>
            <p:cNvCxnSpPr/>
            <p:nvPr/>
          </p:nvCxnSpPr>
          <p:spPr>
            <a:xfrm flipH="1">
              <a:off x="1547665" y="2420888"/>
              <a:ext cx="788267" cy="100811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مستطيل 6"/>
          <p:cNvSpPr/>
          <p:nvPr/>
        </p:nvSpPr>
        <p:spPr>
          <a:xfrm>
            <a:off x="4355976" y="1484784"/>
            <a:ext cx="5112568" cy="1200329"/>
          </a:xfrm>
          <a:prstGeom prst="rect">
            <a:avLst/>
          </a:prstGeom>
        </p:spPr>
        <p:txBody>
          <a:bodyPr wrap="square">
            <a:spAutoFit/>
          </a:bodyPr>
          <a:lstStyle/>
          <a:p>
            <a:pPr algn="l"/>
            <a:r>
              <a:rPr lang="en-US" sz="2400" i="1" u="sng" dirty="0">
                <a:solidFill>
                  <a:srgbClr val="FF0000"/>
                </a:solidFill>
                <a:latin typeface="Times New Roman" panose="02020603050405020304" pitchFamily="18" charset="0"/>
              </a:rPr>
              <a:t>A kink Bands</a:t>
            </a:r>
            <a:r>
              <a:rPr lang="en-US" sz="2400" dirty="0">
                <a:solidFill>
                  <a:srgbClr val="FF0000"/>
                </a:solidFill>
                <a:latin typeface="Times New Roman" panose="02020603050405020304" pitchFamily="18" charset="0"/>
              </a:rPr>
              <a:t>:</a:t>
            </a:r>
          </a:p>
          <a:p>
            <a:pPr algn="l"/>
            <a:r>
              <a:rPr lang="en-US" sz="2400" dirty="0">
                <a:solidFill>
                  <a:srgbClr val="FF0000"/>
                </a:solidFill>
                <a:latin typeface="Times New Roman" panose="02020603050405020304" pitchFamily="18" charset="0"/>
              </a:rPr>
              <a:t> An Asymmetric chevron with a very long limb and a very short limb</a:t>
            </a:r>
            <a:r>
              <a:rPr lang="en-US" sz="2400" dirty="0">
                <a:solidFill>
                  <a:srgbClr val="FF0000"/>
                </a:solidFill>
              </a:rPr>
              <a:t> </a:t>
            </a:r>
            <a:r>
              <a:rPr lang="en-US" sz="2400" dirty="0">
                <a:solidFill>
                  <a:srgbClr val="FF0000"/>
                </a:solidFill>
                <a:latin typeface="Times New Roman" panose="02020603050405020304" pitchFamily="18" charset="0"/>
              </a:rPr>
              <a:t>metric</a:t>
            </a:r>
            <a:endParaRPr lang="ar-IQ" sz="2400" dirty="0">
              <a:solidFill>
                <a:srgbClr val="FF0000"/>
              </a:solidFill>
            </a:endParaRPr>
          </a:p>
        </p:txBody>
      </p:sp>
      <p:sp>
        <p:nvSpPr>
          <p:cNvPr id="13" name="مربع نص 12"/>
          <p:cNvSpPr txBox="1"/>
          <p:nvPr/>
        </p:nvSpPr>
        <p:spPr>
          <a:xfrm>
            <a:off x="43326" y="5590981"/>
            <a:ext cx="8777146" cy="707886"/>
          </a:xfrm>
          <a:prstGeom prst="rect">
            <a:avLst/>
          </a:prstGeom>
          <a:noFill/>
        </p:spPr>
        <p:txBody>
          <a:bodyPr wrap="none" rtlCol="1">
            <a:spAutoFit/>
          </a:bodyPr>
          <a:lstStyle/>
          <a:p>
            <a:r>
              <a:rPr lang="en-US" sz="2000" dirty="0"/>
              <a:t>Kink bands; are narrow bands, usually only a few inches or few feet wide, in which </a:t>
            </a:r>
          </a:p>
          <a:p>
            <a:r>
              <a:rPr lang="en-US" sz="2000" dirty="0"/>
              <a:t>the beds assume a dip that is steeper or gentler than that in the adjacent beds.</a:t>
            </a:r>
            <a:endParaRPr lang="ar-IQ" sz="2000" dirty="0"/>
          </a:p>
        </p:txBody>
      </p:sp>
      <p:sp>
        <p:nvSpPr>
          <p:cNvPr id="10" name="عنصر نائب لرقم الشريحة 9"/>
          <p:cNvSpPr>
            <a:spLocks noGrp="1"/>
          </p:cNvSpPr>
          <p:nvPr>
            <p:ph type="sldNum" sz="quarter" idx="12"/>
          </p:nvPr>
        </p:nvSpPr>
        <p:spPr/>
        <p:txBody>
          <a:bodyPr/>
          <a:lstStyle/>
          <a:p>
            <a:fld id="{303EBA22-27A4-4B72-878D-030B6881E55A}" type="slidenum">
              <a:rPr lang="ar-IQ" smtClean="0"/>
              <a:pPr/>
              <a:t>43</a:t>
            </a:fld>
            <a:endParaRPr lang="ar-IQ"/>
          </a:p>
        </p:txBody>
      </p:sp>
      <p:pic>
        <p:nvPicPr>
          <p:cNvPr id="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068960"/>
            <a:ext cx="2880320" cy="210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لتاريخ 4">
            <a:extLst>
              <a:ext uri="{FF2B5EF4-FFF2-40B4-BE49-F238E27FC236}">
                <a16:creationId xmlns:a16="http://schemas.microsoft.com/office/drawing/2014/main" id="{BC3A5E18-3E92-E51D-4234-C60C5C507D9F}"/>
              </a:ext>
            </a:extLst>
          </p:cNvPr>
          <p:cNvSpPr>
            <a:spLocks noGrp="1"/>
          </p:cNvSpPr>
          <p:nvPr>
            <p:ph type="dt" sz="half" idx="10"/>
          </p:nvPr>
        </p:nvSpPr>
        <p:spPr/>
        <p:txBody>
          <a:bodyPr/>
          <a:lstStyle/>
          <a:p>
            <a:fld id="{1A6B162E-8E7B-465B-AD6E-98C8914F5FCE}" type="datetime1">
              <a:rPr lang="en-US" smtClean="0"/>
              <a:t>3/9/2025</a:t>
            </a:fld>
            <a:endParaRPr lang="ar-IQ"/>
          </a:p>
        </p:txBody>
      </p:sp>
      <p:sp>
        <p:nvSpPr>
          <p:cNvPr id="6" name="عنصر نائب للتذييل 5">
            <a:extLst>
              <a:ext uri="{FF2B5EF4-FFF2-40B4-BE49-F238E27FC236}">
                <a16:creationId xmlns:a16="http://schemas.microsoft.com/office/drawing/2014/main" id="{3587D203-E5BA-4099-C26A-F894F3CA1EA2}"/>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409690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31031"/>
            <a:ext cx="2639569" cy="461665"/>
          </a:xfrm>
          <a:prstGeom prst="rect">
            <a:avLst/>
          </a:prstGeom>
        </p:spPr>
        <p:txBody>
          <a:bodyPr wrap="none">
            <a:spAutoFit/>
          </a:bodyPr>
          <a:lstStyle/>
          <a:p>
            <a:r>
              <a:rPr lang="ar-IQ" sz="2000" dirty="0"/>
              <a:t>الطية المروحية </a:t>
            </a:r>
            <a:r>
              <a:rPr lang="en-US" sz="2000" dirty="0"/>
              <a:t>  </a:t>
            </a:r>
            <a:r>
              <a:rPr lang="en-US" sz="2400" i="1" dirty="0"/>
              <a:t>Fan Fold</a:t>
            </a:r>
            <a:endParaRPr lang="en-US" sz="2000" i="1" dirty="0"/>
          </a:p>
        </p:txBody>
      </p:sp>
      <p:grpSp>
        <p:nvGrpSpPr>
          <p:cNvPr id="10" name="مجموعة 9"/>
          <p:cNvGrpSpPr/>
          <p:nvPr/>
        </p:nvGrpSpPr>
        <p:grpSpPr>
          <a:xfrm>
            <a:off x="107504" y="2276872"/>
            <a:ext cx="7045911" cy="3767679"/>
            <a:chOff x="923755" y="2852936"/>
            <a:chExt cx="7045911" cy="3767679"/>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755" y="2852936"/>
              <a:ext cx="7045911" cy="376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7" name="TextBox 6"/>
            <p:cNvSpPr txBox="1"/>
            <p:nvPr/>
          </p:nvSpPr>
          <p:spPr>
            <a:xfrm rot="16200000">
              <a:off x="3228617" y="3834685"/>
              <a:ext cx="2160240" cy="369332"/>
            </a:xfrm>
            <a:prstGeom prst="rect">
              <a:avLst/>
            </a:prstGeom>
            <a:noFill/>
          </p:spPr>
          <p:txBody>
            <a:bodyPr wrap="square" rtlCol="0">
              <a:spAutoFit/>
            </a:bodyPr>
            <a:lstStyle/>
            <a:p>
              <a:r>
                <a:rPr lang="ar-IQ" dirty="0"/>
                <a:t>مستوي محور الطية</a:t>
              </a:r>
              <a:endParaRPr lang="en-US" dirty="0"/>
            </a:p>
          </p:txBody>
        </p:sp>
      </p:grpSp>
      <p:sp>
        <p:nvSpPr>
          <p:cNvPr id="9" name="مربع نص 8"/>
          <p:cNvSpPr txBox="1"/>
          <p:nvPr/>
        </p:nvSpPr>
        <p:spPr>
          <a:xfrm>
            <a:off x="107504" y="908720"/>
            <a:ext cx="6953250" cy="1015663"/>
          </a:xfrm>
          <a:prstGeom prst="rect">
            <a:avLst/>
          </a:prstGeom>
          <a:noFill/>
        </p:spPr>
        <p:txBody>
          <a:bodyPr wrap="none" rtlCol="1">
            <a:spAutoFit/>
          </a:bodyPr>
          <a:lstStyle/>
          <a:p>
            <a:pPr algn="l"/>
            <a:r>
              <a:rPr lang="en-US" sz="2000" i="1" dirty="0"/>
              <a:t>A fan fold </a:t>
            </a:r>
            <a:r>
              <a:rPr lang="en-US" sz="2000" dirty="0"/>
              <a:t>is both limbs are overturned.</a:t>
            </a:r>
          </a:p>
          <a:p>
            <a:pPr algn="l"/>
            <a:r>
              <a:rPr lang="en-US" sz="2000" dirty="0"/>
              <a:t> In the </a:t>
            </a:r>
            <a:r>
              <a:rPr lang="en-US" sz="2000" i="1" dirty="0"/>
              <a:t>anticlinal fan fold</a:t>
            </a:r>
            <a:r>
              <a:rPr lang="en-US" sz="2000" dirty="0"/>
              <a:t>,  the two limbs dip toward each other;</a:t>
            </a:r>
          </a:p>
          <a:p>
            <a:r>
              <a:rPr lang="en-US" sz="2000" dirty="0"/>
              <a:t>in the </a:t>
            </a:r>
            <a:r>
              <a:rPr lang="en-US" sz="2000" i="1" dirty="0"/>
              <a:t>synclinal fan fold</a:t>
            </a:r>
            <a:r>
              <a:rPr lang="en-US" sz="2000" dirty="0"/>
              <a:t>,   the two limbs dip away from each other.</a:t>
            </a:r>
            <a:endParaRPr lang="ar-IQ" sz="2000" dirty="0"/>
          </a:p>
        </p:txBody>
      </p:sp>
      <p:sp>
        <p:nvSpPr>
          <p:cNvPr id="3" name="عنصر نائب لرقم الشريحة 2"/>
          <p:cNvSpPr>
            <a:spLocks noGrp="1"/>
          </p:cNvSpPr>
          <p:nvPr>
            <p:ph type="sldNum" sz="quarter" idx="12"/>
          </p:nvPr>
        </p:nvSpPr>
        <p:spPr/>
        <p:txBody>
          <a:bodyPr/>
          <a:lstStyle/>
          <a:p>
            <a:fld id="{303EBA22-27A4-4B72-878D-030B6881E55A}" type="slidenum">
              <a:rPr lang="ar-IQ" smtClean="0"/>
              <a:pPr/>
              <a:t>44</a:t>
            </a:fld>
            <a:endParaRPr lang="ar-IQ"/>
          </a:p>
        </p:txBody>
      </p:sp>
      <p:sp>
        <p:nvSpPr>
          <p:cNvPr id="5" name="عنصر نائب للتاريخ 4">
            <a:extLst>
              <a:ext uri="{FF2B5EF4-FFF2-40B4-BE49-F238E27FC236}">
                <a16:creationId xmlns:a16="http://schemas.microsoft.com/office/drawing/2014/main" id="{B1F50757-59E3-F6A5-B9D9-C61091F29E4F}"/>
              </a:ext>
            </a:extLst>
          </p:cNvPr>
          <p:cNvSpPr>
            <a:spLocks noGrp="1"/>
          </p:cNvSpPr>
          <p:nvPr>
            <p:ph type="dt" sz="half" idx="10"/>
          </p:nvPr>
        </p:nvSpPr>
        <p:spPr/>
        <p:txBody>
          <a:bodyPr/>
          <a:lstStyle/>
          <a:p>
            <a:fld id="{C197B871-985F-4C7C-A087-0B7B097BE598}" type="datetime1">
              <a:rPr lang="en-US" smtClean="0"/>
              <a:t>3/9/2025</a:t>
            </a:fld>
            <a:endParaRPr lang="ar-IQ"/>
          </a:p>
        </p:txBody>
      </p:sp>
      <p:sp>
        <p:nvSpPr>
          <p:cNvPr id="6" name="عنصر نائب للتذييل 5">
            <a:extLst>
              <a:ext uri="{FF2B5EF4-FFF2-40B4-BE49-F238E27FC236}">
                <a16:creationId xmlns:a16="http://schemas.microsoft.com/office/drawing/2014/main" id="{D47B01BA-8178-E6E3-EA54-DE74FBECDD15}"/>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3031351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79512" y="550421"/>
            <a:ext cx="8568952" cy="646331"/>
          </a:xfrm>
          <a:prstGeom prst="rect">
            <a:avLst/>
          </a:prstGeom>
        </p:spPr>
        <p:txBody>
          <a:bodyPr wrap="square">
            <a:spAutoFit/>
          </a:bodyPr>
          <a:lstStyle/>
          <a:p>
            <a:pPr algn="l"/>
            <a:r>
              <a:rPr lang="en-US" dirty="0"/>
              <a:t>A fold is </a:t>
            </a:r>
            <a:r>
              <a:rPr lang="en-US" b="1" dirty="0"/>
              <a:t>parallel </a:t>
            </a:r>
            <a:r>
              <a:rPr lang="en-US" dirty="0"/>
              <a:t>if the thickness of folded layers, measured normal to the bed, is constant all around the fold. In other words, the strata are bent in parallel curves .</a:t>
            </a:r>
            <a:endParaRPr lang="ar-IQ" dirty="0"/>
          </a:p>
        </p:txBody>
      </p:sp>
      <p:sp>
        <p:nvSpPr>
          <p:cNvPr id="6" name="مستطيل 5"/>
          <p:cNvSpPr/>
          <p:nvPr/>
        </p:nvSpPr>
        <p:spPr>
          <a:xfrm>
            <a:off x="161131" y="188640"/>
            <a:ext cx="1458541" cy="400110"/>
          </a:xfrm>
          <a:prstGeom prst="rect">
            <a:avLst/>
          </a:prstGeom>
        </p:spPr>
        <p:txBody>
          <a:bodyPr wrap="none">
            <a:spAutoFit/>
          </a:bodyPr>
          <a:lstStyle/>
          <a:p>
            <a:r>
              <a:rPr lang="en-US" sz="2000" i="1" dirty="0">
                <a:solidFill>
                  <a:prstClr val="black"/>
                </a:solidFill>
              </a:rPr>
              <a:t>Parallel Fold</a:t>
            </a:r>
            <a:endParaRPr lang="ar-IQ" sz="2000" i="1" dirty="0"/>
          </a:p>
        </p:txBody>
      </p:sp>
      <p:sp>
        <p:nvSpPr>
          <p:cNvPr id="7" name="مستطيل 6"/>
          <p:cNvSpPr/>
          <p:nvPr/>
        </p:nvSpPr>
        <p:spPr>
          <a:xfrm>
            <a:off x="1619672" y="188640"/>
            <a:ext cx="1332416" cy="369332"/>
          </a:xfrm>
          <a:prstGeom prst="rect">
            <a:avLst/>
          </a:prstGeom>
        </p:spPr>
        <p:txBody>
          <a:bodyPr wrap="none">
            <a:spAutoFit/>
          </a:bodyPr>
          <a:lstStyle/>
          <a:p>
            <a:r>
              <a:rPr lang="ar-IQ" dirty="0">
                <a:solidFill>
                  <a:prstClr val="black"/>
                </a:solidFill>
              </a:rPr>
              <a:t>الطية المتوازية </a:t>
            </a:r>
            <a:endParaRPr lang="ar-IQ" dirty="0"/>
          </a:p>
        </p:txBody>
      </p:sp>
      <p:sp>
        <p:nvSpPr>
          <p:cNvPr id="8" name="مربع نص 7"/>
          <p:cNvSpPr txBox="1"/>
          <p:nvPr/>
        </p:nvSpPr>
        <p:spPr>
          <a:xfrm>
            <a:off x="50895" y="1187460"/>
            <a:ext cx="8985601" cy="369332"/>
          </a:xfrm>
          <a:prstGeom prst="rect">
            <a:avLst/>
          </a:prstGeom>
          <a:noFill/>
        </p:spPr>
        <p:txBody>
          <a:bodyPr wrap="none" rtlCol="1">
            <a:spAutoFit/>
          </a:bodyPr>
          <a:lstStyle/>
          <a:p>
            <a:r>
              <a:rPr lang="en-US" dirty="0"/>
              <a:t>It is apparent, under such </a:t>
            </a:r>
            <a:r>
              <a:rPr lang="en-US" dirty="0" err="1"/>
              <a:t>conditions,the</a:t>
            </a:r>
            <a:r>
              <a:rPr lang="en-US" dirty="0"/>
              <a:t> </a:t>
            </a:r>
            <a:r>
              <a:rPr lang="en-US" b="1" i="1" dirty="0"/>
              <a:t>form</a:t>
            </a:r>
            <a:r>
              <a:rPr lang="en-US" dirty="0"/>
              <a:t> of the fold must change upward and downward.</a:t>
            </a:r>
            <a:endParaRPr lang="ar-IQ" dirty="0"/>
          </a:p>
        </p:txBody>
      </p:sp>
      <p:sp>
        <p:nvSpPr>
          <p:cNvPr id="9" name="مربع نص 8"/>
          <p:cNvSpPr txBox="1"/>
          <p:nvPr/>
        </p:nvSpPr>
        <p:spPr>
          <a:xfrm>
            <a:off x="51643" y="1484784"/>
            <a:ext cx="8552805" cy="923330"/>
          </a:xfrm>
          <a:prstGeom prst="rect">
            <a:avLst/>
          </a:prstGeom>
          <a:noFill/>
        </p:spPr>
        <p:txBody>
          <a:bodyPr wrap="square" rtlCol="1">
            <a:spAutoFit/>
          </a:bodyPr>
          <a:lstStyle/>
          <a:p>
            <a:pPr algn="l"/>
            <a:r>
              <a:rPr lang="en-US" dirty="0"/>
              <a:t>The Anticline become sharper with </a:t>
            </a:r>
            <a:r>
              <a:rPr lang="en-US" dirty="0" err="1"/>
              <a:t>depth,but</a:t>
            </a:r>
            <a:r>
              <a:rPr lang="en-US" dirty="0"/>
              <a:t> broader and more open upward.</a:t>
            </a:r>
          </a:p>
          <a:p>
            <a:pPr algn="l"/>
            <a:r>
              <a:rPr lang="en-US" dirty="0"/>
              <a:t>Conversely, the Syncline become broader with </a:t>
            </a:r>
            <a:r>
              <a:rPr lang="en-US" dirty="0" err="1"/>
              <a:t>depth,but</a:t>
            </a:r>
            <a:r>
              <a:rPr lang="en-US" dirty="0"/>
              <a:t> sharper upward.</a:t>
            </a:r>
          </a:p>
          <a:p>
            <a:endParaRPr lang="ar-IQ" dirty="0"/>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82"/>
          <a:stretch/>
        </p:blipFill>
        <p:spPr bwMode="auto">
          <a:xfrm>
            <a:off x="467544" y="2857886"/>
            <a:ext cx="3375279" cy="300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صورة 1" descr="4.JPG"/>
          <p:cNvPicPr>
            <a:picLocks noChangeAspect="1"/>
          </p:cNvPicPr>
          <p:nvPr/>
        </p:nvPicPr>
        <p:blipFill>
          <a:blip r:embed="rId3"/>
          <a:stretch>
            <a:fillRect/>
          </a:stretch>
        </p:blipFill>
        <p:spPr>
          <a:xfrm>
            <a:off x="4355976" y="2636912"/>
            <a:ext cx="4104456" cy="3313165"/>
          </a:xfrm>
          <a:prstGeom prst="rect">
            <a:avLst/>
          </a:prstGeom>
        </p:spPr>
      </p:pic>
      <p:sp>
        <p:nvSpPr>
          <p:cNvPr id="17" name="Rectangle 4"/>
          <p:cNvSpPr/>
          <p:nvPr/>
        </p:nvSpPr>
        <p:spPr>
          <a:xfrm>
            <a:off x="3867673" y="5733256"/>
            <a:ext cx="4736774" cy="369332"/>
          </a:xfrm>
          <a:prstGeom prst="rect">
            <a:avLst/>
          </a:prstGeom>
        </p:spPr>
        <p:txBody>
          <a:bodyPr wrap="square">
            <a:spAutoFit/>
          </a:bodyPr>
          <a:lstStyle/>
          <a:p>
            <a:pPr lvl="0"/>
            <a:r>
              <a:rPr lang="en-US" kern="0" dirty="0">
                <a:solidFill>
                  <a:srgbClr val="5B5249"/>
                </a:solidFill>
                <a:latin typeface="Times New Roman"/>
              </a:rPr>
              <a:t>Parallel folds are typical of competent layers</a:t>
            </a:r>
            <a:endParaRPr lang="en-US" sz="3200" dirty="0">
              <a:solidFill>
                <a:prstClr val="black"/>
              </a:solidFill>
            </a:endParaRPr>
          </a:p>
        </p:txBody>
      </p:sp>
      <p:sp>
        <p:nvSpPr>
          <p:cNvPr id="10" name="عنصر نائب لرقم الشريحة 9"/>
          <p:cNvSpPr>
            <a:spLocks noGrp="1"/>
          </p:cNvSpPr>
          <p:nvPr>
            <p:ph type="sldNum" sz="quarter" idx="12"/>
          </p:nvPr>
        </p:nvSpPr>
        <p:spPr/>
        <p:txBody>
          <a:bodyPr/>
          <a:lstStyle/>
          <a:p>
            <a:fld id="{303EBA22-27A4-4B72-878D-030B6881E55A}" type="slidenum">
              <a:rPr lang="ar-IQ" smtClean="0"/>
              <a:pPr/>
              <a:t>45</a:t>
            </a:fld>
            <a:endParaRPr lang="ar-IQ"/>
          </a:p>
        </p:txBody>
      </p:sp>
      <p:sp>
        <p:nvSpPr>
          <p:cNvPr id="2" name="عنصر نائب للتاريخ 1">
            <a:extLst>
              <a:ext uri="{FF2B5EF4-FFF2-40B4-BE49-F238E27FC236}">
                <a16:creationId xmlns:a16="http://schemas.microsoft.com/office/drawing/2014/main" id="{663BAD7F-B5BB-353F-2019-8CF95529B1C5}"/>
              </a:ext>
            </a:extLst>
          </p:cNvPr>
          <p:cNvSpPr>
            <a:spLocks noGrp="1"/>
          </p:cNvSpPr>
          <p:nvPr>
            <p:ph type="dt" sz="half" idx="10"/>
          </p:nvPr>
        </p:nvSpPr>
        <p:spPr/>
        <p:txBody>
          <a:bodyPr/>
          <a:lstStyle/>
          <a:p>
            <a:fld id="{C0DF7514-8CC4-46A1-881F-11B9B4AF163A}" type="datetime1">
              <a:rPr lang="en-US" smtClean="0"/>
              <a:t>3/9/2025</a:t>
            </a:fld>
            <a:endParaRPr lang="ar-IQ"/>
          </a:p>
        </p:txBody>
      </p:sp>
      <p:sp>
        <p:nvSpPr>
          <p:cNvPr id="3" name="عنصر نائب للتذييل 2">
            <a:extLst>
              <a:ext uri="{FF2B5EF4-FFF2-40B4-BE49-F238E27FC236}">
                <a16:creationId xmlns:a16="http://schemas.microsoft.com/office/drawing/2014/main" id="{A422F8C9-7E35-6C74-EC68-CC62BBC36A36}"/>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56275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3528" y="1052736"/>
            <a:ext cx="8208912" cy="1200329"/>
          </a:xfrm>
          <a:prstGeom prst="rect">
            <a:avLst/>
          </a:prstGeom>
        </p:spPr>
        <p:txBody>
          <a:bodyPr wrap="square">
            <a:spAutoFit/>
          </a:bodyPr>
          <a:lstStyle/>
          <a:p>
            <a:pPr marL="430213" indent="-323850" algn="l">
              <a:buSzPct val="45000"/>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de-DE" dirty="0"/>
              <a:t>In the case of shape of the folds may vary along the axial plane and right angles to fold axis. Her every bed is thinner in limbs and thicker near the hinges. For this, there must be consideable plastic movement of material away from the limbs and towards the hinges.</a:t>
            </a:r>
          </a:p>
        </p:txBody>
      </p:sp>
      <p:sp>
        <p:nvSpPr>
          <p:cNvPr id="6" name="مستطيل 5"/>
          <p:cNvSpPr/>
          <p:nvPr/>
        </p:nvSpPr>
        <p:spPr>
          <a:xfrm>
            <a:off x="323528" y="332656"/>
            <a:ext cx="1894813" cy="400110"/>
          </a:xfrm>
          <a:prstGeom prst="rect">
            <a:avLst/>
          </a:prstGeom>
        </p:spPr>
        <p:txBody>
          <a:bodyPr wrap="none">
            <a:spAutoFit/>
          </a:bodyPr>
          <a:lstStyle/>
          <a:p>
            <a:pPr marL="430213" indent="-323850">
              <a:buClr>
                <a:srgbClr val="E6E6FF"/>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defRPr/>
            </a:pPr>
            <a:r>
              <a:rPr lang="de-DE" sz="2000" i="1" dirty="0"/>
              <a:t>Similar folds</a:t>
            </a:r>
          </a:p>
        </p:txBody>
      </p:sp>
      <p:sp>
        <p:nvSpPr>
          <p:cNvPr id="7" name="مستطيل 6"/>
          <p:cNvSpPr/>
          <p:nvPr/>
        </p:nvSpPr>
        <p:spPr>
          <a:xfrm>
            <a:off x="1763688" y="332656"/>
            <a:ext cx="1459053" cy="369332"/>
          </a:xfrm>
          <a:prstGeom prst="rect">
            <a:avLst/>
          </a:prstGeom>
        </p:spPr>
        <p:txBody>
          <a:bodyPr wrap="none">
            <a:spAutoFit/>
          </a:bodyPr>
          <a:lstStyle/>
          <a:p>
            <a:r>
              <a:rPr lang="ar-IQ" dirty="0"/>
              <a:t>الطيات المتشابهة</a:t>
            </a:r>
            <a:r>
              <a:rPr lang="en-US" dirty="0"/>
              <a:t> </a:t>
            </a:r>
            <a:endParaRPr lang="ar-IQ" dirty="0"/>
          </a:p>
        </p:txBody>
      </p:sp>
      <p:sp>
        <p:nvSpPr>
          <p:cNvPr id="8" name="مربع نص 7"/>
          <p:cNvSpPr txBox="1"/>
          <p:nvPr/>
        </p:nvSpPr>
        <p:spPr>
          <a:xfrm>
            <a:off x="467544" y="732766"/>
            <a:ext cx="5544616" cy="369332"/>
          </a:xfrm>
          <a:prstGeom prst="rect">
            <a:avLst/>
          </a:prstGeom>
          <a:noFill/>
        </p:spPr>
        <p:txBody>
          <a:bodyPr wrap="square" rtlCol="1">
            <a:spAutoFit/>
          </a:bodyPr>
          <a:lstStyle/>
          <a:p>
            <a:pPr algn="l"/>
            <a:r>
              <a:rPr lang="en-US" dirty="0"/>
              <a:t>  Folds of constant bed thickness parallel to axial plane.</a:t>
            </a:r>
            <a:endParaRPr lang="ar-IQ"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79" y="2219883"/>
            <a:ext cx="36957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مجموعة 10"/>
          <p:cNvGrpSpPr/>
          <p:nvPr/>
        </p:nvGrpSpPr>
        <p:grpSpPr>
          <a:xfrm>
            <a:off x="4427984" y="2852936"/>
            <a:ext cx="3960440" cy="3489623"/>
            <a:chOff x="5076056" y="3389726"/>
            <a:chExt cx="3312368" cy="2952833"/>
          </a:xfrm>
        </p:grpSpPr>
        <p:pic>
          <p:nvPicPr>
            <p:cNvPr id="12" name="صورة 1" descr="5.JPG"/>
            <p:cNvPicPr>
              <a:picLocks noChangeAspect="1"/>
            </p:cNvPicPr>
            <p:nvPr/>
          </p:nvPicPr>
          <p:blipFill>
            <a:blip r:embed="rId3"/>
            <a:stretch>
              <a:fillRect/>
            </a:stretch>
          </p:blipFill>
          <p:spPr>
            <a:xfrm>
              <a:off x="5076056" y="3389726"/>
              <a:ext cx="3312368" cy="2952833"/>
            </a:xfrm>
            <a:prstGeom prst="rect">
              <a:avLst/>
            </a:prstGeom>
          </p:spPr>
        </p:pic>
        <p:cxnSp>
          <p:nvCxnSpPr>
            <p:cNvPr id="13" name="Straight Connector 8"/>
            <p:cNvCxnSpPr/>
            <p:nvPr/>
          </p:nvCxnSpPr>
          <p:spPr>
            <a:xfrm>
              <a:off x="6732240" y="3717032"/>
              <a:ext cx="0" cy="4994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5"/>
            <p:cNvCxnSpPr/>
            <p:nvPr/>
          </p:nvCxnSpPr>
          <p:spPr>
            <a:xfrm>
              <a:off x="6948264" y="3901698"/>
              <a:ext cx="0" cy="4994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6"/>
            <p:cNvCxnSpPr/>
            <p:nvPr/>
          </p:nvCxnSpPr>
          <p:spPr>
            <a:xfrm>
              <a:off x="7164288" y="4132978"/>
              <a:ext cx="0" cy="4994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7"/>
            <p:cNvCxnSpPr/>
            <p:nvPr/>
          </p:nvCxnSpPr>
          <p:spPr>
            <a:xfrm>
              <a:off x="7308304" y="4401108"/>
              <a:ext cx="0" cy="4994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8"/>
            <p:cNvCxnSpPr/>
            <p:nvPr/>
          </p:nvCxnSpPr>
          <p:spPr>
            <a:xfrm>
              <a:off x="6516216" y="3782071"/>
              <a:ext cx="0" cy="49941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9"/>
            <p:cNvCxnSpPr/>
            <p:nvPr/>
          </p:nvCxnSpPr>
          <p:spPr>
            <a:xfrm>
              <a:off x="6300192" y="4031776"/>
              <a:ext cx="0" cy="5002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20"/>
            <p:cNvCxnSpPr/>
            <p:nvPr/>
          </p:nvCxnSpPr>
          <p:spPr>
            <a:xfrm>
              <a:off x="6084168" y="4401108"/>
              <a:ext cx="0" cy="46503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24"/>
            <p:cNvCxnSpPr/>
            <p:nvPr/>
          </p:nvCxnSpPr>
          <p:spPr>
            <a:xfrm>
              <a:off x="6660232" y="3455008"/>
              <a:ext cx="0" cy="198349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10" name="عنصر نائب لرقم الشريحة 9"/>
          <p:cNvSpPr>
            <a:spLocks noGrp="1"/>
          </p:cNvSpPr>
          <p:nvPr>
            <p:ph type="sldNum" sz="quarter" idx="12"/>
          </p:nvPr>
        </p:nvSpPr>
        <p:spPr/>
        <p:txBody>
          <a:bodyPr/>
          <a:lstStyle/>
          <a:p>
            <a:fld id="{303EBA22-27A4-4B72-878D-030B6881E55A}" type="slidenum">
              <a:rPr lang="ar-IQ" smtClean="0"/>
              <a:pPr/>
              <a:t>46</a:t>
            </a:fld>
            <a:endParaRPr lang="ar-IQ"/>
          </a:p>
        </p:txBody>
      </p:sp>
      <p:sp>
        <p:nvSpPr>
          <p:cNvPr id="2" name="عنصر نائب للتاريخ 1">
            <a:extLst>
              <a:ext uri="{FF2B5EF4-FFF2-40B4-BE49-F238E27FC236}">
                <a16:creationId xmlns:a16="http://schemas.microsoft.com/office/drawing/2014/main" id="{2DBB2EFD-D689-526E-2476-BBB6A6281852}"/>
              </a:ext>
            </a:extLst>
          </p:cNvPr>
          <p:cNvSpPr>
            <a:spLocks noGrp="1"/>
          </p:cNvSpPr>
          <p:nvPr>
            <p:ph type="dt" sz="half" idx="10"/>
          </p:nvPr>
        </p:nvSpPr>
        <p:spPr/>
        <p:txBody>
          <a:bodyPr/>
          <a:lstStyle/>
          <a:p>
            <a:fld id="{D5EDD658-9EE0-4667-8C73-AC1C9BDD16D3}" type="datetime1">
              <a:rPr lang="en-US" smtClean="0"/>
              <a:t>3/9/2025</a:t>
            </a:fld>
            <a:endParaRPr lang="ar-IQ"/>
          </a:p>
        </p:txBody>
      </p:sp>
      <p:sp>
        <p:nvSpPr>
          <p:cNvPr id="3" name="عنصر نائب للتذييل 2">
            <a:extLst>
              <a:ext uri="{FF2B5EF4-FFF2-40B4-BE49-F238E27FC236}">
                <a16:creationId xmlns:a16="http://schemas.microsoft.com/office/drawing/2014/main" id="{99951F93-F1E5-8C1F-CADC-5CDBAE4D56A7}"/>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88716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6" r="3292"/>
          <a:stretch/>
        </p:blipFill>
        <p:spPr bwMode="auto">
          <a:xfrm>
            <a:off x="-36512" y="620688"/>
            <a:ext cx="8887523"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3190" y="188640"/>
            <a:ext cx="4702826" cy="400110"/>
          </a:xfrm>
          <a:prstGeom prst="rect">
            <a:avLst/>
          </a:prstGeom>
        </p:spPr>
        <p:txBody>
          <a:bodyPr wrap="none">
            <a:spAutoFit/>
          </a:bodyPr>
          <a:lstStyle/>
          <a:p>
            <a:r>
              <a:rPr lang="ar-IQ" dirty="0"/>
              <a:t>طية وحيدة الميل </a:t>
            </a:r>
            <a:r>
              <a:rPr lang="en-US" dirty="0"/>
              <a:t> </a:t>
            </a:r>
            <a:r>
              <a:rPr lang="en-US" sz="2000" i="1" dirty="0" err="1"/>
              <a:t>Monoclinal</a:t>
            </a:r>
            <a:r>
              <a:rPr lang="en-US" sz="2000" i="1" dirty="0"/>
              <a:t>  or  </a:t>
            </a:r>
            <a:r>
              <a:rPr lang="en-US" sz="2000" i="1" dirty="0" err="1"/>
              <a:t>Homocline</a:t>
            </a:r>
            <a:r>
              <a:rPr lang="en-US" sz="2000" i="1" dirty="0"/>
              <a:t> Fold</a:t>
            </a:r>
            <a:endParaRPr lang="ar-IQ" sz="2000" i="1" dirty="0"/>
          </a:p>
        </p:txBody>
      </p:sp>
      <p:pic>
        <p:nvPicPr>
          <p:cNvPr id="1433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1520" y="2652713"/>
            <a:ext cx="37814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600" t="16136" r="22183" b="11184"/>
          <a:stretch/>
        </p:blipFill>
        <p:spPr bwMode="auto">
          <a:xfrm>
            <a:off x="3306033" y="2925915"/>
            <a:ext cx="5658455" cy="338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C:\Documents and Settings\Administrator\My Documents\pictures\monolit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4333701"/>
            <a:ext cx="2394828" cy="175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nvSpPr>
        <p:spPr bwMode="auto">
          <a:xfrm>
            <a:off x="5148064" y="3789040"/>
            <a:ext cx="431060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i="1" kern="1200">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anose="02020603050405020304" pitchFamily="18" charset="0"/>
              </a:defRPr>
            </a:lvl2pPr>
            <a:lvl3pPr algn="l" rtl="0" fontAlgn="base">
              <a:spcBef>
                <a:spcPct val="0"/>
              </a:spcBef>
              <a:spcAft>
                <a:spcPct val="0"/>
              </a:spcAft>
              <a:defRPr sz="4400" i="1">
                <a:solidFill>
                  <a:schemeClr val="tx2"/>
                </a:solidFill>
                <a:latin typeface="Times New Roman" panose="02020603050405020304" pitchFamily="18" charset="0"/>
              </a:defRPr>
            </a:lvl3pPr>
            <a:lvl4pPr algn="l" rtl="0" fontAlgn="base">
              <a:spcBef>
                <a:spcPct val="0"/>
              </a:spcBef>
              <a:spcAft>
                <a:spcPct val="0"/>
              </a:spcAft>
              <a:defRPr sz="4400" i="1">
                <a:solidFill>
                  <a:schemeClr val="tx2"/>
                </a:solidFill>
                <a:latin typeface="Times New Roman" panose="02020603050405020304" pitchFamily="18" charset="0"/>
              </a:defRPr>
            </a:lvl4pPr>
            <a:lvl5pPr algn="l" rtl="0" fontAlgn="base">
              <a:spcBef>
                <a:spcPct val="0"/>
              </a:spcBef>
              <a:spcAft>
                <a:spcPct val="0"/>
              </a:spcAft>
              <a:defRPr sz="4400" i="1">
                <a:solidFill>
                  <a:schemeClr val="tx2"/>
                </a:solidFill>
                <a:latin typeface="Times New Roman" panose="02020603050405020304" pitchFamily="18" charset="0"/>
              </a:defRPr>
            </a:lvl5pPr>
            <a:lvl6pPr marL="457200" algn="l" rtl="0" fontAlgn="base">
              <a:spcBef>
                <a:spcPct val="0"/>
              </a:spcBef>
              <a:spcAft>
                <a:spcPct val="0"/>
              </a:spcAft>
              <a:defRPr sz="4400" i="1">
                <a:solidFill>
                  <a:schemeClr val="tx2"/>
                </a:solidFill>
                <a:latin typeface="Times New Roman" panose="02020603050405020304" pitchFamily="18" charset="0"/>
              </a:defRPr>
            </a:lvl6pPr>
            <a:lvl7pPr marL="914400" algn="l" rtl="0" fontAlgn="base">
              <a:spcBef>
                <a:spcPct val="0"/>
              </a:spcBef>
              <a:spcAft>
                <a:spcPct val="0"/>
              </a:spcAft>
              <a:defRPr sz="4400" i="1">
                <a:solidFill>
                  <a:schemeClr val="tx2"/>
                </a:solidFill>
                <a:latin typeface="Times New Roman" panose="02020603050405020304" pitchFamily="18" charset="0"/>
              </a:defRPr>
            </a:lvl7pPr>
            <a:lvl8pPr marL="1371600" algn="l" rtl="0" fontAlgn="base">
              <a:spcBef>
                <a:spcPct val="0"/>
              </a:spcBef>
              <a:spcAft>
                <a:spcPct val="0"/>
              </a:spcAft>
              <a:defRPr sz="4400" i="1">
                <a:solidFill>
                  <a:schemeClr val="tx2"/>
                </a:solidFill>
                <a:latin typeface="Times New Roman" panose="02020603050405020304" pitchFamily="18" charset="0"/>
              </a:defRPr>
            </a:lvl8pPr>
            <a:lvl9pPr marL="1828800" algn="l" rtl="0" fontAlgn="base">
              <a:spcBef>
                <a:spcPct val="0"/>
              </a:spcBef>
              <a:spcAft>
                <a:spcPct val="0"/>
              </a:spcAft>
              <a:defRPr sz="4400" i="1">
                <a:solidFill>
                  <a:schemeClr val="tx2"/>
                </a:solidFill>
                <a:latin typeface="Times New Roman" panose="02020603050405020304" pitchFamily="18" charset="0"/>
              </a:defRPr>
            </a:lvl9pPr>
          </a:lstStyle>
          <a:p>
            <a:pPr algn="ctr"/>
            <a:r>
              <a:rPr lang="en-US" sz="1800" b="1" i="0" dirty="0">
                <a:solidFill>
                  <a:schemeClr val="tx1"/>
                </a:solidFill>
              </a:rPr>
              <a:t>Monoclines are often the result of movement along buried faults</a:t>
            </a:r>
            <a:endParaRPr lang="en-US" sz="2400" b="1" i="0" dirty="0">
              <a:solidFill>
                <a:schemeClr val="tx1"/>
              </a:solidFill>
            </a:endParaRPr>
          </a:p>
        </p:txBody>
      </p:sp>
      <p:sp>
        <p:nvSpPr>
          <p:cNvPr id="12" name="Rectangle 3"/>
          <p:cNvSpPr txBox="1">
            <a:spLocks noChangeArrowheads="1"/>
          </p:cNvSpPr>
          <p:nvPr/>
        </p:nvSpPr>
        <p:spPr>
          <a:xfrm>
            <a:off x="2915816" y="3185394"/>
            <a:ext cx="3456384" cy="459630"/>
          </a:xfrm>
          <a:prstGeom prst="rect">
            <a:avLst/>
          </a:prstGeom>
          <a:solidFill>
            <a:schemeClr val="bg1">
              <a:alpha val="50195"/>
            </a:schemeClr>
          </a:solidFill>
        </p:spPr>
        <p:txBody>
          <a:bodyPr/>
          <a:lstStyle>
            <a:lvl1pPr marL="342763" indent="-342763" algn="r" defTabSz="914036"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653" indent="-285638" algn="r" defTabSz="914036"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43" indent="-228510" algn="r" defTabSz="914036"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61"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77"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93"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12"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29"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48" indent="-228510" algn="r" defTabSz="914036"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Folds with only one limb</a:t>
            </a:r>
          </a:p>
          <a:p>
            <a:pPr marL="0" indent="0">
              <a:buNone/>
            </a:pPr>
            <a:r>
              <a:rPr lang="en-US" sz="2000" dirty="0"/>
              <a:t> </a:t>
            </a:r>
          </a:p>
        </p:txBody>
      </p:sp>
      <p:sp>
        <p:nvSpPr>
          <p:cNvPr id="6" name="عنصر نائب لرقم الشريحة 5"/>
          <p:cNvSpPr>
            <a:spLocks noGrp="1"/>
          </p:cNvSpPr>
          <p:nvPr>
            <p:ph type="sldNum" sz="quarter" idx="12"/>
          </p:nvPr>
        </p:nvSpPr>
        <p:spPr/>
        <p:txBody>
          <a:bodyPr/>
          <a:lstStyle/>
          <a:p>
            <a:fld id="{303EBA22-27A4-4B72-878D-030B6881E55A}" type="slidenum">
              <a:rPr lang="ar-IQ" smtClean="0"/>
              <a:pPr/>
              <a:t>47</a:t>
            </a:fld>
            <a:endParaRPr lang="ar-IQ"/>
          </a:p>
        </p:txBody>
      </p:sp>
      <p:sp>
        <p:nvSpPr>
          <p:cNvPr id="2" name="عنصر نائب للتاريخ 1">
            <a:extLst>
              <a:ext uri="{FF2B5EF4-FFF2-40B4-BE49-F238E27FC236}">
                <a16:creationId xmlns:a16="http://schemas.microsoft.com/office/drawing/2014/main" id="{FCD91978-F941-B97B-4506-93A17461AB19}"/>
              </a:ext>
            </a:extLst>
          </p:cNvPr>
          <p:cNvSpPr>
            <a:spLocks noGrp="1"/>
          </p:cNvSpPr>
          <p:nvPr>
            <p:ph type="dt" sz="half" idx="10"/>
          </p:nvPr>
        </p:nvSpPr>
        <p:spPr/>
        <p:txBody>
          <a:bodyPr/>
          <a:lstStyle/>
          <a:p>
            <a:fld id="{7FAB04A8-A25B-4DDA-BA31-D03FBFD7C0D4}" type="datetime1">
              <a:rPr lang="en-US" smtClean="0"/>
              <a:t>3/9/2025</a:t>
            </a:fld>
            <a:endParaRPr lang="ar-IQ"/>
          </a:p>
        </p:txBody>
      </p:sp>
      <p:sp>
        <p:nvSpPr>
          <p:cNvPr id="3" name="عنصر نائب للتذييل 2">
            <a:extLst>
              <a:ext uri="{FF2B5EF4-FFF2-40B4-BE49-F238E27FC236}">
                <a16:creationId xmlns:a16="http://schemas.microsoft.com/office/drawing/2014/main" id="{36E2E101-D3E8-9D24-5411-5366D397018C}"/>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36802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22777" y="764704"/>
            <a:ext cx="8768426" cy="1508105"/>
          </a:xfrm>
          <a:prstGeom prst="rect">
            <a:avLst/>
          </a:prstGeom>
          <a:noFill/>
        </p:spPr>
        <p:txBody>
          <a:bodyPr wrap="none" rtlCol="1">
            <a:spAutoFit/>
          </a:bodyPr>
          <a:lstStyle/>
          <a:p>
            <a:pPr algn="l"/>
            <a:r>
              <a:rPr lang="en-US" dirty="0"/>
              <a:t>A closed or tight fold;  is one in which the </a:t>
            </a:r>
            <a:r>
              <a:rPr lang="en-US" dirty="0" err="1"/>
              <a:t>deformatio</a:t>
            </a:r>
            <a:r>
              <a:rPr lang="en-US" dirty="0"/>
              <a:t> has been sufficiently intense to cause </a:t>
            </a:r>
          </a:p>
          <a:p>
            <a:pPr algn="l"/>
            <a:r>
              <a:rPr lang="en-US" dirty="0"/>
              <a:t>flowage of the more mobile beds so that these beds thicken and thin.</a:t>
            </a:r>
          </a:p>
          <a:p>
            <a:pPr algn="l"/>
            <a:r>
              <a:rPr lang="en-US" dirty="0"/>
              <a:t> Conversely, </a:t>
            </a:r>
          </a:p>
          <a:p>
            <a:pPr algn="l"/>
            <a:r>
              <a:rPr lang="ar-IQ" sz="2000" dirty="0"/>
              <a:t>الطية المفتوحة  </a:t>
            </a:r>
            <a:r>
              <a:rPr lang="en-US" sz="2000" i="1" dirty="0"/>
              <a:t>Open fold</a:t>
            </a:r>
          </a:p>
          <a:p>
            <a:pPr algn="l"/>
            <a:r>
              <a:rPr lang="en-US" dirty="0"/>
              <a:t>an open fold is one which this flowage has not taken place.</a:t>
            </a:r>
            <a:endParaRPr lang="ar-IQ" dirty="0"/>
          </a:p>
        </p:txBody>
      </p:sp>
      <p:sp>
        <p:nvSpPr>
          <p:cNvPr id="6" name="مستطيل 5"/>
          <p:cNvSpPr/>
          <p:nvPr/>
        </p:nvSpPr>
        <p:spPr>
          <a:xfrm>
            <a:off x="146396" y="404664"/>
            <a:ext cx="2265364" cy="400110"/>
          </a:xfrm>
          <a:prstGeom prst="rect">
            <a:avLst/>
          </a:prstGeom>
        </p:spPr>
        <p:txBody>
          <a:bodyPr wrap="none">
            <a:spAutoFit/>
          </a:bodyPr>
          <a:lstStyle/>
          <a:p>
            <a:r>
              <a:rPr lang="en-US" sz="2000" i="1" dirty="0"/>
              <a:t>Close   or Tight  Fold</a:t>
            </a:r>
            <a:endParaRPr lang="ar-IQ" sz="2000" i="1" dirty="0"/>
          </a:p>
        </p:txBody>
      </p:sp>
      <p:sp>
        <p:nvSpPr>
          <p:cNvPr id="7" name="مستطيل 6"/>
          <p:cNvSpPr/>
          <p:nvPr/>
        </p:nvSpPr>
        <p:spPr>
          <a:xfrm>
            <a:off x="2339752" y="404664"/>
            <a:ext cx="2015295" cy="369332"/>
          </a:xfrm>
          <a:prstGeom prst="rect">
            <a:avLst/>
          </a:prstGeom>
        </p:spPr>
        <p:txBody>
          <a:bodyPr wrap="none">
            <a:spAutoFit/>
          </a:bodyPr>
          <a:lstStyle/>
          <a:p>
            <a:r>
              <a:rPr lang="ar-IQ" dirty="0"/>
              <a:t>الطية المغلقة او المحكمة </a:t>
            </a:r>
          </a:p>
        </p:txBody>
      </p:sp>
      <p:grpSp>
        <p:nvGrpSpPr>
          <p:cNvPr id="8" name="مجموعة 7"/>
          <p:cNvGrpSpPr/>
          <p:nvPr/>
        </p:nvGrpSpPr>
        <p:grpSpPr>
          <a:xfrm>
            <a:off x="539552" y="2420888"/>
            <a:ext cx="7415720" cy="3916309"/>
            <a:chOff x="539552" y="2420888"/>
            <a:chExt cx="7415720" cy="3916309"/>
          </a:xfrm>
        </p:grpSpPr>
        <p:grpSp>
          <p:nvGrpSpPr>
            <p:cNvPr id="11" name="مجموعة 10"/>
            <p:cNvGrpSpPr/>
            <p:nvPr/>
          </p:nvGrpSpPr>
          <p:grpSpPr>
            <a:xfrm>
              <a:off x="539552" y="2420888"/>
              <a:ext cx="7415720" cy="3916309"/>
              <a:chOff x="539552" y="2606777"/>
              <a:chExt cx="7415720" cy="3916309"/>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10" t="8491" r="11953" b="18396"/>
              <a:stretch/>
            </p:blipFill>
            <p:spPr bwMode="auto">
              <a:xfrm>
                <a:off x="539552" y="2606777"/>
                <a:ext cx="7415720" cy="391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8"/>
              <p:cNvSpPr txBox="1"/>
              <p:nvPr/>
            </p:nvSpPr>
            <p:spPr>
              <a:xfrm>
                <a:off x="683568" y="5949280"/>
                <a:ext cx="1008112" cy="545929"/>
              </a:xfrm>
              <a:prstGeom prst="rect">
                <a:avLst/>
              </a:prstGeom>
              <a:solidFill>
                <a:schemeClr val="bg1"/>
              </a:solidFill>
            </p:spPr>
            <p:txBody>
              <a:bodyPr wrap="square" rtlCol="1">
                <a:spAutoFit/>
              </a:bodyPr>
              <a:lstStyle/>
              <a:p>
                <a:endParaRPr lang="ar-IQ" dirty="0"/>
              </a:p>
            </p:txBody>
          </p:sp>
        </p:grpSp>
        <p:sp>
          <p:nvSpPr>
            <p:cNvPr id="12" name="مربع نص 11"/>
            <p:cNvSpPr txBox="1"/>
            <p:nvPr/>
          </p:nvSpPr>
          <p:spPr>
            <a:xfrm>
              <a:off x="6660232" y="5651956"/>
              <a:ext cx="1008112" cy="369332"/>
            </a:xfrm>
            <a:prstGeom prst="rect">
              <a:avLst/>
            </a:prstGeom>
            <a:solidFill>
              <a:schemeClr val="bg1"/>
            </a:solidFill>
          </p:spPr>
          <p:txBody>
            <a:bodyPr wrap="square" rtlCol="1">
              <a:spAutoFit/>
            </a:bodyPr>
            <a:lstStyle/>
            <a:p>
              <a:pPr algn="l"/>
              <a:r>
                <a:rPr lang="en-US" b="1" dirty="0"/>
                <a:t>fold        </a:t>
              </a:r>
              <a:endParaRPr lang="ar-IQ" b="1" dirty="0"/>
            </a:p>
          </p:txBody>
        </p:sp>
      </p:grpSp>
      <p:sp>
        <p:nvSpPr>
          <p:cNvPr id="13" name="عنصر نائب لرقم الشريحة 12"/>
          <p:cNvSpPr>
            <a:spLocks noGrp="1"/>
          </p:cNvSpPr>
          <p:nvPr>
            <p:ph type="sldNum" sz="quarter" idx="12"/>
          </p:nvPr>
        </p:nvSpPr>
        <p:spPr/>
        <p:txBody>
          <a:bodyPr/>
          <a:lstStyle/>
          <a:p>
            <a:fld id="{303EBA22-27A4-4B72-878D-030B6881E55A}" type="slidenum">
              <a:rPr lang="ar-IQ" smtClean="0"/>
              <a:pPr/>
              <a:t>48</a:t>
            </a:fld>
            <a:endParaRPr lang="ar-IQ"/>
          </a:p>
        </p:txBody>
      </p:sp>
      <p:sp>
        <p:nvSpPr>
          <p:cNvPr id="2" name="عنصر نائب للتاريخ 1">
            <a:extLst>
              <a:ext uri="{FF2B5EF4-FFF2-40B4-BE49-F238E27FC236}">
                <a16:creationId xmlns:a16="http://schemas.microsoft.com/office/drawing/2014/main" id="{C48155B1-66C0-CD4B-0FA2-56BEEFF4D3EA}"/>
              </a:ext>
            </a:extLst>
          </p:cNvPr>
          <p:cNvSpPr>
            <a:spLocks noGrp="1"/>
          </p:cNvSpPr>
          <p:nvPr>
            <p:ph type="dt" sz="half" idx="10"/>
          </p:nvPr>
        </p:nvSpPr>
        <p:spPr/>
        <p:txBody>
          <a:bodyPr/>
          <a:lstStyle/>
          <a:p>
            <a:fld id="{7BE95BB6-7C52-45C2-AA1E-D889CD24AAB0}" type="datetime1">
              <a:rPr lang="en-US" smtClean="0"/>
              <a:t>3/9/2025</a:t>
            </a:fld>
            <a:endParaRPr lang="ar-IQ"/>
          </a:p>
        </p:txBody>
      </p:sp>
      <p:sp>
        <p:nvSpPr>
          <p:cNvPr id="3" name="عنصر نائب للتذييل 2">
            <a:extLst>
              <a:ext uri="{FF2B5EF4-FFF2-40B4-BE49-F238E27FC236}">
                <a16:creationId xmlns:a16="http://schemas.microsoft.com/office/drawing/2014/main" id="{F604B4A2-EB00-5156-3EE0-90CC3A0AB745}"/>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676096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47972"/>
            <a:ext cx="6264696" cy="584775"/>
          </a:xfrm>
          <a:prstGeom prst="rect">
            <a:avLst/>
          </a:prstGeom>
          <a:noFill/>
        </p:spPr>
        <p:txBody>
          <a:bodyPr wrap="square" rtlCol="1">
            <a:spAutoFit/>
          </a:bodyPr>
          <a:lstStyle/>
          <a:p>
            <a:r>
              <a:rPr lang="ar-IQ" sz="3200" dirty="0"/>
              <a:t>الطيات المطوية </a:t>
            </a:r>
            <a:r>
              <a:rPr lang="en-US" sz="3200" dirty="0"/>
              <a:t> Refolded Folds</a:t>
            </a:r>
            <a:r>
              <a:rPr lang="en-US" dirty="0"/>
              <a:t> </a:t>
            </a:r>
            <a:endParaRPr lang="ar-IQ" dirty="0"/>
          </a:p>
        </p:txBody>
      </p:sp>
      <p:sp>
        <p:nvSpPr>
          <p:cNvPr id="3" name="TextBox 2"/>
          <p:cNvSpPr txBox="1"/>
          <p:nvPr/>
        </p:nvSpPr>
        <p:spPr>
          <a:xfrm>
            <a:off x="107504" y="2671752"/>
            <a:ext cx="8280920" cy="1477328"/>
          </a:xfrm>
          <a:prstGeom prst="rect">
            <a:avLst/>
          </a:prstGeom>
          <a:noFill/>
        </p:spPr>
        <p:txBody>
          <a:bodyPr wrap="square" rtlCol="1">
            <a:spAutoFit/>
          </a:bodyPr>
          <a:lstStyle/>
          <a:p>
            <a:r>
              <a:rPr lang="ar-IQ" dirty="0"/>
              <a:t>الطيات في الطبيعة تنشأ بسبب تأثير قوة تكتونية واجهاد على طبقات القشرة الارضية , ولكن قد يتغير اتجاه القوة مما يسبب  نشوء اواعادة طي للطبقات المطوية سابقاً ,اما </a:t>
            </a:r>
            <a:r>
              <a:rPr lang="ar-IQ" u="sng" dirty="0"/>
              <a:t>على نفس مستوي محورها </a:t>
            </a:r>
            <a:r>
              <a:rPr lang="ar-IQ" dirty="0"/>
              <a:t>او  يتكون </a:t>
            </a:r>
            <a:r>
              <a:rPr lang="ar-IQ" u="sng" dirty="0"/>
              <a:t>سطح محوري  ثاني عمودي او مائلا على مستوي محور الطية الاولى وقد يتولد اكثر طور للطي مما يعقد الصورة النهائية للتركيب الجيولوجي </a:t>
            </a:r>
            <a:r>
              <a:rPr lang="ar-IQ" dirty="0"/>
              <a:t>.ونلاحظ هذا التعقيد في مناطق ذات جيولوجية معقدة والتي تأثرت بقوة تكتونية امتدت الى فترات زمنية طويلة او اكثر من قوة تكتونية في ازمان  واتجاهات مختلفة .</a:t>
            </a:r>
            <a:endParaRPr lang="ar-IQ"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3893578043"/>
              </p:ext>
            </p:extLst>
          </p:nvPr>
        </p:nvGraphicFramePr>
        <p:xfrm>
          <a:off x="843003" y="4149080"/>
          <a:ext cx="3888928" cy="2529816"/>
        </p:xfrm>
        <a:graphic>
          <a:graphicData uri="http://schemas.openxmlformats.org/presentationml/2006/ole">
            <mc:AlternateContent xmlns:mc="http://schemas.openxmlformats.org/markup-compatibility/2006">
              <mc:Choice xmlns:v="urn:schemas-microsoft-com:vml" Requires="v">
                <p:oleObj name="صورة فوتوغرافية من Photo Editor" r:id="rId2" imgW="3514286" imgH="2285714" progId="MSPhotoEd.3">
                  <p:embed/>
                </p:oleObj>
              </mc:Choice>
              <mc:Fallback>
                <p:oleObj name="صورة فوتوغرافية من Photo Editor" r:id="rId2" imgW="3514286" imgH="2285714" progId="MSPhotoEd.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003" y="4149080"/>
                        <a:ext cx="3888928" cy="2529816"/>
                      </a:xfrm>
                      <a:prstGeom prst="rect">
                        <a:avLst/>
                      </a:prstGeom>
                      <a:noFill/>
                      <a:ln>
                        <a:noFill/>
                      </a:ln>
                      <a:effectLst/>
                    </p:spPr>
                  </p:pic>
                </p:oleObj>
              </mc:Fallback>
            </mc:AlternateContent>
          </a:graphicData>
        </a:graphic>
      </p:graphicFrame>
      <p:sp>
        <p:nvSpPr>
          <p:cNvPr id="8" name="AutoShape 10"/>
          <p:cNvSpPr>
            <a:spLocks noChangeArrowheads="1"/>
          </p:cNvSpPr>
          <p:nvPr/>
        </p:nvSpPr>
        <p:spPr bwMode="auto">
          <a:xfrm>
            <a:off x="3230030" y="4424783"/>
            <a:ext cx="2196244" cy="251619"/>
          </a:xfrm>
          <a:prstGeom prst="leftArrow">
            <a:avLst>
              <a:gd name="adj1" fmla="val 50000"/>
              <a:gd name="adj2" fmla="val 143139"/>
            </a:avLst>
          </a:prstGeom>
          <a:solidFill>
            <a:srgbClr val="00CC99"/>
          </a:solidFill>
          <a:ln>
            <a:noFill/>
          </a:ln>
          <a:effectLst>
            <a:prstShdw prst="shdw17" dist="17961" dir="2700000">
              <a:srgbClr val="808080"/>
            </a:prstShdw>
          </a:effectLst>
          <a:extLst>
            <a:ext uri="{91240B29-F687-4F45-9708-019B960494DF}">
              <a14:hiddenLine xmlns:a14="http://schemas.microsoft.com/office/drawing/2010/main" w="19050" algn="ctr">
                <a:solidFill>
                  <a:schemeClr val="tx1"/>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Refolded Axial plane</a:t>
            </a:r>
          </a:p>
        </p:txBody>
      </p:sp>
      <p:cxnSp>
        <p:nvCxnSpPr>
          <p:cNvPr id="10" name="رابط مستقيم 9"/>
          <p:cNvCxnSpPr/>
          <p:nvPr/>
        </p:nvCxnSpPr>
        <p:spPr>
          <a:xfrm>
            <a:off x="2571195" y="4424783"/>
            <a:ext cx="0" cy="15244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2242015" y="4157927"/>
            <a:ext cx="757064" cy="369332"/>
          </a:xfrm>
          <a:prstGeom prst="rect">
            <a:avLst/>
          </a:prstGeom>
          <a:noFill/>
        </p:spPr>
        <p:txBody>
          <a:bodyPr wrap="square" rtlCol="1">
            <a:spAutoFit/>
          </a:bodyPr>
          <a:lstStyle/>
          <a:p>
            <a:r>
              <a:rPr lang="en-US" b="1" dirty="0">
                <a:solidFill>
                  <a:srgbClr val="FF0000"/>
                </a:solidFill>
              </a:rPr>
              <a:t>A.P</a:t>
            </a:r>
            <a:endParaRPr lang="ar-IQ" b="1" dirty="0">
              <a:solidFill>
                <a:srgbClr val="FF0000"/>
              </a:solidFill>
            </a:endParaRPr>
          </a:p>
        </p:txBody>
      </p:sp>
      <p:sp>
        <p:nvSpPr>
          <p:cNvPr id="13" name="قوس 12"/>
          <p:cNvSpPr/>
          <p:nvPr/>
        </p:nvSpPr>
        <p:spPr>
          <a:xfrm rot="5400000">
            <a:off x="596589" y="1427748"/>
            <a:ext cx="3528392" cy="4650577"/>
          </a:xfrm>
          <a:prstGeom prst="arc">
            <a:avLst>
              <a:gd name="adj1" fmla="val 17736205"/>
              <a:gd name="adj2" fmla="val 2306636"/>
            </a:avLst>
          </a:prstGeom>
          <a:ln w="825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9" name="مستطيل 8"/>
          <p:cNvSpPr/>
          <p:nvPr/>
        </p:nvSpPr>
        <p:spPr>
          <a:xfrm>
            <a:off x="179512" y="1556792"/>
            <a:ext cx="8964488" cy="1200329"/>
          </a:xfrm>
          <a:prstGeom prst="rect">
            <a:avLst/>
          </a:prstGeom>
        </p:spPr>
        <p:txBody>
          <a:bodyPr wrap="square">
            <a:spAutoFit/>
          </a:bodyPr>
          <a:lstStyle/>
          <a:p>
            <a:pPr algn="l"/>
            <a:r>
              <a:rPr lang="en-US" dirty="0"/>
              <a:t>Imagine a tight to isoclinal recumbent fold being refolded during a later tectonic phase. We now have a set of secondary </a:t>
            </a:r>
            <a:r>
              <a:rPr lang="en-US" dirty="0" err="1"/>
              <a:t>synforms</a:t>
            </a:r>
            <a:r>
              <a:rPr lang="en-US" dirty="0"/>
              <a:t> and </a:t>
            </a:r>
            <a:r>
              <a:rPr lang="en-US" dirty="0" err="1"/>
              <a:t>antiforms</a:t>
            </a:r>
            <a:r>
              <a:rPr lang="en-US" dirty="0"/>
              <a:t>. The </a:t>
            </a:r>
            <a:r>
              <a:rPr lang="en-US" dirty="0" err="1"/>
              <a:t>younging</a:t>
            </a:r>
            <a:r>
              <a:rPr lang="en-US" dirty="0"/>
              <a:t> direction across their respective axial surfaces will depend on whether we are on the inverted or upright limb of the</a:t>
            </a:r>
          </a:p>
          <a:p>
            <a:pPr algn="l"/>
            <a:r>
              <a:rPr lang="en-US" dirty="0"/>
              <a:t>recumbent fold,</a:t>
            </a:r>
            <a:endParaRPr lang="ar-IQ" dirty="0"/>
          </a:p>
        </p:txBody>
      </p:sp>
      <p:sp>
        <p:nvSpPr>
          <p:cNvPr id="11" name="مستطيل 10"/>
          <p:cNvSpPr/>
          <p:nvPr/>
        </p:nvSpPr>
        <p:spPr>
          <a:xfrm>
            <a:off x="323528" y="620688"/>
            <a:ext cx="8136904" cy="923330"/>
          </a:xfrm>
          <a:prstGeom prst="rect">
            <a:avLst/>
          </a:prstGeom>
        </p:spPr>
        <p:txBody>
          <a:bodyPr wrap="square">
            <a:spAutoFit/>
          </a:bodyPr>
          <a:lstStyle/>
          <a:p>
            <a:pPr algn="l"/>
            <a:r>
              <a:rPr lang="en-US" dirty="0"/>
              <a:t>In areas affected by two or more deformation phases, a secondary set of folds may be superimposed on earlier folds. </a:t>
            </a:r>
          </a:p>
          <a:p>
            <a:pPr algn="l"/>
            <a:r>
              <a:rPr lang="en-US" dirty="0"/>
              <a:t>Refolded folds.</a:t>
            </a:r>
            <a:r>
              <a:rPr lang="ar-IQ" dirty="0"/>
              <a:t>  </a:t>
            </a:r>
            <a:r>
              <a:rPr lang="en-US" dirty="0"/>
              <a:t>  Folds modified by a later fold phase are known as</a:t>
            </a:r>
            <a:endParaRPr lang="ar-IQ" dirty="0"/>
          </a:p>
        </p:txBody>
      </p:sp>
      <p:sp>
        <p:nvSpPr>
          <p:cNvPr id="14" name="عنصر نائب لرقم الشريحة 13"/>
          <p:cNvSpPr>
            <a:spLocks noGrp="1"/>
          </p:cNvSpPr>
          <p:nvPr>
            <p:ph type="sldNum" sz="quarter" idx="12"/>
          </p:nvPr>
        </p:nvSpPr>
        <p:spPr/>
        <p:txBody>
          <a:bodyPr/>
          <a:lstStyle/>
          <a:p>
            <a:fld id="{303EBA22-27A4-4B72-878D-030B6881E55A}" type="slidenum">
              <a:rPr lang="ar-IQ" smtClean="0"/>
              <a:pPr/>
              <a:t>49</a:t>
            </a:fld>
            <a:endParaRPr lang="ar-IQ"/>
          </a:p>
        </p:txBody>
      </p:sp>
      <p:sp>
        <p:nvSpPr>
          <p:cNvPr id="4" name="عنصر نائب للتاريخ 3">
            <a:extLst>
              <a:ext uri="{FF2B5EF4-FFF2-40B4-BE49-F238E27FC236}">
                <a16:creationId xmlns:a16="http://schemas.microsoft.com/office/drawing/2014/main" id="{00A72F79-9231-BED6-7A08-28CDB5FEE691}"/>
              </a:ext>
            </a:extLst>
          </p:cNvPr>
          <p:cNvSpPr>
            <a:spLocks noGrp="1"/>
          </p:cNvSpPr>
          <p:nvPr>
            <p:ph type="dt" sz="half" idx="10"/>
          </p:nvPr>
        </p:nvSpPr>
        <p:spPr/>
        <p:txBody>
          <a:bodyPr/>
          <a:lstStyle/>
          <a:p>
            <a:fld id="{700FD205-14F8-4E75-9A21-627C6A26A9DE}" type="datetime1">
              <a:rPr lang="en-US" smtClean="0"/>
              <a:t>3/9/2025</a:t>
            </a:fld>
            <a:endParaRPr lang="ar-IQ"/>
          </a:p>
        </p:txBody>
      </p:sp>
      <p:sp>
        <p:nvSpPr>
          <p:cNvPr id="5" name="عنصر نائب للتذييل 4">
            <a:extLst>
              <a:ext uri="{FF2B5EF4-FFF2-40B4-BE49-F238E27FC236}">
                <a16:creationId xmlns:a16="http://schemas.microsoft.com/office/drawing/2014/main" id="{54661EDE-99C2-42E4-9552-5EF77733CA74}"/>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30534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par>
                                <p:cTn id="8" presetID="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1+#ppt_w/2"/>
                                          </p:val>
                                        </p:tav>
                                        <p:tav tm="100000">
                                          <p:val>
                                            <p:strVal val="#ppt_x"/>
                                          </p:val>
                                        </p:tav>
                                      </p:tavLst>
                                    </p:anim>
                                    <p:anim calcmode="lin" valueType="num">
                                      <p:cBhvr additive="base">
                                        <p:cTn id="11" dur="1000" fill="hold"/>
                                        <p:tgtEl>
                                          <p:spTgt spid="8"/>
                                        </p:tgtEl>
                                        <p:attrNameLst>
                                          <p:attrName>ppt_y</p:attrName>
                                        </p:attrNameLst>
                                      </p:cBhvr>
                                      <p:tavLst>
                                        <p:tav tm="0">
                                          <p:val>
                                            <p:strVal val="#ppt_y"/>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30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صورة 1" descr="DECOLL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29000"/>
            <a:ext cx="7021983" cy="286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395535" y="1397675"/>
            <a:ext cx="7598047" cy="2031325"/>
          </a:xfrm>
          <a:prstGeom prst="rect">
            <a:avLst/>
          </a:prstGeom>
        </p:spPr>
        <p:txBody>
          <a:bodyPr wrap="square">
            <a:spAutoFit/>
          </a:bodyPr>
          <a:lstStyle/>
          <a:p>
            <a:pPr algn="l" rtl="0">
              <a:spcBef>
                <a:spcPct val="50000"/>
              </a:spcBef>
              <a:buFontTx/>
              <a:buChar char="•"/>
            </a:pPr>
            <a:r>
              <a:rPr lang="en-US" dirty="0"/>
              <a:t> Perhaps more than any other geologic structure, folds really need to be studied in a tectonic context.</a:t>
            </a:r>
          </a:p>
          <a:p>
            <a:pPr algn="l" rtl="0">
              <a:spcBef>
                <a:spcPct val="50000"/>
              </a:spcBef>
              <a:buFontTx/>
              <a:buChar char="•"/>
            </a:pPr>
            <a:r>
              <a:rPr lang="en-US" dirty="0"/>
              <a:t> Folding can occur for so many different reasons that it is very nearly impossible to understand how they occur without knowing the general tectonic environment in which they form.</a:t>
            </a:r>
          </a:p>
          <a:p>
            <a:pPr algn="l" rtl="0">
              <a:spcBef>
                <a:spcPct val="50000"/>
              </a:spcBef>
              <a:buFontTx/>
              <a:buChar char="•"/>
            </a:pPr>
            <a:r>
              <a:rPr lang="en-US" dirty="0"/>
              <a:t> Even with this knowledge, folds can be very difficult to understand...</a:t>
            </a:r>
          </a:p>
        </p:txBody>
      </p:sp>
      <p:sp>
        <p:nvSpPr>
          <p:cNvPr id="7" name="مستطيل 6"/>
          <p:cNvSpPr/>
          <p:nvPr/>
        </p:nvSpPr>
        <p:spPr>
          <a:xfrm>
            <a:off x="539552" y="404664"/>
            <a:ext cx="3567579" cy="369332"/>
          </a:xfrm>
          <a:prstGeom prst="rect">
            <a:avLst/>
          </a:prstGeom>
        </p:spPr>
        <p:txBody>
          <a:bodyPr wrap="none">
            <a:spAutoFit/>
          </a:bodyPr>
          <a:lstStyle/>
          <a:p>
            <a:pPr algn="l" rtl="0">
              <a:spcBef>
                <a:spcPct val="50000"/>
              </a:spcBef>
            </a:pPr>
            <a:r>
              <a:rPr lang="en-US" i="1" dirty="0"/>
              <a:t>Folds - Plate Tectonic Considerations</a:t>
            </a:r>
          </a:p>
        </p:txBody>
      </p:sp>
      <p:sp>
        <p:nvSpPr>
          <p:cNvPr id="6" name="عنصر نائب لرقم الشريحة 5"/>
          <p:cNvSpPr>
            <a:spLocks noGrp="1"/>
          </p:cNvSpPr>
          <p:nvPr>
            <p:ph type="sldNum" sz="quarter" idx="12"/>
          </p:nvPr>
        </p:nvSpPr>
        <p:spPr/>
        <p:txBody>
          <a:bodyPr/>
          <a:lstStyle/>
          <a:p>
            <a:pPr>
              <a:defRPr/>
            </a:pPr>
            <a:fld id="{F6D2B69C-D818-4FAA-9F08-2317D03ED459}" type="slidenum">
              <a:rPr lang="ar-SA" smtClean="0">
                <a:solidFill>
                  <a:prstClr val="black">
                    <a:tint val="75000"/>
                  </a:prstClr>
                </a:solidFill>
              </a:rPr>
              <a:pPr>
                <a:defRPr/>
              </a:pPr>
              <a:t>5</a:t>
            </a:fld>
            <a:endParaRPr lang="ar-SA">
              <a:solidFill>
                <a:prstClr val="black">
                  <a:tint val="75000"/>
                </a:prstClr>
              </a:solidFill>
            </a:endParaRPr>
          </a:p>
        </p:txBody>
      </p:sp>
      <p:sp>
        <p:nvSpPr>
          <p:cNvPr id="2" name="عنصر نائب للتاريخ 1">
            <a:extLst>
              <a:ext uri="{FF2B5EF4-FFF2-40B4-BE49-F238E27FC236}">
                <a16:creationId xmlns:a16="http://schemas.microsoft.com/office/drawing/2014/main" id="{8846E5CD-3E2C-5175-BFC8-22B9BDD20DE0}"/>
              </a:ext>
            </a:extLst>
          </p:cNvPr>
          <p:cNvSpPr>
            <a:spLocks noGrp="1"/>
          </p:cNvSpPr>
          <p:nvPr>
            <p:ph type="dt" sz="half" idx="10"/>
          </p:nvPr>
        </p:nvSpPr>
        <p:spPr/>
        <p:txBody>
          <a:bodyPr/>
          <a:lstStyle/>
          <a:p>
            <a:pPr>
              <a:defRPr/>
            </a:pPr>
            <a:fld id="{8188F535-FF6A-43A1-A193-EE590D68406E}" type="datetime1">
              <a:rPr lang="en-US" smtClean="0">
                <a:solidFill>
                  <a:prstClr val="black">
                    <a:tint val="75000"/>
                  </a:prstClr>
                </a:solidFill>
              </a:rPr>
              <a:t>3/9/2025</a:t>
            </a:fld>
            <a:endParaRPr lang="ar-SA">
              <a:solidFill>
                <a:prstClr val="black">
                  <a:tint val="75000"/>
                </a:prstClr>
              </a:solidFill>
            </a:endParaRPr>
          </a:p>
        </p:txBody>
      </p:sp>
      <p:sp>
        <p:nvSpPr>
          <p:cNvPr id="3" name="عنصر نائب للتذييل 2">
            <a:extLst>
              <a:ext uri="{FF2B5EF4-FFF2-40B4-BE49-F238E27FC236}">
                <a16:creationId xmlns:a16="http://schemas.microsoft.com/office/drawing/2014/main" id="{5CBCD339-8962-DF84-3239-9736C9535A52}"/>
              </a:ext>
            </a:extLst>
          </p:cNvPr>
          <p:cNvSpPr>
            <a:spLocks noGrp="1"/>
          </p:cNvSpPr>
          <p:nvPr>
            <p:ph type="ftr" sz="quarter" idx="11"/>
          </p:nvPr>
        </p:nvSpPr>
        <p:spPr/>
        <p:txBody>
          <a:bodyPr/>
          <a:lstStyle/>
          <a:p>
            <a:pPr>
              <a:defRPr/>
            </a:pPr>
            <a:r>
              <a:rPr lang="en-US">
                <a:solidFill>
                  <a:prstClr val="black">
                    <a:tint val="75000"/>
                  </a:prstClr>
                </a:solidFill>
              </a:rPr>
              <a:t>folds         dr.rabeea znad  </a:t>
            </a:r>
            <a:endParaRPr lang="ar-SA">
              <a:solidFill>
                <a:prstClr val="black">
                  <a:tint val="75000"/>
                </a:prstClr>
              </a:solidFill>
            </a:endParaRPr>
          </a:p>
        </p:txBody>
      </p:sp>
    </p:spTree>
    <p:extLst>
      <p:ext uri="{BB962C8B-B14F-4D97-AF65-F5344CB8AC3E}">
        <p14:creationId xmlns:p14="http://schemas.microsoft.com/office/powerpoint/2010/main" val="276995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96752"/>
            <a:ext cx="3816424" cy="321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67944" y="188640"/>
            <a:ext cx="4968552" cy="923330"/>
          </a:xfrm>
          <a:prstGeom prst="rect">
            <a:avLst/>
          </a:prstGeom>
          <a:noFill/>
        </p:spPr>
        <p:txBody>
          <a:bodyPr wrap="square" rtlCol="1">
            <a:spAutoFit/>
          </a:bodyPr>
          <a:lstStyle/>
          <a:p>
            <a:r>
              <a:rPr lang="ar-IQ" u="sng" dirty="0"/>
              <a:t>اعادة الطي على نفس المستوي المحوري.. لاحظ الطبقات القديمة تعرضت الى طورين تكتونيين   مما زاد من شدة الطي في حين الطبقات الاحدث قد تعرضت الى طور واحد. </a:t>
            </a:r>
          </a:p>
        </p:txBody>
      </p:sp>
      <p:cxnSp>
        <p:nvCxnSpPr>
          <p:cNvPr id="4" name="Straight Connector 3"/>
          <p:cNvCxnSpPr/>
          <p:nvPr/>
        </p:nvCxnSpPr>
        <p:spPr>
          <a:xfrm>
            <a:off x="7092280" y="2420888"/>
            <a:ext cx="0" cy="1944216"/>
          </a:xfrm>
          <a:prstGeom prst="line">
            <a:avLst/>
          </a:prstGeom>
          <a:ln w="4762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092280" y="1340768"/>
            <a:ext cx="0" cy="1139716"/>
          </a:xfrm>
          <a:prstGeom prst="line">
            <a:avLst/>
          </a:prstGeom>
          <a:ln w="4762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3" name="Left Arrow 2"/>
          <p:cNvSpPr/>
          <p:nvPr/>
        </p:nvSpPr>
        <p:spPr>
          <a:xfrm>
            <a:off x="8244408" y="2481033"/>
            <a:ext cx="576064" cy="3719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436096" y="3717032"/>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8100392" y="3633161"/>
            <a:ext cx="576064" cy="3719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436096" y="2492896"/>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ستطيل 10"/>
          <p:cNvSpPr/>
          <p:nvPr/>
        </p:nvSpPr>
        <p:spPr>
          <a:xfrm>
            <a:off x="179512" y="118373"/>
            <a:ext cx="3312368" cy="646331"/>
          </a:xfrm>
          <a:prstGeom prst="rect">
            <a:avLst/>
          </a:prstGeom>
        </p:spPr>
        <p:txBody>
          <a:bodyPr wrap="square">
            <a:spAutoFit/>
          </a:bodyPr>
          <a:lstStyle/>
          <a:p>
            <a:r>
              <a:rPr lang="ar-IQ" dirty="0" err="1"/>
              <a:t>اويتكون</a:t>
            </a:r>
            <a:r>
              <a:rPr lang="ar-IQ" dirty="0"/>
              <a:t> </a:t>
            </a:r>
            <a:r>
              <a:rPr lang="ar-IQ" u="sng" dirty="0"/>
              <a:t>سطح محوري  ثاني عمودي او مائلا على مستوي محور الطية الاولى</a:t>
            </a:r>
            <a:endParaRPr lang="ar-IQ"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908720"/>
            <a:ext cx="36099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392" y="3356992"/>
            <a:ext cx="36576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عنصر نائب لرقم الشريحة 12"/>
          <p:cNvSpPr>
            <a:spLocks noGrp="1"/>
          </p:cNvSpPr>
          <p:nvPr>
            <p:ph type="sldNum" sz="quarter" idx="12"/>
          </p:nvPr>
        </p:nvSpPr>
        <p:spPr/>
        <p:txBody>
          <a:bodyPr/>
          <a:lstStyle/>
          <a:p>
            <a:fld id="{303EBA22-27A4-4B72-878D-030B6881E55A}" type="slidenum">
              <a:rPr lang="ar-IQ" smtClean="0"/>
              <a:pPr/>
              <a:t>50</a:t>
            </a:fld>
            <a:endParaRPr lang="ar-IQ"/>
          </a:p>
        </p:txBody>
      </p:sp>
      <p:sp>
        <p:nvSpPr>
          <p:cNvPr id="7" name="عنصر نائب للتاريخ 6">
            <a:extLst>
              <a:ext uri="{FF2B5EF4-FFF2-40B4-BE49-F238E27FC236}">
                <a16:creationId xmlns:a16="http://schemas.microsoft.com/office/drawing/2014/main" id="{A51BCC90-98A8-5E65-1BC6-F3467136A97A}"/>
              </a:ext>
            </a:extLst>
          </p:cNvPr>
          <p:cNvSpPr>
            <a:spLocks noGrp="1"/>
          </p:cNvSpPr>
          <p:nvPr>
            <p:ph type="dt" sz="half" idx="10"/>
          </p:nvPr>
        </p:nvSpPr>
        <p:spPr/>
        <p:txBody>
          <a:bodyPr/>
          <a:lstStyle/>
          <a:p>
            <a:fld id="{4CDBF471-D0E0-4050-B0B3-FAA9D0422C40}" type="datetime1">
              <a:rPr lang="en-US" smtClean="0"/>
              <a:t>3/9/2025</a:t>
            </a:fld>
            <a:endParaRPr lang="ar-IQ"/>
          </a:p>
        </p:txBody>
      </p:sp>
      <p:sp>
        <p:nvSpPr>
          <p:cNvPr id="10" name="عنصر نائب للتذييل 9">
            <a:extLst>
              <a:ext uri="{FF2B5EF4-FFF2-40B4-BE49-F238E27FC236}">
                <a16:creationId xmlns:a16="http://schemas.microsoft.com/office/drawing/2014/main" id="{28D9D811-10DA-DEFB-F9DF-623097F0DC67}"/>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2462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ppt_x"/>
                                          </p:val>
                                        </p:tav>
                                        <p:tav tm="100000">
                                          <p:val>
                                            <p:strVal val="#ppt_x"/>
                                          </p:val>
                                        </p:tav>
                                      </p:tavLst>
                                    </p:anim>
                                    <p:anim calcmode="lin" valueType="num">
                                      <p:cBhvr additive="base">
                                        <p:cTn id="13"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5123"/>
                                        </p:tgtEl>
                                        <p:attrNameLst>
                                          <p:attrName>style.visibility</p:attrName>
                                        </p:attrNameLst>
                                      </p:cBhvr>
                                      <p:to>
                                        <p:strVal val="visible"/>
                                      </p:to>
                                    </p:set>
                                    <p:animEffect transition="in" filter="circle(in)">
                                      <p:cBhvr>
                                        <p:cTn id="57" dur="2000"/>
                                        <p:tgtEl>
                                          <p:spTgt spid="512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5125"/>
                                        </p:tgtEl>
                                        <p:attrNameLst>
                                          <p:attrName>style.visibility</p:attrName>
                                        </p:attrNameLst>
                                      </p:cBhvr>
                                      <p:to>
                                        <p:strVal val="visible"/>
                                      </p:to>
                                    </p:set>
                                    <p:animEffect transition="in" filter="circle(in)">
                                      <p:cBhvr>
                                        <p:cTn id="62"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8" grpId="0" animBg="1"/>
      <p:bldP spid="9" grpId="0" animBg="1"/>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15" y="2744053"/>
            <a:ext cx="779145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6276" y="1137518"/>
            <a:ext cx="7928172" cy="923330"/>
          </a:xfrm>
          <a:prstGeom prst="rect">
            <a:avLst/>
          </a:prstGeom>
          <a:noFill/>
        </p:spPr>
        <p:txBody>
          <a:bodyPr wrap="square" rtlCol="1">
            <a:spAutoFit/>
          </a:bodyPr>
          <a:lstStyle/>
          <a:p>
            <a:r>
              <a:rPr lang="ar-IQ" dirty="0"/>
              <a:t>يمكن استنباط الطي المعاد في </a:t>
            </a:r>
            <a:r>
              <a:rPr lang="ar-SA" dirty="0"/>
              <a:t>بع</a:t>
            </a:r>
            <a:r>
              <a:rPr lang="ar-IQ" dirty="0"/>
              <a:t>ض المواقع من نمط الخارطة .حيث يرينا الشكل ثلاثة مراحل للطي  هي  </a:t>
            </a:r>
            <a:r>
              <a:rPr lang="en-US" dirty="0"/>
              <a:t>F1</a:t>
            </a:r>
            <a:r>
              <a:rPr lang="ar-IQ" dirty="0"/>
              <a:t> هو السطح المحوري لطية مضطجعة قد اعيد طيها الى شكل متقعر مفتوح </a:t>
            </a:r>
            <a:r>
              <a:rPr lang="en-US" dirty="0"/>
              <a:t>F2</a:t>
            </a:r>
            <a:r>
              <a:rPr lang="ar-IQ" dirty="0"/>
              <a:t> ذي طرفين  لهما ميل خفيف</a:t>
            </a:r>
            <a:r>
              <a:rPr lang="en-US" dirty="0"/>
              <a:t> </a:t>
            </a:r>
            <a:r>
              <a:rPr lang="ar-IQ" dirty="0"/>
              <a:t>,واخيرا تكونت طية فتل </a:t>
            </a:r>
            <a:r>
              <a:rPr lang="en-US" dirty="0"/>
              <a:t> (Kink Band Fold)  F3 </a:t>
            </a:r>
            <a:endParaRPr lang="ar-IQ" dirty="0"/>
          </a:p>
        </p:txBody>
      </p:sp>
      <p:sp>
        <p:nvSpPr>
          <p:cNvPr id="4" name="TextBox 3"/>
          <p:cNvSpPr txBox="1"/>
          <p:nvPr/>
        </p:nvSpPr>
        <p:spPr>
          <a:xfrm>
            <a:off x="659838" y="2076530"/>
            <a:ext cx="8243790" cy="369332"/>
          </a:xfrm>
          <a:prstGeom prst="rect">
            <a:avLst/>
          </a:prstGeom>
          <a:noFill/>
        </p:spPr>
        <p:txBody>
          <a:bodyPr wrap="square" rtlCol="1">
            <a:spAutoFit/>
          </a:bodyPr>
          <a:lstStyle/>
          <a:p>
            <a:r>
              <a:rPr lang="ar-IQ" sz="1600" dirty="0"/>
              <a:t>على الرغم من استنباط تتابع الطي في الحقل  الاانه من الصعب  تحديد اعمار اطوارها المتعددة _</a:t>
            </a:r>
            <a:r>
              <a:rPr lang="ar-SA" sz="1600" dirty="0"/>
              <a:t> </a:t>
            </a:r>
            <a:r>
              <a:rPr lang="ar-IQ" sz="1600" dirty="0"/>
              <a:t>متحجرات –نظائر مشعة</a:t>
            </a:r>
            <a:r>
              <a:rPr lang="ar-IQ" dirty="0"/>
              <a:t>.</a:t>
            </a:r>
          </a:p>
        </p:txBody>
      </p:sp>
      <p:sp>
        <p:nvSpPr>
          <p:cNvPr id="5" name="TextBox 4"/>
          <p:cNvSpPr txBox="1"/>
          <p:nvPr/>
        </p:nvSpPr>
        <p:spPr>
          <a:xfrm>
            <a:off x="-756592" y="6087328"/>
            <a:ext cx="7365249" cy="369332"/>
          </a:xfrm>
          <a:prstGeom prst="rect">
            <a:avLst/>
          </a:prstGeom>
          <a:noFill/>
        </p:spPr>
        <p:txBody>
          <a:bodyPr wrap="square" rtlCol="1">
            <a:spAutoFit/>
          </a:bodyPr>
          <a:lstStyle/>
          <a:p>
            <a:r>
              <a:rPr lang="en-US" dirty="0"/>
              <a:t>F1 Oldest       F2 Intermediate   F3 Youngest</a:t>
            </a:r>
            <a:endParaRPr lang="ar-IQ" dirty="0"/>
          </a:p>
        </p:txBody>
      </p:sp>
      <p:sp>
        <p:nvSpPr>
          <p:cNvPr id="7" name="مستطيل 6"/>
          <p:cNvSpPr/>
          <p:nvPr/>
        </p:nvSpPr>
        <p:spPr>
          <a:xfrm>
            <a:off x="179512" y="201414"/>
            <a:ext cx="8592682" cy="923330"/>
          </a:xfrm>
          <a:prstGeom prst="rect">
            <a:avLst/>
          </a:prstGeom>
        </p:spPr>
        <p:txBody>
          <a:bodyPr wrap="square">
            <a:spAutoFit/>
          </a:bodyPr>
          <a:lstStyle/>
          <a:p>
            <a:r>
              <a:rPr lang="ar-IQ" u="sng" dirty="0"/>
              <a:t>وقد يتولد اكثر طور للطي مما يعقد الصورة النهائية للتركيب الجيولوجي </a:t>
            </a:r>
            <a:r>
              <a:rPr lang="ar-IQ" dirty="0"/>
              <a:t>.ونلاحظ هذا التعقيد في مناطق ذات جيولوجية معقدة والتي تأثرت بقوة </a:t>
            </a:r>
            <a:r>
              <a:rPr lang="ar-IQ" dirty="0" err="1"/>
              <a:t>تكتونية</a:t>
            </a:r>
            <a:r>
              <a:rPr lang="ar-IQ" dirty="0"/>
              <a:t> امتدت الى فترات زمنية طويلة او اكثر من قوة </a:t>
            </a:r>
            <a:r>
              <a:rPr lang="ar-IQ" dirty="0" err="1"/>
              <a:t>تكتونية</a:t>
            </a:r>
            <a:r>
              <a:rPr lang="ar-IQ" dirty="0"/>
              <a:t> في ازمان  واتجاهات مختلفة </a:t>
            </a:r>
          </a:p>
        </p:txBody>
      </p:sp>
      <p:sp>
        <p:nvSpPr>
          <p:cNvPr id="9" name="عنصر نائب لرقم الشريحة 8"/>
          <p:cNvSpPr>
            <a:spLocks noGrp="1"/>
          </p:cNvSpPr>
          <p:nvPr>
            <p:ph type="sldNum" sz="quarter" idx="12"/>
          </p:nvPr>
        </p:nvSpPr>
        <p:spPr/>
        <p:txBody>
          <a:bodyPr/>
          <a:lstStyle/>
          <a:p>
            <a:fld id="{303EBA22-27A4-4B72-878D-030B6881E55A}" type="slidenum">
              <a:rPr lang="ar-IQ" smtClean="0"/>
              <a:pPr/>
              <a:t>51</a:t>
            </a:fld>
            <a:endParaRPr lang="ar-IQ"/>
          </a:p>
        </p:txBody>
      </p:sp>
      <p:sp>
        <p:nvSpPr>
          <p:cNvPr id="2" name="عنصر نائب للتاريخ 1">
            <a:extLst>
              <a:ext uri="{FF2B5EF4-FFF2-40B4-BE49-F238E27FC236}">
                <a16:creationId xmlns:a16="http://schemas.microsoft.com/office/drawing/2014/main" id="{C31C25AD-BF16-EC75-6F48-8A326BBE1976}"/>
              </a:ext>
            </a:extLst>
          </p:cNvPr>
          <p:cNvSpPr>
            <a:spLocks noGrp="1"/>
          </p:cNvSpPr>
          <p:nvPr>
            <p:ph type="dt" sz="half" idx="10"/>
          </p:nvPr>
        </p:nvSpPr>
        <p:spPr/>
        <p:txBody>
          <a:bodyPr/>
          <a:lstStyle/>
          <a:p>
            <a:fld id="{D2971E1B-7354-4E56-9040-8EB137F395B0}" type="datetime1">
              <a:rPr lang="en-US" smtClean="0"/>
              <a:t>3/9/2025</a:t>
            </a:fld>
            <a:endParaRPr lang="ar-IQ"/>
          </a:p>
        </p:txBody>
      </p:sp>
      <p:sp>
        <p:nvSpPr>
          <p:cNvPr id="6" name="عنصر نائب للتذييل 5">
            <a:extLst>
              <a:ext uri="{FF2B5EF4-FFF2-40B4-BE49-F238E27FC236}">
                <a16:creationId xmlns:a16="http://schemas.microsoft.com/office/drawing/2014/main" id="{9D90EF2E-7F6A-E1BD-34B4-7A530D5FF9DF}"/>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922028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2013-08-25 zz\2013-08-25 ll\2013-08-25 hh\2013-08-25 gg\gg 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0"/>
            <a:ext cx="45583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36096" y="-27384"/>
            <a:ext cx="2628219" cy="584775"/>
          </a:xfrm>
          <a:prstGeom prst="rect">
            <a:avLst/>
          </a:prstGeom>
        </p:spPr>
        <p:txBody>
          <a:bodyPr wrap="none">
            <a:spAutoFit/>
          </a:bodyPr>
          <a:lstStyle/>
          <a:p>
            <a:r>
              <a:rPr lang="en-US" sz="3200" dirty="0">
                <a:solidFill>
                  <a:prstClr val="black"/>
                </a:solidFill>
              </a:rPr>
              <a:t>Refolded Folds</a:t>
            </a:r>
            <a:endParaRPr lang="en-US" dirty="0"/>
          </a:p>
        </p:txBody>
      </p:sp>
      <p:pic>
        <p:nvPicPr>
          <p:cNvPr id="5122" name="Picture 2" descr="نتيجة بحث الصور عن ‪REFOLDED FOLD GE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564904"/>
            <a:ext cx="4895850" cy="36766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R08.jpg"/>
          <p:cNvPicPr>
            <a:picLocks noChangeAspect="1"/>
          </p:cNvPicPr>
          <p:nvPr/>
        </p:nvPicPr>
        <p:blipFill rotWithShape="1">
          <a:blip r:embed="rId5" cstate="print"/>
          <a:srcRect l="14132" t="80589"/>
          <a:stretch/>
        </p:blipFill>
        <p:spPr>
          <a:xfrm>
            <a:off x="4517144" y="548680"/>
            <a:ext cx="4231320" cy="2016224"/>
          </a:xfrm>
          <a:prstGeom prst="rect">
            <a:avLst/>
          </a:prstGeom>
        </p:spPr>
      </p:pic>
      <p:sp>
        <p:nvSpPr>
          <p:cNvPr id="2" name="عنصر نائب لرقم الشريحة 1"/>
          <p:cNvSpPr>
            <a:spLocks noGrp="1"/>
          </p:cNvSpPr>
          <p:nvPr>
            <p:ph type="sldNum" sz="quarter" idx="12"/>
          </p:nvPr>
        </p:nvSpPr>
        <p:spPr/>
        <p:txBody>
          <a:bodyPr/>
          <a:lstStyle/>
          <a:p>
            <a:fld id="{303EBA22-27A4-4B72-878D-030B6881E55A}" type="slidenum">
              <a:rPr lang="ar-IQ" smtClean="0"/>
              <a:pPr/>
              <a:t>52</a:t>
            </a:fld>
            <a:endParaRPr lang="ar-IQ"/>
          </a:p>
        </p:txBody>
      </p:sp>
      <p:sp>
        <p:nvSpPr>
          <p:cNvPr id="3" name="عنصر نائب للتاريخ 2">
            <a:extLst>
              <a:ext uri="{FF2B5EF4-FFF2-40B4-BE49-F238E27FC236}">
                <a16:creationId xmlns:a16="http://schemas.microsoft.com/office/drawing/2014/main" id="{F4EFEC94-3021-410E-6AF7-88CF9522FA18}"/>
              </a:ext>
            </a:extLst>
          </p:cNvPr>
          <p:cNvSpPr>
            <a:spLocks noGrp="1"/>
          </p:cNvSpPr>
          <p:nvPr>
            <p:ph type="dt" sz="half" idx="10"/>
          </p:nvPr>
        </p:nvSpPr>
        <p:spPr/>
        <p:txBody>
          <a:bodyPr/>
          <a:lstStyle/>
          <a:p>
            <a:fld id="{2DE8E8BF-CA49-4BE7-BBF2-D65A38C2C826}" type="datetime1">
              <a:rPr lang="en-US" smtClean="0"/>
              <a:t>3/9/2025</a:t>
            </a:fld>
            <a:endParaRPr lang="ar-IQ"/>
          </a:p>
        </p:txBody>
      </p:sp>
      <p:sp>
        <p:nvSpPr>
          <p:cNvPr id="5" name="عنصر نائب للتذييل 4">
            <a:extLst>
              <a:ext uri="{FF2B5EF4-FFF2-40B4-BE49-F238E27FC236}">
                <a16:creationId xmlns:a16="http://schemas.microsoft.com/office/drawing/2014/main" id="{B29FE2C8-77C7-19FC-FBC6-E969850709B4}"/>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41084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 f7.16.jpg                                                      0000CD31 Blackfoot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702" y="3394614"/>
            <a:ext cx="4496642" cy="2842698"/>
          </a:xfrm>
          <a:prstGeom prst="rect">
            <a:avLst/>
          </a:prstGeom>
          <a:noFill/>
          <a:extLst>
            <a:ext uri="{909E8E84-426E-40DD-AFC4-6F175D3DCCD1}">
              <a14:hiddenFill xmlns:a14="http://schemas.microsoft.com/office/drawing/2010/main">
                <a:solidFill>
                  <a:srgbClr val="FFFFFF"/>
                </a:solidFill>
              </a14:hiddenFill>
            </a:ext>
          </a:extLst>
        </p:spPr>
      </p:pic>
      <p:sp>
        <p:nvSpPr>
          <p:cNvPr id="162819" name="Text Box 3"/>
          <p:cNvSpPr txBox="1">
            <a:spLocks noChangeArrowheads="1"/>
          </p:cNvSpPr>
          <p:nvPr/>
        </p:nvSpPr>
        <p:spPr bwMode="auto">
          <a:xfrm>
            <a:off x="4011" y="958081"/>
            <a:ext cx="8915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914400" rtl="0" eaLnBrk="0" fontAlgn="base" hangingPunct="0">
              <a:spcBef>
                <a:spcPct val="50000"/>
              </a:spcBef>
              <a:spcAft>
                <a:spcPct val="0"/>
              </a:spcAft>
              <a:buFontTx/>
              <a:buChar char="•"/>
            </a:pPr>
            <a:r>
              <a:rPr lang="en-US" sz="3200" dirty="0">
                <a:solidFill>
                  <a:srgbClr val="000000"/>
                </a:solidFill>
              </a:rPr>
              <a:t> </a:t>
            </a:r>
            <a:r>
              <a:rPr lang="en-US" sz="3200" i="1" dirty="0">
                <a:solidFill>
                  <a:srgbClr val="000000"/>
                </a:solidFill>
              </a:rPr>
              <a:t>Anticlinoria</a:t>
            </a:r>
            <a:r>
              <a:rPr lang="en-US" sz="3200" dirty="0">
                <a:solidFill>
                  <a:srgbClr val="000000"/>
                </a:solidFill>
              </a:rPr>
              <a:t> and </a:t>
            </a:r>
            <a:r>
              <a:rPr lang="en-US" sz="3200" i="1" dirty="0" err="1">
                <a:solidFill>
                  <a:srgbClr val="000000"/>
                </a:solidFill>
              </a:rPr>
              <a:t>synclinoria</a:t>
            </a:r>
            <a:r>
              <a:rPr lang="en-US" sz="3200" i="1" dirty="0">
                <a:solidFill>
                  <a:srgbClr val="000000"/>
                </a:solidFill>
              </a:rPr>
              <a:t> </a:t>
            </a:r>
            <a:r>
              <a:rPr lang="en-US" sz="2800" dirty="0">
                <a:solidFill>
                  <a:srgbClr val="000000"/>
                </a:solidFill>
              </a:rPr>
              <a:t>(plural), are large-scale (10's of km), first-order anticlines and synclines, respectively, that typically contain second- and third-order fold sets </a:t>
            </a:r>
            <a:r>
              <a:rPr lang="en-US" sz="2800" dirty="0" err="1">
                <a:solidFill>
                  <a:srgbClr val="000000"/>
                </a:solidFill>
              </a:rPr>
              <a:t>withen</a:t>
            </a:r>
            <a:r>
              <a:rPr lang="en-US" sz="2800" dirty="0">
                <a:solidFill>
                  <a:srgbClr val="000000"/>
                </a:solidFill>
              </a:rPr>
              <a:t> them</a:t>
            </a:r>
            <a:r>
              <a:rPr lang="en-US" sz="3200" dirty="0">
                <a:solidFill>
                  <a:srgbClr val="000000"/>
                </a:solidFill>
              </a:rPr>
              <a:t>.</a:t>
            </a:r>
          </a:p>
        </p:txBody>
      </p:sp>
      <p:sp>
        <p:nvSpPr>
          <p:cNvPr id="2" name="TextBox 1"/>
          <p:cNvSpPr txBox="1"/>
          <p:nvPr/>
        </p:nvSpPr>
        <p:spPr>
          <a:xfrm>
            <a:off x="130606" y="3974"/>
            <a:ext cx="8856984" cy="954107"/>
          </a:xfrm>
          <a:prstGeom prst="rect">
            <a:avLst/>
          </a:prstGeom>
          <a:noFill/>
        </p:spPr>
        <p:txBody>
          <a:bodyPr wrap="square" rtlCol="1">
            <a:spAutoFit/>
          </a:bodyPr>
          <a:lstStyle/>
          <a:p>
            <a:r>
              <a:rPr lang="ar-IQ" sz="2800" dirty="0">
                <a:solidFill>
                  <a:srgbClr val="FF0000"/>
                </a:solidFill>
              </a:rPr>
              <a:t>الطية المحدبة العملاقة </a:t>
            </a:r>
            <a:r>
              <a:rPr lang="en-US" sz="2800" dirty="0">
                <a:solidFill>
                  <a:srgbClr val="FF0000"/>
                </a:solidFill>
              </a:rPr>
              <a:t>Anticlinoria </a:t>
            </a:r>
            <a:r>
              <a:rPr lang="ar-IQ" sz="2800" dirty="0">
                <a:solidFill>
                  <a:srgbClr val="FF0000"/>
                </a:solidFill>
              </a:rPr>
              <a:t>الطية المقعرة العملاقة </a:t>
            </a:r>
            <a:r>
              <a:rPr lang="en-US" sz="2800" dirty="0" err="1">
                <a:solidFill>
                  <a:srgbClr val="FF0000"/>
                </a:solidFill>
              </a:rPr>
              <a:t>Synclinoria</a:t>
            </a:r>
            <a:endParaRPr lang="ar-IQ" sz="2800" dirty="0">
              <a:solidFill>
                <a:srgbClr val="FF0000"/>
              </a:solidFill>
            </a:endParaRPr>
          </a:p>
          <a:p>
            <a:r>
              <a:rPr lang="ar-IQ" sz="2800" dirty="0">
                <a:solidFill>
                  <a:srgbClr val="FF0000"/>
                </a:solidFill>
              </a:rPr>
              <a:t>وهي الطيات الرئيسية المركبة من عدة طيات اصغر.</a:t>
            </a:r>
          </a:p>
        </p:txBody>
      </p:sp>
      <p:sp>
        <p:nvSpPr>
          <p:cNvPr id="162821" name="Text Box 5"/>
          <p:cNvSpPr txBox="1">
            <a:spLocks noChangeArrowheads="1"/>
          </p:cNvSpPr>
          <p:nvPr/>
        </p:nvSpPr>
        <p:spPr bwMode="auto">
          <a:xfrm>
            <a:off x="29859" y="2852936"/>
            <a:ext cx="706242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defTabSz="914400" rtl="0" eaLnBrk="0" fontAlgn="base" hangingPunct="0">
              <a:spcBef>
                <a:spcPct val="50000"/>
              </a:spcBef>
              <a:spcAft>
                <a:spcPct val="0"/>
              </a:spcAft>
              <a:buFontTx/>
              <a:buChar char="•"/>
            </a:pPr>
            <a:r>
              <a:rPr lang="en-US" sz="3200" dirty="0">
                <a:solidFill>
                  <a:srgbClr val="000000"/>
                </a:solidFill>
              </a:rPr>
              <a:t> </a:t>
            </a:r>
            <a:r>
              <a:rPr lang="en-US" sz="2400" dirty="0">
                <a:solidFill>
                  <a:srgbClr val="000000"/>
                </a:solidFill>
              </a:rPr>
              <a:t>The large, regionally map-able structures</a:t>
            </a:r>
            <a:r>
              <a:rPr lang="en-US" sz="2800" dirty="0">
                <a:solidFill>
                  <a:srgbClr val="000000"/>
                </a:solidFill>
              </a:rPr>
              <a:t>.</a:t>
            </a:r>
          </a:p>
          <a:p>
            <a:pPr algn="l" defTabSz="914400" rtl="0" eaLnBrk="0" fontAlgn="base" hangingPunct="0">
              <a:spcBef>
                <a:spcPct val="50000"/>
              </a:spcBef>
              <a:spcAft>
                <a:spcPct val="0"/>
              </a:spcAft>
            </a:pPr>
            <a:endParaRPr lang="en-US" sz="3200" dirty="0">
              <a:solidFill>
                <a:srgbClr val="000000"/>
              </a:solidFill>
            </a:endParaRPr>
          </a:p>
        </p:txBody>
      </p:sp>
      <p:sp>
        <p:nvSpPr>
          <p:cNvPr id="6" name="عنصر نائب لرقم الشريحة 5"/>
          <p:cNvSpPr>
            <a:spLocks noGrp="1"/>
          </p:cNvSpPr>
          <p:nvPr>
            <p:ph type="sldNum" sz="quarter" idx="12"/>
          </p:nvPr>
        </p:nvSpPr>
        <p:spPr/>
        <p:txBody>
          <a:bodyPr/>
          <a:lstStyle/>
          <a:p>
            <a:fld id="{EC7AC589-9C31-46F0-9E3A-CB8EE553C594}" type="slidenum">
              <a:rPr lang="en-US" smtClean="0">
                <a:solidFill>
                  <a:srgbClr val="000000"/>
                </a:solidFill>
              </a:rPr>
              <a:pPr/>
              <a:t>53</a:t>
            </a:fld>
            <a:endParaRPr lang="en-US">
              <a:solidFill>
                <a:srgbClr val="000000"/>
              </a:solidFill>
            </a:endParaRPr>
          </a:p>
        </p:txBody>
      </p:sp>
      <p:sp>
        <p:nvSpPr>
          <p:cNvPr id="3" name="عنصر نائب للتاريخ 2">
            <a:extLst>
              <a:ext uri="{FF2B5EF4-FFF2-40B4-BE49-F238E27FC236}">
                <a16:creationId xmlns:a16="http://schemas.microsoft.com/office/drawing/2014/main" id="{E19DF5B4-7A9A-E1AD-920C-BE59276DC644}"/>
              </a:ext>
            </a:extLst>
          </p:cNvPr>
          <p:cNvSpPr>
            <a:spLocks noGrp="1"/>
          </p:cNvSpPr>
          <p:nvPr>
            <p:ph type="dt" sz="half" idx="10"/>
          </p:nvPr>
        </p:nvSpPr>
        <p:spPr/>
        <p:txBody>
          <a:bodyPr/>
          <a:lstStyle/>
          <a:p>
            <a:fld id="{E632AE0B-AEF7-4214-BC76-8FE9EF48BA8A}" type="datetime1">
              <a:rPr lang="en-US" smtClean="0">
                <a:solidFill>
                  <a:srgbClr val="000000"/>
                </a:solidFill>
              </a:rPr>
              <a:t>3/9/2025</a:t>
            </a:fld>
            <a:endParaRPr lang="en-US">
              <a:solidFill>
                <a:srgbClr val="000000"/>
              </a:solidFill>
            </a:endParaRPr>
          </a:p>
        </p:txBody>
      </p:sp>
      <p:sp>
        <p:nvSpPr>
          <p:cNvPr id="4" name="عنصر نائب للتذييل 3">
            <a:extLst>
              <a:ext uri="{FF2B5EF4-FFF2-40B4-BE49-F238E27FC236}">
                <a16:creationId xmlns:a16="http://schemas.microsoft.com/office/drawing/2014/main" id="{74ECE1F4-A16D-19BF-2702-AF6244B83338}"/>
              </a:ext>
            </a:extLst>
          </p:cNvPr>
          <p:cNvSpPr>
            <a:spLocks noGrp="1"/>
          </p:cNvSpPr>
          <p:nvPr>
            <p:ph type="ftr" sz="quarter" idx="11"/>
          </p:nvPr>
        </p:nvSpPr>
        <p:spPr/>
        <p:txBody>
          <a:bodyPr/>
          <a:lstStyle/>
          <a:p>
            <a:r>
              <a:rPr lang="en-US">
                <a:solidFill>
                  <a:srgbClr val="000000"/>
                </a:solidFill>
              </a:rPr>
              <a:t>folds         dr.rabeea znad  </a:t>
            </a:r>
          </a:p>
        </p:txBody>
      </p:sp>
    </p:spTree>
    <p:extLst>
      <p:ext uri="{BB962C8B-B14F-4D97-AF65-F5344CB8AC3E}">
        <p14:creationId xmlns:p14="http://schemas.microsoft.com/office/powerpoint/2010/main" val="25712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2820"/>
                                        </p:tgtEl>
                                        <p:attrNameLst>
                                          <p:attrName>style.visibility</p:attrName>
                                        </p:attrNameLst>
                                      </p:cBhvr>
                                      <p:to>
                                        <p:strVal val="visible"/>
                                      </p:to>
                                    </p:set>
                                    <p:anim calcmode="lin" valueType="num">
                                      <p:cBhvr additive="base">
                                        <p:cTn id="7" dur="500" fill="hold"/>
                                        <p:tgtEl>
                                          <p:spTgt spid="162820"/>
                                        </p:tgtEl>
                                        <p:attrNameLst>
                                          <p:attrName>ppt_x</p:attrName>
                                        </p:attrNameLst>
                                      </p:cBhvr>
                                      <p:tavLst>
                                        <p:tav tm="0">
                                          <p:val>
                                            <p:strVal val="#ppt_x"/>
                                          </p:val>
                                        </p:tav>
                                        <p:tav tm="100000">
                                          <p:val>
                                            <p:strVal val="#ppt_x"/>
                                          </p:val>
                                        </p:tav>
                                      </p:tavLst>
                                    </p:anim>
                                    <p:anim calcmode="lin" valueType="num">
                                      <p:cBhvr additive="base">
                                        <p:cTn id="8" dur="500" fill="hold"/>
                                        <p:tgtEl>
                                          <p:spTgt spid="162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2852936"/>
            <a:ext cx="9144000"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995" y="1731205"/>
            <a:ext cx="8964488" cy="954107"/>
          </a:xfrm>
          <a:prstGeom prst="rect">
            <a:avLst/>
          </a:prstGeom>
        </p:spPr>
        <p:txBody>
          <a:bodyPr wrap="square">
            <a:spAutoFit/>
          </a:bodyPr>
          <a:lstStyle/>
          <a:p>
            <a:r>
              <a:rPr lang="en-US" sz="2800" b="1" dirty="0" err="1"/>
              <a:t>Ptygmatic</a:t>
            </a:r>
            <a:r>
              <a:rPr lang="en-US" sz="2800" b="1" dirty="0"/>
              <a:t> folds: </a:t>
            </a:r>
            <a:r>
              <a:rPr lang="en-US" sz="2800" dirty="0"/>
              <a:t>Irregular and isolated single layer folds that typically occur as tightly folded veins in metamorphic rocks</a:t>
            </a:r>
            <a:endParaRPr lang="ar-IQ" sz="2800" dirty="0"/>
          </a:p>
        </p:txBody>
      </p:sp>
      <p:sp>
        <p:nvSpPr>
          <p:cNvPr id="4" name="TextBox 3"/>
          <p:cNvSpPr txBox="1"/>
          <p:nvPr/>
        </p:nvSpPr>
        <p:spPr>
          <a:xfrm>
            <a:off x="2915816" y="260648"/>
            <a:ext cx="5832648" cy="523220"/>
          </a:xfrm>
          <a:prstGeom prst="rect">
            <a:avLst/>
          </a:prstGeom>
          <a:noFill/>
        </p:spPr>
        <p:txBody>
          <a:bodyPr wrap="square" rtlCol="1">
            <a:spAutoFit/>
          </a:bodyPr>
          <a:lstStyle/>
          <a:p>
            <a:r>
              <a:rPr lang="ar-IQ" sz="2800" dirty="0"/>
              <a:t> طيات البيكماتايت  </a:t>
            </a:r>
            <a:r>
              <a:rPr lang="en-US" sz="2800" dirty="0" err="1"/>
              <a:t>Ptygmatic</a:t>
            </a:r>
            <a:r>
              <a:rPr lang="en-US" sz="2800" dirty="0"/>
              <a:t> folds</a:t>
            </a:r>
            <a:r>
              <a:rPr lang="ar-IQ" sz="2800" dirty="0"/>
              <a:t>  </a:t>
            </a:r>
            <a:endParaRPr lang="ar-IQ" dirty="0"/>
          </a:p>
        </p:txBody>
      </p:sp>
      <p:sp>
        <p:nvSpPr>
          <p:cNvPr id="5" name="TextBox 4"/>
          <p:cNvSpPr txBox="1"/>
          <p:nvPr/>
        </p:nvSpPr>
        <p:spPr>
          <a:xfrm>
            <a:off x="179512" y="834154"/>
            <a:ext cx="8784976" cy="954107"/>
          </a:xfrm>
          <a:prstGeom prst="rect">
            <a:avLst/>
          </a:prstGeom>
          <a:noFill/>
        </p:spPr>
        <p:txBody>
          <a:bodyPr wrap="square" rtlCol="1">
            <a:spAutoFit/>
          </a:bodyPr>
          <a:lstStyle/>
          <a:p>
            <a:r>
              <a:rPr lang="ar-IQ" sz="2800" dirty="0"/>
              <a:t>طيات  متعاقبة غير منتظمة مؤلفة من طبقة مفردة  ذات سمك ثابت تتواجد بشكل مثالي في العروق المطوية  بشدة ضمن صخور متحولة.</a:t>
            </a: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01" t="16009" r="21213" b="9198"/>
          <a:stretch/>
        </p:blipFill>
        <p:spPr bwMode="auto">
          <a:xfrm>
            <a:off x="971600" y="2685312"/>
            <a:ext cx="6624736" cy="404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عنصر نائب لرقم الشريحة 7"/>
          <p:cNvSpPr>
            <a:spLocks noGrp="1"/>
          </p:cNvSpPr>
          <p:nvPr>
            <p:ph type="sldNum" sz="quarter" idx="12"/>
          </p:nvPr>
        </p:nvSpPr>
        <p:spPr/>
        <p:txBody>
          <a:bodyPr/>
          <a:lstStyle/>
          <a:p>
            <a:fld id="{303EBA22-27A4-4B72-878D-030B6881E55A}" type="slidenum">
              <a:rPr lang="ar-IQ" smtClean="0"/>
              <a:pPr/>
              <a:t>54</a:t>
            </a:fld>
            <a:endParaRPr lang="ar-IQ"/>
          </a:p>
        </p:txBody>
      </p:sp>
      <p:sp>
        <p:nvSpPr>
          <p:cNvPr id="6" name="عنصر نائب للتاريخ 5">
            <a:extLst>
              <a:ext uri="{FF2B5EF4-FFF2-40B4-BE49-F238E27FC236}">
                <a16:creationId xmlns:a16="http://schemas.microsoft.com/office/drawing/2014/main" id="{2E1F0F87-593C-8D96-9223-1AC84214E6BF}"/>
              </a:ext>
            </a:extLst>
          </p:cNvPr>
          <p:cNvSpPr>
            <a:spLocks noGrp="1"/>
          </p:cNvSpPr>
          <p:nvPr>
            <p:ph type="dt" sz="half" idx="10"/>
          </p:nvPr>
        </p:nvSpPr>
        <p:spPr/>
        <p:txBody>
          <a:bodyPr/>
          <a:lstStyle/>
          <a:p>
            <a:fld id="{95F050D3-F760-4743-8C81-3441FA41936F}" type="datetime1">
              <a:rPr lang="en-US" smtClean="0"/>
              <a:t>3/9/2025</a:t>
            </a:fld>
            <a:endParaRPr lang="ar-IQ"/>
          </a:p>
        </p:txBody>
      </p:sp>
      <p:sp>
        <p:nvSpPr>
          <p:cNvPr id="7" name="عنصر نائب للتذييل 6">
            <a:extLst>
              <a:ext uri="{FF2B5EF4-FFF2-40B4-BE49-F238E27FC236}">
                <a16:creationId xmlns:a16="http://schemas.microsoft.com/office/drawing/2014/main" id="{2FA1322C-9F0E-2CE1-CD80-83D086A0282E}"/>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861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57356" y="0"/>
            <a:ext cx="3357586" cy="584775"/>
          </a:xfrm>
          <a:prstGeom prst="rect">
            <a:avLst/>
          </a:prstGeom>
          <a:noFill/>
        </p:spPr>
        <p:txBody>
          <a:bodyPr wrap="square" rtlCol="1">
            <a:spAutoFit/>
          </a:bodyPr>
          <a:lstStyle/>
          <a:p>
            <a:r>
              <a:rPr lang="en-US" sz="3200" dirty="0"/>
              <a:t>Multilayer   Folds</a:t>
            </a:r>
            <a:endParaRPr lang="ar-IQ" sz="3200" dirty="0"/>
          </a:p>
        </p:txBody>
      </p:sp>
      <p:sp>
        <p:nvSpPr>
          <p:cNvPr id="3" name="مربع نص 2"/>
          <p:cNvSpPr txBox="1"/>
          <p:nvPr/>
        </p:nvSpPr>
        <p:spPr>
          <a:xfrm>
            <a:off x="5429256" y="44624"/>
            <a:ext cx="3214710" cy="523220"/>
          </a:xfrm>
          <a:prstGeom prst="rect">
            <a:avLst/>
          </a:prstGeom>
          <a:noFill/>
        </p:spPr>
        <p:txBody>
          <a:bodyPr wrap="square" rtlCol="1">
            <a:spAutoFit/>
          </a:bodyPr>
          <a:lstStyle/>
          <a:p>
            <a:r>
              <a:rPr lang="ar-IQ" sz="2800" dirty="0"/>
              <a:t>الطي في عدة  طبقات </a:t>
            </a:r>
          </a:p>
        </p:txBody>
      </p:sp>
      <p:sp>
        <p:nvSpPr>
          <p:cNvPr id="4" name="مربع نص 3"/>
          <p:cNvSpPr txBox="1"/>
          <p:nvPr/>
        </p:nvSpPr>
        <p:spPr>
          <a:xfrm>
            <a:off x="428596" y="1229851"/>
            <a:ext cx="8358246" cy="830997"/>
          </a:xfrm>
          <a:prstGeom prst="rect">
            <a:avLst/>
          </a:prstGeom>
          <a:noFill/>
        </p:spPr>
        <p:txBody>
          <a:bodyPr wrap="square" rtlCol="1">
            <a:spAutoFit/>
          </a:bodyPr>
          <a:lstStyle/>
          <a:p>
            <a:r>
              <a:rPr lang="ar-IQ" dirty="0"/>
              <a:t>هنالك عدة عوامل تتحكم في نمط الطي وبالتالي الشكل الهندسي النهائي   لأي تتابع طباقي    وذلك لاختلاف استجابة الطبقات الصخرية  باختلاف خواصها تجاه الجهد المسلط .ومن هذه العوامل</a:t>
            </a:r>
            <a:r>
              <a:rPr lang="ar-IQ" sz="2800" dirty="0"/>
              <a:t>: </a:t>
            </a:r>
          </a:p>
        </p:txBody>
      </p:sp>
      <p:sp>
        <p:nvSpPr>
          <p:cNvPr id="5" name="مربع نص 4"/>
          <p:cNvSpPr txBox="1"/>
          <p:nvPr/>
        </p:nvSpPr>
        <p:spPr>
          <a:xfrm>
            <a:off x="-93110" y="2348880"/>
            <a:ext cx="9273622" cy="1908215"/>
          </a:xfrm>
          <a:prstGeom prst="rect">
            <a:avLst/>
          </a:prstGeom>
          <a:noFill/>
        </p:spPr>
        <p:txBody>
          <a:bodyPr wrap="square" rtlCol="1">
            <a:spAutoFit/>
          </a:bodyPr>
          <a:lstStyle/>
          <a:p>
            <a:pPr algn="l">
              <a:buFontTx/>
              <a:buChar char="-"/>
            </a:pPr>
            <a:r>
              <a:rPr lang="ar-IQ" dirty="0"/>
              <a:t>عدد الطبقات الصلدة  في التتابع                                                    </a:t>
            </a:r>
            <a:r>
              <a:rPr lang="en-US" dirty="0"/>
              <a:t>  1-Numbers of a Competent Beds.</a:t>
            </a:r>
            <a:endParaRPr lang="ar-IQ" sz="2000" dirty="0"/>
          </a:p>
          <a:p>
            <a:pPr algn="l">
              <a:buFontTx/>
              <a:buChar char="-"/>
            </a:pPr>
            <a:r>
              <a:rPr lang="ar-IQ" dirty="0"/>
              <a:t>سمك الطبقات الصلدة                                                              </a:t>
            </a:r>
            <a:r>
              <a:rPr lang="en-US" dirty="0"/>
              <a:t>  2-Thickness of a Competent Beds</a:t>
            </a:r>
            <a:r>
              <a:rPr lang="en-US" sz="2000" dirty="0"/>
              <a:t>. </a:t>
            </a:r>
            <a:endParaRPr lang="ar-IQ" sz="2000" dirty="0"/>
          </a:p>
          <a:p>
            <a:pPr>
              <a:buFontTx/>
              <a:buChar char="-"/>
            </a:pPr>
            <a:r>
              <a:rPr lang="ar-IQ" dirty="0"/>
              <a:t>   فرق الصلادة </a:t>
            </a:r>
            <a:r>
              <a:rPr lang="ar-IQ" sz="2000" dirty="0"/>
              <a:t>بين الطبقات الصلدة إلى الطبقات الغير صلدة  </a:t>
            </a:r>
            <a:r>
              <a:rPr lang="en-US" dirty="0"/>
              <a:t>3-Competency  Contrast   Between                Competent  and Incompetent Beds.                                                                                           </a:t>
            </a:r>
            <a:endParaRPr lang="ar-IQ" dirty="0"/>
          </a:p>
          <a:p>
            <a:r>
              <a:rPr lang="ar-IQ" dirty="0"/>
              <a:t>     -المسافة الفاصلة بين الطبقات الصلدة </a:t>
            </a:r>
            <a:r>
              <a:rPr lang="en-US" sz="2400" dirty="0"/>
              <a:t>.</a:t>
            </a:r>
            <a:r>
              <a:rPr lang="ar-IQ" sz="2400" dirty="0"/>
              <a:t> </a:t>
            </a:r>
            <a:r>
              <a:rPr lang="en-US" sz="2400" dirty="0"/>
              <a:t>  </a:t>
            </a:r>
            <a:r>
              <a:rPr lang="en-US" dirty="0"/>
              <a:t>4</a:t>
            </a:r>
            <a:r>
              <a:rPr lang="en-US" sz="2400" dirty="0"/>
              <a:t>-</a:t>
            </a:r>
            <a:r>
              <a:rPr lang="en-US" dirty="0"/>
              <a:t>Distance Between Competent Beds.                                                      </a:t>
            </a:r>
          </a:p>
        </p:txBody>
      </p:sp>
      <p:sp>
        <p:nvSpPr>
          <p:cNvPr id="6" name="مربع نص 7"/>
          <p:cNvSpPr txBox="1">
            <a:spLocks noChangeArrowheads="1"/>
          </p:cNvSpPr>
          <p:nvPr/>
        </p:nvSpPr>
        <p:spPr bwMode="auto">
          <a:xfrm>
            <a:off x="1571604" y="5072074"/>
            <a:ext cx="5643563" cy="400110"/>
          </a:xfrm>
          <a:prstGeom prst="rect">
            <a:avLst/>
          </a:prstGeom>
          <a:noFill/>
          <a:ln w="9525">
            <a:noFill/>
            <a:miter lim="800000"/>
            <a:headEnd/>
            <a:tailEnd/>
          </a:ln>
        </p:spPr>
        <p:txBody>
          <a:bodyPr>
            <a:spAutoFit/>
          </a:bodyPr>
          <a:lstStyle/>
          <a:p>
            <a:pPr algn="ctr"/>
            <a:r>
              <a:rPr lang="en-US" sz="2000" dirty="0"/>
              <a:t> </a:t>
            </a:r>
            <a:endParaRPr lang="ar-SA" sz="2000" dirty="0"/>
          </a:p>
        </p:txBody>
      </p:sp>
      <p:sp>
        <p:nvSpPr>
          <p:cNvPr id="7" name="مربع نص 5"/>
          <p:cNvSpPr txBox="1">
            <a:spLocks noChangeArrowheads="1"/>
          </p:cNvSpPr>
          <p:nvPr/>
        </p:nvSpPr>
        <p:spPr bwMode="auto">
          <a:xfrm>
            <a:off x="357389" y="4653136"/>
            <a:ext cx="8751115" cy="677108"/>
          </a:xfrm>
          <a:prstGeom prst="rect">
            <a:avLst/>
          </a:prstGeom>
          <a:noFill/>
          <a:ln w="9525">
            <a:noFill/>
            <a:miter lim="800000"/>
            <a:headEnd/>
            <a:tailEnd/>
          </a:ln>
        </p:spPr>
        <p:txBody>
          <a:bodyPr wrap="square">
            <a:spAutoFit/>
          </a:bodyPr>
          <a:lstStyle/>
          <a:p>
            <a:pPr algn="ctr"/>
            <a:r>
              <a:rPr lang="ar-SA" u="sng" dirty="0"/>
              <a:t>حقل الانفعال الحرج </a:t>
            </a:r>
            <a:r>
              <a:rPr lang="en-US" u="sng" dirty="0"/>
              <a:t>Zone of Critical Strain</a:t>
            </a:r>
            <a:r>
              <a:rPr lang="ar-SA" u="sng" dirty="0"/>
              <a:t> </a:t>
            </a:r>
            <a:r>
              <a:rPr lang="ar-SA" dirty="0"/>
              <a:t>هو الحقل الذي يؤثر فيه طي طبقة صلدة سميكة على طبقات اقل سمكا حولها  وهذا الحقل يمتد بمقدارنصف الطول الموجي(للطبقة الصلدة) الى الاعلى ونصف الى الاسفل كما موضح بالشكل</a:t>
            </a:r>
            <a:r>
              <a:rPr lang="ar-SA" sz="2000" dirty="0"/>
              <a:t>.</a:t>
            </a:r>
          </a:p>
        </p:txBody>
      </p:sp>
      <p:sp>
        <p:nvSpPr>
          <p:cNvPr id="8" name="مربع نص 7"/>
          <p:cNvSpPr txBox="1"/>
          <p:nvPr/>
        </p:nvSpPr>
        <p:spPr>
          <a:xfrm>
            <a:off x="-36512" y="3933056"/>
            <a:ext cx="8463868" cy="646331"/>
          </a:xfrm>
          <a:prstGeom prst="rect">
            <a:avLst/>
          </a:prstGeom>
          <a:noFill/>
        </p:spPr>
        <p:txBody>
          <a:bodyPr wrap="square" rtlCol="1">
            <a:spAutoFit/>
          </a:bodyPr>
          <a:lstStyle/>
          <a:p>
            <a:r>
              <a:rPr lang="ar-IQ" dirty="0"/>
              <a:t>ان الاختلاف بين تلك العوامل يؤدي إلى تداخل  حقل الانفعال الحرج حول كل طبقة صلدة وبالتالي إلى ظهور الطيات المتناغمة والغير متناغمة والمتعددة التناغم </a:t>
            </a:r>
            <a:r>
              <a:rPr lang="en-US" dirty="0"/>
              <a:t>.</a:t>
            </a:r>
            <a:r>
              <a:rPr lang="ar-IQ" dirty="0"/>
              <a:t> </a:t>
            </a:r>
            <a:endParaRPr lang="ar-IQ" sz="2800" dirty="0"/>
          </a:p>
        </p:txBody>
      </p:sp>
      <p:sp>
        <p:nvSpPr>
          <p:cNvPr id="12" name="مربع نص 11"/>
          <p:cNvSpPr txBox="1"/>
          <p:nvPr/>
        </p:nvSpPr>
        <p:spPr>
          <a:xfrm>
            <a:off x="2450" y="1979548"/>
            <a:ext cx="6801798" cy="369332"/>
          </a:xfrm>
          <a:prstGeom prst="rect">
            <a:avLst/>
          </a:prstGeom>
          <a:noFill/>
        </p:spPr>
        <p:txBody>
          <a:bodyPr wrap="none" rtlCol="1">
            <a:spAutoFit/>
          </a:bodyPr>
          <a:lstStyle/>
          <a:p>
            <a:r>
              <a:rPr lang="en-US" dirty="0"/>
              <a:t>The main control factors on fold geometry in multilayered folding are:</a:t>
            </a:r>
            <a:endParaRPr lang="ar-IQ" dirty="0"/>
          </a:p>
        </p:txBody>
      </p:sp>
      <p:sp>
        <p:nvSpPr>
          <p:cNvPr id="14" name="مربع نص 13"/>
          <p:cNvSpPr txBox="1"/>
          <p:nvPr/>
        </p:nvSpPr>
        <p:spPr>
          <a:xfrm>
            <a:off x="107504" y="404664"/>
            <a:ext cx="9073007" cy="923330"/>
          </a:xfrm>
          <a:prstGeom prst="rect">
            <a:avLst/>
          </a:prstGeom>
          <a:noFill/>
        </p:spPr>
        <p:txBody>
          <a:bodyPr wrap="square" rtlCol="1">
            <a:spAutoFit/>
          </a:bodyPr>
          <a:lstStyle/>
          <a:p>
            <a:pPr algn="l"/>
            <a:r>
              <a:rPr lang="en-US" dirty="0"/>
              <a:t>The wide spectra  of fold style and size arises because the mechanical instabilities in a multilayered  sequence depend upon a great number of factors, and nature brings these </a:t>
            </a:r>
          </a:p>
          <a:p>
            <a:pPr algn="l"/>
            <a:r>
              <a:rPr lang="en-US" dirty="0"/>
              <a:t>factors together in many different folds outline.</a:t>
            </a:r>
            <a:endParaRPr lang="ar-IQ" dirty="0"/>
          </a:p>
        </p:txBody>
      </p:sp>
      <p:sp>
        <p:nvSpPr>
          <p:cNvPr id="10" name="مربع نص 9"/>
          <p:cNvSpPr txBox="1"/>
          <p:nvPr/>
        </p:nvSpPr>
        <p:spPr>
          <a:xfrm>
            <a:off x="189831" y="5445224"/>
            <a:ext cx="8054577" cy="369332"/>
          </a:xfrm>
          <a:prstGeom prst="rect">
            <a:avLst/>
          </a:prstGeom>
          <a:noFill/>
        </p:spPr>
        <p:txBody>
          <a:bodyPr wrap="none" rtlCol="1">
            <a:spAutoFit/>
          </a:bodyPr>
          <a:lstStyle/>
          <a:p>
            <a:r>
              <a:rPr lang="en-US" dirty="0"/>
              <a:t>The growth of a fold </a:t>
            </a:r>
            <a:r>
              <a:rPr lang="en-US" i="1" dirty="0"/>
              <a:t>displaces</a:t>
            </a:r>
            <a:r>
              <a:rPr lang="en-US" dirty="0"/>
              <a:t> the adjacent material , an effect termed </a:t>
            </a:r>
            <a:r>
              <a:rPr lang="en-US" i="1" u="sng" dirty="0"/>
              <a:t>contact strain</a:t>
            </a:r>
            <a:endParaRPr lang="ar-IQ" i="1" u="sng" dirty="0"/>
          </a:p>
        </p:txBody>
      </p:sp>
      <p:sp>
        <p:nvSpPr>
          <p:cNvPr id="15" name="عنصر نائب لرقم الشريحة 14"/>
          <p:cNvSpPr>
            <a:spLocks noGrp="1"/>
          </p:cNvSpPr>
          <p:nvPr>
            <p:ph type="sldNum" sz="quarter" idx="12"/>
          </p:nvPr>
        </p:nvSpPr>
        <p:spPr/>
        <p:txBody>
          <a:bodyPr/>
          <a:lstStyle/>
          <a:p>
            <a:fld id="{303EBA22-27A4-4B72-878D-030B6881E55A}" type="slidenum">
              <a:rPr lang="ar-IQ" smtClean="0"/>
              <a:pPr/>
              <a:t>55</a:t>
            </a:fld>
            <a:endParaRPr lang="ar-IQ"/>
          </a:p>
        </p:txBody>
      </p:sp>
      <p:sp>
        <p:nvSpPr>
          <p:cNvPr id="9" name="عنصر نائب للتاريخ 8">
            <a:extLst>
              <a:ext uri="{FF2B5EF4-FFF2-40B4-BE49-F238E27FC236}">
                <a16:creationId xmlns:a16="http://schemas.microsoft.com/office/drawing/2014/main" id="{0180FC72-6EE4-583D-574D-21E4ACC2F226}"/>
              </a:ext>
            </a:extLst>
          </p:cNvPr>
          <p:cNvSpPr>
            <a:spLocks noGrp="1"/>
          </p:cNvSpPr>
          <p:nvPr>
            <p:ph type="dt" sz="half" idx="10"/>
          </p:nvPr>
        </p:nvSpPr>
        <p:spPr/>
        <p:txBody>
          <a:bodyPr/>
          <a:lstStyle/>
          <a:p>
            <a:fld id="{29319D4A-BC72-4786-A4B4-321A78260C97}" type="datetime1">
              <a:rPr lang="en-US" smtClean="0"/>
              <a:t>3/9/2025</a:t>
            </a:fld>
            <a:endParaRPr lang="ar-IQ"/>
          </a:p>
        </p:txBody>
      </p:sp>
      <p:sp>
        <p:nvSpPr>
          <p:cNvPr id="11" name="عنصر نائب للتذييل 10">
            <a:extLst>
              <a:ext uri="{FF2B5EF4-FFF2-40B4-BE49-F238E27FC236}">
                <a16:creationId xmlns:a16="http://schemas.microsoft.com/office/drawing/2014/main" id="{A431569C-1B17-37D9-6366-1FD18E799D54}"/>
              </a:ext>
            </a:extLst>
          </p:cNvPr>
          <p:cNvSpPr>
            <a:spLocks noGrp="1"/>
          </p:cNvSpPr>
          <p:nvPr>
            <p:ph type="ftr" sz="quarter" idx="11"/>
          </p:nvPr>
        </p:nvSpPr>
        <p:spPr/>
        <p:txBody>
          <a:bodyPr/>
          <a:lstStyle/>
          <a:p>
            <a:r>
              <a:rPr lang="en-US"/>
              <a:t>folds         dr.rabeea znad  </a:t>
            </a:r>
            <a:endParaRPr lang="ar-IQ"/>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428728" y="1643050"/>
            <a:ext cx="5929354" cy="4558983"/>
            <a:chOff x="2971" y="300"/>
            <a:chExt cx="2631" cy="2090"/>
          </a:xfrm>
        </p:grpSpPr>
        <p:pic>
          <p:nvPicPr>
            <p:cNvPr id="25605" name="Picture 7" descr="q2"/>
            <p:cNvPicPr>
              <a:picLocks noChangeAspect="1" noChangeArrowheads="1"/>
            </p:cNvPicPr>
            <p:nvPr/>
          </p:nvPicPr>
          <p:blipFill>
            <a:blip r:embed="rId2"/>
            <a:srcRect/>
            <a:stretch>
              <a:fillRect/>
            </a:stretch>
          </p:blipFill>
          <p:spPr bwMode="auto">
            <a:xfrm>
              <a:off x="2971" y="300"/>
              <a:ext cx="2631" cy="1546"/>
            </a:xfrm>
            <a:prstGeom prst="rect">
              <a:avLst/>
            </a:prstGeom>
            <a:noFill/>
            <a:ln w="9525">
              <a:noFill/>
              <a:miter lim="800000"/>
              <a:headEnd/>
              <a:tailEnd/>
            </a:ln>
          </p:spPr>
        </p:pic>
        <p:sp>
          <p:nvSpPr>
            <p:cNvPr id="25606" name="Rectangle 8"/>
            <p:cNvSpPr>
              <a:spLocks noChangeArrowheads="1"/>
            </p:cNvSpPr>
            <p:nvPr/>
          </p:nvSpPr>
          <p:spPr bwMode="auto">
            <a:xfrm>
              <a:off x="3210" y="2102"/>
              <a:ext cx="2055" cy="288"/>
            </a:xfrm>
            <a:prstGeom prst="rect">
              <a:avLst/>
            </a:prstGeom>
            <a:noFill/>
            <a:ln w="9525">
              <a:noFill/>
              <a:miter lim="800000"/>
              <a:headEnd/>
              <a:tailEnd/>
            </a:ln>
          </p:spPr>
          <p:txBody>
            <a:bodyPr>
              <a:spAutoFit/>
            </a:bodyPr>
            <a:lstStyle/>
            <a:p>
              <a:r>
                <a:rPr lang="en-US" sz="2400" b="1" dirty="0"/>
                <a:t>Dis harmonic folding</a:t>
              </a:r>
            </a:p>
          </p:txBody>
        </p:sp>
      </p:grpSp>
      <p:sp>
        <p:nvSpPr>
          <p:cNvPr id="5" name="مستطيل 4"/>
          <p:cNvSpPr/>
          <p:nvPr/>
        </p:nvSpPr>
        <p:spPr>
          <a:xfrm>
            <a:off x="2285984" y="5357826"/>
            <a:ext cx="5000625" cy="78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25604" name="مربع نص 5"/>
          <p:cNvSpPr txBox="1">
            <a:spLocks noChangeArrowheads="1"/>
          </p:cNvSpPr>
          <p:nvPr/>
        </p:nvSpPr>
        <p:spPr bwMode="auto">
          <a:xfrm>
            <a:off x="857224" y="214290"/>
            <a:ext cx="7215192" cy="1569660"/>
          </a:xfrm>
          <a:prstGeom prst="rect">
            <a:avLst/>
          </a:prstGeom>
          <a:noFill/>
          <a:ln w="9525">
            <a:noFill/>
            <a:miter lim="800000"/>
            <a:headEnd/>
            <a:tailEnd/>
          </a:ln>
        </p:spPr>
        <p:txBody>
          <a:bodyPr wrap="square">
            <a:spAutoFit/>
          </a:bodyPr>
          <a:lstStyle/>
          <a:p>
            <a:pPr algn="ctr"/>
            <a:r>
              <a:rPr lang="ar-SA" sz="2400" u="sng" dirty="0"/>
              <a:t>حقل الانفعال الحرج </a:t>
            </a:r>
            <a:r>
              <a:rPr lang="en-US" sz="2400" dirty="0"/>
              <a:t>Zone of Critical Strain</a:t>
            </a:r>
            <a:r>
              <a:rPr lang="ar-SA" sz="2400" dirty="0"/>
              <a:t> هو الحقل الذي يؤثر فيه طي طبقة سميكة على طبقات اقل سمكا حولها وهذا الحقل يمتد بمقدار نصف الطول الموجي لطبقة الى الاعلى ونصف الى الاسفل كما موضح بالشكل</a:t>
            </a:r>
            <a:r>
              <a:rPr lang="ar-SA" sz="2000" dirty="0"/>
              <a:t>.</a:t>
            </a:r>
          </a:p>
        </p:txBody>
      </p:sp>
      <p:cxnSp>
        <p:nvCxnSpPr>
          <p:cNvPr id="8" name="رابط كسهم مستقيم 7"/>
          <p:cNvCxnSpPr/>
          <p:nvPr/>
        </p:nvCxnSpPr>
        <p:spPr>
          <a:xfrm>
            <a:off x="1714480" y="4143380"/>
            <a:ext cx="1214446" cy="1588"/>
          </a:xfrm>
          <a:prstGeom prst="straightConnector1">
            <a:avLst/>
          </a:prstGeom>
          <a:ln w="666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0" y="1857364"/>
            <a:ext cx="1357322" cy="369332"/>
          </a:xfrm>
          <a:prstGeom prst="rect">
            <a:avLst/>
          </a:prstGeom>
          <a:noFill/>
        </p:spPr>
        <p:txBody>
          <a:bodyPr wrap="square" rtlCol="1">
            <a:spAutoFit/>
          </a:bodyPr>
          <a:lstStyle/>
          <a:p>
            <a:r>
              <a:rPr lang="en-US" b="1" dirty="0"/>
              <a:t>Z.C.S</a:t>
            </a:r>
            <a:r>
              <a:rPr lang="en-US" dirty="0"/>
              <a:t>.</a:t>
            </a:r>
            <a:endParaRPr lang="ar-IQ" dirty="0"/>
          </a:p>
        </p:txBody>
      </p:sp>
      <p:sp>
        <p:nvSpPr>
          <p:cNvPr id="10" name="مربع نص 9"/>
          <p:cNvSpPr txBox="1"/>
          <p:nvPr/>
        </p:nvSpPr>
        <p:spPr>
          <a:xfrm>
            <a:off x="642910" y="3643314"/>
            <a:ext cx="928694" cy="369332"/>
          </a:xfrm>
          <a:prstGeom prst="rect">
            <a:avLst/>
          </a:prstGeom>
          <a:noFill/>
        </p:spPr>
        <p:txBody>
          <a:bodyPr wrap="square" rtlCol="1">
            <a:spAutoFit/>
          </a:bodyPr>
          <a:lstStyle/>
          <a:p>
            <a:r>
              <a:rPr lang="en-US" b="1" dirty="0"/>
              <a:t>Z.C.S</a:t>
            </a:r>
            <a:r>
              <a:rPr lang="en-US" dirty="0"/>
              <a:t>.</a:t>
            </a:r>
            <a:endParaRPr lang="ar-IQ" dirty="0"/>
          </a:p>
        </p:txBody>
      </p:sp>
      <p:cxnSp>
        <p:nvCxnSpPr>
          <p:cNvPr id="12" name="رابط مستقيم 11"/>
          <p:cNvCxnSpPr/>
          <p:nvPr/>
        </p:nvCxnSpPr>
        <p:spPr>
          <a:xfrm>
            <a:off x="1000100" y="4143380"/>
            <a:ext cx="642942" cy="1588"/>
          </a:xfrm>
          <a:prstGeom prst="line">
            <a:avLst/>
          </a:prstGeom>
          <a:ln w="603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000100" y="2428868"/>
            <a:ext cx="642942" cy="1588"/>
          </a:xfrm>
          <a:prstGeom prst="line">
            <a:avLst/>
          </a:prstGeom>
          <a:ln w="6032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0" y="1500174"/>
            <a:ext cx="1143008" cy="369332"/>
          </a:xfrm>
          <a:prstGeom prst="rect">
            <a:avLst/>
          </a:prstGeom>
          <a:noFill/>
        </p:spPr>
        <p:txBody>
          <a:bodyPr wrap="square" rtlCol="1">
            <a:spAutoFit/>
          </a:bodyPr>
          <a:lstStyle/>
          <a:p>
            <a:r>
              <a:rPr lang="en-US" dirty="0"/>
              <a:t>½ W</a:t>
            </a:r>
            <a:endParaRPr lang="ar-IQ" dirty="0"/>
          </a:p>
        </p:txBody>
      </p:sp>
      <p:sp>
        <p:nvSpPr>
          <p:cNvPr id="18" name="مربع نص 17"/>
          <p:cNvSpPr txBox="1"/>
          <p:nvPr/>
        </p:nvSpPr>
        <p:spPr>
          <a:xfrm>
            <a:off x="428596" y="2714620"/>
            <a:ext cx="1143008" cy="369332"/>
          </a:xfrm>
          <a:prstGeom prst="rect">
            <a:avLst/>
          </a:prstGeom>
          <a:noFill/>
        </p:spPr>
        <p:txBody>
          <a:bodyPr wrap="square" rtlCol="1">
            <a:spAutoFit/>
          </a:bodyPr>
          <a:lstStyle/>
          <a:p>
            <a:r>
              <a:rPr lang="en-US" dirty="0"/>
              <a:t>½ W</a:t>
            </a:r>
            <a:endParaRPr lang="ar-IQ" dirty="0"/>
          </a:p>
        </p:txBody>
      </p:sp>
      <p:sp>
        <p:nvSpPr>
          <p:cNvPr id="19" name="مربع نص 18"/>
          <p:cNvSpPr txBox="1"/>
          <p:nvPr/>
        </p:nvSpPr>
        <p:spPr>
          <a:xfrm>
            <a:off x="428596" y="4214818"/>
            <a:ext cx="1143008" cy="369332"/>
          </a:xfrm>
          <a:prstGeom prst="rect">
            <a:avLst/>
          </a:prstGeom>
          <a:noFill/>
        </p:spPr>
        <p:txBody>
          <a:bodyPr wrap="square" rtlCol="1">
            <a:spAutoFit/>
          </a:bodyPr>
          <a:lstStyle/>
          <a:p>
            <a:r>
              <a:rPr lang="en-US" dirty="0"/>
              <a:t>½ W</a:t>
            </a:r>
            <a:endParaRPr lang="ar-IQ" dirty="0"/>
          </a:p>
        </p:txBody>
      </p:sp>
      <p:cxnSp>
        <p:nvCxnSpPr>
          <p:cNvPr id="20" name="رابط كسهم مستقيم 19"/>
          <p:cNvCxnSpPr/>
          <p:nvPr/>
        </p:nvCxnSpPr>
        <p:spPr>
          <a:xfrm>
            <a:off x="1643042" y="2357430"/>
            <a:ext cx="1714512" cy="1588"/>
          </a:xfrm>
          <a:prstGeom prst="straightConnector1">
            <a:avLst/>
          </a:prstGeom>
          <a:ln w="666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عنصر نائب لرقم الشريحة 5"/>
          <p:cNvSpPr>
            <a:spLocks noGrp="1"/>
          </p:cNvSpPr>
          <p:nvPr>
            <p:ph type="sldNum" sz="quarter" idx="12"/>
          </p:nvPr>
        </p:nvSpPr>
        <p:spPr/>
        <p:txBody>
          <a:bodyPr/>
          <a:lstStyle/>
          <a:p>
            <a:fld id="{303EBA22-27A4-4B72-878D-030B6881E55A}" type="slidenum">
              <a:rPr lang="ar-IQ" smtClean="0"/>
              <a:pPr/>
              <a:t>56</a:t>
            </a:fld>
            <a:endParaRPr lang="ar-IQ"/>
          </a:p>
        </p:txBody>
      </p:sp>
      <p:sp>
        <p:nvSpPr>
          <p:cNvPr id="3" name="عنصر نائب للتاريخ 2">
            <a:extLst>
              <a:ext uri="{FF2B5EF4-FFF2-40B4-BE49-F238E27FC236}">
                <a16:creationId xmlns:a16="http://schemas.microsoft.com/office/drawing/2014/main" id="{347B8F45-1AE6-175F-AFD7-E0A58CD0E7D6}"/>
              </a:ext>
            </a:extLst>
          </p:cNvPr>
          <p:cNvSpPr>
            <a:spLocks noGrp="1"/>
          </p:cNvSpPr>
          <p:nvPr>
            <p:ph type="dt" sz="half" idx="10"/>
          </p:nvPr>
        </p:nvSpPr>
        <p:spPr/>
        <p:txBody>
          <a:bodyPr/>
          <a:lstStyle/>
          <a:p>
            <a:fld id="{B2CCBAAE-4F7D-4DC5-95E6-CC34DC64D57A}" type="datetime1">
              <a:rPr lang="en-US" smtClean="0"/>
              <a:t>3/9/2025</a:t>
            </a:fld>
            <a:endParaRPr lang="ar-IQ"/>
          </a:p>
        </p:txBody>
      </p:sp>
      <p:sp>
        <p:nvSpPr>
          <p:cNvPr id="4" name="عنصر نائب للتذييل 3">
            <a:extLst>
              <a:ext uri="{FF2B5EF4-FFF2-40B4-BE49-F238E27FC236}">
                <a16:creationId xmlns:a16="http://schemas.microsoft.com/office/drawing/2014/main" id="{D8484234-1AEE-D6B5-5437-A120F8C42632}"/>
              </a:ext>
            </a:extLst>
          </p:cNvPr>
          <p:cNvSpPr>
            <a:spLocks noGrp="1"/>
          </p:cNvSpPr>
          <p:nvPr>
            <p:ph type="ftr" sz="quarter" idx="11"/>
          </p:nvPr>
        </p:nvSpPr>
        <p:spPr/>
        <p:txBody>
          <a:bodyPr/>
          <a:lstStyle/>
          <a:p>
            <a:r>
              <a:rPr lang="en-US"/>
              <a:t>folds         dr.rabeea znad  </a:t>
            </a:r>
            <a:endParaRPr lang="ar-IQ"/>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par>
                          <p:cTn id="18" fill="hold">
                            <p:stCondLst>
                              <p:cond delay="500"/>
                            </p:stCondLst>
                            <p:childTnLst>
                              <p:par>
                                <p:cTn id="19" presetID="7"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0" fill="hold"/>
                                        <p:tgtEl>
                                          <p:spTgt spid="16"/>
                                        </p:tgtEl>
                                        <p:attrNameLst>
                                          <p:attrName>ppt_x</p:attrName>
                                        </p:attrNameLst>
                                      </p:cBhvr>
                                      <p:tavLst>
                                        <p:tav tm="0">
                                          <p:val>
                                            <p:strVal val="#ppt_x"/>
                                          </p:val>
                                        </p:tav>
                                        <p:tav tm="100000">
                                          <p:val>
                                            <p:strVal val="#ppt_x"/>
                                          </p:val>
                                        </p:tav>
                                      </p:tavLst>
                                    </p:anim>
                                    <p:anim calcmode="lin" valueType="num">
                                      <p:cBhvr additive="base">
                                        <p:cTn id="22" dur="5000" fill="hold"/>
                                        <p:tgtEl>
                                          <p:spTgt spid="16"/>
                                        </p:tgtEl>
                                        <p:attrNameLst>
                                          <p:attrName>ppt_y</p:attrName>
                                        </p:attrNameLst>
                                      </p:cBhvr>
                                      <p:tavLst>
                                        <p:tav tm="0">
                                          <p:val>
                                            <p:strVal val="1+#ppt_h/2"/>
                                          </p:val>
                                        </p:tav>
                                        <p:tav tm="100000">
                                          <p:val>
                                            <p:strVal val="#ppt_y"/>
                                          </p:val>
                                        </p:tav>
                                      </p:tavLst>
                                    </p:anim>
                                  </p:childTnLst>
                                </p:cTn>
                              </p:par>
                              <p:par>
                                <p:cTn id="23" presetID="7"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0" fill="hold"/>
                                        <p:tgtEl>
                                          <p:spTgt spid="12"/>
                                        </p:tgtEl>
                                        <p:attrNameLst>
                                          <p:attrName>ppt_x</p:attrName>
                                        </p:attrNameLst>
                                      </p:cBhvr>
                                      <p:tavLst>
                                        <p:tav tm="0">
                                          <p:val>
                                            <p:strVal val="#ppt_x"/>
                                          </p:val>
                                        </p:tav>
                                        <p:tav tm="100000">
                                          <p:val>
                                            <p:strVal val="#ppt_x"/>
                                          </p:val>
                                        </p:tav>
                                      </p:tavLst>
                                    </p:anim>
                                    <p:anim calcmode="lin" valueType="num">
                                      <p:cBhvr additive="base">
                                        <p:cTn id="26"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ox(i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checkerboard(across)">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18"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04664"/>
            <a:ext cx="9036496" cy="830997"/>
          </a:xfrm>
          <a:prstGeom prst="rect">
            <a:avLst/>
          </a:prstGeom>
        </p:spPr>
        <p:txBody>
          <a:bodyPr wrap="square">
            <a:spAutoFit/>
          </a:bodyPr>
          <a:lstStyle/>
          <a:p>
            <a:pPr algn="l"/>
            <a:r>
              <a:rPr lang="en-US" sz="2400" b="1" dirty="0"/>
              <a:t>Harmonic folds: correspond with each other in wavelength, symmetry and general shape</a:t>
            </a:r>
            <a:endParaRPr lang="ar-IQ" dirty="0"/>
          </a:p>
        </p:txBody>
      </p:sp>
      <p:sp>
        <p:nvSpPr>
          <p:cNvPr id="4" name="TextBox 3"/>
          <p:cNvSpPr txBox="1"/>
          <p:nvPr/>
        </p:nvSpPr>
        <p:spPr>
          <a:xfrm>
            <a:off x="1285852" y="0"/>
            <a:ext cx="7200800" cy="646331"/>
          </a:xfrm>
          <a:prstGeom prst="rect">
            <a:avLst/>
          </a:prstGeom>
          <a:noFill/>
        </p:spPr>
        <p:txBody>
          <a:bodyPr wrap="square" rtlCol="1">
            <a:spAutoFit/>
          </a:bodyPr>
          <a:lstStyle/>
          <a:p>
            <a:r>
              <a:rPr lang="ar-IQ" sz="3600" dirty="0">
                <a:solidFill>
                  <a:srgbClr val="FF0000"/>
                </a:solidFill>
              </a:rPr>
              <a:t>الطيات المتناغمة</a:t>
            </a:r>
            <a:r>
              <a:rPr lang="en-US" sz="3600" dirty="0">
                <a:solidFill>
                  <a:srgbClr val="FF0000"/>
                </a:solidFill>
              </a:rPr>
              <a:t> Harmonic Folds </a:t>
            </a:r>
            <a:r>
              <a:rPr lang="en-US" sz="2000" dirty="0">
                <a:solidFill>
                  <a:srgbClr val="FF0000"/>
                </a:solidFill>
              </a:rPr>
              <a:t> </a:t>
            </a:r>
            <a:endParaRPr lang="ar-IQ" dirty="0">
              <a:solidFill>
                <a:srgbClr val="FF0000"/>
              </a:solidFill>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276491" y="2317522"/>
            <a:ext cx="6387052" cy="433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10"/>
          <p:cNvSpPr txBox="1">
            <a:spLocks noChangeArrowheads="1"/>
          </p:cNvSpPr>
          <p:nvPr/>
        </p:nvSpPr>
        <p:spPr bwMode="auto">
          <a:xfrm>
            <a:off x="35496" y="1908121"/>
            <a:ext cx="9110246" cy="584775"/>
          </a:xfrm>
          <a:prstGeom prst="rect">
            <a:avLst/>
          </a:prstGeom>
          <a:noFill/>
          <a:ln w="9525">
            <a:noFill/>
            <a:miter lim="800000"/>
            <a:headEnd/>
            <a:tailEnd/>
          </a:ln>
        </p:spPr>
        <p:txBody>
          <a:bodyPr wrap="square">
            <a:spAutoFit/>
          </a:bodyPr>
          <a:lstStyle/>
          <a:p>
            <a:pPr algn="ctr"/>
            <a:r>
              <a:rPr lang="ar-SA" sz="1600" dirty="0"/>
              <a:t>اذا كانت الطبقات  الصلدة وغير الصلدة متساوية السمك والمسافة الفاصلة صغيرة ومتساوية  تقريبا  وفرق الصلادة بينهما متشابه ,لذلك سوف  تتساوى وتتداخل(من حيث التأثير)  حقول الانفعال الحرجة للطبقات الصلدة ,  وعندها يطلق على الطيات الناشئة (بالطيات المتناغمة) </a:t>
            </a:r>
            <a:endParaRPr lang="ar-SA" sz="2000" dirty="0"/>
          </a:p>
        </p:txBody>
      </p:sp>
      <p:sp>
        <p:nvSpPr>
          <p:cNvPr id="9" name="مربع نص 8"/>
          <p:cNvSpPr txBox="1"/>
          <p:nvPr/>
        </p:nvSpPr>
        <p:spPr>
          <a:xfrm>
            <a:off x="282601" y="3284984"/>
            <a:ext cx="1357322" cy="369332"/>
          </a:xfrm>
          <a:prstGeom prst="rect">
            <a:avLst/>
          </a:prstGeom>
          <a:noFill/>
        </p:spPr>
        <p:txBody>
          <a:bodyPr wrap="square" rtlCol="1">
            <a:spAutoFit/>
          </a:bodyPr>
          <a:lstStyle/>
          <a:p>
            <a:r>
              <a:rPr lang="en-US" b="1" dirty="0"/>
              <a:t>Z.C.S</a:t>
            </a:r>
            <a:r>
              <a:rPr lang="en-US" dirty="0"/>
              <a:t>.</a:t>
            </a:r>
            <a:endParaRPr lang="ar-IQ" dirty="0"/>
          </a:p>
        </p:txBody>
      </p:sp>
      <p:sp>
        <p:nvSpPr>
          <p:cNvPr id="10" name="مربع نص 8"/>
          <p:cNvSpPr txBox="1"/>
          <p:nvPr/>
        </p:nvSpPr>
        <p:spPr>
          <a:xfrm>
            <a:off x="0" y="5301208"/>
            <a:ext cx="1357322" cy="369332"/>
          </a:xfrm>
          <a:prstGeom prst="rect">
            <a:avLst/>
          </a:prstGeom>
          <a:noFill/>
        </p:spPr>
        <p:txBody>
          <a:bodyPr wrap="square" rtlCol="1">
            <a:spAutoFit/>
          </a:bodyPr>
          <a:lstStyle/>
          <a:p>
            <a:r>
              <a:rPr lang="en-US" b="1" dirty="0"/>
              <a:t>Z.C.S</a:t>
            </a:r>
            <a:r>
              <a:rPr lang="en-US" dirty="0"/>
              <a:t>.</a:t>
            </a:r>
            <a:endParaRPr lang="ar-IQ" dirty="0"/>
          </a:p>
        </p:txBody>
      </p:sp>
      <p:sp>
        <p:nvSpPr>
          <p:cNvPr id="11" name="مربع نص 8"/>
          <p:cNvSpPr txBox="1"/>
          <p:nvPr/>
        </p:nvSpPr>
        <p:spPr>
          <a:xfrm>
            <a:off x="289853" y="2780928"/>
            <a:ext cx="1357322" cy="369332"/>
          </a:xfrm>
          <a:prstGeom prst="rect">
            <a:avLst/>
          </a:prstGeom>
          <a:noFill/>
        </p:spPr>
        <p:txBody>
          <a:bodyPr wrap="square" rtlCol="1">
            <a:spAutoFit/>
          </a:bodyPr>
          <a:lstStyle/>
          <a:p>
            <a:r>
              <a:rPr lang="en-US" b="1" dirty="0"/>
              <a:t>Z.C.S</a:t>
            </a:r>
            <a:r>
              <a:rPr lang="en-US" dirty="0"/>
              <a:t>.</a:t>
            </a:r>
            <a:endParaRPr lang="ar-IQ" dirty="0"/>
          </a:p>
        </p:txBody>
      </p:sp>
      <p:sp>
        <p:nvSpPr>
          <p:cNvPr id="12" name="مربع نص 8"/>
          <p:cNvSpPr txBox="1"/>
          <p:nvPr/>
        </p:nvSpPr>
        <p:spPr>
          <a:xfrm>
            <a:off x="107504" y="4300702"/>
            <a:ext cx="1357322" cy="369332"/>
          </a:xfrm>
          <a:prstGeom prst="rect">
            <a:avLst/>
          </a:prstGeom>
          <a:noFill/>
        </p:spPr>
        <p:txBody>
          <a:bodyPr wrap="square" rtlCol="1">
            <a:spAutoFit/>
          </a:bodyPr>
          <a:lstStyle/>
          <a:p>
            <a:r>
              <a:rPr lang="en-US" b="1" dirty="0"/>
              <a:t>Z.C.S</a:t>
            </a:r>
            <a:r>
              <a:rPr lang="en-US" dirty="0"/>
              <a:t>.</a:t>
            </a:r>
            <a:endParaRPr lang="ar-IQ" dirty="0"/>
          </a:p>
        </p:txBody>
      </p:sp>
      <p:sp>
        <p:nvSpPr>
          <p:cNvPr id="7" name="مربع نص 6"/>
          <p:cNvSpPr txBox="1"/>
          <p:nvPr/>
        </p:nvSpPr>
        <p:spPr>
          <a:xfrm>
            <a:off x="35496" y="1268760"/>
            <a:ext cx="9728039" cy="646331"/>
          </a:xfrm>
          <a:prstGeom prst="rect">
            <a:avLst/>
          </a:prstGeom>
          <a:noFill/>
        </p:spPr>
        <p:txBody>
          <a:bodyPr wrap="square" rtlCol="1">
            <a:spAutoFit/>
          </a:bodyPr>
          <a:lstStyle/>
          <a:p>
            <a:pPr algn="l"/>
            <a:r>
              <a:rPr lang="en-US" dirty="0"/>
              <a:t>If the spacing of the layers is smaller so that the zone of contact strain overlaps , then harmonic </a:t>
            </a:r>
          </a:p>
          <a:p>
            <a:pPr algn="l"/>
            <a:r>
              <a:rPr lang="en-US" dirty="0"/>
              <a:t>folds develop.</a:t>
            </a:r>
            <a:endParaRPr lang="ar-IQ" dirty="0"/>
          </a:p>
        </p:txBody>
      </p:sp>
      <p:sp>
        <p:nvSpPr>
          <p:cNvPr id="13" name="عنصر نائب لرقم الشريحة 12"/>
          <p:cNvSpPr>
            <a:spLocks noGrp="1"/>
          </p:cNvSpPr>
          <p:nvPr>
            <p:ph type="sldNum" sz="quarter" idx="12"/>
          </p:nvPr>
        </p:nvSpPr>
        <p:spPr/>
        <p:txBody>
          <a:bodyPr/>
          <a:lstStyle/>
          <a:p>
            <a:fld id="{303EBA22-27A4-4B72-878D-030B6881E55A}" type="slidenum">
              <a:rPr lang="ar-IQ" smtClean="0"/>
              <a:pPr/>
              <a:t>57</a:t>
            </a:fld>
            <a:endParaRPr lang="ar-IQ"/>
          </a:p>
        </p:txBody>
      </p:sp>
      <p:sp>
        <p:nvSpPr>
          <p:cNvPr id="3" name="عنصر نائب للتاريخ 2">
            <a:extLst>
              <a:ext uri="{FF2B5EF4-FFF2-40B4-BE49-F238E27FC236}">
                <a16:creationId xmlns:a16="http://schemas.microsoft.com/office/drawing/2014/main" id="{3A7EFC0E-3431-3C08-3E03-8978FD37B126}"/>
              </a:ext>
            </a:extLst>
          </p:cNvPr>
          <p:cNvSpPr>
            <a:spLocks noGrp="1"/>
          </p:cNvSpPr>
          <p:nvPr>
            <p:ph type="dt" sz="half" idx="10"/>
          </p:nvPr>
        </p:nvSpPr>
        <p:spPr/>
        <p:txBody>
          <a:bodyPr/>
          <a:lstStyle/>
          <a:p>
            <a:fld id="{DB7A2785-9837-4CB6-A0BB-FCE8846C834C}" type="datetime1">
              <a:rPr lang="en-US" smtClean="0"/>
              <a:t>3/9/2025</a:t>
            </a:fld>
            <a:endParaRPr lang="ar-IQ"/>
          </a:p>
        </p:txBody>
      </p:sp>
      <p:sp>
        <p:nvSpPr>
          <p:cNvPr id="6" name="عنصر نائب للتذييل 5">
            <a:extLst>
              <a:ext uri="{FF2B5EF4-FFF2-40B4-BE49-F238E27FC236}">
                <a16:creationId xmlns:a16="http://schemas.microsoft.com/office/drawing/2014/main" id="{88BB9470-5AD5-69D4-9CC7-76AE90AB7E32}"/>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42113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1043608" y="0"/>
            <a:ext cx="8229600" cy="868362"/>
          </a:xfrm>
        </p:spPr>
        <p:txBody>
          <a:bodyPr>
            <a:normAutofit/>
          </a:bodyPr>
          <a:lstStyle/>
          <a:p>
            <a:pPr eaLnBrk="1" hangingPunct="1"/>
            <a:r>
              <a:rPr lang="ar-IQ" sz="2400" dirty="0">
                <a:solidFill>
                  <a:srgbClr val="FF0000"/>
                </a:solidFill>
              </a:rPr>
              <a:t> </a:t>
            </a:r>
            <a:r>
              <a:rPr lang="ar-IQ" sz="3200" dirty="0">
                <a:solidFill>
                  <a:srgbClr val="FF0000"/>
                </a:solidFill>
              </a:rPr>
              <a:t>الطيات الغير متناغمة </a:t>
            </a:r>
            <a:r>
              <a:rPr lang="en-US" sz="3200" dirty="0">
                <a:solidFill>
                  <a:srgbClr val="FF0000"/>
                </a:solidFill>
              </a:rPr>
              <a:t>Disharmonic Folds</a:t>
            </a:r>
          </a:p>
        </p:txBody>
      </p:sp>
      <p:sp>
        <p:nvSpPr>
          <p:cNvPr id="5" name="Rectangle 4"/>
          <p:cNvSpPr/>
          <p:nvPr/>
        </p:nvSpPr>
        <p:spPr>
          <a:xfrm>
            <a:off x="-865112" y="642918"/>
            <a:ext cx="10009112" cy="400110"/>
          </a:xfrm>
          <a:prstGeom prst="rect">
            <a:avLst/>
          </a:prstGeom>
        </p:spPr>
        <p:txBody>
          <a:bodyPr wrap="square">
            <a:spAutoFit/>
          </a:bodyPr>
          <a:lstStyle/>
          <a:p>
            <a:r>
              <a:rPr lang="en-US" sz="2000" b="1" dirty="0"/>
              <a:t>Disharmonic folds: wavelength and shape of folds in adjacent layer are quite different</a:t>
            </a:r>
            <a:endParaRPr lang="ar-IQ" sz="2000" dirty="0"/>
          </a:p>
        </p:txBody>
      </p:sp>
      <p:sp>
        <p:nvSpPr>
          <p:cNvPr id="7" name="مربع نص 7"/>
          <p:cNvSpPr txBox="1">
            <a:spLocks noChangeArrowheads="1"/>
          </p:cNvSpPr>
          <p:nvPr/>
        </p:nvSpPr>
        <p:spPr bwMode="auto">
          <a:xfrm>
            <a:off x="457200" y="5201905"/>
            <a:ext cx="8401080" cy="1323439"/>
          </a:xfrm>
          <a:prstGeom prst="rect">
            <a:avLst/>
          </a:prstGeom>
          <a:noFill/>
          <a:ln w="9525">
            <a:noFill/>
            <a:miter lim="800000"/>
            <a:headEnd/>
            <a:tailEnd/>
          </a:ln>
        </p:spPr>
        <p:txBody>
          <a:bodyPr wrap="square">
            <a:spAutoFit/>
          </a:bodyPr>
          <a:lstStyle/>
          <a:p>
            <a:pPr algn="ctr"/>
            <a:r>
              <a:rPr lang="ar-SA" sz="2000" dirty="0"/>
              <a:t>هي نمط الطيات التي تكون فيها طبقاتها الصلدة وغير الصلدة غير متساوية السمك </a:t>
            </a:r>
            <a:r>
              <a:rPr lang="ar-SA" sz="2000" u="sng" dirty="0"/>
              <a:t>والمسافة الفاصلة بينها كبيرة </a:t>
            </a:r>
            <a:r>
              <a:rPr lang="ar-SA" sz="2000" dirty="0"/>
              <a:t>,لذلك سوف ينشأ لها حقلين </a:t>
            </a:r>
            <a:r>
              <a:rPr lang="ar-IQ" sz="2000" dirty="0"/>
              <a:t> غير متماثلين </a:t>
            </a:r>
            <a:r>
              <a:rPr lang="ar-SA" sz="2000" dirty="0"/>
              <a:t>من الانفعال الحرج </a:t>
            </a:r>
            <a:r>
              <a:rPr lang="en-US" sz="2000" dirty="0"/>
              <a:t>Zones of critical strain</a:t>
            </a:r>
            <a:r>
              <a:rPr lang="ar-SA" sz="2000" dirty="0"/>
              <a:t>  وليس هناك تفاعل بينهما بسبب كبر المسافة .لذلك سوف  تحتفظ طبقة بخواصها  من حيث السعة والطول الموجي وتأثيرها على الطبقات الغير صلدة. </a:t>
            </a:r>
          </a:p>
        </p:txBody>
      </p:sp>
      <p:grpSp>
        <p:nvGrpSpPr>
          <p:cNvPr id="30" name="Group 29"/>
          <p:cNvGrpSpPr/>
          <p:nvPr/>
        </p:nvGrpSpPr>
        <p:grpSpPr>
          <a:xfrm>
            <a:off x="971599" y="2374265"/>
            <a:ext cx="5976665" cy="2854935"/>
            <a:chOff x="399697" y="1988840"/>
            <a:chExt cx="7101261" cy="4047713"/>
          </a:xfrm>
        </p:grpSpPr>
        <p:pic>
          <p:nvPicPr>
            <p:cNvPr id="51203" name="Picture 4" descr="Fig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32" y="1988840"/>
              <a:ext cx="5500726" cy="40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1907704" y="2780928"/>
              <a:ext cx="0" cy="1368152"/>
            </a:xfrm>
            <a:prstGeom prst="straightConnector1">
              <a:avLst/>
            </a:prstGeom>
            <a:ln w="412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07704" y="4869160"/>
              <a:ext cx="0" cy="576064"/>
            </a:xfrm>
            <a:prstGeom prst="straightConnector1">
              <a:avLst/>
            </a:prstGeom>
            <a:ln w="412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مربع نص 8"/>
            <p:cNvSpPr txBox="1"/>
            <p:nvPr/>
          </p:nvSpPr>
          <p:spPr>
            <a:xfrm>
              <a:off x="467544" y="2996952"/>
              <a:ext cx="1357322" cy="369332"/>
            </a:xfrm>
            <a:prstGeom prst="rect">
              <a:avLst/>
            </a:prstGeom>
            <a:noFill/>
          </p:spPr>
          <p:txBody>
            <a:bodyPr wrap="square" rtlCol="1">
              <a:spAutoFit/>
            </a:bodyPr>
            <a:lstStyle/>
            <a:p>
              <a:r>
                <a:rPr lang="en-US" b="1" dirty="0"/>
                <a:t>Z.C.S</a:t>
              </a:r>
              <a:r>
                <a:rPr lang="en-US" dirty="0"/>
                <a:t>.</a:t>
              </a:r>
              <a:endParaRPr lang="ar-IQ" dirty="0"/>
            </a:p>
          </p:txBody>
        </p:sp>
        <p:cxnSp>
          <p:nvCxnSpPr>
            <p:cNvPr id="21" name="Straight Connector 20"/>
            <p:cNvCxnSpPr/>
            <p:nvPr/>
          </p:nvCxnSpPr>
          <p:spPr>
            <a:xfrm flipH="1">
              <a:off x="1691680" y="3465004"/>
              <a:ext cx="21602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757019" y="5157192"/>
              <a:ext cx="10801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مربع نص 8"/>
            <p:cNvSpPr txBox="1"/>
            <p:nvPr/>
          </p:nvSpPr>
          <p:spPr>
            <a:xfrm>
              <a:off x="399697" y="4972526"/>
              <a:ext cx="1357322" cy="369332"/>
            </a:xfrm>
            <a:prstGeom prst="rect">
              <a:avLst/>
            </a:prstGeom>
            <a:noFill/>
          </p:spPr>
          <p:txBody>
            <a:bodyPr wrap="square" rtlCol="1">
              <a:spAutoFit/>
            </a:bodyPr>
            <a:lstStyle/>
            <a:p>
              <a:r>
                <a:rPr lang="en-US" b="1" dirty="0"/>
                <a:t>Z.C.S</a:t>
              </a:r>
              <a:r>
                <a:rPr lang="en-US" dirty="0"/>
                <a:t>.</a:t>
              </a:r>
              <a:endParaRPr lang="ar-IQ" dirty="0"/>
            </a:p>
          </p:txBody>
        </p:sp>
      </p:grpSp>
      <p:sp>
        <p:nvSpPr>
          <p:cNvPr id="4" name="مربع نص 3"/>
          <p:cNvSpPr txBox="1"/>
          <p:nvPr/>
        </p:nvSpPr>
        <p:spPr>
          <a:xfrm>
            <a:off x="-36512" y="1196752"/>
            <a:ext cx="9083352" cy="1200329"/>
          </a:xfrm>
          <a:prstGeom prst="rect">
            <a:avLst/>
          </a:prstGeom>
          <a:noFill/>
        </p:spPr>
        <p:txBody>
          <a:bodyPr wrap="square" rtlCol="1">
            <a:spAutoFit/>
          </a:bodyPr>
          <a:lstStyle/>
          <a:p>
            <a:pPr algn="l"/>
            <a:r>
              <a:rPr lang="en-US" dirty="0"/>
              <a:t>If two or more competent layers are present, but spacing between them is greater than this zone of contact strain, then the geometry of the folds in each will develop independently. There</a:t>
            </a:r>
          </a:p>
          <a:p>
            <a:pPr algn="l"/>
            <a:r>
              <a:rPr lang="en-US" dirty="0"/>
              <a:t>will  be no necessary relationship between the geometry of these two </a:t>
            </a:r>
            <a:r>
              <a:rPr lang="en-US" dirty="0" err="1"/>
              <a:t>sets.these</a:t>
            </a:r>
            <a:r>
              <a:rPr lang="en-US" dirty="0"/>
              <a:t> are called </a:t>
            </a:r>
            <a:r>
              <a:rPr lang="en-US" b="1" i="1" dirty="0"/>
              <a:t>disharmonic folds</a:t>
            </a:r>
            <a:endParaRPr lang="ar-IQ" b="1" i="1" dirty="0"/>
          </a:p>
        </p:txBody>
      </p:sp>
      <p:sp>
        <p:nvSpPr>
          <p:cNvPr id="9" name="عنصر نائب لرقم الشريحة 8"/>
          <p:cNvSpPr>
            <a:spLocks noGrp="1"/>
          </p:cNvSpPr>
          <p:nvPr>
            <p:ph type="sldNum" sz="quarter" idx="12"/>
          </p:nvPr>
        </p:nvSpPr>
        <p:spPr/>
        <p:txBody>
          <a:bodyPr/>
          <a:lstStyle/>
          <a:p>
            <a:fld id="{303EBA22-27A4-4B72-878D-030B6881E55A}" type="slidenum">
              <a:rPr lang="ar-IQ" smtClean="0"/>
              <a:pPr/>
              <a:t>58</a:t>
            </a:fld>
            <a:endParaRPr lang="ar-IQ"/>
          </a:p>
        </p:txBody>
      </p:sp>
      <p:sp>
        <p:nvSpPr>
          <p:cNvPr id="2" name="عنصر نائب للتاريخ 1">
            <a:extLst>
              <a:ext uri="{FF2B5EF4-FFF2-40B4-BE49-F238E27FC236}">
                <a16:creationId xmlns:a16="http://schemas.microsoft.com/office/drawing/2014/main" id="{2EB727A6-AA3C-8479-F12F-364F1B860F46}"/>
              </a:ext>
            </a:extLst>
          </p:cNvPr>
          <p:cNvSpPr>
            <a:spLocks noGrp="1"/>
          </p:cNvSpPr>
          <p:nvPr>
            <p:ph type="dt" sz="half" idx="10"/>
          </p:nvPr>
        </p:nvSpPr>
        <p:spPr/>
        <p:txBody>
          <a:bodyPr/>
          <a:lstStyle/>
          <a:p>
            <a:fld id="{87B00640-27CA-4A62-BD62-3FF833BB9897}" type="datetime1">
              <a:rPr lang="en-US" smtClean="0"/>
              <a:t>3/9/2025</a:t>
            </a:fld>
            <a:endParaRPr lang="ar-IQ"/>
          </a:p>
        </p:txBody>
      </p:sp>
      <p:sp>
        <p:nvSpPr>
          <p:cNvPr id="3" name="عنصر نائب للتذييل 2">
            <a:extLst>
              <a:ext uri="{FF2B5EF4-FFF2-40B4-BE49-F238E27FC236}">
                <a16:creationId xmlns:a16="http://schemas.microsoft.com/office/drawing/2014/main" id="{A292860F-8F0B-4A5B-12EF-DD21CC4CF93F}"/>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140932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مربع نص 3"/>
          <p:cNvSpPr txBox="1">
            <a:spLocks noChangeArrowheads="1"/>
          </p:cNvSpPr>
          <p:nvPr/>
        </p:nvSpPr>
        <p:spPr bwMode="auto">
          <a:xfrm>
            <a:off x="500063" y="-27384"/>
            <a:ext cx="7786687" cy="646113"/>
          </a:xfrm>
          <a:prstGeom prst="rect">
            <a:avLst/>
          </a:prstGeom>
          <a:noFill/>
          <a:ln w="9525">
            <a:noFill/>
            <a:miter lim="800000"/>
            <a:headEnd/>
            <a:tailEnd/>
          </a:ln>
        </p:spPr>
        <p:txBody>
          <a:bodyPr>
            <a:spAutoFit/>
          </a:bodyPr>
          <a:lstStyle/>
          <a:p>
            <a:r>
              <a:rPr lang="ar-IQ" sz="3600" dirty="0">
                <a:latin typeface="Calibri" pitchFamily="34" charset="0"/>
              </a:rPr>
              <a:t>الطية متعددة التناغم </a:t>
            </a:r>
            <a:r>
              <a:rPr lang="en-US" sz="3600" dirty="0">
                <a:latin typeface="Calibri" pitchFamily="34" charset="0"/>
              </a:rPr>
              <a:t>polyharmonic fold</a:t>
            </a:r>
            <a:endParaRPr lang="en-US" dirty="0">
              <a:latin typeface="Calibri" pitchFamily="34" charset="0"/>
            </a:endParaRPr>
          </a:p>
        </p:txBody>
      </p:sp>
      <p:sp>
        <p:nvSpPr>
          <p:cNvPr id="9" name="مستطيل 8"/>
          <p:cNvSpPr/>
          <p:nvPr/>
        </p:nvSpPr>
        <p:spPr>
          <a:xfrm>
            <a:off x="1643042" y="4714884"/>
            <a:ext cx="5500726" cy="500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28677" name="مربع نص 9"/>
          <p:cNvSpPr txBox="1">
            <a:spLocks noChangeArrowheads="1"/>
          </p:cNvSpPr>
          <p:nvPr/>
        </p:nvSpPr>
        <p:spPr bwMode="auto">
          <a:xfrm>
            <a:off x="251520" y="5293657"/>
            <a:ext cx="8553791" cy="1015663"/>
          </a:xfrm>
          <a:prstGeom prst="rect">
            <a:avLst/>
          </a:prstGeom>
          <a:noFill/>
          <a:ln w="9525">
            <a:noFill/>
            <a:miter lim="800000"/>
            <a:headEnd/>
            <a:tailEnd/>
          </a:ln>
        </p:spPr>
        <p:txBody>
          <a:bodyPr wrap="square">
            <a:spAutoFit/>
          </a:bodyPr>
          <a:lstStyle/>
          <a:p>
            <a:pPr algn="ctr"/>
            <a:r>
              <a:rPr lang="ar-SA" sz="2400" dirty="0"/>
              <a:t> </a:t>
            </a:r>
            <a:r>
              <a:rPr lang="ar-SA" dirty="0"/>
              <a:t>وهو نمط الطية التي طبقاتها  الصلدة غير متساوية السمك  والمسافة بينهما متغيرة فضلا عن تغير فرق الصلادة  مع الطبقات الغير صلدة , علية سوف ينشأ اكثر من حقل انفعال حرج </a:t>
            </a:r>
            <a:r>
              <a:rPr lang="en-US" dirty="0"/>
              <a:t>   </a:t>
            </a:r>
            <a:r>
              <a:rPr lang="ar-IQ" dirty="0"/>
              <a:t> </a:t>
            </a:r>
            <a:r>
              <a:rPr lang="ar-SA" dirty="0"/>
              <a:t> </a:t>
            </a:r>
            <a:r>
              <a:rPr lang="en-US" dirty="0"/>
              <a:t>  Zones of Critical strain</a:t>
            </a:r>
            <a:r>
              <a:rPr lang="ar-SA" dirty="0"/>
              <a:t>(غير متماثل) مما يعطي نمط  طي غير متناغم</a:t>
            </a:r>
          </a:p>
        </p:txBody>
      </p:sp>
      <p:grpSp>
        <p:nvGrpSpPr>
          <p:cNvPr id="6" name="Group 5"/>
          <p:cNvGrpSpPr/>
          <p:nvPr/>
        </p:nvGrpSpPr>
        <p:grpSpPr>
          <a:xfrm>
            <a:off x="669324" y="1556792"/>
            <a:ext cx="6903031" cy="3857625"/>
            <a:chOff x="669324" y="1357298"/>
            <a:chExt cx="6903031" cy="3857625"/>
          </a:xfrm>
        </p:grpSpPr>
        <p:grpSp>
          <p:nvGrpSpPr>
            <p:cNvPr id="3" name="Group 15"/>
            <p:cNvGrpSpPr>
              <a:grpSpLocks/>
            </p:cNvGrpSpPr>
            <p:nvPr/>
          </p:nvGrpSpPr>
          <p:grpSpPr bwMode="auto">
            <a:xfrm>
              <a:off x="1785918" y="1357298"/>
              <a:ext cx="5786437" cy="3857625"/>
              <a:chOff x="3016" y="2251"/>
              <a:chExt cx="2404" cy="1637"/>
            </a:xfrm>
          </p:grpSpPr>
          <p:pic>
            <p:nvPicPr>
              <p:cNvPr id="28680" name="Picture 13" descr="q4"/>
              <p:cNvPicPr>
                <a:picLocks noChangeAspect="1" noChangeArrowheads="1"/>
              </p:cNvPicPr>
              <p:nvPr/>
            </p:nvPicPr>
            <p:blipFill>
              <a:blip r:embed="rId2"/>
              <a:srcRect/>
              <a:stretch>
                <a:fillRect/>
              </a:stretch>
            </p:blipFill>
            <p:spPr bwMode="auto">
              <a:xfrm>
                <a:off x="3016" y="2251"/>
                <a:ext cx="2404" cy="1403"/>
              </a:xfrm>
              <a:prstGeom prst="rect">
                <a:avLst/>
              </a:prstGeom>
              <a:noFill/>
              <a:ln w="9525">
                <a:noFill/>
                <a:miter lim="800000"/>
                <a:headEnd/>
                <a:tailEnd/>
              </a:ln>
            </p:spPr>
          </p:pic>
          <p:sp>
            <p:nvSpPr>
              <p:cNvPr id="28681" name="Rectangle 14"/>
              <p:cNvSpPr>
                <a:spLocks noChangeArrowheads="1"/>
              </p:cNvSpPr>
              <p:nvPr/>
            </p:nvSpPr>
            <p:spPr bwMode="auto">
              <a:xfrm>
                <a:off x="3483" y="3657"/>
                <a:ext cx="1588" cy="231"/>
              </a:xfrm>
              <a:prstGeom prst="rect">
                <a:avLst/>
              </a:prstGeom>
              <a:noFill/>
              <a:ln w="9525">
                <a:noFill/>
                <a:miter lim="800000"/>
                <a:headEnd/>
                <a:tailEnd/>
              </a:ln>
            </p:spPr>
            <p:txBody>
              <a:bodyPr wrap="none">
                <a:spAutoFit/>
              </a:bodyPr>
              <a:lstStyle/>
              <a:p>
                <a:r>
                  <a:rPr lang="en-US" b="1" dirty="0" err="1"/>
                  <a:t>Polyharmonic</a:t>
                </a:r>
                <a:r>
                  <a:rPr lang="en-US" b="1" dirty="0"/>
                  <a:t> folding</a:t>
                </a:r>
              </a:p>
            </p:txBody>
          </p:sp>
        </p:grpSp>
        <p:sp>
          <p:nvSpPr>
            <p:cNvPr id="10" name="مربع نص 8"/>
            <p:cNvSpPr txBox="1"/>
            <p:nvPr/>
          </p:nvSpPr>
          <p:spPr>
            <a:xfrm>
              <a:off x="669324" y="2042030"/>
              <a:ext cx="1357322" cy="369332"/>
            </a:xfrm>
            <a:prstGeom prst="rect">
              <a:avLst/>
            </a:prstGeom>
            <a:noFill/>
          </p:spPr>
          <p:txBody>
            <a:bodyPr wrap="square" rtlCol="1">
              <a:spAutoFit/>
            </a:bodyPr>
            <a:lstStyle/>
            <a:p>
              <a:r>
                <a:rPr lang="en-US" b="1" dirty="0"/>
                <a:t>Z.C.S</a:t>
              </a:r>
              <a:r>
                <a:rPr lang="en-US" dirty="0"/>
                <a:t>.</a:t>
              </a:r>
              <a:endParaRPr lang="ar-IQ" dirty="0"/>
            </a:p>
          </p:txBody>
        </p:sp>
        <p:sp>
          <p:nvSpPr>
            <p:cNvPr id="11" name="مربع نص 8"/>
            <p:cNvSpPr txBox="1"/>
            <p:nvPr/>
          </p:nvSpPr>
          <p:spPr>
            <a:xfrm>
              <a:off x="679133" y="2632622"/>
              <a:ext cx="1357322" cy="369332"/>
            </a:xfrm>
            <a:prstGeom prst="rect">
              <a:avLst/>
            </a:prstGeom>
            <a:noFill/>
          </p:spPr>
          <p:txBody>
            <a:bodyPr wrap="square" rtlCol="1">
              <a:spAutoFit/>
            </a:bodyPr>
            <a:lstStyle/>
            <a:p>
              <a:r>
                <a:rPr lang="en-US" b="1" dirty="0"/>
                <a:t>Z.C.S</a:t>
              </a:r>
              <a:r>
                <a:rPr lang="en-US" dirty="0"/>
                <a:t>.</a:t>
              </a:r>
              <a:endParaRPr lang="ar-IQ" dirty="0"/>
            </a:p>
          </p:txBody>
        </p:sp>
        <p:sp>
          <p:nvSpPr>
            <p:cNvPr id="12" name="مربع نص 8"/>
            <p:cNvSpPr txBox="1"/>
            <p:nvPr/>
          </p:nvSpPr>
          <p:spPr>
            <a:xfrm>
              <a:off x="715048" y="3573016"/>
              <a:ext cx="1357322" cy="369332"/>
            </a:xfrm>
            <a:prstGeom prst="rect">
              <a:avLst/>
            </a:prstGeom>
            <a:noFill/>
          </p:spPr>
          <p:txBody>
            <a:bodyPr wrap="square" rtlCol="1">
              <a:spAutoFit/>
            </a:bodyPr>
            <a:lstStyle/>
            <a:p>
              <a:r>
                <a:rPr lang="en-US" b="1" dirty="0"/>
                <a:t>Z.C.S</a:t>
              </a:r>
              <a:r>
                <a:rPr lang="en-US" dirty="0"/>
                <a:t>.</a:t>
              </a:r>
              <a:endParaRPr lang="ar-IQ" dirty="0"/>
            </a:p>
          </p:txBody>
        </p:sp>
        <p:sp>
          <p:nvSpPr>
            <p:cNvPr id="13" name="مربع نص 8"/>
            <p:cNvSpPr txBox="1"/>
            <p:nvPr/>
          </p:nvSpPr>
          <p:spPr>
            <a:xfrm>
              <a:off x="679133" y="3203684"/>
              <a:ext cx="1357322" cy="369332"/>
            </a:xfrm>
            <a:prstGeom prst="rect">
              <a:avLst/>
            </a:prstGeom>
            <a:noFill/>
          </p:spPr>
          <p:txBody>
            <a:bodyPr wrap="square" rtlCol="1">
              <a:spAutoFit/>
            </a:bodyPr>
            <a:lstStyle/>
            <a:p>
              <a:r>
                <a:rPr lang="en-US" b="1" dirty="0"/>
                <a:t>Z.C.S</a:t>
              </a:r>
              <a:r>
                <a:rPr lang="en-US" dirty="0"/>
                <a:t>.</a:t>
              </a:r>
              <a:endParaRPr lang="ar-IQ" dirty="0"/>
            </a:p>
          </p:txBody>
        </p:sp>
      </p:grpSp>
      <p:sp>
        <p:nvSpPr>
          <p:cNvPr id="2" name="مربع نص 1"/>
          <p:cNvSpPr txBox="1"/>
          <p:nvPr/>
        </p:nvSpPr>
        <p:spPr>
          <a:xfrm>
            <a:off x="40373" y="620688"/>
            <a:ext cx="8996123" cy="707886"/>
          </a:xfrm>
          <a:prstGeom prst="rect">
            <a:avLst/>
          </a:prstGeom>
          <a:noFill/>
        </p:spPr>
        <p:txBody>
          <a:bodyPr wrap="square" rtlCol="1">
            <a:spAutoFit/>
          </a:bodyPr>
          <a:lstStyle/>
          <a:p>
            <a:pPr algn="l"/>
            <a:r>
              <a:rPr lang="en-US" sz="2000" dirty="0"/>
              <a:t>If thin competent layers lie within the zone of contact strain of thicker layers , there will be a partial connection between the folds sets.</a:t>
            </a:r>
            <a:endParaRPr lang="ar-IQ" sz="2000" dirty="0"/>
          </a:p>
        </p:txBody>
      </p:sp>
      <p:sp>
        <p:nvSpPr>
          <p:cNvPr id="8" name="عنصر نائب لرقم الشريحة 7"/>
          <p:cNvSpPr>
            <a:spLocks noGrp="1"/>
          </p:cNvSpPr>
          <p:nvPr>
            <p:ph type="sldNum" sz="quarter" idx="12"/>
          </p:nvPr>
        </p:nvSpPr>
        <p:spPr/>
        <p:txBody>
          <a:bodyPr/>
          <a:lstStyle/>
          <a:p>
            <a:fld id="{303EBA22-27A4-4B72-878D-030B6881E55A}" type="slidenum">
              <a:rPr lang="ar-IQ" smtClean="0"/>
              <a:pPr/>
              <a:t>59</a:t>
            </a:fld>
            <a:endParaRPr lang="ar-IQ"/>
          </a:p>
        </p:txBody>
      </p:sp>
      <p:sp>
        <p:nvSpPr>
          <p:cNvPr id="4" name="عنصر نائب للتاريخ 3">
            <a:extLst>
              <a:ext uri="{FF2B5EF4-FFF2-40B4-BE49-F238E27FC236}">
                <a16:creationId xmlns:a16="http://schemas.microsoft.com/office/drawing/2014/main" id="{7FFA46F5-4C06-69C2-3913-030D51645883}"/>
              </a:ext>
            </a:extLst>
          </p:cNvPr>
          <p:cNvSpPr>
            <a:spLocks noGrp="1"/>
          </p:cNvSpPr>
          <p:nvPr>
            <p:ph type="dt" sz="half" idx="10"/>
          </p:nvPr>
        </p:nvSpPr>
        <p:spPr/>
        <p:txBody>
          <a:bodyPr/>
          <a:lstStyle/>
          <a:p>
            <a:fld id="{F8F48C02-7151-4EAC-9232-513DE86B5432}" type="datetime1">
              <a:rPr lang="en-US" smtClean="0"/>
              <a:t>3/9/2025</a:t>
            </a:fld>
            <a:endParaRPr lang="ar-IQ"/>
          </a:p>
        </p:txBody>
      </p:sp>
      <p:sp>
        <p:nvSpPr>
          <p:cNvPr id="5" name="عنصر نائب للتذييل 4">
            <a:extLst>
              <a:ext uri="{FF2B5EF4-FFF2-40B4-BE49-F238E27FC236}">
                <a16:creationId xmlns:a16="http://schemas.microsoft.com/office/drawing/2014/main" id="{85F37789-E49E-D390-46C9-A2409484C57C}"/>
              </a:ext>
            </a:extLst>
          </p:cNvPr>
          <p:cNvSpPr>
            <a:spLocks noGrp="1"/>
          </p:cNvSpPr>
          <p:nvPr>
            <p:ph type="ftr" sz="quarter" idx="11"/>
          </p:nvPr>
        </p:nvSpPr>
        <p:spPr/>
        <p:txBody>
          <a:bodyPr/>
          <a:lstStyle/>
          <a:p>
            <a:r>
              <a:rPr lang="en-US"/>
              <a:t>folds         dr.rabeea znad  </a:t>
            </a:r>
            <a:endParaRPr lang="ar-IQ"/>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6" y="116632"/>
            <a:ext cx="8892480" cy="3724096"/>
          </a:xfrm>
          <a:prstGeom prst="rect">
            <a:avLst/>
          </a:prstGeom>
        </p:spPr>
        <p:txBody>
          <a:bodyPr wrap="square">
            <a:spAutoFit/>
          </a:bodyPr>
          <a:lstStyle/>
          <a:p>
            <a:pPr algn="ctr" defTabSz="914400" rtl="0" fontAlgn="base">
              <a:spcBef>
                <a:spcPct val="0"/>
              </a:spcBef>
              <a:spcAft>
                <a:spcPct val="0"/>
              </a:spcAft>
              <a:defRPr/>
            </a:pPr>
            <a:r>
              <a:rPr lang="en-US" sz="4000" b="1" dirty="0">
                <a:solidFill>
                  <a:srgbClr val="FF0000"/>
                </a:solidFill>
              </a:rPr>
              <a:t>Description of folds</a:t>
            </a:r>
            <a:endParaRPr lang="en-US" b="1" dirty="0">
              <a:solidFill>
                <a:srgbClr val="FFFFFF">
                  <a:lumMod val="10000"/>
                </a:srgbClr>
              </a:solidFill>
            </a:endParaRPr>
          </a:p>
          <a:p>
            <a:pPr algn="just" defTabSz="914400" rtl="0" fontAlgn="base">
              <a:spcBef>
                <a:spcPct val="0"/>
              </a:spcBef>
              <a:spcAft>
                <a:spcPct val="0"/>
              </a:spcAft>
              <a:defRPr/>
            </a:pPr>
            <a:r>
              <a:rPr lang="en-US" sz="2400" b="1" dirty="0">
                <a:solidFill>
                  <a:srgbClr val="2D2DB9"/>
                </a:solidFill>
              </a:rPr>
              <a:t>The term fold is: used flat and planar surfaces such as sedimentary beds become bent or curved as a result of plastic (i.e. permanent) and ductile deformation. </a:t>
            </a:r>
            <a:endParaRPr lang="en-US" sz="1600" b="1" dirty="0">
              <a:solidFill>
                <a:srgbClr val="2D2DB9"/>
              </a:solidFill>
            </a:endParaRPr>
          </a:p>
          <a:p>
            <a:pPr algn="just" defTabSz="914400" rtl="0" fontAlgn="base">
              <a:spcBef>
                <a:spcPct val="0"/>
              </a:spcBef>
              <a:spcAft>
                <a:spcPct val="0"/>
              </a:spcAft>
              <a:defRPr/>
            </a:pPr>
            <a:r>
              <a:rPr lang="en-US" sz="2400" b="1" dirty="0">
                <a:solidFill>
                  <a:srgbClr val="2D2DB9"/>
                </a:solidFill>
              </a:rPr>
              <a:t>Folds in rocks vary in size from microscopic crinkles to mountain-size folds. </a:t>
            </a:r>
            <a:endParaRPr lang="en-US" sz="1600" b="1" dirty="0">
              <a:solidFill>
                <a:srgbClr val="2D2DB9"/>
              </a:solidFill>
            </a:endParaRPr>
          </a:p>
          <a:p>
            <a:pPr algn="just" defTabSz="914400" rtl="0" fontAlgn="base">
              <a:spcBef>
                <a:spcPct val="0"/>
              </a:spcBef>
              <a:spcAft>
                <a:spcPct val="0"/>
              </a:spcAft>
              <a:defRPr/>
            </a:pPr>
            <a:r>
              <a:rPr lang="en-US" sz="2400" b="1" dirty="0">
                <a:solidFill>
                  <a:srgbClr val="2D2DB9"/>
                </a:solidFill>
              </a:rPr>
              <a:t>A set of folds distributed on a regional scale constitutes a fold belt. Fold belts are typically associated with convergent plate boundaries and directed compressive stress. </a:t>
            </a:r>
          </a:p>
        </p:txBody>
      </p:sp>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734468"/>
            <a:ext cx="5041053" cy="315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7" name="عنصر نائب لرقم الشريحة 6"/>
          <p:cNvSpPr>
            <a:spLocks noGrp="1"/>
          </p:cNvSpPr>
          <p:nvPr>
            <p:ph type="sldNum" sz="quarter" idx="12"/>
          </p:nvPr>
        </p:nvSpPr>
        <p:spPr/>
        <p:txBody>
          <a:bodyPr/>
          <a:lstStyle/>
          <a:p>
            <a:pPr>
              <a:defRPr/>
            </a:pPr>
            <a:fld id="{9DB0DCF9-42EF-4DBF-9079-85FBAD531B20}" type="slidenum">
              <a:rPr lang="en-CA" smtClean="0">
                <a:solidFill>
                  <a:srgbClr val="000000"/>
                </a:solidFill>
              </a:rPr>
              <a:pPr>
                <a:defRPr/>
              </a:pPr>
              <a:t>6</a:t>
            </a:fld>
            <a:endParaRPr lang="en-CA">
              <a:solidFill>
                <a:srgbClr val="000000"/>
              </a:solidFill>
            </a:endParaRPr>
          </a:p>
        </p:txBody>
      </p:sp>
      <p:sp>
        <p:nvSpPr>
          <p:cNvPr id="2" name="عنصر نائب للتاريخ 1">
            <a:extLst>
              <a:ext uri="{FF2B5EF4-FFF2-40B4-BE49-F238E27FC236}">
                <a16:creationId xmlns:a16="http://schemas.microsoft.com/office/drawing/2014/main" id="{EEE101C5-9F13-E2C6-35E3-C823D7FBE065}"/>
              </a:ext>
            </a:extLst>
          </p:cNvPr>
          <p:cNvSpPr>
            <a:spLocks noGrp="1"/>
          </p:cNvSpPr>
          <p:nvPr>
            <p:ph type="dt" sz="half" idx="10"/>
          </p:nvPr>
        </p:nvSpPr>
        <p:spPr/>
        <p:txBody>
          <a:bodyPr/>
          <a:lstStyle/>
          <a:p>
            <a:pPr>
              <a:defRPr/>
            </a:pPr>
            <a:fld id="{7E403CE7-A840-4D13-B896-D1A1AA6CE4DB}" type="datetime1">
              <a:rPr lang="en-US" smtClean="0">
                <a:solidFill>
                  <a:srgbClr val="000000"/>
                </a:solidFill>
              </a:rPr>
              <a:t>3/9/2025</a:t>
            </a:fld>
            <a:endParaRPr lang="en-CA">
              <a:solidFill>
                <a:srgbClr val="000000"/>
              </a:solidFill>
            </a:endParaRPr>
          </a:p>
        </p:txBody>
      </p:sp>
      <p:sp>
        <p:nvSpPr>
          <p:cNvPr id="5" name="عنصر نائب للتذييل 4">
            <a:extLst>
              <a:ext uri="{FF2B5EF4-FFF2-40B4-BE49-F238E27FC236}">
                <a16:creationId xmlns:a16="http://schemas.microsoft.com/office/drawing/2014/main" id="{A2676EAB-ADF6-F8B5-CEC3-B503BF12ACC6}"/>
              </a:ext>
            </a:extLst>
          </p:cNvPr>
          <p:cNvSpPr>
            <a:spLocks noGrp="1"/>
          </p:cNvSpPr>
          <p:nvPr>
            <p:ph type="ftr" sz="quarter" idx="11"/>
          </p:nvPr>
        </p:nvSpPr>
        <p:spPr/>
        <p:txBody>
          <a:bodyPr/>
          <a:lstStyle/>
          <a:p>
            <a:pPr>
              <a:defRPr/>
            </a:pPr>
            <a:r>
              <a:rPr lang="en-CA">
                <a:solidFill>
                  <a:srgbClr val="000000"/>
                </a:solidFill>
              </a:rPr>
              <a:t>folds         dr.rabeea znad  </a:t>
            </a:r>
          </a:p>
        </p:txBody>
      </p:sp>
    </p:spTree>
    <p:extLst>
      <p:ext uri="{BB962C8B-B14F-4D97-AF65-F5344CB8AC3E}">
        <p14:creationId xmlns:p14="http://schemas.microsoft.com/office/powerpoint/2010/main" val="289663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15691"/>
            <a:ext cx="5276800" cy="623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80112" y="23700"/>
            <a:ext cx="3169907" cy="707886"/>
          </a:xfrm>
          <a:prstGeom prst="rect">
            <a:avLst/>
          </a:prstGeom>
        </p:spPr>
        <p:txBody>
          <a:bodyPr wrap="none">
            <a:spAutoFit/>
          </a:bodyPr>
          <a:lstStyle/>
          <a:p>
            <a:r>
              <a:rPr lang="en-US" sz="4000" b="1" dirty="0"/>
              <a:t>Fold Harmony</a:t>
            </a:r>
            <a:endParaRPr lang="ar-IQ" sz="4000" dirty="0"/>
          </a:p>
        </p:txBody>
      </p:sp>
      <p:sp>
        <p:nvSpPr>
          <p:cNvPr id="3" name="عنصر نائب لرقم الشريحة 2"/>
          <p:cNvSpPr>
            <a:spLocks noGrp="1"/>
          </p:cNvSpPr>
          <p:nvPr>
            <p:ph type="sldNum" sz="quarter" idx="12"/>
          </p:nvPr>
        </p:nvSpPr>
        <p:spPr/>
        <p:txBody>
          <a:bodyPr/>
          <a:lstStyle/>
          <a:p>
            <a:fld id="{303EBA22-27A4-4B72-878D-030B6881E55A}" type="slidenum">
              <a:rPr lang="ar-IQ" smtClean="0"/>
              <a:pPr/>
              <a:t>60</a:t>
            </a:fld>
            <a:endParaRPr lang="ar-IQ"/>
          </a:p>
        </p:txBody>
      </p:sp>
      <p:sp>
        <p:nvSpPr>
          <p:cNvPr id="4" name="عنصر نائب للتاريخ 3">
            <a:extLst>
              <a:ext uri="{FF2B5EF4-FFF2-40B4-BE49-F238E27FC236}">
                <a16:creationId xmlns:a16="http://schemas.microsoft.com/office/drawing/2014/main" id="{96A506DD-9305-DFFC-9D91-95C75F8EA009}"/>
              </a:ext>
            </a:extLst>
          </p:cNvPr>
          <p:cNvSpPr>
            <a:spLocks noGrp="1"/>
          </p:cNvSpPr>
          <p:nvPr>
            <p:ph type="dt" sz="half" idx="10"/>
          </p:nvPr>
        </p:nvSpPr>
        <p:spPr/>
        <p:txBody>
          <a:bodyPr/>
          <a:lstStyle/>
          <a:p>
            <a:fld id="{41666124-35B1-4795-B525-88632B94026A}" type="datetime1">
              <a:rPr lang="en-US" smtClean="0"/>
              <a:t>3/9/2025</a:t>
            </a:fld>
            <a:endParaRPr lang="ar-IQ"/>
          </a:p>
        </p:txBody>
      </p:sp>
      <p:sp>
        <p:nvSpPr>
          <p:cNvPr id="5" name="عنصر نائب للتذييل 4">
            <a:extLst>
              <a:ext uri="{FF2B5EF4-FFF2-40B4-BE49-F238E27FC236}">
                <a16:creationId xmlns:a16="http://schemas.microsoft.com/office/drawing/2014/main" id="{74021A13-33B7-B5DC-0513-C0216BDD5E21}"/>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468632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5511"/>
            <a:ext cx="8064896" cy="577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19260222">
            <a:off x="5076056" y="1844824"/>
            <a:ext cx="1838965" cy="584775"/>
          </a:xfrm>
          <a:prstGeom prst="rect">
            <a:avLst/>
          </a:prstGeom>
          <a:solidFill>
            <a:schemeClr val="bg1"/>
          </a:solidFill>
        </p:spPr>
        <p:txBody>
          <a:bodyPr wrap="none">
            <a:spAutoFit/>
          </a:bodyPr>
          <a:lstStyle/>
          <a:p>
            <a:r>
              <a:rPr lang="en-US" sz="3200" b="1" dirty="0">
                <a:solidFill>
                  <a:srgbClr val="FF0000"/>
                </a:solidFill>
              </a:rPr>
              <a:t>Harmonic</a:t>
            </a:r>
            <a:endParaRPr lang="ar-IQ" sz="3200" dirty="0">
              <a:solidFill>
                <a:srgbClr val="FF0000"/>
              </a:solidFill>
            </a:endParaRPr>
          </a:p>
        </p:txBody>
      </p:sp>
      <p:sp>
        <p:nvSpPr>
          <p:cNvPr id="3" name="Rectangle 2"/>
          <p:cNvSpPr/>
          <p:nvPr/>
        </p:nvSpPr>
        <p:spPr>
          <a:xfrm rot="19342725">
            <a:off x="2856339" y="4077072"/>
            <a:ext cx="1787669" cy="461665"/>
          </a:xfrm>
          <a:prstGeom prst="rect">
            <a:avLst/>
          </a:prstGeom>
          <a:solidFill>
            <a:schemeClr val="bg1"/>
          </a:solidFill>
        </p:spPr>
        <p:txBody>
          <a:bodyPr wrap="none">
            <a:spAutoFit/>
          </a:bodyPr>
          <a:lstStyle/>
          <a:p>
            <a:r>
              <a:rPr lang="en-US" sz="2400" b="1" dirty="0">
                <a:solidFill>
                  <a:srgbClr val="FF0000"/>
                </a:solidFill>
              </a:rPr>
              <a:t>Disharmonic</a:t>
            </a:r>
            <a:endParaRPr lang="ar-IQ" sz="2400" dirty="0">
              <a:solidFill>
                <a:srgbClr val="FF0000"/>
              </a:solidFill>
            </a:endParaRPr>
          </a:p>
        </p:txBody>
      </p:sp>
      <p:sp>
        <p:nvSpPr>
          <p:cNvPr id="4" name="Down Arrow 3"/>
          <p:cNvSpPr/>
          <p:nvPr/>
        </p:nvSpPr>
        <p:spPr>
          <a:xfrm rot="16953766">
            <a:off x="4344004" y="568555"/>
            <a:ext cx="405265" cy="1525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Down Arrow 4"/>
          <p:cNvSpPr/>
          <p:nvPr/>
        </p:nvSpPr>
        <p:spPr>
          <a:xfrm rot="16200000">
            <a:off x="1151620" y="2919668"/>
            <a:ext cx="504056"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عنصر نائب لرقم الشريحة 7"/>
          <p:cNvSpPr>
            <a:spLocks noGrp="1"/>
          </p:cNvSpPr>
          <p:nvPr>
            <p:ph type="sldNum" sz="quarter" idx="12"/>
          </p:nvPr>
        </p:nvSpPr>
        <p:spPr/>
        <p:txBody>
          <a:bodyPr/>
          <a:lstStyle/>
          <a:p>
            <a:fld id="{303EBA22-27A4-4B72-878D-030B6881E55A}" type="slidenum">
              <a:rPr lang="ar-IQ" smtClean="0"/>
              <a:pPr/>
              <a:t>61</a:t>
            </a:fld>
            <a:endParaRPr lang="ar-IQ"/>
          </a:p>
        </p:txBody>
      </p:sp>
      <p:sp>
        <p:nvSpPr>
          <p:cNvPr id="6" name="عنصر نائب للتاريخ 5">
            <a:extLst>
              <a:ext uri="{FF2B5EF4-FFF2-40B4-BE49-F238E27FC236}">
                <a16:creationId xmlns:a16="http://schemas.microsoft.com/office/drawing/2014/main" id="{9DA35FFE-EEC2-BED2-208B-E1C0D9BC1762}"/>
              </a:ext>
            </a:extLst>
          </p:cNvPr>
          <p:cNvSpPr>
            <a:spLocks noGrp="1"/>
          </p:cNvSpPr>
          <p:nvPr>
            <p:ph type="dt" sz="half" idx="10"/>
          </p:nvPr>
        </p:nvSpPr>
        <p:spPr/>
        <p:txBody>
          <a:bodyPr/>
          <a:lstStyle/>
          <a:p>
            <a:fld id="{1F52396F-838F-41D9-93B6-4FB80056307E}" type="datetime1">
              <a:rPr lang="en-US" smtClean="0"/>
              <a:t>3/9/2025</a:t>
            </a:fld>
            <a:endParaRPr lang="ar-IQ"/>
          </a:p>
        </p:txBody>
      </p:sp>
      <p:sp>
        <p:nvSpPr>
          <p:cNvPr id="7" name="عنصر نائب للتذييل 6">
            <a:extLst>
              <a:ext uri="{FF2B5EF4-FFF2-40B4-BE49-F238E27FC236}">
                <a16:creationId xmlns:a16="http://schemas.microsoft.com/office/drawing/2014/main" id="{62A1AB13-DFBD-7A61-78C3-0D729D4D60DE}"/>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11450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50356"/>
            <a:ext cx="4392488" cy="26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20072" y="87091"/>
            <a:ext cx="3384376" cy="646331"/>
          </a:xfrm>
          <a:prstGeom prst="rect">
            <a:avLst/>
          </a:prstGeom>
          <a:noFill/>
        </p:spPr>
        <p:txBody>
          <a:bodyPr wrap="square" rtlCol="1">
            <a:spAutoFit/>
          </a:bodyPr>
          <a:lstStyle/>
          <a:p>
            <a:r>
              <a:rPr lang="ar-IQ" sz="3600" dirty="0">
                <a:solidFill>
                  <a:srgbClr val="FF0000"/>
                </a:solidFill>
              </a:rPr>
              <a:t>القبة </a:t>
            </a:r>
            <a:r>
              <a:rPr lang="en-US" sz="3600" dirty="0">
                <a:solidFill>
                  <a:srgbClr val="FF0000"/>
                </a:solidFill>
              </a:rPr>
              <a:t>Dome</a:t>
            </a:r>
            <a:r>
              <a:rPr lang="en-US" dirty="0">
                <a:solidFill>
                  <a:prstClr val="black"/>
                </a:solidFill>
              </a:rPr>
              <a:t> </a:t>
            </a:r>
            <a:endParaRPr lang="ar-IQ" dirty="0">
              <a:solidFill>
                <a:prstClr val="black"/>
              </a:solidFill>
            </a:endParaRPr>
          </a:p>
        </p:txBody>
      </p:sp>
      <p:sp>
        <p:nvSpPr>
          <p:cNvPr id="4" name="TextBox 3"/>
          <p:cNvSpPr txBox="1"/>
          <p:nvPr/>
        </p:nvSpPr>
        <p:spPr>
          <a:xfrm>
            <a:off x="-540568" y="731440"/>
            <a:ext cx="9505056" cy="584775"/>
          </a:xfrm>
          <a:prstGeom prst="rect">
            <a:avLst/>
          </a:prstGeom>
          <a:noFill/>
        </p:spPr>
        <p:txBody>
          <a:bodyPr wrap="square" rtlCol="1">
            <a:spAutoFit/>
          </a:bodyPr>
          <a:lstStyle/>
          <a:p>
            <a:r>
              <a:rPr lang="ar-IQ" sz="2800" dirty="0">
                <a:solidFill>
                  <a:prstClr val="black"/>
                </a:solidFill>
              </a:rPr>
              <a:t>هي رفع محدب ليس له اتجاه مميز</a:t>
            </a:r>
            <a:r>
              <a:rPr lang="ar-IQ" sz="3200" dirty="0">
                <a:solidFill>
                  <a:prstClr val="black"/>
                </a:solidFill>
              </a:rPr>
              <a:t>.</a:t>
            </a:r>
          </a:p>
        </p:txBody>
      </p:sp>
      <p:sp>
        <p:nvSpPr>
          <p:cNvPr id="5" name="TextBox 4"/>
          <p:cNvSpPr txBox="1"/>
          <p:nvPr/>
        </p:nvSpPr>
        <p:spPr>
          <a:xfrm>
            <a:off x="-64667" y="260648"/>
            <a:ext cx="8568952" cy="1200329"/>
          </a:xfrm>
          <a:prstGeom prst="rect">
            <a:avLst/>
          </a:prstGeom>
          <a:noFill/>
        </p:spPr>
        <p:txBody>
          <a:bodyPr wrap="square" rtlCol="0">
            <a:spAutoFit/>
          </a:bodyPr>
          <a:lstStyle/>
          <a:p>
            <a:pPr algn="l"/>
            <a:r>
              <a:rPr lang="en-US" sz="2400" dirty="0">
                <a:solidFill>
                  <a:prstClr val="black"/>
                </a:solidFill>
              </a:rPr>
              <a:t>   Dome</a:t>
            </a:r>
          </a:p>
          <a:p>
            <a:pPr algn="l"/>
            <a:r>
              <a:rPr lang="en-US" sz="2400" dirty="0">
                <a:solidFill>
                  <a:prstClr val="black"/>
                </a:solidFill>
              </a:rPr>
              <a:t>  A dome is an anticlinal uplift that has </a:t>
            </a:r>
          </a:p>
          <a:p>
            <a:pPr algn="l"/>
            <a:r>
              <a:rPr lang="en-US" sz="2400" dirty="0">
                <a:solidFill>
                  <a:prstClr val="black"/>
                </a:solidFill>
              </a:rPr>
              <a:t> no distinct  trend</a:t>
            </a:r>
            <a:endParaRPr lang="en-US" dirty="0">
              <a:solidFill>
                <a:prstClr val="black"/>
              </a:solidFill>
            </a:endParaRPr>
          </a:p>
        </p:txBody>
      </p:sp>
      <p:sp>
        <p:nvSpPr>
          <p:cNvPr id="6" name="Rectangle 5"/>
          <p:cNvSpPr/>
          <p:nvPr/>
        </p:nvSpPr>
        <p:spPr>
          <a:xfrm>
            <a:off x="2979681" y="2105718"/>
            <a:ext cx="5958408" cy="400110"/>
          </a:xfrm>
          <a:prstGeom prst="rect">
            <a:avLst/>
          </a:prstGeom>
        </p:spPr>
        <p:txBody>
          <a:bodyPr wrap="square">
            <a:spAutoFit/>
          </a:bodyPr>
          <a:lstStyle/>
          <a:p>
            <a:r>
              <a:rPr lang="ar-IQ" sz="2000" b="1" dirty="0">
                <a:solidFill>
                  <a:prstClr val="black"/>
                </a:solidFill>
              </a:rPr>
              <a:t>لاحظ انكشاف التكوينات الاقدم والاحدث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298" y="3140968"/>
            <a:ext cx="348615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عنصر نائب لرقم الشريحة 9"/>
          <p:cNvSpPr>
            <a:spLocks noGrp="1"/>
          </p:cNvSpPr>
          <p:nvPr>
            <p:ph type="sldNum" sz="quarter" idx="12"/>
          </p:nvPr>
        </p:nvSpPr>
        <p:spPr/>
        <p:txBody>
          <a:bodyPr/>
          <a:lstStyle/>
          <a:p>
            <a:fld id="{303EBA22-27A4-4B72-878D-030B6881E55A}" type="slidenum">
              <a:rPr lang="ar-IQ" smtClean="0"/>
              <a:pPr/>
              <a:t>62</a:t>
            </a:fld>
            <a:endParaRPr lang="ar-IQ"/>
          </a:p>
        </p:txBody>
      </p:sp>
      <p:sp>
        <p:nvSpPr>
          <p:cNvPr id="7" name="عنصر نائب للتاريخ 6">
            <a:extLst>
              <a:ext uri="{FF2B5EF4-FFF2-40B4-BE49-F238E27FC236}">
                <a16:creationId xmlns:a16="http://schemas.microsoft.com/office/drawing/2014/main" id="{2389A8E8-9ADC-8F8F-8E3D-A4DD3D7A5949}"/>
              </a:ext>
            </a:extLst>
          </p:cNvPr>
          <p:cNvSpPr>
            <a:spLocks noGrp="1"/>
          </p:cNvSpPr>
          <p:nvPr>
            <p:ph type="dt" sz="half" idx="10"/>
          </p:nvPr>
        </p:nvSpPr>
        <p:spPr/>
        <p:txBody>
          <a:bodyPr/>
          <a:lstStyle/>
          <a:p>
            <a:fld id="{68B9E93B-76FE-4265-93CE-64855A858EA3}" type="datetime1">
              <a:rPr lang="en-US" smtClean="0"/>
              <a:t>3/9/2025</a:t>
            </a:fld>
            <a:endParaRPr lang="ar-IQ"/>
          </a:p>
        </p:txBody>
      </p:sp>
      <p:sp>
        <p:nvSpPr>
          <p:cNvPr id="8" name="عنصر نائب للتذييل 7">
            <a:extLst>
              <a:ext uri="{FF2B5EF4-FFF2-40B4-BE49-F238E27FC236}">
                <a16:creationId xmlns:a16="http://schemas.microsoft.com/office/drawing/2014/main" id="{468EE305-1FC4-7031-967B-AA50ABA70039}"/>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3013268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501008"/>
            <a:ext cx="4320480" cy="299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12278" y="116632"/>
            <a:ext cx="3816424" cy="584775"/>
          </a:xfrm>
          <a:prstGeom prst="rect">
            <a:avLst/>
          </a:prstGeom>
          <a:noFill/>
        </p:spPr>
        <p:txBody>
          <a:bodyPr wrap="square" rtlCol="1">
            <a:spAutoFit/>
          </a:bodyPr>
          <a:lstStyle/>
          <a:p>
            <a:r>
              <a:rPr lang="ar-IQ" sz="3200" dirty="0">
                <a:solidFill>
                  <a:prstClr val="black"/>
                </a:solidFill>
              </a:rPr>
              <a:t>الحوض </a:t>
            </a:r>
            <a:r>
              <a:rPr lang="en-US" sz="3200" dirty="0">
                <a:solidFill>
                  <a:prstClr val="black"/>
                </a:solidFill>
              </a:rPr>
              <a:t>Basin</a:t>
            </a:r>
            <a:endParaRPr lang="ar-IQ" sz="3200" dirty="0">
              <a:solidFill>
                <a:prstClr val="black"/>
              </a:solidFill>
            </a:endParaRPr>
          </a:p>
        </p:txBody>
      </p:sp>
      <p:sp>
        <p:nvSpPr>
          <p:cNvPr id="4" name="TextBox 3"/>
          <p:cNvSpPr txBox="1"/>
          <p:nvPr/>
        </p:nvSpPr>
        <p:spPr>
          <a:xfrm>
            <a:off x="3707904" y="701407"/>
            <a:ext cx="5112568" cy="523220"/>
          </a:xfrm>
          <a:prstGeom prst="rect">
            <a:avLst/>
          </a:prstGeom>
          <a:noFill/>
        </p:spPr>
        <p:txBody>
          <a:bodyPr wrap="square" rtlCol="1">
            <a:spAutoFit/>
          </a:bodyPr>
          <a:lstStyle/>
          <a:p>
            <a:r>
              <a:rPr lang="ar-IQ" sz="2800" dirty="0">
                <a:solidFill>
                  <a:prstClr val="black"/>
                </a:solidFill>
              </a:rPr>
              <a:t>خفض مقعر ليس له اتجاه</a:t>
            </a:r>
            <a:r>
              <a:rPr lang="en-US" sz="2800" dirty="0">
                <a:solidFill>
                  <a:prstClr val="black"/>
                </a:solidFill>
              </a:rPr>
              <a:t> </a:t>
            </a:r>
            <a:r>
              <a:rPr lang="ar-IQ" sz="2800" dirty="0">
                <a:solidFill>
                  <a:prstClr val="black"/>
                </a:solidFill>
              </a:rPr>
              <a:t>مميز</a:t>
            </a:r>
          </a:p>
        </p:txBody>
      </p:sp>
      <p:sp>
        <p:nvSpPr>
          <p:cNvPr id="5" name="Rectangle 4"/>
          <p:cNvSpPr/>
          <p:nvPr/>
        </p:nvSpPr>
        <p:spPr>
          <a:xfrm>
            <a:off x="4434490" y="2060848"/>
            <a:ext cx="4572000" cy="400110"/>
          </a:xfrm>
          <a:prstGeom prst="rect">
            <a:avLst/>
          </a:prstGeom>
        </p:spPr>
        <p:txBody>
          <a:bodyPr>
            <a:spAutoFit/>
          </a:bodyPr>
          <a:lstStyle/>
          <a:p>
            <a:r>
              <a:rPr lang="ar-IQ" sz="2000" b="1" dirty="0">
                <a:solidFill>
                  <a:prstClr val="black"/>
                </a:solidFill>
              </a:rPr>
              <a:t>لاحظ انكشاف التكوينات الاقدم والاحدث</a:t>
            </a:r>
          </a:p>
        </p:txBody>
      </p:sp>
      <p:sp>
        <p:nvSpPr>
          <p:cNvPr id="6" name="TextBox 5"/>
          <p:cNvSpPr txBox="1"/>
          <p:nvPr/>
        </p:nvSpPr>
        <p:spPr>
          <a:xfrm>
            <a:off x="267542" y="578296"/>
            <a:ext cx="4304458" cy="830997"/>
          </a:xfrm>
          <a:prstGeom prst="rect">
            <a:avLst/>
          </a:prstGeom>
          <a:noFill/>
        </p:spPr>
        <p:txBody>
          <a:bodyPr wrap="square" rtlCol="0">
            <a:spAutoFit/>
          </a:bodyPr>
          <a:lstStyle/>
          <a:p>
            <a:pPr algn="l"/>
            <a:r>
              <a:rPr lang="en-US" sz="2400" dirty="0">
                <a:solidFill>
                  <a:prstClr val="black"/>
                </a:solidFill>
              </a:rPr>
              <a:t>A basin is a synclinal depression that has no distinct trend</a:t>
            </a:r>
            <a:r>
              <a:rPr lang="en-US" dirty="0">
                <a:solidFill>
                  <a:prstClr val="black"/>
                </a:solidFill>
              </a:rPr>
              <a: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021" y="3501008"/>
            <a:ext cx="3565459" cy="308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عنصر نائب لرقم الشريحة 8"/>
          <p:cNvSpPr>
            <a:spLocks noGrp="1"/>
          </p:cNvSpPr>
          <p:nvPr>
            <p:ph type="sldNum" sz="quarter" idx="12"/>
          </p:nvPr>
        </p:nvSpPr>
        <p:spPr/>
        <p:txBody>
          <a:bodyPr/>
          <a:lstStyle/>
          <a:p>
            <a:fld id="{303EBA22-27A4-4B72-878D-030B6881E55A}" type="slidenum">
              <a:rPr lang="ar-IQ" smtClean="0"/>
              <a:pPr/>
              <a:t>63</a:t>
            </a:fld>
            <a:endParaRPr lang="ar-IQ"/>
          </a:p>
        </p:txBody>
      </p:sp>
      <p:sp>
        <p:nvSpPr>
          <p:cNvPr id="7" name="عنصر نائب للتاريخ 6">
            <a:extLst>
              <a:ext uri="{FF2B5EF4-FFF2-40B4-BE49-F238E27FC236}">
                <a16:creationId xmlns:a16="http://schemas.microsoft.com/office/drawing/2014/main" id="{3DC1A3D4-4667-89C2-9001-186D7E8CF1D6}"/>
              </a:ext>
            </a:extLst>
          </p:cNvPr>
          <p:cNvSpPr>
            <a:spLocks noGrp="1"/>
          </p:cNvSpPr>
          <p:nvPr>
            <p:ph type="dt" sz="half" idx="10"/>
          </p:nvPr>
        </p:nvSpPr>
        <p:spPr/>
        <p:txBody>
          <a:bodyPr/>
          <a:lstStyle/>
          <a:p>
            <a:fld id="{543EE0DB-535C-4A51-A2DB-434D5C33B219}" type="datetime1">
              <a:rPr lang="en-US" smtClean="0"/>
              <a:t>3/9/2025</a:t>
            </a:fld>
            <a:endParaRPr lang="ar-IQ"/>
          </a:p>
        </p:txBody>
      </p:sp>
      <p:sp>
        <p:nvSpPr>
          <p:cNvPr id="8" name="عنصر نائب للتذييل 7">
            <a:extLst>
              <a:ext uri="{FF2B5EF4-FFF2-40B4-BE49-F238E27FC236}">
                <a16:creationId xmlns:a16="http://schemas.microsoft.com/office/drawing/2014/main" id="{9205DFF7-649D-EA5E-B19B-8DC2A40D1475}"/>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37844968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11-19-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27570"/>
            <a:ext cx="8229600" cy="5667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1016" y="296573"/>
            <a:ext cx="91450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r" defTabSz="914400" rtl="1" eaLnBrk="1" latinLnBrk="0" hangingPunct="1">
              <a:defRPr sz="1400" kern="1200">
                <a:solidFill>
                  <a:schemeClr val="tx1"/>
                </a:solidFill>
                <a:latin typeface="Arial" charset="0"/>
                <a:ea typeface="+mn-ea"/>
                <a:cs typeface="+mn-cs"/>
              </a:defRPr>
            </a:lvl6pPr>
            <a:lvl7pPr marL="2743200" algn="r" defTabSz="914400" rtl="1" eaLnBrk="1" latinLnBrk="0" hangingPunct="1">
              <a:defRPr sz="1400" kern="1200">
                <a:solidFill>
                  <a:schemeClr val="tx1"/>
                </a:solidFill>
                <a:latin typeface="Arial" charset="0"/>
                <a:ea typeface="+mn-ea"/>
                <a:cs typeface="+mn-cs"/>
              </a:defRPr>
            </a:lvl7pPr>
            <a:lvl8pPr marL="3200400" algn="r" defTabSz="914400" rtl="1" eaLnBrk="1" latinLnBrk="0" hangingPunct="1">
              <a:defRPr sz="1400" kern="1200">
                <a:solidFill>
                  <a:schemeClr val="tx1"/>
                </a:solidFill>
                <a:latin typeface="Arial" charset="0"/>
                <a:ea typeface="+mn-ea"/>
                <a:cs typeface="+mn-cs"/>
              </a:defRPr>
            </a:lvl8pPr>
            <a:lvl9pPr marL="3657600" algn="r" defTabSz="914400" rtl="1" eaLnBrk="1" latinLnBrk="0" hangingPunct="1">
              <a:defRPr sz="1400" kern="1200">
                <a:solidFill>
                  <a:schemeClr val="tx1"/>
                </a:solidFill>
                <a:latin typeface="Arial" charset="0"/>
                <a:ea typeface="+mn-ea"/>
                <a:cs typeface="+mn-cs"/>
              </a:defRPr>
            </a:lvl9pPr>
          </a:lstStyle>
          <a:p>
            <a:r>
              <a:rPr lang="en-US" sz="2400" b="1" dirty="0"/>
              <a:t>Aerial photo of a structural dome. Rocks dip away from the center</a:t>
            </a:r>
            <a:r>
              <a:rPr lang="en-US" sz="2000" b="1" dirty="0">
                <a:solidFill>
                  <a:schemeClr val="bg1"/>
                </a:solidFill>
              </a:rPr>
              <a:t>.</a:t>
            </a:r>
          </a:p>
        </p:txBody>
      </p:sp>
      <p:sp>
        <p:nvSpPr>
          <p:cNvPr id="6" name="عنصر نائب لرقم الشريحة 5"/>
          <p:cNvSpPr>
            <a:spLocks noGrp="1"/>
          </p:cNvSpPr>
          <p:nvPr>
            <p:ph type="sldNum" sz="quarter" idx="12"/>
          </p:nvPr>
        </p:nvSpPr>
        <p:spPr/>
        <p:txBody>
          <a:bodyPr/>
          <a:lstStyle/>
          <a:p>
            <a:fld id="{303EBA22-27A4-4B72-878D-030B6881E55A}" type="slidenum">
              <a:rPr lang="ar-IQ" smtClean="0"/>
              <a:pPr/>
              <a:t>64</a:t>
            </a:fld>
            <a:endParaRPr lang="ar-IQ"/>
          </a:p>
        </p:txBody>
      </p:sp>
      <p:sp>
        <p:nvSpPr>
          <p:cNvPr id="4" name="عنصر نائب للتاريخ 3">
            <a:extLst>
              <a:ext uri="{FF2B5EF4-FFF2-40B4-BE49-F238E27FC236}">
                <a16:creationId xmlns:a16="http://schemas.microsoft.com/office/drawing/2014/main" id="{38F3D200-C16E-001A-C222-3D686CADDB5F}"/>
              </a:ext>
            </a:extLst>
          </p:cNvPr>
          <p:cNvSpPr>
            <a:spLocks noGrp="1"/>
          </p:cNvSpPr>
          <p:nvPr>
            <p:ph type="dt" sz="half" idx="10"/>
          </p:nvPr>
        </p:nvSpPr>
        <p:spPr/>
        <p:txBody>
          <a:bodyPr/>
          <a:lstStyle/>
          <a:p>
            <a:fld id="{7BF4B4C4-7EB2-4CE3-8C04-9F214659AFCF}" type="datetime1">
              <a:rPr lang="en-US" smtClean="0"/>
              <a:t>3/9/2025</a:t>
            </a:fld>
            <a:endParaRPr lang="ar-IQ"/>
          </a:p>
        </p:txBody>
      </p:sp>
      <p:sp>
        <p:nvSpPr>
          <p:cNvPr id="5" name="عنصر نائب للتذييل 4">
            <a:extLst>
              <a:ext uri="{FF2B5EF4-FFF2-40B4-BE49-F238E27FC236}">
                <a16:creationId xmlns:a16="http://schemas.microsoft.com/office/drawing/2014/main" id="{F82B45AC-9194-1A3D-231C-07CE504B0537}"/>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9643153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09p182b"/>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1" y="836712"/>
            <a:ext cx="9144000" cy="5435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رقم الشريحة 4"/>
          <p:cNvSpPr>
            <a:spLocks noGrp="1"/>
          </p:cNvSpPr>
          <p:nvPr>
            <p:ph type="sldNum" sz="quarter" idx="12"/>
          </p:nvPr>
        </p:nvSpPr>
        <p:spPr/>
        <p:txBody>
          <a:bodyPr/>
          <a:lstStyle/>
          <a:p>
            <a:fld id="{303EBA22-27A4-4B72-878D-030B6881E55A}" type="slidenum">
              <a:rPr lang="ar-IQ" smtClean="0"/>
              <a:pPr/>
              <a:t>65</a:t>
            </a:fld>
            <a:endParaRPr lang="ar-IQ"/>
          </a:p>
        </p:txBody>
      </p:sp>
      <p:sp>
        <p:nvSpPr>
          <p:cNvPr id="2" name="عنصر نائب للتاريخ 1">
            <a:extLst>
              <a:ext uri="{FF2B5EF4-FFF2-40B4-BE49-F238E27FC236}">
                <a16:creationId xmlns:a16="http://schemas.microsoft.com/office/drawing/2014/main" id="{E2BC485B-F739-8E13-61D6-0D0EBF2B9FE6}"/>
              </a:ext>
            </a:extLst>
          </p:cNvPr>
          <p:cNvSpPr>
            <a:spLocks noGrp="1"/>
          </p:cNvSpPr>
          <p:nvPr>
            <p:ph type="dt" sz="half" idx="10"/>
          </p:nvPr>
        </p:nvSpPr>
        <p:spPr/>
        <p:txBody>
          <a:bodyPr/>
          <a:lstStyle/>
          <a:p>
            <a:fld id="{5852B537-0A49-4191-B4BC-107476718F87}" type="datetime1">
              <a:rPr lang="en-US" smtClean="0"/>
              <a:t>3/9/2025</a:t>
            </a:fld>
            <a:endParaRPr lang="ar-IQ"/>
          </a:p>
        </p:txBody>
      </p:sp>
      <p:sp>
        <p:nvSpPr>
          <p:cNvPr id="3" name="عنصر نائب للتذييل 2">
            <a:extLst>
              <a:ext uri="{FF2B5EF4-FFF2-40B4-BE49-F238E27FC236}">
                <a16:creationId xmlns:a16="http://schemas.microsoft.com/office/drawing/2014/main" id="{9B7E62AA-066E-5D0F-0001-D387B459DCB2}"/>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53591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type="title"/>
          </p:nvPr>
        </p:nvSpPr>
        <p:spPr/>
        <p:txBody>
          <a:bodyPr/>
          <a:lstStyle/>
          <a:p>
            <a:endParaRPr lang="ar-IQ"/>
          </a:p>
        </p:txBody>
      </p:sp>
      <p:sp>
        <p:nvSpPr>
          <p:cNvPr id="1452035" name="Rectangle 3"/>
          <p:cNvSpPr>
            <a:spLocks noGrp="1" noChangeArrowheads="1"/>
          </p:cNvSpPr>
          <p:nvPr>
            <p:ph type="body" idx="1"/>
          </p:nvPr>
        </p:nvSpPr>
        <p:spPr/>
        <p:txBody>
          <a:bodyPr/>
          <a:lstStyle/>
          <a:p>
            <a:endParaRPr lang="ar-IQ"/>
          </a:p>
        </p:txBody>
      </p:sp>
      <p:sp>
        <p:nvSpPr>
          <p:cNvPr id="1452036" name="Rectangle 4"/>
          <p:cNvSpPr>
            <a:spLocks noChangeArrowheads="1"/>
          </p:cNvSpPr>
          <p:nvPr/>
        </p:nvSpPr>
        <p:spPr bwMode="auto">
          <a:xfrm>
            <a:off x="0" y="0"/>
            <a:ext cx="9144000" cy="6858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lvl="0" algn="l" defTabSz="914400" rtl="0" fontAlgn="base">
              <a:spcBef>
                <a:spcPct val="20000"/>
              </a:spcBef>
              <a:spcAft>
                <a:spcPct val="0"/>
              </a:spcAft>
              <a:buClr>
                <a:srgbClr val="336666"/>
              </a:buClr>
              <a:buSzPct val="70000"/>
            </a:pPr>
            <a:endParaRPr lang="en-US" sz="2000" b="1" i="1" kern="0" dirty="0">
              <a:solidFill>
                <a:srgbClr val="290199"/>
              </a:solidFill>
              <a:effectLst>
                <a:outerShdw blurRad="38100" dist="38100" dir="2700000" algn="tl">
                  <a:srgbClr val="C0C0C0"/>
                </a:outerShdw>
              </a:effectLst>
              <a:latin typeface="Arial"/>
              <a:cs typeface="Arial"/>
            </a:endParaRPr>
          </a:p>
          <a:p>
            <a:pPr lvl="0" algn="l" defTabSz="914400" rtl="0" fontAlgn="base">
              <a:spcBef>
                <a:spcPct val="20000"/>
              </a:spcBef>
              <a:spcAft>
                <a:spcPct val="0"/>
              </a:spcAft>
              <a:buClr>
                <a:srgbClr val="336666"/>
              </a:buClr>
              <a:buSzPct val="70000"/>
            </a:pPr>
            <a:endParaRPr lang="en-US" sz="2000" b="1" i="1" kern="0" dirty="0">
              <a:solidFill>
                <a:srgbClr val="290199"/>
              </a:solidFill>
              <a:effectLst>
                <a:outerShdw blurRad="38100" dist="38100" dir="2700000" algn="tl">
                  <a:srgbClr val="C0C0C0"/>
                </a:outerShdw>
              </a:effectLst>
              <a:latin typeface="Arial"/>
              <a:cs typeface="Arial"/>
            </a:endParaRPr>
          </a:p>
          <a:p>
            <a:pPr lvl="0" algn="l" defTabSz="914400" rtl="0" fontAlgn="base">
              <a:spcBef>
                <a:spcPct val="20000"/>
              </a:spcBef>
              <a:spcAft>
                <a:spcPct val="0"/>
              </a:spcAft>
              <a:buClr>
                <a:srgbClr val="336666"/>
              </a:buClr>
              <a:buSzPct val="70000"/>
            </a:pPr>
            <a:endParaRPr lang="en-US" sz="2000" b="1" i="1" kern="0" dirty="0">
              <a:solidFill>
                <a:srgbClr val="290199"/>
              </a:solidFill>
              <a:effectLst>
                <a:outerShdw blurRad="38100" dist="38100" dir="2700000" algn="tl">
                  <a:srgbClr val="C0C0C0"/>
                </a:outerShdw>
              </a:effectLst>
              <a:latin typeface="Arial"/>
              <a:cs typeface="Arial"/>
            </a:endParaRPr>
          </a:p>
          <a:p>
            <a:pPr lvl="0" algn="l" defTabSz="914400" rtl="0" fontAlgn="base">
              <a:spcBef>
                <a:spcPct val="20000"/>
              </a:spcBef>
              <a:spcAft>
                <a:spcPct val="0"/>
              </a:spcAft>
              <a:buClr>
                <a:srgbClr val="336666"/>
              </a:buClr>
              <a:buSzPct val="70000"/>
            </a:pPr>
            <a:endParaRPr lang="en-US" sz="2000" b="1" i="1" kern="0" dirty="0">
              <a:solidFill>
                <a:srgbClr val="290199"/>
              </a:solidFill>
              <a:effectLst>
                <a:outerShdw blurRad="38100" dist="38100" dir="2700000" algn="tl">
                  <a:srgbClr val="C0C0C0"/>
                </a:outerShdw>
              </a:effectLst>
              <a:latin typeface="Arial"/>
              <a:cs typeface="Arial"/>
            </a:endParaRPr>
          </a:p>
          <a:p>
            <a:pPr lvl="0" algn="l" defTabSz="914400" rtl="0" fontAlgn="base">
              <a:spcBef>
                <a:spcPct val="20000"/>
              </a:spcBef>
              <a:spcAft>
                <a:spcPct val="0"/>
              </a:spcAft>
              <a:buClr>
                <a:srgbClr val="336666"/>
              </a:buClr>
              <a:buSzPct val="70000"/>
            </a:pPr>
            <a:endParaRPr lang="en-US" sz="2000" b="1" i="1" kern="0" dirty="0">
              <a:solidFill>
                <a:srgbClr val="290199"/>
              </a:solidFill>
              <a:effectLst>
                <a:outerShdw blurRad="38100" dist="38100" dir="2700000" algn="tl">
                  <a:srgbClr val="C0C0C0"/>
                </a:outerShdw>
              </a:effectLst>
              <a:latin typeface="Arial"/>
              <a:cs typeface="Arial"/>
            </a:endParaRPr>
          </a:p>
          <a:p>
            <a:pPr lvl="0" algn="l" defTabSz="914400" rtl="0" fontAlgn="base">
              <a:spcBef>
                <a:spcPct val="20000"/>
              </a:spcBef>
              <a:spcAft>
                <a:spcPct val="0"/>
              </a:spcAft>
              <a:buClr>
                <a:srgbClr val="336666"/>
              </a:buClr>
              <a:buSzPct val="70000"/>
            </a:pPr>
            <a:endParaRPr lang="en-US" sz="2000" b="1" i="1" kern="0" dirty="0">
              <a:solidFill>
                <a:srgbClr val="290199"/>
              </a:solidFill>
              <a:effectLst>
                <a:outerShdw blurRad="38100" dist="38100" dir="2700000" algn="tl">
                  <a:srgbClr val="C0C0C0"/>
                </a:outerShdw>
              </a:effectLst>
              <a:latin typeface="Arial"/>
              <a:cs typeface="Arial"/>
            </a:endParaRPr>
          </a:p>
          <a:p>
            <a:pPr lvl="0" algn="l" defTabSz="914400" rtl="0" fontAlgn="base">
              <a:spcBef>
                <a:spcPct val="20000"/>
              </a:spcBef>
              <a:spcAft>
                <a:spcPct val="0"/>
              </a:spcAft>
              <a:buClr>
                <a:srgbClr val="336666"/>
              </a:buClr>
              <a:buSzPct val="70000"/>
            </a:pPr>
            <a:endParaRPr lang="en-US" sz="2000" b="1" i="1" kern="0" dirty="0">
              <a:solidFill>
                <a:srgbClr val="290199"/>
              </a:solidFill>
              <a:effectLst>
                <a:outerShdw blurRad="38100" dist="38100" dir="2700000" algn="tl">
                  <a:srgbClr val="C0C0C0"/>
                </a:outerShdw>
              </a:effectLst>
              <a:latin typeface="Arial"/>
              <a:cs typeface="Arial"/>
            </a:endParaRPr>
          </a:p>
          <a:p>
            <a:pPr lvl="0" algn="l" defTabSz="914400" rtl="0" fontAlgn="base">
              <a:spcBef>
                <a:spcPct val="20000"/>
              </a:spcBef>
              <a:spcAft>
                <a:spcPct val="0"/>
              </a:spcAft>
              <a:buClr>
                <a:srgbClr val="336666"/>
              </a:buClr>
              <a:buSzPct val="70000"/>
            </a:pPr>
            <a:endParaRPr lang="en-US" sz="2000" b="1" i="1" kern="0" dirty="0">
              <a:solidFill>
                <a:srgbClr val="290199"/>
              </a:solidFill>
              <a:effectLst>
                <a:outerShdw blurRad="38100" dist="38100" dir="2700000" algn="tl">
                  <a:srgbClr val="C0C0C0"/>
                </a:outerShdw>
              </a:effectLst>
              <a:latin typeface="Arial"/>
              <a:cs typeface="Arial"/>
            </a:endParaRPr>
          </a:p>
          <a:p>
            <a:pPr lvl="0" algn="l" defTabSz="914400" rtl="0" fontAlgn="base">
              <a:spcBef>
                <a:spcPct val="20000"/>
              </a:spcBef>
              <a:spcAft>
                <a:spcPct val="0"/>
              </a:spcAft>
              <a:buClr>
                <a:srgbClr val="336666"/>
              </a:buClr>
              <a:buSzPct val="70000"/>
            </a:pPr>
            <a:endParaRPr lang="en-US" sz="2000" b="1" i="1" kern="0" dirty="0">
              <a:solidFill>
                <a:srgbClr val="290199"/>
              </a:solidFill>
              <a:effectLst>
                <a:outerShdw blurRad="38100" dist="38100" dir="2700000" algn="tl">
                  <a:srgbClr val="C0C0C0"/>
                </a:outerShdw>
              </a:effectLst>
              <a:latin typeface="Arial"/>
              <a:cs typeface="Arial"/>
            </a:endParaRPr>
          </a:p>
          <a:p>
            <a:pPr lvl="0" algn="l" defTabSz="914400" rtl="0" fontAlgn="base">
              <a:spcBef>
                <a:spcPct val="20000"/>
              </a:spcBef>
              <a:spcAft>
                <a:spcPct val="0"/>
              </a:spcAft>
              <a:buClr>
                <a:srgbClr val="336666"/>
              </a:buClr>
              <a:buSzPct val="70000"/>
            </a:pPr>
            <a:r>
              <a:rPr lang="en-US" sz="2000" b="1" i="1" kern="0" dirty="0">
                <a:solidFill>
                  <a:srgbClr val="290199"/>
                </a:solidFill>
                <a:effectLst>
                  <a:outerShdw blurRad="38100" dist="38100" dir="2700000" algn="tl">
                    <a:srgbClr val="C0C0C0"/>
                  </a:outerShdw>
                </a:effectLst>
                <a:latin typeface="Arial"/>
                <a:cs typeface="Arial"/>
              </a:rPr>
              <a:t>Concentration of  valuable minerals </a:t>
            </a:r>
          </a:p>
          <a:p>
            <a:pPr lvl="0" algn="l" defTabSz="914400" rtl="0" fontAlgn="base">
              <a:spcBef>
                <a:spcPct val="20000"/>
              </a:spcBef>
              <a:spcAft>
                <a:spcPct val="0"/>
              </a:spcAft>
              <a:buClr>
                <a:srgbClr val="336666"/>
              </a:buClr>
              <a:buSzPct val="70000"/>
            </a:pPr>
            <a:r>
              <a:rPr lang="en-US" sz="2000" b="1" i="1" kern="0" dirty="0">
                <a:solidFill>
                  <a:srgbClr val="290199"/>
                </a:solidFill>
                <a:effectLst>
                  <a:outerShdw blurRad="38100" dist="38100" dir="2700000" algn="tl">
                    <a:srgbClr val="C0C0C0"/>
                  </a:outerShdw>
                </a:effectLst>
                <a:latin typeface="Arial"/>
                <a:cs typeface="Arial"/>
              </a:rPr>
              <a:t> in the hinges of the fold</a:t>
            </a:r>
            <a:r>
              <a:rPr lang="en-US" sz="2000" b="1" kern="0" dirty="0">
                <a:solidFill>
                  <a:srgbClr val="290199"/>
                </a:solidFill>
                <a:effectLst>
                  <a:outerShdw blurRad="38100" dist="38100" dir="2700000" algn="tl">
                    <a:srgbClr val="C0C0C0"/>
                  </a:outerShdw>
                </a:effectLst>
                <a:latin typeface="Arial"/>
                <a:cs typeface="Arial"/>
              </a:rPr>
              <a:t> </a:t>
            </a:r>
          </a:p>
        </p:txBody>
      </p:sp>
      <p:sp>
        <p:nvSpPr>
          <p:cNvPr id="1452038" name="Rectangle 6"/>
          <p:cNvSpPr>
            <a:spLocks noChangeArrowheads="1"/>
          </p:cNvSpPr>
          <p:nvPr/>
        </p:nvSpPr>
        <p:spPr bwMode="auto">
          <a:xfrm>
            <a:off x="228600" y="-27384"/>
            <a:ext cx="2971800" cy="990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400" b="1">
                <a:solidFill>
                  <a:srgbClr val="000066"/>
                </a:solidFill>
              </a:rPr>
              <a:t>Why Study Folds ?</a:t>
            </a:r>
            <a:endParaRPr lang="en-US" sz="2400" b="1">
              <a:solidFill>
                <a:srgbClr val="FF0066"/>
              </a:solidFill>
            </a:endParaRPr>
          </a:p>
        </p:txBody>
      </p:sp>
      <p:pic>
        <p:nvPicPr>
          <p:cNvPr id="1452040" name="Picture 8" descr="09_h_0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2224" y="764704"/>
            <a:ext cx="4646240" cy="28261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52041" name="Picture 9" descr="box15"/>
          <p:cNvPicPr>
            <a:picLocks noChangeAspect="1" noChangeArrowheads="1"/>
          </p:cNvPicPr>
          <p:nvPr/>
        </p:nvPicPr>
        <p:blipFill>
          <a:blip r:embed="rId3">
            <a:extLst>
              <a:ext uri="{28A0092B-C50C-407E-A947-70E740481C1C}">
                <a14:useLocalDpi xmlns:a14="http://schemas.microsoft.com/office/drawing/2010/main" val="0"/>
              </a:ext>
            </a:extLst>
          </a:blip>
          <a:srcRect t="2249"/>
          <a:stretch>
            <a:fillRect/>
          </a:stretch>
        </p:blipFill>
        <p:spPr bwMode="auto">
          <a:xfrm>
            <a:off x="176684" y="908720"/>
            <a:ext cx="3962400" cy="27066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3059832" y="44624"/>
            <a:ext cx="6084168" cy="136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r" rtl="1" fontAlgn="base">
              <a:spcBef>
                <a:spcPct val="20000"/>
              </a:spcBef>
              <a:spcAft>
                <a:spcPct val="0"/>
              </a:spcAft>
              <a:buClr>
                <a:schemeClr val="accent1"/>
              </a:buClr>
              <a:buSzPct val="75000"/>
              <a:buFont typeface="Wingdings" pitchFamily="2" charset="2"/>
              <a:buChar char="l"/>
              <a:defRPr sz="2800">
                <a:solidFill>
                  <a:schemeClr val="tx2"/>
                </a:solidFill>
                <a:latin typeface="+mn-lt"/>
                <a:cs typeface="+mn-cs"/>
              </a:defRPr>
            </a:lvl2pPr>
            <a:lvl3pPr marL="1143000" indent="-228600" algn="r" rtl="1" fontAlgn="base">
              <a:spcBef>
                <a:spcPct val="20000"/>
              </a:spcBef>
              <a:spcAft>
                <a:spcPct val="0"/>
              </a:spcAft>
              <a:buClr>
                <a:schemeClr val="accent2"/>
              </a:buClr>
              <a:buChar char="•"/>
              <a:defRPr sz="2400">
                <a:solidFill>
                  <a:schemeClr val="tx2"/>
                </a:solidFill>
                <a:latin typeface="+mn-lt"/>
                <a:cs typeface="+mn-cs"/>
              </a:defRPr>
            </a:lvl3pPr>
            <a:lvl4pPr marL="1600200" indent="-228600" algn="r" rtl="1" fontAlgn="base">
              <a:spcBef>
                <a:spcPct val="20000"/>
              </a:spcBef>
              <a:spcAft>
                <a:spcPct val="0"/>
              </a:spcAft>
              <a:buClr>
                <a:schemeClr val="tx1"/>
              </a:buClr>
              <a:buChar char="•"/>
              <a:defRPr sz="2000">
                <a:solidFill>
                  <a:schemeClr val="tx2"/>
                </a:solidFill>
                <a:latin typeface="+mn-lt"/>
                <a:cs typeface="+mn-cs"/>
              </a:defRPr>
            </a:lvl4pPr>
            <a:lvl5pPr marL="2057400" indent="-228600" algn="r" rtl="1" fontAlgn="base">
              <a:spcBef>
                <a:spcPct val="20000"/>
              </a:spcBef>
              <a:spcAft>
                <a:spcPct val="0"/>
              </a:spcAft>
              <a:buChar char="•"/>
              <a:defRPr sz="2000">
                <a:solidFill>
                  <a:schemeClr val="tx2"/>
                </a:solidFill>
                <a:latin typeface="+mn-lt"/>
                <a:cs typeface="+mn-cs"/>
              </a:defRPr>
            </a:lvl5pPr>
            <a:lvl6pPr marL="2514600" indent="-228600" algn="r" rtl="1" fontAlgn="base">
              <a:spcBef>
                <a:spcPct val="20000"/>
              </a:spcBef>
              <a:spcAft>
                <a:spcPct val="0"/>
              </a:spcAft>
              <a:buChar char="•"/>
              <a:defRPr sz="2000">
                <a:solidFill>
                  <a:schemeClr val="tx2"/>
                </a:solidFill>
                <a:latin typeface="+mn-lt"/>
                <a:cs typeface="+mn-cs"/>
              </a:defRPr>
            </a:lvl6pPr>
            <a:lvl7pPr marL="2971800" indent="-228600" algn="r" rtl="1" fontAlgn="base">
              <a:spcBef>
                <a:spcPct val="20000"/>
              </a:spcBef>
              <a:spcAft>
                <a:spcPct val="0"/>
              </a:spcAft>
              <a:buChar char="•"/>
              <a:defRPr sz="2000">
                <a:solidFill>
                  <a:schemeClr val="tx2"/>
                </a:solidFill>
                <a:latin typeface="+mn-lt"/>
                <a:cs typeface="+mn-cs"/>
              </a:defRPr>
            </a:lvl7pPr>
            <a:lvl8pPr marL="3429000" indent="-228600" algn="r" rtl="1" fontAlgn="base">
              <a:spcBef>
                <a:spcPct val="20000"/>
              </a:spcBef>
              <a:spcAft>
                <a:spcPct val="0"/>
              </a:spcAft>
              <a:buChar char="•"/>
              <a:defRPr sz="2000">
                <a:solidFill>
                  <a:schemeClr val="tx2"/>
                </a:solidFill>
                <a:latin typeface="+mn-lt"/>
                <a:cs typeface="+mn-cs"/>
              </a:defRPr>
            </a:lvl8pPr>
            <a:lvl9pPr marL="3886200" indent="-228600" algn="r" rtl="1" fontAlgn="base">
              <a:spcBef>
                <a:spcPct val="20000"/>
              </a:spcBef>
              <a:spcAft>
                <a:spcPct val="0"/>
              </a:spcAft>
              <a:buChar char="•"/>
              <a:defRPr sz="2000">
                <a:solidFill>
                  <a:schemeClr val="tx2"/>
                </a:solidFill>
                <a:latin typeface="+mn-lt"/>
                <a:cs typeface="+mn-cs"/>
              </a:defRPr>
            </a:lvl9pPr>
          </a:lstStyle>
          <a:p>
            <a:pPr marL="0" lvl="0" indent="0" fontAlgn="auto">
              <a:spcBef>
                <a:spcPct val="50000"/>
              </a:spcBef>
              <a:spcAft>
                <a:spcPts val="0"/>
              </a:spcAft>
              <a:buClrTx/>
              <a:buSzTx/>
              <a:buNone/>
            </a:pPr>
            <a:r>
              <a:rPr kumimoji="0" lang="ar-IQ" sz="2000" b="1" i="1" u="none" strike="noStrike" kern="0" cap="none" spc="0" normalizeH="0" baseline="0" noProof="0" dirty="0">
                <a:ln>
                  <a:noFill/>
                </a:ln>
                <a:solidFill>
                  <a:srgbClr val="290199"/>
                </a:solidFill>
                <a:effectLst>
                  <a:outerShdw blurRad="38100" dist="38100" dir="2700000" algn="tl">
                    <a:srgbClr val="C0C0C0"/>
                  </a:outerShdw>
                </a:effectLst>
                <a:uLnTx/>
                <a:uFillTx/>
                <a:latin typeface="Arial"/>
                <a:ea typeface="+mn-ea"/>
                <a:cs typeface="Arial"/>
              </a:rPr>
              <a:t>               </a:t>
            </a:r>
            <a:r>
              <a:rPr kumimoji="0" lang="en-US" sz="2000" b="1" i="1" u="none" strike="noStrike" kern="0" cap="none" spc="0" normalizeH="0" baseline="0" noProof="0" dirty="0">
                <a:ln>
                  <a:noFill/>
                </a:ln>
                <a:solidFill>
                  <a:srgbClr val="290199"/>
                </a:solidFill>
                <a:effectLst>
                  <a:outerShdw blurRad="38100" dist="38100" dir="2700000" algn="tl">
                    <a:srgbClr val="C0C0C0"/>
                  </a:outerShdw>
                </a:effectLst>
                <a:uLnTx/>
                <a:uFillTx/>
                <a:latin typeface="Arial"/>
                <a:ea typeface="+mn-ea"/>
                <a:cs typeface="Arial"/>
              </a:rPr>
              <a:t>-Hydrocarbon traps.(</a:t>
            </a:r>
            <a:r>
              <a:rPr lang="en-US" sz="2400" b="1" dirty="0">
                <a:solidFill>
                  <a:srgbClr val="FF0000"/>
                </a:solidFill>
              </a:rPr>
              <a:t> Folds can trap oil and natural gas.)</a:t>
            </a:r>
            <a:endParaRPr kumimoji="0" lang="en-US" sz="2000" b="1" i="1" u="none" strike="noStrike" kern="0" cap="none" spc="0" normalizeH="0" baseline="0" noProof="0" dirty="0">
              <a:ln>
                <a:noFill/>
              </a:ln>
              <a:solidFill>
                <a:srgbClr val="290199"/>
              </a:solidFill>
              <a:effectLst>
                <a:outerShdw blurRad="38100" dist="38100" dir="2700000" algn="tl">
                  <a:srgbClr val="C0C0C0"/>
                </a:outerShdw>
              </a:effectLst>
              <a:uLnTx/>
              <a:uFillTx/>
              <a:latin typeface="Arial"/>
              <a:ea typeface="+mn-ea"/>
              <a:cs typeface="Arial"/>
            </a:endParaRPr>
          </a:p>
          <a:p>
            <a:pPr marL="0" marR="0" lvl="0" indent="0" algn="l" defTabSz="914400" rtl="0" eaLnBrk="1" fontAlgn="base" latinLnBrk="0" hangingPunct="1">
              <a:lnSpc>
                <a:spcPct val="100000"/>
              </a:lnSpc>
              <a:spcBef>
                <a:spcPct val="20000"/>
              </a:spcBef>
              <a:spcAft>
                <a:spcPct val="0"/>
              </a:spcAft>
              <a:buClr>
                <a:srgbClr val="336666"/>
              </a:buClr>
              <a:buSzPct val="70000"/>
              <a:buNone/>
              <a:tabLst/>
              <a:defRPr/>
            </a:pPr>
            <a:r>
              <a:rPr kumimoji="0" lang="en-US" sz="2000" b="1" i="1" u="none" strike="noStrike" kern="0" cap="none" spc="0" normalizeH="0" baseline="0" noProof="0" dirty="0">
                <a:ln>
                  <a:noFill/>
                </a:ln>
                <a:solidFill>
                  <a:srgbClr val="290199"/>
                </a:solidFill>
                <a:effectLst>
                  <a:outerShdw blurRad="38100" dist="38100" dir="2700000" algn="tl">
                    <a:srgbClr val="C0C0C0"/>
                  </a:outerShdw>
                </a:effectLst>
                <a:uLnTx/>
                <a:uFillTx/>
                <a:latin typeface="Arial"/>
                <a:ea typeface="+mn-ea"/>
                <a:cs typeface="Arial"/>
              </a:rPr>
              <a:t>-</a:t>
            </a:r>
            <a:endParaRPr kumimoji="0" lang="en-US" sz="2000" b="1" i="0" u="none" strike="noStrike" kern="0" cap="none" spc="0" normalizeH="0" baseline="0" noProof="0" dirty="0">
              <a:ln>
                <a:noFill/>
              </a:ln>
              <a:solidFill>
                <a:srgbClr val="290199"/>
              </a:solidFill>
              <a:effectLst>
                <a:outerShdw blurRad="38100" dist="38100" dir="2700000" algn="tl">
                  <a:srgbClr val="C0C0C0"/>
                </a:outerShdw>
              </a:effectLst>
              <a:uLnTx/>
              <a:uFillTx/>
              <a:latin typeface="Arial"/>
              <a:ea typeface="+mn-ea"/>
              <a:cs typeface="Aria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520" y="3645024"/>
            <a:ext cx="4355976" cy="296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رقم الشريحة 4"/>
          <p:cNvSpPr>
            <a:spLocks noGrp="1"/>
          </p:cNvSpPr>
          <p:nvPr>
            <p:ph type="sldNum" sz="quarter" idx="12"/>
          </p:nvPr>
        </p:nvSpPr>
        <p:spPr/>
        <p:txBody>
          <a:bodyPr/>
          <a:lstStyle/>
          <a:p>
            <a:fld id="{303EBA22-27A4-4B72-878D-030B6881E55A}" type="slidenum">
              <a:rPr lang="ar-IQ" smtClean="0"/>
              <a:pPr/>
              <a:t>7</a:t>
            </a:fld>
            <a:endParaRPr lang="ar-IQ"/>
          </a:p>
        </p:txBody>
      </p:sp>
      <p:sp>
        <p:nvSpPr>
          <p:cNvPr id="2" name="عنصر نائب للتاريخ 1">
            <a:extLst>
              <a:ext uri="{FF2B5EF4-FFF2-40B4-BE49-F238E27FC236}">
                <a16:creationId xmlns:a16="http://schemas.microsoft.com/office/drawing/2014/main" id="{B20D658D-4503-3226-3D74-1D9E560EB0F4}"/>
              </a:ext>
            </a:extLst>
          </p:cNvPr>
          <p:cNvSpPr>
            <a:spLocks noGrp="1"/>
          </p:cNvSpPr>
          <p:nvPr>
            <p:ph type="dt" sz="half" idx="10"/>
          </p:nvPr>
        </p:nvSpPr>
        <p:spPr/>
        <p:txBody>
          <a:bodyPr/>
          <a:lstStyle/>
          <a:p>
            <a:fld id="{A126553A-7E8C-4E9A-AE9C-966642D20AA1}" type="datetime1">
              <a:rPr lang="en-US" smtClean="0"/>
              <a:t>3/9/2025</a:t>
            </a:fld>
            <a:endParaRPr lang="ar-IQ"/>
          </a:p>
        </p:txBody>
      </p:sp>
      <p:sp>
        <p:nvSpPr>
          <p:cNvPr id="3" name="عنصر نائب للتذييل 2">
            <a:extLst>
              <a:ext uri="{FF2B5EF4-FFF2-40B4-BE49-F238E27FC236}">
                <a16:creationId xmlns:a16="http://schemas.microsoft.com/office/drawing/2014/main" id="{1F28AE56-1BD6-B283-FE60-A285DAE90DED}"/>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1731870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452038"/>
                                        </p:tgtEl>
                                        <p:attrNameLst>
                                          <p:attrName>style.visibility</p:attrName>
                                        </p:attrNameLst>
                                      </p:cBhvr>
                                      <p:to>
                                        <p:strVal val="visible"/>
                                      </p:to>
                                    </p:set>
                                    <p:anim calcmode="lin" valueType="num">
                                      <p:cBhvr>
                                        <p:cTn id="7" dur="3000" fill="hold"/>
                                        <p:tgtEl>
                                          <p:spTgt spid="1452038"/>
                                        </p:tgtEl>
                                        <p:attrNameLst>
                                          <p:attrName>ppt_w</p:attrName>
                                        </p:attrNameLst>
                                      </p:cBhvr>
                                      <p:tavLst>
                                        <p:tav tm="0">
                                          <p:val>
                                            <p:fltVal val="0"/>
                                          </p:val>
                                        </p:tav>
                                        <p:tav tm="100000">
                                          <p:val>
                                            <p:strVal val="#ppt_w"/>
                                          </p:val>
                                        </p:tav>
                                      </p:tavLst>
                                    </p:anim>
                                    <p:anim calcmode="lin" valueType="num">
                                      <p:cBhvr>
                                        <p:cTn id="8" dur="3000" fill="hold"/>
                                        <p:tgtEl>
                                          <p:spTgt spid="1452038"/>
                                        </p:tgtEl>
                                        <p:attrNameLst>
                                          <p:attrName>ppt_h</p:attrName>
                                        </p:attrNameLst>
                                      </p:cBhvr>
                                      <p:tavLst>
                                        <p:tav tm="0">
                                          <p:val>
                                            <p:fltVal val="0"/>
                                          </p:val>
                                        </p:tav>
                                        <p:tav tm="100000">
                                          <p:val>
                                            <p:strVal val="#ppt_h"/>
                                          </p:val>
                                        </p:tav>
                                      </p:tavLst>
                                    </p:anim>
                                    <p:anim calcmode="lin" valueType="num">
                                      <p:cBhvr>
                                        <p:cTn id="9" dur="3000" fill="hold"/>
                                        <p:tgtEl>
                                          <p:spTgt spid="1452038"/>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452038"/>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3000"/>
                            </p:stCondLst>
                            <p:childTnLst>
                              <p:par>
                                <p:cTn id="12" presetID="15" presetClass="entr" presetSubtype="0" fill="hold" nodeType="afterEffect">
                                  <p:stCondLst>
                                    <p:cond delay="0"/>
                                  </p:stCondLst>
                                  <p:childTnLst>
                                    <p:set>
                                      <p:cBhvr>
                                        <p:cTn id="13" dur="1" fill="hold">
                                          <p:stCondLst>
                                            <p:cond delay="0"/>
                                          </p:stCondLst>
                                        </p:cTn>
                                        <p:tgtEl>
                                          <p:spTgt spid="1452041"/>
                                        </p:tgtEl>
                                        <p:attrNameLst>
                                          <p:attrName>style.visibility</p:attrName>
                                        </p:attrNameLst>
                                      </p:cBhvr>
                                      <p:to>
                                        <p:strVal val="visible"/>
                                      </p:to>
                                    </p:set>
                                    <p:anim calcmode="lin" valueType="num">
                                      <p:cBhvr>
                                        <p:cTn id="14" dur="3000" fill="hold"/>
                                        <p:tgtEl>
                                          <p:spTgt spid="1452041"/>
                                        </p:tgtEl>
                                        <p:attrNameLst>
                                          <p:attrName>ppt_w</p:attrName>
                                        </p:attrNameLst>
                                      </p:cBhvr>
                                      <p:tavLst>
                                        <p:tav tm="0">
                                          <p:val>
                                            <p:fltVal val="0"/>
                                          </p:val>
                                        </p:tav>
                                        <p:tav tm="100000">
                                          <p:val>
                                            <p:strVal val="#ppt_w"/>
                                          </p:val>
                                        </p:tav>
                                      </p:tavLst>
                                    </p:anim>
                                    <p:anim calcmode="lin" valueType="num">
                                      <p:cBhvr>
                                        <p:cTn id="15" dur="3000" fill="hold"/>
                                        <p:tgtEl>
                                          <p:spTgt spid="1452041"/>
                                        </p:tgtEl>
                                        <p:attrNameLst>
                                          <p:attrName>ppt_h</p:attrName>
                                        </p:attrNameLst>
                                      </p:cBhvr>
                                      <p:tavLst>
                                        <p:tav tm="0">
                                          <p:val>
                                            <p:fltVal val="0"/>
                                          </p:val>
                                        </p:tav>
                                        <p:tav tm="100000">
                                          <p:val>
                                            <p:strVal val="#ppt_h"/>
                                          </p:val>
                                        </p:tav>
                                      </p:tavLst>
                                    </p:anim>
                                    <p:anim calcmode="lin" valueType="num">
                                      <p:cBhvr>
                                        <p:cTn id="16" dur="3000" fill="hold"/>
                                        <p:tgtEl>
                                          <p:spTgt spid="1452041"/>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1452041"/>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6000"/>
                            </p:stCondLst>
                            <p:childTnLst>
                              <p:par>
                                <p:cTn id="19" presetID="15" presetClass="entr" presetSubtype="0" fill="hold" nodeType="afterEffect">
                                  <p:stCondLst>
                                    <p:cond delay="0"/>
                                  </p:stCondLst>
                                  <p:childTnLst>
                                    <p:set>
                                      <p:cBhvr>
                                        <p:cTn id="20" dur="1" fill="hold">
                                          <p:stCondLst>
                                            <p:cond delay="0"/>
                                          </p:stCondLst>
                                        </p:cTn>
                                        <p:tgtEl>
                                          <p:spTgt spid="1452040"/>
                                        </p:tgtEl>
                                        <p:attrNameLst>
                                          <p:attrName>style.visibility</p:attrName>
                                        </p:attrNameLst>
                                      </p:cBhvr>
                                      <p:to>
                                        <p:strVal val="visible"/>
                                      </p:to>
                                    </p:set>
                                    <p:anim calcmode="lin" valueType="num">
                                      <p:cBhvr>
                                        <p:cTn id="21" dur="3000" fill="hold"/>
                                        <p:tgtEl>
                                          <p:spTgt spid="1452040"/>
                                        </p:tgtEl>
                                        <p:attrNameLst>
                                          <p:attrName>ppt_w</p:attrName>
                                        </p:attrNameLst>
                                      </p:cBhvr>
                                      <p:tavLst>
                                        <p:tav tm="0">
                                          <p:val>
                                            <p:fltVal val="0"/>
                                          </p:val>
                                        </p:tav>
                                        <p:tav tm="100000">
                                          <p:val>
                                            <p:strVal val="#ppt_w"/>
                                          </p:val>
                                        </p:tav>
                                      </p:tavLst>
                                    </p:anim>
                                    <p:anim calcmode="lin" valueType="num">
                                      <p:cBhvr>
                                        <p:cTn id="22" dur="3000" fill="hold"/>
                                        <p:tgtEl>
                                          <p:spTgt spid="1452040"/>
                                        </p:tgtEl>
                                        <p:attrNameLst>
                                          <p:attrName>ppt_h</p:attrName>
                                        </p:attrNameLst>
                                      </p:cBhvr>
                                      <p:tavLst>
                                        <p:tav tm="0">
                                          <p:val>
                                            <p:fltVal val="0"/>
                                          </p:val>
                                        </p:tav>
                                        <p:tav tm="100000">
                                          <p:val>
                                            <p:strVal val="#ppt_h"/>
                                          </p:val>
                                        </p:tav>
                                      </p:tavLst>
                                    </p:anim>
                                    <p:anim calcmode="lin" valueType="num">
                                      <p:cBhvr>
                                        <p:cTn id="23" dur="3000" fill="hold"/>
                                        <p:tgtEl>
                                          <p:spTgt spid="1452040"/>
                                        </p:tgtEl>
                                        <p:attrNameLst>
                                          <p:attrName>ppt_x</p:attrName>
                                        </p:attrNameLst>
                                      </p:cBhvr>
                                      <p:tavLst>
                                        <p:tav tm="0" fmla="#ppt_x+(cos(-2*pi*(1-$))*-#ppt_x-sin(-2*pi*(1-$))*(1-#ppt_y))*(1-$)">
                                          <p:val>
                                            <p:fltVal val="0"/>
                                          </p:val>
                                        </p:tav>
                                        <p:tav tm="100000">
                                          <p:val>
                                            <p:fltVal val="1"/>
                                          </p:val>
                                        </p:tav>
                                      </p:tavLst>
                                    </p:anim>
                                    <p:anim calcmode="lin" valueType="num">
                                      <p:cBhvr>
                                        <p:cTn id="24" dur="3000" fill="hold"/>
                                        <p:tgtEl>
                                          <p:spTgt spid="14520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0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i="1"/>
              <a:t>Scale types of Folds</a:t>
            </a:r>
            <a:r>
              <a:rPr lang="en-US"/>
              <a:t> </a:t>
            </a:r>
          </a:p>
        </p:txBody>
      </p:sp>
      <p:sp>
        <p:nvSpPr>
          <p:cNvPr id="13315" name="Rectangle 3"/>
          <p:cNvSpPr>
            <a:spLocks noGrp="1" noChangeArrowheads="1"/>
          </p:cNvSpPr>
          <p:nvPr>
            <p:ph type="body" idx="1"/>
          </p:nvPr>
        </p:nvSpPr>
        <p:spPr>
          <a:xfrm>
            <a:off x="395288" y="1844675"/>
            <a:ext cx="5113337" cy="4114800"/>
          </a:xfrm>
        </p:spPr>
        <p:txBody>
          <a:bodyPr/>
          <a:lstStyle/>
          <a:p>
            <a:pPr algn="l" rtl="0">
              <a:lnSpc>
                <a:spcPct val="80000"/>
              </a:lnSpc>
              <a:buFont typeface="Wingdings" pitchFamily="2" charset="2"/>
              <a:buNone/>
            </a:pPr>
            <a:r>
              <a:rPr lang="en-US" sz="3400" b="1" dirty="0">
                <a:effectLst>
                  <a:outerShdw blurRad="38100" dist="38100" dir="2700000" algn="tl">
                    <a:srgbClr val="C0C0C0"/>
                  </a:outerShdw>
                </a:effectLst>
              </a:rPr>
              <a:t>Folds can present in all scales </a:t>
            </a:r>
          </a:p>
          <a:p>
            <a:pPr algn="l" rtl="0">
              <a:lnSpc>
                <a:spcPct val="80000"/>
              </a:lnSpc>
            </a:pPr>
            <a:r>
              <a:rPr lang="en-US" sz="3400" b="1" i="1" dirty="0">
                <a:solidFill>
                  <a:srgbClr val="290199"/>
                </a:solidFill>
                <a:effectLst>
                  <a:outerShdw blurRad="38100" dist="38100" dir="2700000" algn="tl">
                    <a:srgbClr val="C0C0C0"/>
                  </a:outerShdw>
                </a:effectLst>
              </a:rPr>
              <a:t>microscopic</a:t>
            </a:r>
            <a:r>
              <a:rPr lang="en-US" sz="3400" dirty="0"/>
              <a:t> </a:t>
            </a:r>
            <a:r>
              <a:rPr lang="en-US" sz="2000" b="1" dirty="0"/>
              <a:t>(require magnification)</a:t>
            </a:r>
          </a:p>
          <a:p>
            <a:pPr algn="l" rtl="0">
              <a:lnSpc>
                <a:spcPct val="80000"/>
              </a:lnSpc>
            </a:pPr>
            <a:r>
              <a:rPr lang="en-US" sz="3400" b="1" i="1" dirty="0" err="1">
                <a:solidFill>
                  <a:srgbClr val="290199"/>
                </a:solidFill>
                <a:effectLst>
                  <a:outerShdw blurRad="38100" dist="38100" dir="2700000" algn="tl">
                    <a:srgbClr val="C0C0C0"/>
                  </a:outerShdw>
                </a:effectLst>
              </a:rPr>
              <a:t>mesoscopic</a:t>
            </a:r>
            <a:r>
              <a:rPr lang="en-US" sz="3400" dirty="0"/>
              <a:t> </a:t>
            </a:r>
            <a:r>
              <a:rPr lang="en-US" sz="2000" b="1" dirty="0"/>
              <a:t>(specimen and outcrop size)</a:t>
            </a:r>
          </a:p>
          <a:p>
            <a:pPr algn="l" rtl="0">
              <a:lnSpc>
                <a:spcPct val="80000"/>
              </a:lnSpc>
            </a:pPr>
            <a:r>
              <a:rPr lang="en-US" sz="3400" b="1" i="1" dirty="0">
                <a:solidFill>
                  <a:srgbClr val="290199"/>
                </a:solidFill>
                <a:effectLst>
                  <a:outerShdw blurRad="38100" dist="38100" dir="2700000" algn="tl">
                    <a:srgbClr val="C0C0C0"/>
                  </a:outerShdw>
                </a:effectLst>
              </a:rPr>
              <a:t>macroscopic </a:t>
            </a:r>
            <a:r>
              <a:rPr lang="en-US" sz="2000" b="1" dirty="0">
                <a:effectLst>
                  <a:outerShdw blurRad="38100" dist="38100" dir="2700000" algn="tl">
                    <a:srgbClr val="C0C0C0"/>
                  </a:outerShdw>
                </a:effectLst>
              </a:rPr>
              <a:t>(larger scale)</a:t>
            </a:r>
            <a:endParaRPr lang="en-US" sz="2000" b="1" i="1" u="sng" dirty="0">
              <a:effectLst>
                <a:outerShdw blurRad="38100" dist="38100" dir="2700000" algn="tl">
                  <a:srgbClr val="C0C0C0"/>
                </a:outerShdw>
              </a:effectLst>
            </a:endParaRPr>
          </a:p>
        </p:txBody>
      </p:sp>
      <p:pic>
        <p:nvPicPr>
          <p:cNvPr id="13316" name="Picture 4" descr="refol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557338"/>
            <a:ext cx="3398838" cy="2087562"/>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kinkF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860800"/>
            <a:ext cx="3673475" cy="2520950"/>
          </a:xfrm>
          <a:prstGeom prst="rect">
            <a:avLst/>
          </a:prstGeom>
          <a:noFill/>
          <a:extLst>
            <a:ext uri="{909E8E84-426E-40DD-AFC4-6F175D3DCCD1}">
              <a14:hiddenFill xmlns:a14="http://schemas.microsoft.com/office/drawing/2010/main">
                <a:solidFill>
                  <a:srgbClr val="FFFFFF"/>
                </a:solidFill>
              </a14:hiddenFill>
            </a:ext>
          </a:extLst>
        </p:spPr>
      </p:pic>
      <p:sp>
        <p:nvSpPr>
          <p:cNvPr id="4" name="عنصر نائب لرقم الشريحة 3"/>
          <p:cNvSpPr>
            <a:spLocks noGrp="1"/>
          </p:cNvSpPr>
          <p:nvPr>
            <p:ph type="sldNum" sz="quarter" idx="12"/>
          </p:nvPr>
        </p:nvSpPr>
        <p:spPr/>
        <p:txBody>
          <a:bodyPr/>
          <a:lstStyle/>
          <a:p>
            <a:fld id="{4FFEB202-40DF-4670-ABF1-E400DF751BC5}" type="slidenum">
              <a:rPr lang="ar-SA" smtClean="0">
                <a:solidFill>
                  <a:srgbClr val="336666"/>
                </a:solidFill>
              </a:rPr>
              <a:pPr/>
              <a:t>8</a:t>
            </a:fld>
            <a:endParaRPr lang="en-US">
              <a:solidFill>
                <a:srgbClr val="336666"/>
              </a:solidFill>
            </a:endParaRPr>
          </a:p>
        </p:txBody>
      </p:sp>
      <p:sp>
        <p:nvSpPr>
          <p:cNvPr id="2" name="عنصر نائب للتاريخ 1">
            <a:extLst>
              <a:ext uri="{FF2B5EF4-FFF2-40B4-BE49-F238E27FC236}">
                <a16:creationId xmlns:a16="http://schemas.microsoft.com/office/drawing/2014/main" id="{D94DAD31-C082-CF99-E188-A99C2D2766BA}"/>
              </a:ext>
            </a:extLst>
          </p:cNvPr>
          <p:cNvSpPr>
            <a:spLocks noGrp="1"/>
          </p:cNvSpPr>
          <p:nvPr>
            <p:ph type="dt" sz="half" idx="10"/>
          </p:nvPr>
        </p:nvSpPr>
        <p:spPr/>
        <p:txBody>
          <a:bodyPr/>
          <a:lstStyle/>
          <a:p>
            <a:fld id="{8BFB3EFC-7A9A-4A99-9AE1-33E1A7E19D8E}" type="datetime1">
              <a:rPr lang="en-US" smtClean="0">
                <a:solidFill>
                  <a:srgbClr val="336666"/>
                </a:solidFill>
              </a:rPr>
              <a:t>3/9/2025</a:t>
            </a:fld>
            <a:endParaRPr lang="en-US">
              <a:solidFill>
                <a:srgbClr val="336666"/>
              </a:solidFill>
            </a:endParaRPr>
          </a:p>
        </p:txBody>
      </p:sp>
      <p:sp>
        <p:nvSpPr>
          <p:cNvPr id="3" name="عنصر نائب للتذييل 2">
            <a:extLst>
              <a:ext uri="{FF2B5EF4-FFF2-40B4-BE49-F238E27FC236}">
                <a16:creationId xmlns:a16="http://schemas.microsoft.com/office/drawing/2014/main" id="{DEC1EDB2-2433-7702-195E-15CE92337F10}"/>
              </a:ext>
            </a:extLst>
          </p:cNvPr>
          <p:cNvSpPr>
            <a:spLocks noGrp="1"/>
          </p:cNvSpPr>
          <p:nvPr>
            <p:ph type="ftr" sz="quarter" idx="11"/>
          </p:nvPr>
        </p:nvSpPr>
        <p:spPr/>
        <p:txBody>
          <a:bodyPr/>
          <a:lstStyle/>
          <a:p>
            <a:r>
              <a:rPr lang="en-US">
                <a:solidFill>
                  <a:srgbClr val="336666"/>
                </a:solidFill>
              </a:rPr>
              <a:t>folds         dr.rabeea znad  </a:t>
            </a:r>
          </a:p>
        </p:txBody>
      </p:sp>
    </p:spTree>
    <p:extLst>
      <p:ext uri="{BB962C8B-B14F-4D97-AF65-F5344CB8AC3E}">
        <p14:creationId xmlns:p14="http://schemas.microsoft.com/office/powerpoint/2010/main" val="40379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6632"/>
            <a:ext cx="4536504" cy="288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3" descr="3l95-19%20sync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3471611"/>
            <a:ext cx="4824536" cy="3197749"/>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رقم الشريحة 1"/>
          <p:cNvSpPr>
            <a:spLocks noGrp="1"/>
          </p:cNvSpPr>
          <p:nvPr>
            <p:ph type="sldNum" sz="quarter" idx="12"/>
          </p:nvPr>
        </p:nvSpPr>
        <p:spPr/>
        <p:txBody>
          <a:bodyPr/>
          <a:lstStyle/>
          <a:p>
            <a:fld id="{303EBA22-27A4-4B72-878D-030B6881E55A}" type="slidenum">
              <a:rPr lang="ar-IQ" smtClean="0"/>
              <a:pPr/>
              <a:t>9</a:t>
            </a:fld>
            <a:endParaRPr lang="ar-IQ"/>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782" t="44006" r="18328" b="2448"/>
          <a:stretch/>
        </p:blipFill>
        <p:spPr bwMode="auto">
          <a:xfrm>
            <a:off x="5146267" y="4080049"/>
            <a:ext cx="3890229" cy="244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تاريخ 3">
            <a:extLst>
              <a:ext uri="{FF2B5EF4-FFF2-40B4-BE49-F238E27FC236}">
                <a16:creationId xmlns:a16="http://schemas.microsoft.com/office/drawing/2014/main" id="{59045BA7-7383-27CE-2CFA-9440FA4A3F52}"/>
              </a:ext>
            </a:extLst>
          </p:cNvPr>
          <p:cNvSpPr>
            <a:spLocks noGrp="1"/>
          </p:cNvSpPr>
          <p:nvPr>
            <p:ph type="dt" sz="half" idx="10"/>
          </p:nvPr>
        </p:nvSpPr>
        <p:spPr/>
        <p:txBody>
          <a:bodyPr/>
          <a:lstStyle/>
          <a:p>
            <a:fld id="{447EE956-C20E-47EA-91FE-939732D7F8AD}" type="datetime1">
              <a:rPr lang="en-US" smtClean="0"/>
              <a:t>3/9/2025</a:t>
            </a:fld>
            <a:endParaRPr lang="ar-IQ"/>
          </a:p>
        </p:txBody>
      </p:sp>
      <p:sp>
        <p:nvSpPr>
          <p:cNvPr id="5" name="عنصر نائب للتذييل 4">
            <a:extLst>
              <a:ext uri="{FF2B5EF4-FFF2-40B4-BE49-F238E27FC236}">
                <a16:creationId xmlns:a16="http://schemas.microsoft.com/office/drawing/2014/main" id="{C85DB50D-817F-4E1C-8E9E-3FAD0A4E7795}"/>
              </a:ext>
            </a:extLst>
          </p:cNvPr>
          <p:cNvSpPr>
            <a:spLocks noGrp="1"/>
          </p:cNvSpPr>
          <p:nvPr>
            <p:ph type="ftr" sz="quarter" idx="11"/>
          </p:nvPr>
        </p:nvSpPr>
        <p:spPr/>
        <p:txBody>
          <a:bodyPr/>
          <a:lstStyle/>
          <a:p>
            <a:r>
              <a:rPr lang="en-US"/>
              <a:t>folds         dr.rabeea znad  </a:t>
            </a:r>
            <a:endParaRPr lang="ar-IQ"/>
          </a:p>
        </p:txBody>
      </p:sp>
    </p:spTree>
    <p:extLst>
      <p:ext uri="{BB962C8B-B14F-4D97-AF65-F5344CB8AC3E}">
        <p14:creationId xmlns:p14="http://schemas.microsoft.com/office/powerpoint/2010/main" val="26060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14990</TotalTime>
  <Words>4481</Words>
  <Application>Microsoft Office PowerPoint</Application>
  <PresentationFormat>عرض على الشاشة (4:3)</PresentationFormat>
  <Paragraphs>526</Paragraphs>
  <Slides>65</Slides>
  <Notes>7</Notes>
  <HiddenSlides>0</HiddenSlides>
  <MMClips>0</MMClips>
  <ScaleCrop>false</ScaleCrop>
  <HeadingPairs>
    <vt:vector size="8" baseType="variant">
      <vt:variant>
        <vt:lpstr>الخطوط المستخدمة</vt:lpstr>
      </vt:variant>
      <vt:variant>
        <vt:i4>8</vt:i4>
      </vt:variant>
      <vt:variant>
        <vt:lpstr>نسق</vt:lpstr>
      </vt:variant>
      <vt:variant>
        <vt:i4>9</vt:i4>
      </vt:variant>
      <vt:variant>
        <vt:lpstr>خوادم OLE مضمنة</vt:lpstr>
      </vt:variant>
      <vt:variant>
        <vt:i4>1</vt:i4>
      </vt:variant>
      <vt:variant>
        <vt:lpstr>عناوين الشرائح</vt:lpstr>
      </vt:variant>
      <vt:variant>
        <vt:i4>65</vt:i4>
      </vt:variant>
    </vt:vector>
  </HeadingPairs>
  <TitlesOfParts>
    <vt:vector size="83" baseType="lpstr">
      <vt:lpstr>Arial</vt:lpstr>
      <vt:lpstr>Arial Black</vt:lpstr>
      <vt:lpstr>Calibri</vt:lpstr>
      <vt:lpstr>Franklin Gothic Book</vt:lpstr>
      <vt:lpstr>Tahoma</vt:lpstr>
      <vt:lpstr>Times</vt:lpstr>
      <vt:lpstr>Times New Roman</vt:lpstr>
      <vt:lpstr>Wingdings</vt:lpstr>
      <vt:lpstr>Office Theme</vt:lpstr>
      <vt:lpstr>1_Default Design</vt:lpstr>
      <vt:lpstr>2_Default Design</vt:lpstr>
      <vt:lpstr>1_Blank Presentation</vt:lpstr>
      <vt:lpstr>2_Echo</vt:lpstr>
      <vt:lpstr>Default Design</vt:lpstr>
      <vt:lpstr>3_Default Design</vt:lpstr>
      <vt:lpstr>سمة Office</vt:lpstr>
      <vt:lpstr>1_سمة Office</vt:lpstr>
      <vt:lpstr>صورة فوتوغرافية من Photo Editor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Scale types of Folds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الاتكاء Vergence  Asymmetry and</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الطيات الغير متناغمة Disharmonic Folds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Dr.Rabeea</dc:creator>
  <cp:lastModifiedBy>GEOLOGY</cp:lastModifiedBy>
  <cp:revision>402</cp:revision>
  <dcterms:created xsi:type="dcterms:W3CDTF">2013-08-23T14:44:05Z</dcterms:created>
  <dcterms:modified xsi:type="dcterms:W3CDTF">2025-03-09T09:12:05Z</dcterms:modified>
</cp:coreProperties>
</file>