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4" r:id="rId1"/>
    <p:sldMasterId id="2147483686" r:id="rId2"/>
    <p:sldMasterId id="2147483734" r:id="rId3"/>
  </p:sldMasterIdLst>
  <p:notesMasterIdLst>
    <p:notesMasterId r:id="rId43"/>
  </p:notesMasterIdLst>
  <p:handoutMasterIdLst>
    <p:handoutMasterId r:id="rId44"/>
  </p:handoutMasterIdLst>
  <p:sldIdLst>
    <p:sldId id="328" r:id="rId4"/>
    <p:sldId id="272" r:id="rId5"/>
    <p:sldId id="303" r:id="rId6"/>
    <p:sldId id="263" r:id="rId7"/>
    <p:sldId id="258" r:id="rId8"/>
    <p:sldId id="264" r:id="rId9"/>
    <p:sldId id="262" r:id="rId10"/>
    <p:sldId id="271" r:id="rId11"/>
    <p:sldId id="265" r:id="rId12"/>
    <p:sldId id="266" r:id="rId13"/>
    <p:sldId id="269" r:id="rId14"/>
    <p:sldId id="304" r:id="rId15"/>
    <p:sldId id="306" r:id="rId16"/>
    <p:sldId id="305" r:id="rId17"/>
    <p:sldId id="267" r:id="rId18"/>
    <p:sldId id="268" r:id="rId19"/>
    <p:sldId id="260" r:id="rId20"/>
    <p:sldId id="280" r:id="rId21"/>
    <p:sldId id="283" r:id="rId22"/>
    <p:sldId id="282" r:id="rId23"/>
    <p:sldId id="281" r:id="rId24"/>
    <p:sldId id="284" r:id="rId25"/>
    <p:sldId id="325" r:id="rId26"/>
    <p:sldId id="287" r:id="rId27"/>
    <p:sldId id="316" r:id="rId28"/>
    <p:sldId id="289" r:id="rId29"/>
    <p:sldId id="291" r:id="rId30"/>
    <p:sldId id="288" r:id="rId31"/>
    <p:sldId id="326" r:id="rId32"/>
    <p:sldId id="327" r:id="rId33"/>
    <p:sldId id="290" r:id="rId34"/>
    <p:sldId id="315" r:id="rId35"/>
    <p:sldId id="297" r:id="rId36"/>
    <p:sldId id="313" r:id="rId37"/>
    <p:sldId id="319" r:id="rId38"/>
    <p:sldId id="312" r:id="rId39"/>
    <p:sldId id="311" r:id="rId40"/>
    <p:sldId id="317" r:id="rId41"/>
    <p:sldId id="322" r:id="rId42"/>
  </p:sldIdLst>
  <p:sldSz cx="9144000" cy="6858000" type="screen4x3"/>
  <p:notesSz cx="6742113" cy="987266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73" autoAdjust="0"/>
    <p:restoredTop sz="94660"/>
  </p:normalViewPr>
  <p:slideViewPr>
    <p:cSldViewPr>
      <p:cViewPr varScale="1">
        <p:scale>
          <a:sx n="61" d="100"/>
          <a:sy n="61" d="100"/>
        </p:scale>
        <p:origin x="1348" y="64"/>
      </p:cViewPr>
      <p:guideLst>
        <p:guide orient="horz" pos="2160"/>
        <p:guide pos="2880"/>
      </p:guideLst>
    </p:cSldViewPr>
  </p:slideViewPr>
  <p:notesTextViewPr>
    <p:cViewPr>
      <p:scale>
        <a:sx n="1" d="1"/>
        <a:sy n="1" d="1"/>
      </p:scale>
      <p:origin x="0" y="0"/>
    </p:cViewPr>
  </p:notesTextViewPr>
  <p:sorterViewPr>
    <p:cViewPr>
      <p:scale>
        <a:sx n="100" d="100"/>
        <a:sy n="100" d="100"/>
      </p:scale>
      <p:origin x="0" y="36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50214076-FC78-4DFB-839C-85EEB99B0F42}" type="datetime8">
              <a:rPr lang="ar-IQ" smtClean="0"/>
              <a:t>09 آذار، 25</a:t>
            </a:fld>
            <a:endParaRPr lang="en-US"/>
          </a:p>
        </p:txBody>
      </p:sp>
      <p:sp>
        <p:nvSpPr>
          <p:cNvPr id="4" name="Footer Placeholder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89716DCA-DDD2-4BC9-8B7F-B6CB7B912632}" type="slidenum">
              <a:rPr lang="en-US" smtClean="0"/>
              <a:t>‹#›</a:t>
            </a:fld>
            <a:endParaRPr lang="en-US"/>
          </a:p>
        </p:txBody>
      </p:sp>
    </p:spTree>
    <p:extLst>
      <p:ext uri="{BB962C8B-B14F-4D97-AF65-F5344CB8AC3E}">
        <p14:creationId xmlns:p14="http://schemas.microsoft.com/office/powerpoint/2010/main" val="3876384004"/>
      </p:ext>
    </p:extLst>
  </p:cSld>
  <p:clrMap bg1="lt1" tx1="dk1" bg2="lt2" tx2="dk2" accent1="accent1" accent2="accent2" accent3="accent3" accent4="accent4" accent5="accent5" accent6="accent6" hlink="hlink" folHlink="folHlink"/>
  <p:hf hdr="0"/>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31T06:40:13.2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3324 3324,'0'0,"0"0,25 0,0 25,-25-25,25 24,-25-24,24 0,-24 25,50 0,-50-25,25 0,-25 25,25-25,-1 0,1 0,-25 25,25-25,0 0,-25 0,25 24,-25-24,24 0,1 0,-25 0,25 0,-25 25,25-25,-25 0,25 25,-1-25,-24 0,25 0,-25 25,25 0,0-25,-25 0,25 0,-25 0,24 0,-24 0,25 0,0 0,-25 0,25 0,-25 0,25 0,0 0,-25 0,24 0,-24 0,25 0,-25 0,25 0,0 0,-25 0,25 0,-25 0,24 0,1 0,-25 0,25 0,-25 0,25 0,-25 0,25 0,-1 0,-24 0,25 0,-25 0,25 0,0 0,-25 0,25 0,-25 0,24 0,-24 0,25 0,0 0,-25 0,25 0,-25 0,25 0,-25 0,24 0,1 0,-25 0,25 0,-25 0,25 0,0 0,-25 0,24 0,-24 0,25 0,-25 0,25 0,0 0,-25 0,25 0,-25 0,24 0,1 0,-25 0,25 0,-25 0,25 0,-25 0,25 0,-1 0,-24 0,25 24,-25-24,50 0,-25 25,0-25,-25 0,24 0,-24 0,25 0,0 0,-25 0,25 0,-25 0,25 0,-25 0,24 0,1 0,-25 0,25 0,-25 0,25 0,0 0,-25 0,24 0,-24 0,25 0,-25 0,25 0,0 0,-25 0,25 0,-25 0,24 0,1 0,-25 0,25 0,-25 0,25 0,-25 0,25 0,-1 0,-24 0,25 0,-25 0,25 0,-25 0,25 0,0 0,-25 0,24 0,-24 0,25 0,0 0,-25 0,25 0,-25 0,25 0,-25 0,24 0,1 0,-25 0,25 0,-25 0,25 0,0 0,-25 0,24 0,-24 25,25-25,-25 0,25 0,0 0,-25 0,25 0,-25 0,24 25,1-25,-25 25,25 0,-25-25,50 0,-50 24,25-24,-25 0,24 0,-24 0,25 0,0 0,-25 0,25 25,0 0,-1-25,26 0,-50 0,25 0,0 0,-25 0,24 25,-24-25,25 0,-25 0,25 0,0 0,-25 0,25 0,-25 0,24 0,1 25,-25-25,25 0,-25 0,25 0,-25 24,25-24,-1 0,-24 0,25 0,-25 25,25-25,0 0,-25 0,25 0,-25 0,24 0,-24 0,25 0,0 25,-25-25,25 0,24 0,-49 25,25-25,-25 0,25 0,0 0,-25 0,25 0,-25 0,24 0,1 0,-25 0,25 0,-25 0,25 0,-25 0,25 0,0 0,-25 0,24 0,-24 0,25 0,0 0,-25 0,25 0,24 25,1-25,0 24,-1 1,-24-25,-25 0,0 0,-25 0,25 0,-25 0,1 0,24 0,-25 0,25 0,-50 0,50 0,-25 0,25 0,-24 0,24 0,-25 0,0 0,25 0,-25 0,25 0,-25 0,1 0,24 0,-25 0,25 0,-25 0,25 25,-25-25,0 0,25 0,-25 0,1 0,24 25,-25-25,25 0,-25 0,0 25,0-25,1 24,-1-24,25 0,-25 0,25 0,-25 0,0 25,1-25,-1 0,25 25,-25-25,25 25,-25-25,25 0,-49 25,24-1,0-24,25 0,-25 0,25 0,-25 0,1 25,24-25,-25 0,25 0,-25 0,0 0,25 0,-25 0,25 0,-24 0,24 0,-25 0,0 0,25 0,-25 0,25 0,-25 0,25 0,-24 0,-1 0,25 0,-25 0,25 0,-25 0,0 0,25 0,-24 0,24 0,-25 0,25 0,-25 0,0 0,25 0,-25 0,25 0,-25 0,1 0,24 0,-25 0,25 0,-25 0,25 0,-25 0,0 0,25 0,-24 0,24 0,-25 0,0 0,25 0,-25 0,25 0,-25 0,25 0,-24 0,-1 0,25 0,-25 0,25 0,-25 0,0 0,25 0,-24 0,24 0,-25 0,25 0,-25 0,0 0,25 0,-25 0,25 0,-24 0,-1 0,25 0,-25 0,25 0,-25 0,25 0,-25 0,1 0,24 0,-25 0,25 0,-25 0,0 0,25 0,-25 0,25 0,-49 0,24 0,-25 0,26 0,24 0,-25 0,25 0,-25 0,0 0,0 0,25 0,-24 0,24 0,-25 0,0 0,25 0,-25 0,0 0,0 0,-24 0,24 0,0 0,25 0,-25 0,1 25,-1 0,-50-25,51 0,24 0,-25 0,0 0,0 0,25 0,-49 0,49 0,-25 0,25 0,-25 0,0 0,25 0,-25 0,25 0,-24 0,24 0,-25 0,0 0,25 0,-25 0,25 0,-25 0,1 0,24 0,-25 0,25 0,-50 0,50 0,-25 0,-24 0,-1 0,25 0,25 0,-24 0,-26 0,25 0,0 0,-24 0,24 0,25 25,-25-25,0 0,0 0,25 0,-24 0,-1 0,25 0,-25 0,25 24,-25-24,25 25,-25-25,25 25,0-25,-24 25,24 0,0-25,-25 24,25-24,0 25,-25 0,25-25,0 25,-25-25,25 25,0-25,-25 24,25 1,-24-25,-1 25,25-25,-25 0,25 25,-25 0,25-25,-25 24,1-24,24 0,-25 0,25 0,-25 0,25 0,0 0,25 0,-25 0,49 0,-49 0,25 0,-25 0,25-24,0 24,-25 0,25-25,-25 25,24 0,-24 0,25 0,0 0,-25 0,25-25,-25 25,49 0,1 0,0 0,-26 0,1 0,-25 0,25 0,0 0,-25 0,25 0,-25 0,24 0,1 0,-25 0,25 0,-25 0,25 0,-25 0,25-25,0 0,-25 25,24 0,-24 0,25 0,0 0,-25 0,25 0,-25 0,25 0,-25 0,49 0,-24-24,0 24,24 0,-49 0,25 0,0 0,-25 0,25 0,-25 0,25 0,-25 0,24 0,1 0,-25 0,25 0,-25 0,25 0,-25 0,25 0,-1 0,-24 0,25 0,-25 0,25 0,0 0,-25 0,25 0,-25 0,24 0,-24 0,25 0,0 0,-25 0,25 0,-25 0,25 0,-1 0,-24-25,25 25,-25-25,25 25,-25 0,25-25,0 25,-25 0,24 0,-24-25,25 1,0 24,-25 0,25 0,-25 0,25-25,-25 25,25 0,-1 0,-24-25,25 25,-25 0,25-25,-25 0,0 25,25 0,-25 0,25 0,-25 0,24 0,-24 0,25 0,0 0,-25 0,25 0,-25 0,25 0,-1 0,-24 0,25 0,-25 0,25 0,-25 0,25 0,0 0,-25 0,24-24,1 24,0 0,-25 0,25-25,-25 0,25 25,-1-25,-24 25,0-25,0 1,25 24,-25 0,0-25,0 0,0 0,0 25,0-25,0 25,0-24,-25 24,25 0,-24-25,-1 0,-25 0,25 0,-24 25,49 0,-25-24,-49 24,49-25,0 25,-25 0,26 0,-1 0,-25 0,25 0,1 0,-26 0,25 0,-25 0,1 0,-1 0,1 0,49 0,-50 0,50 0,25 0,-25-25,25 25,-1-25,26 25,24-25,26 1,-26 24,1 0,49-25,24 0,-73 25,-26 0,1 0,0 0,-26 0,1 0,-25 0,25 0,-25 0,25 0,0 0,-1 0,1 0,0 0,25 25,-50 0,24-25,-24 0,25 0,0 24,-25-24,25 0,-25 25,25-25,-1 0,-24 25,25-25,-25 0,25 0,-25 0,0 0,-25 0,-24-25,-26 0,26-24,-51-1,26 50,0-25,24-24,-49 24,0 0,49 0,-24-24,24 49,0-25,1-25,-1 50,25 0,-24-25,-26-24,50 49,1 0,-26 0,25-25,0 0,-24 25,24-25,-25 25,50 0,-24 0,24 0,-25 0,25-24,-25 24,0 0,25 0,-25 0,25 0,-24 0,-1 0,25 0,-25 0,25 0,-25 0,25 0,-25 0,1 0,24 0,-25 0,-25 0,25 0,1 0,-1 0,0 0,0 0,25 0,-25 0,1 0,24 0,-25 0,25 0,-25 0,25 0,-25 0,0 0,25 0,-24 0,24 0,-50 0,50 0,-25 0,0 0,0 0,25 0,-24 0,24 0,-25 0,0 0,25 0,-25 0,25 0,-25 0,25 0,-24 0,-1 0,25 0,-25 0,25 0,-25 0,0 0,25 0,-24 0,24 0,-25 0,25 0,-25 0,0 0,25 0,-25 0,25 0,-24 0,24 0,-25 0,25 24,0-24,25 25,-25-25,0 50,24-50,-24 25,25-25,0 0,-25 24,0-24,0 25,0 0,0-25,0 25,-25-25,25 25,0-1,0-24,-25 25,25-25,-24 25,24 0,0 0,0-25,0 25,0-25,0 24,0 1,0-25,-25 25,0-25,25 25,0 0,-25 24,0-24,25 0,-24 24,-1-24,25 25,-25-50,0 25,25-25,0 24,0 1,0-25,0 25,0-25,0 25,0 0,0-25,25 24,-25-24,0 25,25-25,-25 25,0 0,25-25,-25 0,24 0,-24 0,25-25,-25 25,0-25,0-24,0 24,0 0,0-25,0 26,0-1,0 0,0 0,0 25,0-25,-25 25,1-24,-1-1,25 0,0 0,0 25,0-25,0 25,0-24,0 24,-25-25,25 0,0 25,0-25,0 25,0-25,0 1,0 24,0-25,0 25,0-25,0 25,0-25,0 0,0 25,0-25,0 25,0-24,0-1,0 25,0-25,0 25,0-25,0 25,0-25,0 1,0 24,0-25,0 25,0-25,0 0,0 25,0-25,0 25,0-24,0 24,0 0,0 24,0-24,0 25,0 0,0 25,0-26,0 1,25 25,0-50,-25 0,0 25,0-25,24 24,-24 1,0-25,0 25,0-25,0 25,25 0,-25-25,0 25,0-25,0 24,0-24,0 25,25 0,-25-25,0 25,0-25,-25 49,0-24,1 0,24 0,0 0,0-25,0 24,-25-24,25 25,0 0,-25-25,25 25,0 0,-25-1,25-24,0 25,0-25,0 25,0 0,0-25,0 25,0-25,0 24,0 1,0 0,0-25,0 25,0-25,0 25,0-1,0-24,0 25,0-25,25 25,-25-25,0 25,0 0,0-25,0 24,0-24,0 25,0 0,0-25,0 0,0 0,25 0,0 0,-25 0,24-25,-24 25,25 0,0-25,-25 25,25-24,-25 24,25-25,-1 25,-24 0,25-25,0 25,0 0,-25 0,25-25,-1 25,1-25,25 25,-25-24,24-1,-24 25,0 0,-25 0,25-25,-25 25,24 0,1 0,-25-25,25 25,-25 0,25 0,-25 0,25-25,0 25,-1 0,-24 0,25 0,0 0,-25 0,25 0,-25 0,25 0,-25 0,24 0,1 0,-25 0,25 0,-25 0,50 0,24 0,0 0,-24 0,0 0,-1 0,26 0,-1 0,-49 0,-25 0,25 0,-1 0,1 0,0 0,0 0,24 0,-49 0,25 0,0 0,-25 0,25 0,-25 0,25 0,-25 0,25 0,-1 0,-24 0,25 0,-25 0,25 0,0 0,-25 0,25 0,-25 0,24 0,-24 0,25 0,0 0,-25 0,25 0,-25 0,25 0,-1 0,-24 0,25 0,-25 0,25 0,-25 0,25 0,0 0,-25 0,24 0,-24 0,25 0,0 0,-25 0,25 0,-25 0,25 0,-25 0,0 0,0 0,0 0,-50 0,0-24,-49-26,-25 25,75 25,-1-49,0 24,-24 25,-1-25,26 0,24 0,-25 25,26 0,-26-24,-24 24,24-25,0 0,26 25,-26 0,0 0,1-25,49 0,-25 25,0 0,0 0,1-24,-1-1,0 25,0-25,0 25,25 0,-24 0,24 0,-25 0,0-25,-25 0,1 1,24-1,0 25,25 0,-25-25,0 0,25 25,-24 0,24-25,-50 25,50 0,-25-25,0 25,1-24,24 24,-25-25,25 25,-25 0,0-25,25 25,-25-25,25 0,-49 25,49 0,-25-24,25 24,-25 0,25-25,-25 0,1 25,-26 0,50 0,-25 0,25 0,-25-25,1 25,-1 0,25-25,-25 25,25 0,-25-24,0 24,25 0,-24-25,24 25,-25 0,0-25,25 25,-25 0,25-25,-25 25,1 0,-1 0,0-25,0 25,25 0,0-24,0 24,25 0,-25 0,25 24,-25 1,0-25,25 25,-25-25,0 25,0 0,24-25,-24 24,0-24,0 25,0-25,0 25,0 0,0-25,0 25,0-25,0 24,0-24,0 25,0 0,0-25,0 25,0-25,0 25,0-1,0-24,0 25,0-25,0 25,0-25,0 25,0 0,0-25,0 25,0-25,0 24,0 1,0-25,0 25,0-25,0 25,0-25,0 25,0-1,0-24,0 25,0 0,-24 0,24-25,0 25,0-25,0 24,0 1,0-25,0 25,0-25,24 25,1-25,-25 25,25-1,-25-24,0 25,0-25,0 25,0 0,0-25,0 25,0-25,0 24,0-24,25 25,-25 0,0-25,0 25,0-25,0 25,0-1,0-24,0 25,0-25,0 25,0-25,0 25,0 0,0-25,0 24,0-24,0 25,0 0,0-25,0 0,0 0,-25 0,25 0,0 0,0 0,0 0,0 0,0 0,0 25,0-25,0 25,0-25,-25 24,25 1,0-25,-25 25,25-25,25 0,-25 25,0 0,0-25,25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31T06:40:31.4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4763 9699,'0'0,"0"0,25 0,-25 0,24 0,1-25,0 25,25 0,49 0,-49 0,-26 0,1 0,50 0,-26 0,-24 0,0 0,0 0,-1 0,-24 0,25 0,-25 0,25 0,-25 0,25 0,0 0,-25 0,24 0,-24 0,25 0,-25 0,25 0,0 0,-25 0,25 0,-25 0,24 0,1 0,-25 0,25 0,0 0,24 0,1 0,24 0,-24 0,-25 0,0 0,-1 0,1 0,-25 0,25 0,-25 0,25 0,-25 0,25 0,-1 0,-24 0,25 0,25 0,-25 0,0 0,49 0,-24 0,-26 0,1 0,25 0,-25 0,-1 0,26 0,0 0,-1 0,-24 0,25 0,-26 0,26 0,0 0,-1 0,-24 0,0 0,0 0,49 0,-74 0,25 0,0 0,-1 0,26 0,-25 0,0 0,49 0,1 0,-26 0,1 0,-1 0,1 0,24 0,-49 0,-25 0,25 0,0 0,-25 0,25 0,-25 0,24 0,-24 0,50 0,-50 0,50 0,-50 0,24 0,-24 0,25 0,-25 0,25 0,0 0,-25 0,25 0,-25 0,24 0,1 0,-25 0,25 0,-25 0,25 0,-25 0,25 0,-1 0,-24 0,25 0,-25 0,25 0,0 0,-25 0,25 0,-25 0,25 0,-25 0,24 0,1 0,-25 0,25 0,-25 0,25 0,0 0,-25 0,24 0,-24 0,25 0,-25 0,25 0,0 0,-25 0,25 0,-25 0,24 0,1 0,-25 0,25 0,-25 0,25 0,0 0,24 0,1 0,24 0,1 25,-26-25,-24 0,25 0,-26 0,1 24,0-24,0 0,-25 0,25 0,-25 0,24 0,1 0,-25 0,25 0,-25 0,25 0,-25 0,25 0,-1 0,-24 0,25 0,-25 0,25 0,0 0,-25 0,25 0,-25 0,25 0,-25 0,24 0,1 0,-25 0,25 0,0 0,0 0,-25 0,24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31T06:41:4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14561 1811,'0'0,"0"0,25 0,-25 0,49 25,-24-1,25-24,24 25,-24-25,24 0,0 25,-24 0,0-25,-1 0,1 0,-25 0,-1 0,1 0,-25 0,25 0,-25 0,25 0,-25 0,25 0,-1 0,-24 0,25 0,-25 0,25 0,-25 0,25 0,0 0,-25 0,24 0,-24 0,25 0,0 0,-25 0,25 0,-25 0,25 0,-25 0,24 0,1 0,-25 0,25 0,-25 0,25 0,0 0,0 0,-1 0,1 0,25 0,-50 0,25 0,-25 0,24 0,1 0,-25 0,25 0,-25 0,25 0,0 0,-25 0,24 0,-24 0,25 0,-25 0,50-25,-50 25,25 0,-1 0,-24 0,25 0,-25 0,25 0,-25 0,25 0,0 0,-25 0,24 0,-24-25,25 25,-25 0,25 0,0 0,-25 0,25 0,-25 0,24 0,1 0,-25 0,25 0,-25 0,25 0,-25 0,25 0,-1 0,-24 0,25 0,-25 0,25 0,0 0,-25 0,25 0,-25 0,24 0,-24 0,25 0,0 0,-25 0,25 0,-25 0,25 0,0 0,-25 0,24 0,-24 0,25 0,-25 0,25 0,0 0,-25 0,25 0,-25 0,24 0,1 0,-25 0,25 0,-25 0,25 0,-25 0,25 0,-1 0,-24 0,25 0,-25 0,25 0,0 0,-25 0,25 0,-25 0,24 0,-24 0,25 0,0 0,-25 0,25 0,-25 0,25 0,-1 0,-24 0,25 0,-25 0,25 0,-25 0,25 0,0 0,-25 0,24 0,-24 0,25 0,0 0,-25 0,25 0,-25 0,25 0,-25 0,24 0,1 0,-25 0,25 0,-25 0,25 0,0 0,-25 0,24 0,-24 0,25 0,-25 0,25 0,0 0,-25 0,25 0,-25 0,25 0,-1 0,-24 0,25 0,-25 0,25 0,-25 0,25 0,0 0,-25 0,24 0,-24 0,25 0,-25 0,25 0,0 0,-25 0,25 0,-25 0,24 0,1 0,-25 0,25 0,-25 0,25 0,-25 0,25 0,-1 0,26 0,-25 0,0 0,24 0,26 0,-51 0,1 0,0 0,-25 0,25 0,0 0,-25 0,24 0,-24 0,25 0,-25 0,25 0,0 0,-25 0,25 0,-25 0,24 0,1 0,-25 0,25 0,-25 0,25 0,-25 0,25 0,-1 0,-24 0,25 0,-25 0,25 0,0 0,-25 0,25 0,-25 0,25 0,-25 0,49 0,-24 0,0 0,24 0,-24 0,0 0,-25 0,25 0,0 0,-1 0,26 0,-25 0,0 0,-1 0,26 0,-25 0,0 0,-25 0,24 0,-24 0,25 0,0 0,-25 0,25 0,-25 0,25 0,-1 0,-24 0,25 0,-25 0,25 0,-25 0,50 0,-26 25,1-25,0 0,0 25,-25-25,25 0,-25 0,0 0,0 0,24 0,-24 0,50 0,-25 0,0 0,0 0,-1 0,-24 0,25 0,0 0,0 0,0 0,24 25,1-1,-1-24</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31T06:42:14.67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19373 11509,'0'0,"25"0,-25 0,24 0,-24 0,25 0,-25 0,25 0,0 0,-25 0,25 0,-25 0,24 0,-24 0,25 0,0 0,-25 0,25 0,-25 0,25 0,-1 0,-24 0,25 0,-25 0,25 0,-25 0,25 0,0 0,-25 0,24 0,-24 0,50 0,-25 0,0 0,24 0,-24 0,0 0,0 0,24 0,1 0,0 0,-26 0,26 0,-25 0,0 0,24 0,1 0,-25 0,-25 0,24 0,-24 0,25 0,-25 0,25 0,0 0,-25 0,25 0,-25 0,24 0,-24 0,25 0,0 0,-25 0,25 0,-25 0,25 0,-1 0,-24 0,25 0,-25 0,25 0,-25 0,25 0,0 0,-25 0,24 0,-24 0,25 0,0 0,-25 0,25 0,-25 0,25 0,-25 0,25 0,-1 0,-24 0,25 0,-25 0,25 0,0 0,-25 0,25 0,-25 0,24 0,-24 0,25 0,0 0,-25 0,25 0,-25 0,25 0,-1 0,-24 0,25 0,-25 0,25 0,-25 0,25 0,0 0,-25 0,24 0,-24 0,50 0,-50 0,25 0,-25 0,25 0,-1 0,1 0,0 0,0 0,24 0,-24 0,0 0,0 0,-25 0,25 0,-1 0,-24 0,25 0,-25 0,25 0,0 0,-25 0,25 0,-25 0,24 0,-24 0,25 0,0 0,-25 0,25 0,-25 0,25 0,-25-24,24-1,-24 25,0-25,0 25,25-25,-25 0,0 25,0-24,0 24,0-25,0 25,0-25,0 0,0 25,0-25,25 25,-25-24,0-1,25 25,-25-25,0 25,0-25,25 25,-25-25,25 0,-25 25,0-24,0 24,0-25,24 0,-24 25,0-25,25 0,-25 25,-25 0,25 0,0 25,-24-25,-1 0,0 25,25-25,-25 0,25 0,-25 0,25 25,-25-25,1 0,24 0,-25 0,25 0,-25 0,0 0,25 0,-25 0,25 0,-24 0,24 0,-25 0,0 25,25-25,-25 0,25 0,-25 0,1 24,-1-24,25 0,-25 0,0 0,25 0,-25 0,25 0,-24 0,24 0,-25 0,0 25,-25 0,26 0,-26-25,50 0,-25 0,25 0,-25 0,25 0,-49 0,49 0,-25 0,25 25,-25-25,0 0,25 0,-24 0,24 0,-25 0,0 0,25 0,-25 0,25 0,-25 0,25 0,-24 0,-1 0,25 0,-25 0,25 0,-25 0,25 0,-49 0,49 0,-25 0,0 0,0 0,25 0,-25 0,0 0,1 0,-26 0,25 0,0 0,25 0,-24 0,24 0,-25 0,0 0,25 0,-25 0,25 0,-25 0,25 0,-24 0,-1 0,25 0,-25 0,0 0,0 0,25 25,-24-25,-1 24,-25-24,25 0,25 25,-49 0,49-25,-50 0,50 0,-25 0,1 25,-1-25,25 0,-25 0,25 0,-25 25,0-1,-24-24,24 25,0-25,25 0,-25 0,1 0,-1 0,0 0,25 0,-25 0,0 0,25 0,-25 0,1 0,-1 0,25 0,-25 0,25 0,-25 0,0 0,25 0,-24 0,24 0,-25 0,0 0,0 0,-24 0,24 0,0 0,-25 0,50 25,-24-25,-1 0,0 0,0 0,25 0,-25 0,1 0,24 0,-25 0,25 0,-25 0,25 25,-25-25,0 0,25 0,-24 0,24 0,-25 0,0 0,25 0,-25 0,25 0,-25 0,25 0,-24 0,-1 0,25 0,-25 0,25 0,-25 25,0-1,25-24,-24 0,24 25,-25-25,25 0,-25 0,0 0,25 0,-25 25,25 0,-25-25,1 0,24 0,-25 25,0-25,0 0,25 0,-25 24,25-24,-24 0,24 0,-25 25,0-25,25 25,-25-25,25 0,-25 25,1-25,24 0,-25 0,25 0,-25 0,25 25,-25-1,0-24,1 0,24 0,-25 0,0 0,25 0,-25 0,25 0,-25 0,1 0,24 0,-25 0,25 0,-25 0,25 0,-25 0,0 0,25 0,-24 0,24 0,-25 0,0 0,25 0,-25 0,25 0,-25 0,25 0,-24 0,-1 0,25 25,-25-25,25 0,-25 0,25 0,0 0,25 0,-25 0,25 0,0 0,-25 0,24 0,-24 0,25 0,-25 0,25 0,0 0,-25 0,25 0,-25 0,24 0,1 0,0 0,-25 0,25 0,0 0,-25 0,24 0,1 0,0 0,-25 0,25 0,-25 0,25 0,-25 0,24 0,1 0,-25 0,25 0,-25 0,25 0,0 0,-25 0,24 0,-24 25,25-25,-25 25,25 0,0-25,0 0,-25 0,24 0,1 24,-25-24,0 25,25 0,-25-25,25 0,-25 0,25 25,-1-25,-24 0,25 0,-25 25,50-25,-25 24,0-24,-25 0,24 0,-24 0,25 0,0 0,-25 0,25 0,-25 0,25 0,-25 0,24 0,1 0,-25 0,25 0,-25 0,25 0,0 0,-25 0,24 0,-24 0,25 0,-25 0,25 0,0 0,-25 0,25 0,-25 0,24 0,1 0,-25 0,25 0,-25 0,25 0,-25 0,25 0,-1 0,-24 0,25 0,-25 0,25 0,-25 0,25 0,0 0,-1 0,1 0,0 0,-25 25,25-25,0 0,-1 0,-24 0,25 0,0 25,-25-25,25 0,-25 0,25 0,-25 0,24 25,1-25,-25 0,25 25,-25-25,25 0,0 0,-25 0,25 0,-25 0,24 0,-24 0,50 0,-50 24,25-24,-25 0,25 0,-1 0,-24 25,25-25,-25 0,25 0,-25 0,25 0,0 0,-25 0,24 0,-24 0,25 0,0 25,-25-25,25 0,-25 0,25 0,-25 0,24 0,1 0,-25 0,25 0,-25 0,25 0,0 0,24 25,-24 0,0-25,24 0,-49 0,25 0,-25 0,25 0,0 0,-25 0,25 0,-25 0,24 0,1 0,-25 0,25 0,-25 0,25 0,-25 0,25 0,-1 0,-24 0,25 0,-25 0,25 0,0 0,-25 0,25 25,-25-25,25 0,-25 24,24 1,1-25,-25 25,25-25,-25 25,25-25,0 0,-25 25,24-25,-24 0,50 0,-50 0,25 0,-25 0,25 24,-25-24,24 0,1 0,-25 25,25-25,25 0,-50 0,49 0,-49 0,25 25,-25-25,25 0,-25 0,25 0,-1 0,-24 0,25 0,-25 0,25 0,0 0,-25 0,25 0,-1 0,1 0,-25 25,25-25,0 25,0-1,24-24,-24 0,0 25,24-25,-49 0,25 25,0-25,-25 0,25 0,-25 0,25 0,-25 0,24 0,1 0,-25 0,25 0,-25 0,0-25,25 25,0-25,-25 25,0-24,49-1,-49 25,0-25,0 25,0-25,0 0,0-24,0 24,0 0,-24-24,-1 24,25 0,0 25,0-25,0 25,0-25,0 0,0 25,0-24,0 24,0-25,0 0,0 25,0-25,0 25,0-25,0 25,0-24,25-1,-25 25,0-25,24 25,-24-25,0 25,0-25,25 1,-25 24,0-25,0 25,0-25,0 0,0 25,0-25,0 25,0-24,0 24,0-25,0 0,0 25,0-25,0 25,0-25,0 1,0 24,0-25,0 0,0 0,0 0,0 25,0 0,0 25,0-25,-25 25,25 0,-24 0,-26-1,25 26,-25-25,-24 24,49-24,0-25,-24 50,49-50,-25 0,0 0,25 0,-25 0,1 0,-1 0,-25 0,-49 0,49 0,26-25,-26 25,-24 0,74 0,-25 0,25 0,-50 0,25 0,-24 0,-26 0,1 0,24 0,1 0,24 0,-25-25,25 25,25 0,-24 0,-1 0,-25 0,25 0,-24 0,-26 0,26 0,-26 0,1 0,24 0,26 0,-1 0,25 0,-25 0,25 0,-25 0,0-25,-24 25,-1 0,-24 0,49 0,25 0,-25 0,25 0,-25 0,1 0,-26-24,0-1,1 25,24-25,-25 25,25 0,1 0,24 0,0 0,0 0,24 0,1 0,0 0,49 0,51 0,-1 50,24 24,26-24,-50-1,-25 1,25-1,-49-24,-1-25,-24 0,-1 25,-24-25,25 0,-1 0,26 0,-26 25,-24 0,74-25,-24 0,-26 24,1-24,-25 0,24 0,-49 0,25 0,0 0,0 0,24 0,-49 0,25 0,0 0,-25 0,25 0,-25 0,25 0,-25 0,0 0,-25 0,0 0,-25 0,-49 0,-74 0,-51 0,1-49,0-26,74 1,25 24,74 26,26 24,24 0,-25 0,25-25,-25 0,0 25,-49-25,-50 0,49 1,1 24,24 0,26 0,-26 0,50 0,-25 0,0 0,0 0,1 0,-26 0,0-25,1 0,49 25,-25 0,0 0,25 0,-25 0,-24 0,49 0,-25 0,0 0,25 0,-49 0,-1 0,0 0,26 0,24 0,0 0,24 0,-24 0,25 0,0 0,-25 0,25 0,24 0,26 0,-1 50,1-50,-1 24,-24 26,-26-50,-24 0,25 0,-25 25,50-25,-50 25,25-25,0 0,-25 0,-25 0,-25 0,-49 0,0 0,-50 0,-25-25,25 0,50 0,25 25,49 0,0 0,0 0,25 0,-24-25,24 25,-50 0,0-24,25 24,25 0,-24 0,24 0,-25 0,25 0,-50 0,1 0,-1 0,0 0,26 0,24 0,-25 0,0 0,25 0,-25 0,25 24,-25-24,1 0,24 0,-25 25,25-25,0 0,25 25,-1-25,-24 0,25 0,-25 0,25 0,0 25,-25-25,25 0,-25 0,24 0,-24 0,25 0,0 0,-25 0,25 0,-25 0,25 0,-1 0,-24 0,25 0,25 0,-1 0,-49 0,25 0,0 0,-25 0,25 0,-25 0,25 0,0 0,-1 0,1 0,0 0,0 0,-25 0,25 0,-1 0,-24 0,25 0,-25 0,25 0,0 0,-25 0,25 0,-25 0,24 0,-24 0,25 0,0 0,-25 25,25-25,-25 0,25 24,-1-24,-24 25,25 0,-25-25,25 25,-25-25,25 0,0 25,-25-25,24 0,-24 24,25-24,0 0,-25 0,25 0,-25 25,25-25,-25 0,24 0,1 0,-25 0,25 0,0 0,0 25,-25-25,24 0,1 25,0 0,0-25,0 0,-1 0,-24 24,25-24,-25 0,25 0,0 0,-25 0,25 0,-25 0,25 0,-1 0,-24 0,25 0,0 0,0 0,0 0,-25 25,49-25,-24 0,-25 0,25 0,0 0,-25 0,24 0,-24 0,25 0,0 0,-25 0,25 0,-25 0,25 0,-25 0,24 0,1 0,25 0,-25 0,-1 0,-24 0,25 0,-25 0,25 0,-25 0,25 0,0 0,-25 0,24 0,-24 0,25 0,-25 0,25 0,0 0,-25 0,25 0,24 25,-24 0,25 0,-26-25,1 0,0 0,0 0,0 0,0 0,-1 0,26 0,-25 0,0 0,-1 0,26 0,0 0,-1 0,26 0,-51 25,1-25,-25 0,25 0,-25 0,25 0,-25 0,49 0,-24 0,0 0,25 0,-50 0,24 0,-24 0,25 0,0 0,-25 0,25 0,-25 0,49 0,-24 0,0 0,0 24,-25-24,0 0,0-24,0 24,0 0,49 0,-24-25,0 25,0 0,0-25,-25 25,24-25,-24 25,0 0,-24 0,-1-25,25 0,-25-24,-25-26,1 51,24-26,25 0,0 1,0 24,0 25,0-25,0 25,0-25,0 1,0 24,0-25,0 25,0-25,0 0,25 25,0-25,-25 25,24-24,-24 24,0-25,25 0,-25 25,0-25,25 25,-25-25,0 1,0 24,-25-25,25 25,-25 0,1-25,-26 0,50 25,0-25,-25 25,25 0,-25 0,25 0,-24 0,24 25,-25 0,25 25,-25-1,-25 26,26 24,-26-25,25 1,-24 49,-1-50,0 0,1-24,49 0,-50 24,1-49,-1 25,25 24,-24-49,24 24,-25-24,25 25,1-50,-1 0,0 0,-25 0,25-25,1 25,-1 0,25-25,0 25,25 0,-25 0,24 0,1 0,-25-25,0 25,0-24,-25 24,25 0,-24-50,-1 50,-25 0,25 0,25 0,-24 0,-1 0,25-25,-25 25,25 0,-25 0,25 0,-25-25,1 25,24 0,-25 0,25 0,-25 0,0-24,25 24,-25 0,-24 0,24 0,0 0,0 0,25 0,-24 0,-1 0,25 0,-25 0,25-25,-25 25,0 0,-24 0,24 0,0-25,0 25,25 0,-24-25,-1 25,-25 0,50 0,-25 0,1 0,-1 0,25-25,-25 25,0 0,0 0,-24 0,49 0,-25 0,25-24,-25 24,25 0,-50 0,26 0,-1 0,25 0,-25-25,25 25,-50 0,1 0,-1 0,25 0,25 0,-24-25,24 25,-25 0,25 0,-25 0,0 0,25 0,-25 0,1-25,-1 0,-25 25,1 0,24 0,0 0,25-25,-25 25,25-24,-49 24,49 0,-25 0,25 0,-50 0,25-25,1 25,-1 0,25 0,-50 0,50 0,-25 0,25 0,-25 0,1 0,24 0,-25 0,-25 0,25 0,1 0,24 0,-25 0,25 0,-25-25,0 25,0 0,25 0,-24-25,-1 25,0 0,25 0,-25 0,0 0,25 0,-24 0,24-25,-25 1,25 24,-25 0,0 0,25 0,-25 0,25-25,-49 25,-1 0,1 0,24 0,0 0,0 0,0-25,-24 25,49 0,-25 0,0 0,25-25,0 25,0 0,25 0,-25 0,25 0,0-25,24 1,26-1,24 25,0-25,0 0,25 0,0-24,-25 24</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3-08-31T06:42:35.62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14610 1984,'25'0,"-25"0,25 0,0 0,-25 0,25 0,-25 0,24 25,1-25,-25 0,25 25,-25-25,25 25,-25-25,25 25,-1-25,-24 24,0 1,25-25,-25 0,25 0,0 0,-25 0,25 0,-25 0,24 0,-24 0,25 0,0 0,-25 0,25 0,-25 0,25 0,-1 0,-24 0,25 0,-25 0,25 0,-25 0,25 0,0 0,-25 0,24 0,-24 0,25 0,0 0,-25 0,25 0,-25 0,25 0,-25 0,24 0,1 0,-25 0,25 0,25 0,-26 0,1 0,25 0,-1 0,1 0,-25 0,25 25,-50-25,24 0,1 0,-25 0,25 0,-25 0,25 0,-25 0,25 0,-1 0,1 0,0 0,0 0,0 0,-1 0,-24 0,25 0,-25 0,50 0,-50 0,25 0,-25 0,24 0,1 0,-25 0,25 0,-25 0,25 0,-25 0,49 0,-24 0,0 0,25 0,-26 25,1-25,25 0,-25 0,-1 0,26 0,-25 25,0-1,24-24,1 0,0 0,-1 0,-24 25,0-25,24 0,26 0,-50 25,-1 0,-24 0,50-25,0 0,24 0,-24 0,-50 0,24 0,1 0,-25 0,25 0,0 0,0 0,24 0,-24 0,25 0,-26 0,-24 0,25 0,-25 0,25 0,0 0,-25 0,25 0,-25 0,24 0,-24 0,25 0,0 0,-25 0,25 0,-25 0,25 0,0 0,-25 0,24 0,-24 0,25 0,-25 0,25 0,0 0,-25 0,25 0,-25 0,49 0,-24 0,0 0,24 0,1 0,0 0,-26 0,1 0,-25 0,25 0,0 0,0 0,-25 0,24 0,1 0,-25 0,25 0,-25 0,25 0,-25 0,25 0,-1 0,-24 0,25 0,-25 0,50 0,-25 0,-1 0,1 0,-25 0,25 0,0 0,-25 0,25 0,-25 0,24 0,-24 0,25 0,0 0,-25 0,25 0,-25 0,25 0,-1 0,-24 0,25 0,-25 0,25 0,-25 0,25 0,0 0,-25 0,25 0,-25 0,24 0,1 0,-25 0,25 0,-25 0,25 0,-25 0,25 0,-1 0,-24 0,25 0,-25 0,25 0,0 0,-25 0,25 0,-25 0,49 0,1 0,24 0,-24 0,-25 0,24 0,-49-25,25 25,0 0,0 0,-1 0,1 0,-25 0,25 0,0 0,0 0,24 0,1 0,-1 0,1 0,0 0,-1 0,-49 0,25 0,0 0,0 0,-25 0,25 0,-25 0,24-25,1 0,-25 25,25 0,0 0,0 0,24 0,-49 0,25 0,-25-25,0 25,-50-24,26 24,-1 0,-50 0,51-25,-1 25,0 0,25 0,-25 0,0 0,1 0,24 0,-25 0,0 0,25 0,-25 0,0 0,0 0,-24 0,49 0,-25 0,25 0,-25 0,25 0,-25 0,1 0,24 0,-25 0,25 0,-25 0,0 0,0 0,25 0,-24 0,-1 0,0 0,-25 0,1 0,-1 0,25 0,25 0,-24-25,-1 25,0 0,0 0,-24 0,-26-25,1 0,24 25,-24 0,24-24,0 24,26 0,24 0,-50 0,25 0,0 0,-24 0,24 0,0 0,0-25,25 0,-24 25,-1 0,0 0,25 0,-25 0,0 0,25 0,-24 0,24 0,-50 0,50 0,-25 0,25 0,-25 0,25 0,-24 0,-1 0,0 0,25 0,-25 0,0 0,1 0,24 0,-25 25,0-25,25 0,-25 0,25 0,-25 0,25 0,-24 0,-1 0,0 0,25 0,-25 0,0 0,25 0,-24 0,-26 0,25 0,-24 0,-1 0,0 0,25 0,1 0,-1 0,0 0,25 0,-25 0,-49 0,-1 0,26 0,24 0,0 0,-24 0,24 0,0 0,0 0,0 0,25 0,-24 0,24 0,-25 0,25 0,-25 0,0 0,25 0,-25 0,25 0,-24 0,-1 0,0 0,0 0,0 0,25 0,-24 0,24 0,-25 0,0 0,25 0,-25 0,25 0,-25 0,25 0,-24 0,-1 0,25 0,-25 0,25 0,-25 25,0-25,25 0,-25 24,25 1,-24-25,24 0,-25 0,0 0,0 0,25 0,-25 0,1 0,24 0,-25 0,25 0,-25 0,0 0,25 0,-25 0,1 0,-1 0,25 0,-25 0,25 0,-25 0,25 0,-25 0,1 0,24 0,-25 25,25-25,-25 0,0 0,25 0,-25 25,25 0,-24-25,24 0,-25 0,0 0,25 0,-25 0,25 0,-25 0,1 0,24 0,-25 0,25 0,-25 0,25 0,-25 0,0 0,25 0,-24 0,24 0,-25 0,25 0,-25 0,0 0,25 0,-25 0,25 0,-24 0,-1 0,25 0,-25 0,25 0,-25 0,25 0,-25 0,0 0,25 0,-24 0,24 0,-25 0,0 0,-25 0,50 0,-24 0,24 0,-25 0,25 0,-50 0,25 0,1 0,24 0,-25 0,0 0,0 0,25 0,-25 0,1 0,-1 0,-25 0,50 0,-25 0,1 0,-1 0,25 0,-25 0,25 0,-25 0,25 0,-25 0,1 0,24 0,-25 0,25 0,-25 0,0 0,25 0,-25 0,25 24,-24-24,24 0,0 0,24 0,-24 0,25 0,0 0,-25 0,25 0,0 0,24 0,1 25,-1 0,-24-25,0 0,-25 0,25 0,-25 0,25 0,-1 0,-24 0,25 0,-25 0,25 0,0 0,0 0,-25 0,49 0,-24 0,25 0,-1 0,1 25,-25-25,24 0,-24 0,-25 0,50 0,-50 0,25 0,-25 0,24 0,1 0,-25 0,25 0,-25 0,25 0,-25 0,25 0,-1 0,-24 0,25 0,-25 0,25 0,0 0,-25 0,25 0,-25 0,24 0,-24 0,25 0,0 0,-25 0,25 0,-25 0,25 0,-1 0,-24 0,25 0,-25 0,25 0,-25 0,25 0,0 0,-25 0,24 0,-24 0,25 0,0 0,-25 0,25 0,-25 0,25 0,-25 0,24 0,1 0,-25 0,25 0,-25 0,25 0,0 0,-25 0,24 0,1 0,0 0,-25 0,25 0,-25 0,49 0,-24 0,-25 25,25-25,0 0,-25 0,25 0,-25 0,25 0,-25 0,24 0,1 0,-25 0,25 0,-25 0,25 0,0 0,-25 0,24 0,-24 0,25 0,-25 0,25 0,0 0,-25 0,0 0,0-75,0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20531" y="0"/>
            <a:ext cx="2921582" cy="49363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1" y="0"/>
            <a:ext cx="2921582" cy="493633"/>
          </a:xfrm>
          <a:prstGeom prst="rect">
            <a:avLst/>
          </a:prstGeom>
        </p:spPr>
        <p:txBody>
          <a:bodyPr vert="horz" lIns="91440" tIns="45720" rIns="91440" bIns="45720" rtlCol="1"/>
          <a:lstStyle>
            <a:lvl1pPr algn="l">
              <a:defRPr sz="1200"/>
            </a:lvl1pPr>
          </a:lstStyle>
          <a:p>
            <a:fld id="{CD304370-84BE-4120-AF2E-527285A40AA5}" type="datetime8">
              <a:rPr lang="ar-IQ" smtClean="0"/>
              <a:t>09 آذار، 25</a:t>
            </a:fld>
            <a:endParaRPr lang="ar-IQ"/>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20531" y="9377316"/>
            <a:ext cx="2921582" cy="493633"/>
          </a:xfrm>
          <a:prstGeom prst="rect">
            <a:avLst/>
          </a:prstGeom>
        </p:spPr>
        <p:txBody>
          <a:bodyPr vert="horz" lIns="91440" tIns="45720" rIns="91440" bIns="45720" rtlCol="1" anchor="b"/>
          <a:lstStyle>
            <a:lvl1pPr algn="r">
              <a:defRPr sz="1200"/>
            </a:lvl1pPr>
          </a:lstStyle>
          <a:p>
            <a:r>
              <a:rPr lang="ar-IQ"/>
              <a:t>1</a:t>
            </a:r>
          </a:p>
        </p:txBody>
      </p:sp>
      <p:sp>
        <p:nvSpPr>
          <p:cNvPr id="7" name="Slide Number Placeholder 6"/>
          <p:cNvSpPr>
            <a:spLocks noGrp="1"/>
          </p:cNvSpPr>
          <p:nvPr>
            <p:ph type="sldNum" sz="quarter" idx="5"/>
          </p:nvPr>
        </p:nvSpPr>
        <p:spPr>
          <a:xfrm>
            <a:off x="1561" y="9377316"/>
            <a:ext cx="2921582" cy="493633"/>
          </a:xfrm>
          <a:prstGeom prst="rect">
            <a:avLst/>
          </a:prstGeom>
        </p:spPr>
        <p:txBody>
          <a:bodyPr vert="horz" lIns="91440" tIns="45720" rIns="91440" bIns="45720" rtlCol="1" anchor="b"/>
          <a:lstStyle>
            <a:lvl1pPr algn="l">
              <a:defRPr sz="1200"/>
            </a:lvl1pPr>
          </a:lstStyle>
          <a:p>
            <a:fld id="{F8DC02A2-66E9-48AD-B82C-49C45D963ABC}" type="slidenum">
              <a:rPr lang="ar-IQ" smtClean="0"/>
              <a:pPr/>
              <a:t>‹#›</a:t>
            </a:fld>
            <a:endParaRPr lang="ar-IQ"/>
          </a:p>
        </p:txBody>
      </p:sp>
    </p:spTree>
    <p:extLst>
      <p:ext uri="{BB962C8B-B14F-4D97-AF65-F5344CB8AC3E}">
        <p14:creationId xmlns:p14="http://schemas.microsoft.com/office/powerpoint/2010/main" val="3354534796"/>
      </p:ext>
    </p:extLst>
  </p:cSld>
  <p:clrMap bg1="lt1" tx1="dk1" bg2="lt2" tx2="dk2" accent1="accent1" accent2="accent2" accent3="accent3" accent4="accent4" accent5="accent5" accent6="accent6" hlink="hlink" folHlink="folHlink"/>
  <p:hf hd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C02A2-66E9-48AD-B82C-49C45D963ABC}" type="slidenum">
              <a:rPr lang="ar-IQ" smtClean="0"/>
              <a:pPr/>
              <a:t>2</a:t>
            </a:fld>
            <a:endParaRPr lang="ar-IQ"/>
          </a:p>
        </p:txBody>
      </p:sp>
      <p:sp>
        <p:nvSpPr>
          <p:cNvPr id="5" name="Date Placeholder 4"/>
          <p:cNvSpPr>
            <a:spLocks noGrp="1"/>
          </p:cNvSpPr>
          <p:nvPr>
            <p:ph type="dt" idx="11"/>
          </p:nvPr>
        </p:nvSpPr>
        <p:spPr/>
        <p:txBody>
          <a:bodyPr/>
          <a:lstStyle/>
          <a:p>
            <a:fld id="{C571A43E-8A3F-4B94-B365-3A27597D4793}" type="datetime8">
              <a:rPr lang="ar-IQ" smtClean="0"/>
              <a:t>09 آذار، 25</a:t>
            </a:fld>
            <a:endParaRPr lang="ar-IQ"/>
          </a:p>
        </p:txBody>
      </p:sp>
      <p:sp>
        <p:nvSpPr>
          <p:cNvPr id="6" name="Footer Placeholder 5"/>
          <p:cNvSpPr>
            <a:spLocks noGrp="1"/>
          </p:cNvSpPr>
          <p:nvPr>
            <p:ph type="ftr" sz="quarter" idx="12"/>
          </p:nvPr>
        </p:nvSpPr>
        <p:spPr/>
        <p:txBody>
          <a:bodyPr/>
          <a:lstStyle/>
          <a:p>
            <a:r>
              <a:rPr lang="ar-IQ"/>
              <a:t>1</a:t>
            </a:r>
          </a:p>
        </p:txBody>
      </p:sp>
    </p:spTree>
    <p:extLst>
      <p:ext uri="{BB962C8B-B14F-4D97-AF65-F5344CB8AC3E}">
        <p14:creationId xmlns:p14="http://schemas.microsoft.com/office/powerpoint/2010/main" val="695873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B232C950-EB9B-4539-8884-B713C18F5002}" type="datetime8">
              <a:rPr lang="ar-IQ" smtClean="0">
                <a:solidFill>
                  <a:prstClr val="black"/>
                </a:solidFill>
              </a:rPr>
              <a:t>09 آذار، 25</a:t>
            </a:fld>
            <a:endParaRPr lang="ar-IQ">
              <a:solidFill>
                <a:prstClr val="black"/>
              </a:solidFill>
            </a:endParaRPr>
          </a:p>
        </p:txBody>
      </p:sp>
      <p:sp>
        <p:nvSpPr>
          <p:cNvPr id="5" name="Footer Placeholder 4"/>
          <p:cNvSpPr>
            <a:spLocks noGrp="1"/>
          </p:cNvSpPr>
          <p:nvPr>
            <p:ph type="ftr" sz="quarter" idx="11"/>
          </p:nvPr>
        </p:nvSpPr>
        <p:spPr/>
        <p:txBody>
          <a:bodyPr/>
          <a:lstStyle/>
          <a:p>
            <a:r>
              <a:rPr lang="ar-IQ">
                <a:solidFill>
                  <a:prstClr val="black"/>
                </a:solidFill>
              </a:rPr>
              <a:t>1</a:t>
            </a:r>
          </a:p>
        </p:txBody>
      </p:sp>
      <p:sp>
        <p:nvSpPr>
          <p:cNvPr id="6" name="Slide Number Placeholder 5"/>
          <p:cNvSpPr>
            <a:spLocks noGrp="1"/>
          </p:cNvSpPr>
          <p:nvPr>
            <p:ph type="sldNum" sz="quarter" idx="12"/>
          </p:nvPr>
        </p:nvSpPr>
        <p:spPr/>
        <p:txBody>
          <a:bodyPr/>
          <a:lstStyle/>
          <a:p>
            <a:fld id="{F8DC02A2-66E9-48AD-B82C-49C45D963ABC}" type="slidenum">
              <a:rPr lang="ar-IQ" smtClean="0">
                <a:solidFill>
                  <a:prstClr val="black"/>
                </a:solidFill>
              </a:rPr>
              <a:pPr/>
              <a:t>3</a:t>
            </a:fld>
            <a:endParaRPr lang="ar-IQ">
              <a:solidFill>
                <a:prstClr val="black"/>
              </a:solidFill>
            </a:endParaRPr>
          </a:p>
        </p:txBody>
      </p:sp>
    </p:spTree>
    <p:extLst>
      <p:ext uri="{BB962C8B-B14F-4D97-AF65-F5344CB8AC3E}">
        <p14:creationId xmlns:p14="http://schemas.microsoft.com/office/powerpoint/2010/main" val="189554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F8DC02A2-66E9-48AD-B82C-49C45D963ABC}" type="slidenum">
              <a:rPr lang="ar-IQ" smtClean="0"/>
              <a:pPr/>
              <a:t>10</a:t>
            </a:fld>
            <a:endParaRPr lang="ar-IQ"/>
          </a:p>
        </p:txBody>
      </p:sp>
      <p:sp>
        <p:nvSpPr>
          <p:cNvPr id="5" name="Date Placeholder 4"/>
          <p:cNvSpPr>
            <a:spLocks noGrp="1"/>
          </p:cNvSpPr>
          <p:nvPr>
            <p:ph type="dt" idx="11"/>
          </p:nvPr>
        </p:nvSpPr>
        <p:spPr/>
        <p:txBody>
          <a:bodyPr/>
          <a:lstStyle/>
          <a:p>
            <a:fld id="{87739070-10A8-4B08-B164-8D9FD6D8DA66}" type="datetime8">
              <a:rPr lang="ar-IQ" smtClean="0"/>
              <a:t>09 آذار، 25</a:t>
            </a:fld>
            <a:endParaRPr lang="ar-IQ"/>
          </a:p>
        </p:txBody>
      </p:sp>
      <p:sp>
        <p:nvSpPr>
          <p:cNvPr id="6" name="Footer Placeholder 5"/>
          <p:cNvSpPr>
            <a:spLocks noGrp="1"/>
          </p:cNvSpPr>
          <p:nvPr>
            <p:ph type="ftr" sz="quarter" idx="12"/>
          </p:nvPr>
        </p:nvSpPr>
        <p:spPr/>
        <p:txBody>
          <a:bodyPr/>
          <a:lstStyle/>
          <a:p>
            <a:r>
              <a:rPr lang="ar-IQ"/>
              <a:t>1</a:t>
            </a:r>
          </a:p>
        </p:txBody>
      </p:sp>
    </p:spTree>
    <p:extLst>
      <p:ext uri="{BB962C8B-B14F-4D97-AF65-F5344CB8AC3E}">
        <p14:creationId xmlns:p14="http://schemas.microsoft.com/office/powerpoint/2010/main" val="1044904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C02A2-66E9-48AD-B82C-49C45D963ABC}" type="slidenum">
              <a:rPr lang="ar-IQ" smtClean="0"/>
              <a:pPr/>
              <a:t>31</a:t>
            </a:fld>
            <a:endParaRPr lang="ar-IQ"/>
          </a:p>
        </p:txBody>
      </p:sp>
      <p:sp>
        <p:nvSpPr>
          <p:cNvPr id="5" name="Date Placeholder 4"/>
          <p:cNvSpPr>
            <a:spLocks noGrp="1"/>
          </p:cNvSpPr>
          <p:nvPr>
            <p:ph type="dt" idx="11"/>
          </p:nvPr>
        </p:nvSpPr>
        <p:spPr/>
        <p:txBody>
          <a:bodyPr/>
          <a:lstStyle/>
          <a:p>
            <a:fld id="{20313611-E098-44F2-9570-0276393C556E}" type="datetime8">
              <a:rPr lang="ar-IQ" smtClean="0"/>
              <a:t>09 آذار، 25</a:t>
            </a:fld>
            <a:endParaRPr lang="ar-IQ"/>
          </a:p>
        </p:txBody>
      </p:sp>
      <p:sp>
        <p:nvSpPr>
          <p:cNvPr id="6" name="Footer Placeholder 5"/>
          <p:cNvSpPr>
            <a:spLocks noGrp="1"/>
          </p:cNvSpPr>
          <p:nvPr>
            <p:ph type="ftr" sz="quarter" idx="12"/>
          </p:nvPr>
        </p:nvSpPr>
        <p:spPr/>
        <p:txBody>
          <a:bodyPr/>
          <a:lstStyle/>
          <a:p>
            <a:r>
              <a:rPr lang="ar-IQ"/>
              <a:t>1</a:t>
            </a:r>
          </a:p>
        </p:txBody>
      </p:sp>
    </p:spTree>
    <p:extLst>
      <p:ext uri="{BB962C8B-B14F-4D97-AF65-F5344CB8AC3E}">
        <p14:creationId xmlns:p14="http://schemas.microsoft.com/office/powerpoint/2010/main" val="256860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fld id="{4C87EEFE-4A98-4AD0-957D-1F89D8867701}"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A212BDC4-2B0B-49DD-BA40-1D909EB315C1}"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6706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C7D2E8CA-4EA8-4544-8837-C9A38AAC3F93}"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21DA2FEA-8688-4B52-A258-40118634736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4658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6320" cy="5854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29"/>
            <a:ext cx="6030720" cy="5854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B34A913C-F2B4-4001-8739-CC7B2240C51A}"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59801452-5A01-4CDE-A335-165AB77D6C3A}"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0573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40" indent="0" algn="ctr">
              <a:buNone/>
              <a:defRPr/>
            </a:lvl2pPr>
            <a:lvl3pPr marL="829280" indent="0" algn="ctr">
              <a:buNone/>
              <a:defRPr/>
            </a:lvl3pPr>
            <a:lvl4pPr marL="1243920" indent="0" algn="ctr">
              <a:buNone/>
              <a:defRPr/>
            </a:lvl4pPr>
            <a:lvl5pPr marL="1658560" indent="0" algn="ctr">
              <a:buNone/>
              <a:defRPr/>
            </a:lvl5pPr>
            <a:lvl6pPr marL="2073201" indent="0" algn="ctr">
              <a:buNone/>
              <a:defRPr/>
            </a:lvl6pPr>
            <a:lvl7pPr marL="2487841" indent="0" algn="ctr">
              <a:buNone/>
              <a:defRPr/>
            </a:lvl7pPr>
            <a:lvl8pPr marL="2902481" indent="0" algn="ctr">
              <a:buNone/>
              <a:defRPr/>
            </a:lvl8pPr>
            <a:lvl9pPr marL="3317121"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fld id="{7BD78144-BD53-4073-9FF2-C6C8294547BE}" type="datetime1">
              <a:rPr lang="en-US" smtClean="0"/>
              <a:t>3/9/2025</a:t>
            </a:fld>
            <a:endParaRPr lang="de-DE"/>
          </a:p>
        </p:txBody>
      </p:sp>
      <p:sp>
        <p:nvSpPr>
          <p:cNvPr id="5" name="Rectangle 4"/>
          <p:cNvSpPr>
            <a:spLocks noGrp="1" noChangeArrowheads="1"/>
          </p:cNvSpPr>
          <p:nvPr>
            <p:ph type="ftr" idx="11"/>
          </p:nvPr>
        </p:nvSpPr>
        <p:spPr>
          <a:ln/>
        </p:spPr>
        <p:txBody>
          <a:bodyPr/>
          <a:lstStyle>
            <a:lvl1pPr>
              <a:defRPr/>
            </a:lvl1pPr>
          </a:lstStyle>
          <a:p>
            <a:pPr>
              <a:defRPr/>
            </a:pPr>
            <a:r>
              <a:rPr lang="de-DE"/>
              <a:t>1</a:t>
            </a:r>
          </a:p>
        </p:txBody>
      </p:sp>
      <p:sp>
        <p:nvSpPr>
          <p:cNvPr id="6" name="Rectangle 5"/>
          <p:cNvSpPr>
            <a:spLocks noGrp="1" noChangeArrowheads="1"/>
          </p:cNvSpPr>
          <p:nvPr>
            <p:ph type="sldNum" idx="12"/>
          </p:nvPr>
        </p:nvSpPr>
        <p:spPr>
          <a:ln/>
        </p:spPr>
        <p:txBody>
          <a:bodyPr/>
          <a:lstStyle>
            <a:lvl1pPr>
              <a:defRPr/>
            </a:lvl1pPr>
          </a:lstStyle>
          <a:p>
            <a:pPr>
              <a:defRPr/>
            </a:pPr>
            <a:fld id="{1D33E905-CBCA-4AA5-8E1F-A4B384AEC2CA}" type="slidenum">
              <a:rPr lang="de-DE"/>
              <a:pPr>
                <a:defRPr/>
              </a:pPr>
              <a:t>‹#›</a:t>
            </a:fld>
            <a:endParaRPr lang="de-DE"/>
          </a:p>
        </p:txBody>
      </p:sp>
    </p:spTree>
    <p:extLst>
      <p:ext uri="{BB962C8B-B14F-4D97-AF65-F5344CB8AC3E}">
        <p14:creationId xmlns:p14="http://schemas.microsoft.com/office/powerpoint/2010/main" val="3471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36DF5B0A-88BF-46D7-B0F3-05DD5E7FED66}" type="datetime1">
              <a:rPr lang="en-US" smtClean="0"/>
              <a:t>3/9/2025</a:t>
            </a:fld>
            <a:endParaRPr lang="de-DE"/>
          </a:p>
        </p:txBody>
      </p:sp>
      <p:sp>
        <p:nvSpPr>
          <p:cNvPr id="5" name="Rectangle 4"/>
          <p:cNvSpPr>
            <a:spLocks noGrp="1" noChangeArrowheads="1"/>
          </p:cNvSpPr>
          <p:nvPr>
            <p:ph type="ftr" idx="11"/>
          </p:nvPr>
        </p:nvSpPr>
        <p:spPr>
          <a:ln/>
        </p:spPr>
        <p:txBody>
          <a:bodyPr/>
          <a:lstStyle>
            <a:lvl1pPr>
              <a:defRPr/>
            </a:lvl1pPr>
          </a:lstStyle>
          <a:p>
            <a:pPr>
              <a:defRPr/>
            </a:pPr>
            <a:r>
              <a:rPr lang="de-DE"/>
              <a:t>1</a:t>
            </a:r>
          </a:p>
        </p:txBody>
      </p:sp>
      <p:sp>
        <p:nvSpPr>
          <p:cNvPr id="6" name="Rectangle 5"/>
          <p:cNvSpPr>
            <a:spLocks noGrp="1" noChangeArrowheads="1"/>
          </p:cNvSpPr>
          <p:nvPr>
            <p:ph type="sldNum" idx="12"/>
          </p:nvPr>
        </p:nvSpPr>
        <p:spPr>
          <a:ln/>
        </p:spPr>
        <p:txBody>
          <a:bodyPr/>
          <a:lstStyle>
            <a:lvl1pPr>
              <a:defRPr/>
            </a:lvl1pPr>
          </a:lstStyle>
          <a:p>
            <a:pPr>
              <a:defRPr/>
            </a:pPr>
            <a:fld id="{1D9D84B3-4FEC-407D-AEA6-87A3DA586708}" type="slidenum">
              <a:rPr lang="de-DE"/>
              <a:pPr>
                <a:defRPr/>
              </a:pPr>
              <a:t>‹#›</a:t>
            </a:fld>
            <a:endParaRPr lang="de-DE"/>
          </a:p>
        </p:txBody>
      </p:sp>
    </p:spTree>
    <p:extLst>
      <p:ext uri="{BB962C8B-B14F-4D97-AF65-F5344CB8AC3E}">
        <p14:creationId xmlns:p14="http://schemas.microsoft.com/office/powerpoint/2010/main" val="3216731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5"/>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40" indent="0">
              <a:buNone/>
              <a:defRPr sz="1600"/>
            </a:lvl2pPr>
            <a:lvl3pPr marL="829280" indent="0">
              <a:buNone/>
              <a:defRPr sz="1500"/>
            </a:lvl3pPr>
            <a:lvl4pPr marL="1243920" indent="0">
              <a:buNone/>
              <a:defRPr sz="1300"/>
            </a:lvl4pPr>
            <a:lvl5pPr marL="1658560" indent="0">
              <a:buNone/>
              <a:defRPr sz="1300"/>
            </a:lvl5pPr>
            <a:lvl6pPr marL="2073201" indent="0">
              <a:buNone/>
              <a:defRPr sz="1300"/>
            </a:lvl6pPr>
            <a:lvl7pPr marL="2487841" indent="0">
              <a:buNone/>
              <a:defRPr sz="1300"/>
            </a:lvl7pPr>
            <a:lvl8pPr marL="2902481" indent="0">
              <a:buNone/>
              <a:defRPr sz="1300"/>
            </a:lvl8pPr>
            <a:lvl9pPr marL="3317121" indent="0">
              <a:buNone/>
              <a:defRPr sz="13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F95C1C1F-DC47-4FA4-994F-8CAC225AEACA}" type="datetime1">
              <a:rPr lang="en-US" smtClean="0"/>
              <a:t>3/9/2025</a:t>
            </a:fld>
            <a:endParaRPr lang="de-DE"/>
          </a:p>
        </p:txBody>
      </p:sp>
      <p:sp>
        <p:nvSpPr>
          <p:cNvPr id="5" name="Rectangle 4"/>
          <p:cNvSpPr>
            <a:spLocks noGrp="1" noChangeArrowheads="1"/>
          </p:cNvSpPr>
          <p:nvPr>
            <p:ph type="ftr" idx="11"/>
          </p:nvPr>
        </p:nvSpPr>
        <p:spPr>
          <a:ln/>
        </p:spPr>
        <p:txBody>
          <a:bodyPr/>
          <a:lstStyle>
            <a:lvl1pPr>
              <a:defRPr/>
            </a:lvl1pPr>
          </a:lstStyle>
          <a:p>
            <a:pPr>
              <a:defRPr/>
            </a:pPr>
            <a:r>
              <a:rPr lang="de-DE"/>
              <a:t>1</a:t>
            </a:r>
          </a:p>
        </p:txBody>
      </p:sp>
      <p:sp>
        <p:nvSpPr>
          <p:cNvPr id="6" name="Rectangle 5"/>
          <p:cNvSpPr>
            <a:spLocks noGrp="1" noChangeArrowheads="1"/>
          </p:cNvSpPr>
          <p:nvPr>
            <p:ph type="sldNum" idx="12"/>
          </p:nvPr>
        </p:nvSpPr>
        <p:spPr>
          <a:ln/>
        </p:spPr>
        <p:txBody>
          <a:bodyPr/>
          <a:lstStyle>
            <a:lvl1pPr>
              <a:defRPr/>
            </a:lvl1pPr>
          </a:lstStyle>
          <a:p>
            <a:pPr>
              <a:defRPr/>
            </a:pPr>
            <a:fld id="{DB718818-1EDE-47CF-9029-FB1BF6EAC2AC}" type="slidenum">
              <a:rPr lang="de-DE"/>
              <a:pPr>
                <a:defRPr/>
              </a:pPr>
              <a:t>‹#›</a:t>
            </a:fld>
            <a:endParaRPr lang="de-DE"/>
          </a:p>
        </p:txBody>
      </p:sp>
    </p:spTree>
    <p:extLst>
      <p:ext uri="{BB962C8B-B14F-4D97-AF65-F5344CB8AC3E}">
        <p14:creationId xmlns:p14="http://schemas.microsoft.com/office/powerpoint/2010/main" val="400701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960046"/>
            <a:ext cx="4043520" cy="416923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0" y="1960046"/>
            <a:ext cx="4043520" cy="4169237"/>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56478B07-E1D7-4661-8F66-576602C39EC4}" type="datetime1">
              <a:rPr lang="en-US" smtClean="0"/>
              <a:t>3/9/2025</a:t>
            </a:fld>
            <a:endParaRPr lang="de-DE"/>
          </a:p>
        </p:txBody>
      </p:sp>
      <p:sp>
        <p:nvSpPr>
          <p:cNvPr id="6" name="Rectangle 4"/>
          <p:cNvSpPr>
            <a:spLocks noGrp="1" noChangeArrowheads="1"/>
          </p:cNvSpPr>
          <p:nvPr>
            <p:ph type="ftr" idx="11"/>
          </p:nvPr>
        </p:nvSpPr>
        <p:spPr>
          <a:ln/>
        </p:spPr>
        <p:txBody>
          <a:bodyPr/>
          <a:lstStyle>
            <a:lvl1pPr>
              <a:defRPr/>
            </a:lvl1pPr>
          </a:lstStyle>
          <a:p>
            <a:pPr>
              <a:defRPr/>
            </a:pPr>
            <a:r>
              <a:rPr lang="de-DE"/>
              <a:t>1</a:t>
            </a:r>
          </a:p>
        </p:txBody>
      </p:sp>
      <p:sp>
        <p:nvSpPr>
          <p:cNvPr id="7" name="Rectangle 5"/>
          <p:cNvSpPr>
            <a:spLocks noGrp="1" noChangeArrowheads="1"/>
          </p:cNvSpPr>
          <p:nvPr>
            <p:ph type="sldNum" idx="12"/>
          </p:nvPr>
        </p:nvSpPr>
        <p:spPr>
          <a:ln/>
        </p:spPr>
        <p:txBody>
          <a:bodyPr/>
          <a:lstStyle>
            <a:lvl1pPr>
              <a:defRPr/>
            </a:lvl1pPr>
          </a:lstStyle>
          <a:p>
            <a:pPr>
              <a:defRPr/>
            </a:pPr>
            <a:fld id="{B749A193-AF27-4E18-88B0-85F7AD3D39E3}" type="slidenum">
              <a:rPr lang="de-DE"/>
              <a:pPr>
                <a:defRPr/>
              </a:pPr>
              <a:t>‹#›</a:t>
            </a:fld>
            <a:endParaRPr lang="de-DE"/>
          </a:p>
        </p:txBody>
      </p:sp>
    </p:spTree>
    <p:extLst>
      <p:ext uri="{BB962C8B-B14F-4D97-AF65-F5344CB8AC3E}">
        <p14:creationId xmlns:p14="http://schemas.microsoft.com/office/powerpoint/2010/main" val="107453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2"/>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fld id="{F236FA66-E552-40B7-9168-B322B9CFC4E3}" type="datetime1">
              <a:rPr lang="en-US" smtClean="0"/>
              <a:t>3/9/2025</a:t>
            </a:fld>
            <a:endParaRPr lang="de-DE"/>
          </a:p>
        </p:txBody>
      </p:sp>
      <p:sp>
        <p:nvSpPr>
          <p:cNvPr id="8" name="Rectangle 4"/>
          <p:cNvSpPr>
            <a:spLocks noGrp="1" noChangeArrowheads="1"/>
          </p:cNvSpPr>
          <p:nvPr>
            <p:ph type="ftr" idx="11"/>
          </p:nvPr>
        </p:nvSpPr>
        <p:spPr>
          <a:ln/>
        </p:spPr>
        <p:txBody>
          <a:bodyPr/>
          <a:lstStyle>
            <a:lvl1pPr>
              <a:defRPr/>
            </a:lvl1pPr>
          </a:lstStyle>
          <a:p>
            <a:pPr>
              <a:defRPr/>
            </a:pPr>
            <a:r>
              <a:rPr lang="de-DE"/>
              <a:t>1</a:t>
            </a:r>
          </a:p>
        </p:txBody>
      </p:sp>
      <p:sp>
        <p:nvSpPr>
          <p:cNvPr id="9" name="Rectangle 5"/>
          <p:cNvSpPr>
            <a:spLocks noGrp="1" noChangeArrowheads="1"/>
          </p:cNvSpPr>
          <p:nvPr>
            <p:ph type="sldNum" idx="12"/>
          </p:nvPr>
        </p:nvSpPr>
        <p:spPr>
          <a:ln/>
        </p:spPr>
        <p:txBody>
          <a:bodyPr/>
          <a:lstStyle>
            <a:lvl1pPr>
              <a:defRPr/>
            </a:lvl1pPr>
          </a:lstStyle>
          <a:p>
            <a:pPr>
              <a:defRPr/>
            </a:pPr>
            <a:fld id="{5DA201EA-B789-4587-A39F-4D52003833CE}" type="slidenum">
              <a:rPr lang="de-DE"/>
              <a:pPr>
                <a:defRPr/>
              </a:pPr>
              <a:t>‹#›</a:t>
            </a:fld>
            <a:endParaRPr lang="de-DE"/>
          </a:p>
        </p:txBody>
      </p:sp>
    </p:spTree>
    <p:extLst>
      <p:ext uri="{BB962C8B-B14F-4D97-AF65-F5344CB8AC3E}">
        <p14:creationId xmlns:p14="http://schemas.microsoft.com/office/powerpoint/2010/main" val="3204875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96583FB3-5AA3-4319-82BD-51D56769172E}" type="datetime1">
              <a:rPr lang="en-US" smtClean="0"/>
              <a:t>3/9/2025</a:t>
            </a:fld>
            <a:endParaRPr lang="de-DE"/>
          </a:p>
        </p:txBody>
      </p:sp>
      <p:sp>
        <p:nvSpPr>
          <p:cNvPr id="4" name="Rectangle 4"/>
          <p:cNvSpPr>
            <a:spLocks noGrp="1" noChangeArrowheads="1"/>
          </p:cNvSpPr>
          <p:nvPr>
            <p:ph type="ftr" idx="11"/>
          </p:nvPr>
        </p:nvSpPr>
        <p:spPr>
          <a:ln/>
        </p:spPr>
        <p:txBody>
          <a:bodyPr/>
          <a:lstStyle>
            <a:lvl1pPr>
              <a:defRPr/>
            </a:lvl1pPr>
          </a:lstStyle>
          <a:p>
            <a:pPr>
              <a:defRPr/>
            </a:pPr>
            <a:r>
              <a:rPr lang="de-DE"/>
              <a:t>1</a:t>
            </a:r>
          </a:p>
        </p:txBody>
      </p:sp>
      <p:sp>
        <p:nvSpPr>
          <p:cNvPr id="5" name="Rectangle 5"/>
          <p:cNvSpPr>
            <a:spLocks noGrp="1" noChangeArrowheads="1"/>
          </p:cNvSpPr>
          <p:nvPr>
            <p:ph type="sldNum" idx="12"/>
          </p:nvPr>
        </p:nvSpPr>
        <p:spPr>
          <a:ln/>
        </p:spPr>
        <p:txBody>
          <a:bodyPr/>
          <a:lstStyle>
            <a:lvl1pPr>
              <a:defRPr/>
            </a:lvl1pPr>
          </a:lstStyle>
          <a:p>
            <a:pPr>
              <a:defRPr/>
            </a:pPr>
            <a:fld id="{C3964C16-3866-4AA5-8957-3B93CAAA37BB}" type="slidenum">
              <a:rPr lang="de-DE"/>
              <a:pPr>
                <a:defRPr/>
              </a:pPr>
              <a:t>‹#›</a:t>
            </a:fld>
            <a:endParaRPr lang="de-DE"/>
          </a:p>
        </p:txBody>
      </p:sp>
    </p:spTree>
    <p:extLst>
      <p:ext uri="{BB962C8B-B14F-4D97-AF65-F5344CB8AC3E}">
        <p14:creationId xmlns:p14="http://schemas.microsoft.com/office/powerpoint/2010/main" val="310129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43EBD690-A462-40A9-B17F-AD555CBEA283}" type="datetime1">
              <a:rPr lang="en-US" smtClean="0"/>
              <a:t>3/9/2025</a:t>
            </a:fld>
            <a:endParaRPr lang="de-DE"/>
          </a:p>
        </p:txBody>
      </p:sp>
      <p:sp>
        <p:nvSpPr>
          <p:cNvPr id="3" name="Rectangle 4"/>
          <p:cNvSpPr>
            <a:spLocks noGrp="1" noChangeArrowheads="1"/>
          </p:cNvSpPr>
          <p:nvPr>
            <p:ph type="ftr" idx="11"/>
          </p:nvPr>
        </p:nvSpPr>
        <p:spPr>
          <a:ln/>
        </p:spPr>
        <p:txBody>
          <a:bodyPr/>
          <a:lstStyle>
            <a:lvl1pPr>
              <a:defRPr/>
            </a:lvl1pPr>
          </a:lstStyle>
          <a:p>
            <a:pPr>
              <a:defRPr/>
            </a:pPr>
            <a:r>
              <a:rPr lang="de-DE"/>
              <a:t>1</a:t>
            </a:r>
          </a:p>
        </p:txBody>
      </p:sp>
      <p:sp>
        <p:nvSpPr>
          <p:cNvPr id="4" name="Rectangle 5"/>
          <p:cNvSpPr>
            <a:spLocks noGrp="1" noChangeArrowheads="1"/>
          </p:cNvSpPr>
          <p:nvPr>
            <p:ph type="sldNum" idx="12"/>
          </p:nvPr>
        </p:nvSpPr>
        <p:spPr>
          <a:ln/>
        </p:spPr>
        <p:txBody>
          <a:bodyPr/>
          <a:lstStyle>
            <a:lvl1pPr>
              <a:defRPr/>
            </a:lvl1pPr>
          </a:lstStyle>
          <a:p>
            <a:pPr>
              <a:defRPr/>
            </a:pPr>
            <a:fld id="{20AA7C5B-DB57-430D-BDDC-4AA8C1A4808F}" type="slidenum">
              <a:rPr lang="de-DE"/>
              <a:pPr>
                <a:defRPr/>
              </a:pPr>
              <a:t>‹#›</a:t>
            </a:fld>
            <a:endParaRPr lang="de-DE"/>
          </a:p>
        </p:txBody>
      </p:sp>
    </p:spTree>
    <p:extLst>
      <p:ext uri="{BB962C8B-B14F-4D97-AF65-F5344CB8AC3E}">
        <p14:creationId xmlns:p14="http://schemas.microsoft.com/office/powerpoint/2010/main" val="70172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3" y="273631"/>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E07C7F3C-B4B1-4428-8891-21A0D8D6C4BE}" type="datetime1">
              <a:rPr lang="en-US" smtClean="0"/>
              <a:t>3/9/2025</a:t>
            </a:fld>
            <a:endParaRPr lang="de-DE"/>
          </a:p>
        </p:txBody>
      </p:sp>
      <p:sp>
        <p:nvSpPr>
          <p:cNvPr id="6" name="Rectangle 4"/>
          <p:cNvSpPr>
            <a:spLocks noGrp="1" noChangeArrowheads="1"/>
          </p:cNvSpPr>
          <p:nvPr>
            <p:ph type="ftr" idx="11"/>
          </p:nvPr>
        </p:nvSpPr>
        <p:spPr>
          <a:ln/>
        </p:spPr>
        <p:txBody>
          <a:bodyPr/>
          <a:lstStyle>
            <a:lvl1pPr>
              <a:defRPr/>
            </a:lvl1pPr>
          </a:lstStyle>
          <a:p>
            <a:pPr>
              <a:defRPr/>
            </a:pPr>
            <a:r>
              <a:rPr lang="de-DE"/>
              <a:t>1</a:t>
            </a:r>
          </a:p>
        </p:txBody>
      </p:sp>
      <p:sp>
        <p:nvSpPr>
          <p:cNvPr id="7" name="Rectangle 5"/>
          <p:cNvSpPr>
            <a:spLocks noGrp="1" noChangeArrowheads="1"/>
          </p:cNvSpPr>
          <p:nvPr>
            <p:ph type="sldNum" idx="12"/>
          </p:nvPr>
        </p:nvSpPr>
        <p:spPr>
          <a:ln/>
        </p:spPr>
        <p:txBody>
          <a:bodyPr/>
          <a:lstStyle>
            <a:lvl1pPr>
              <a:defRPr/>
            </a:lvl1pPr>
          </a:lstStyle>
          <a:p>
            <a:pPr>
              <a:defRPr/>
            </a:pPr>
            <a:fld id="{0EA4900A-2930-45A6-9506-710A3A98C6B8}" type="slidenum">
              <a:rPr lang="de-DE"/>
              <a:pPr>
                <a:defRPr/>
              </a:pPr>
              <a:t>‹#›</a:t>
            </a:fld>
            <a:endParaRPr lang="de-DE"/>
          </a:p>
        </p:txBody>
      </p:sp>
    </p:spTree>
    <p:extLst>
      <p:ext uri="{BB962C8B-B14F-4D97-AF65-F5344CB8AC3E}">
        <p14:creationId xmlns:p14="http://schemas.microsoft.com/office/powerpoint/2010/main" val="355765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99A2BF75-CA83-4F00-9D6C-30135B89E164}"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779CDE2-9B42-4627-8D55-F0B1B0D3F26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328702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3" y="4800026"/>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2803" y="5367444"/>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E26AC01D-15AE-4DFE-8C1A-884C818DE737}" type="datetime1">
              <a:rPr lang="en-US" smtClean="0"/>
              <a:t>3/9/2025</a:t>
            </a:fld>
            <a:endParaRPr lang="de-DE"/>
          </a:p>
        </p:txBody>
      </p:sp>
      <p:sp>
        <p:nvSpPr>
          <p:cNvPr id="6" name="Rectangle 4"/>
          <p:cNvSpPr>
            <a:spLocks noGrp="1" noChangeArrowheads="1"/>
          </p:cNvSpPr>
          <p:nvPr>
            <p:ph type="ftr" idx="11"/>
          </p:nvPr>
        </p:nvSpPr>
        <p:spPr>
          <a:ln/>
        </p:spPr>
        <p:txBody>
          <a:bodyPr/>
          <a:lstStyle>
            <a:lvl1pPr>
              <a:defRPr/>
            </a:lvl1pPr>
          </a:lstStyle>
          <a:p>
            <a:pPr>
              <a:defRPr/>
            </a:pPr>
            <a:r>
              <a:rPr lang="de-DE"/>
              <a:t>1</a:t>
            </a:r>
          </a:p>
        </p:txBody>
      </p:sp>
      <p:sp>
        <p:nvSpPr>
          <p:cNvPr id="7" name="Rectangle 5"/>
          <p:cNvSpPr>
            <a:spLocks noGrp="1" noChangeArrowheads="1"/>
          </p:cNvSpPr>
          <p:nvPr>
            <p:ph type="sldNum" idx="12"/>
          </p:nvPr>
        </p:nvSpPr>
        <p:spPr>
          <a:ln/>
        </p:spPr>
        <p:txBody>
          <a:bodyPr/>
          <a:lstStyle>
            <a:lvl1pPr>
              <a:defRPr/>
            </a:lvl1pPr>
          </a:lstStyle>
          <a:p>
            <a:pPr>
              <a:defRPr/>
            </a:pPr>
            <a:fld id="{C4588E25-88BE-42A6-935A-9F64D13A5125}" type="slidenum">
              <a:rPr lang="de-DE"/>
              <a:pPr>
                <a:defRPr/>
              </a:pPr>
              <a:t>‹#›</a:t>
            </a:fld>
            <a:endParaRPr lang="de-DE"/>
          </a:p>
        </p:txBody>
      </p:sp>
    </p:spTree>
    <p:extLst>
      <p:ext uri="{BB962C8B-B14F-4D97-AF65-F5344CB8AC3E}">
        <p14:creationId xmlns:p14="http://schemas.microsoft.com/office/powerpoint/2010/main" val="2249963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DD7F2D4B-3B2A-4F22-B78E-EBDC0116CC3F}" type="datetime1">
              <a:rPr lang="en-US" smtClean="0"/>
              <a:t>3/9/2025</a:t>
            </a:fld>
            <a:endParaRPr lang="de-DE"/>
          </a:p>
        </p:txBody>
      </p:sp>
      <p:sp>
        <p:nvSpPr>
          <p:cNvPr id="5" name="Rectangle 4"/>
          <p:cNvSpPr>
            <a:spLocks noGrp="1" noChangeArrowheads="1"/>
          </p:cNvSpPr>
          <p:nvPr>
            <p:ph type="ftr" idx="11"/>
          </p:nvPr>
        </p:nvSpPr>
        <p:spPr>
          <a:ln/>
        </p:spPr>
        <p:txBody>
          <a:bodyPr/>
          <a:lstStyle>
            <a:lvl1pPr>
              <a:defRPr/>
            </a:lvl1pPr>
          </a:lstStyle>
          <a:p>
            <a:pPr>
              <a:defRPr/>
            </a:pPr>
            <a:r>
              <a:rPr lang="de-DE"/>
              <a:t>1</a:t>
            </a:r>
          </a:p>
        </p:txBody>
      </p:sp>
      <p:sp>
        <p:nvSpPr>
          <p:cNvPr id="6" name="Rectangle 5"/>
          <p:cNvSpPr>
            <a:spLocks noGrp="1" noChangeArrowheads="1"/>
          </p:cNvSpPr>
          <p:nvPr>
            <p:ph type="sldNum" idx="12"/>
          </p:nvPr>
        </p:nvSpPr>
        <p:spPr>
          <a:ln/>
        </p:spPr>
        <p:txBody>
          <a:bodyPr/>
          <a:lstStyle>
            <a:lvl1pPr>
              <a:defRPr/>
            </a:lvl1pPr>
          </a:lstStyle>
          <a:p>
            <a:pPr>
              <a:defRPr/>
            </a:pPr>
            <a:fld id="{2C3E6E96-979E-428E-B36F-39412879CA0B}" type="slidenum">
              <a:rPr lang="de-DE"/>
              <a:pPr>
                <a:defRPr/>
              </a:pPr>
              <a:t>‹#›</a:t>
            </a:fld>
            <a:endParaRPr lang="de-DE"/>
          </a:p>
        </p:txBody>
      </p:sp>
    </p:spTree>
    <p:extLst>
      <p:ext uri="{BB962C8B-B14F-4D97-AF65-F5344CB8AC3E}">
        <p14:creationId xmlns:p14="http://schemas.microsoft.com/office/powerpoint/2010/main" val="92212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31"/>
            <a:ext cx="2056320" cy="58556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31"/>
            <a:ext cx="6030720" cy="58556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FEE9E593-4F48-48E2-82F1-5D81C8D9DED5}" type="datetime1">
              <a:rPr lang="en-US" smtClean="0"/>
              <a:t>3/9/2025</a:t>
            </a:fld>
            <a:endParaRPr lang="de-DE"/>
          </a:p>
        </p:txBody>
      </p:sp>
      <p:sp>
        <p:nvSpPr>
          <p:cNvPr id="5" name="Rectangle 4"/>
          <p:cNvSpPr>
            <a:spLocks noGrp="1" noChangeArrowheads="1"/>
          </p:cNvSpPr>
          <p:nvPr>
            <p:ph type="ftr" idx="11"/>
          </p:nvPr>
        </p:nvSpPr>
        <p:spPr>
          <a:ln/>
        </p:spPr>
        <p:txBody>
          <a:bodyPr/>
          <a:lstStyle>
            <a:lvl1pPr>
              <a:defRPr/>
            </a:lvl1pPr>
          </a:lstStyle>
          <a:p>
            <a:pPr>
              <a:defRPr/>
            </a:pPr>
            <a:r>
              <a:rPr lang="de-DE"/>
              <a:t>1</a:t>
            </a:r>
          </a:p>
        </p:txBody>
      </p:sp>
      <p:sp>
        <p:nvSpPr>
          <p:cNvPr id="6" name="Rectangle 5"/>
          <p:cNvSpPr>
            <a:spLocks noGrp="1" noChangeArrowheads="1"/>
          </p:cNvSpPr>
          <p:nvPr>
            <p:ph type="sldNum" idx="12"/>
          </p:nvPr>
        </p:nvSpPr>
        <p:spPr>
          <a:ln/>
        </p:spPr>
        <p:txBody>
          <a:bodyPr/>
          <a:lstStyle>
            <a:lvl1pPr>
              <a:defRPr/>
            </a:lvl1pPr>
          </a:lstStyle>
          <a:p>
            <a:pPr>
              <a:defRPr/>
            </a:pPr>
            <a:fld id="{113388DC-4320-469B-8930-DB727C942C6A}" type="slidenum">
              <a:rPr lang="de-DE"/>
              <a:pPr>
                <a:defRPr/>
              </a:pPr>
              <a:t>‹#›</a:t>
            </a:fld>
            <a:endParaRPr lang="de-DE"/>
          </a:p>
        </p:txBody>
      </p:sp>
    </p:spTree>
    <p:extLst>
      <p:ext uri="{BB962C8B-B14F-4D97-AF65-F5344CB8AC3E}">
        <p14:creationId xmlns:p14="http://schemas.microsoft.com/office/powerpoint/2010/main" val="2288797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a:t>Click to edit Master subtitle style</a:t>
            </a:r>
          </a:p>
        </p:txBody>
      </p:sp>
      <p:sp>
        <p:nvSpPr>
          <p:cNvPr id="4" name="Rectangle 3"/>
          <p:cNvSpPr>
            <a:spLocks noGrp="1" noChangeArrowheads="1"/>
          </p:cNvSpPr>
          <p:nvPr>
            <p:ph type="dt" idx="10"/>
          </p:nvPr>
        </p:nvSpPr>
        <p:spPr>
          <a:ln/>
        </p:spPr>
        <p:txBody>
          <a:bodyPr/>
          <a:lstStyle>
            <a:lvl1pPr>
              <a:defRPr/>
            </a:lvl1pPr>
          </a:lstStyle>
          <a:p>
            <a:pPr>
              <a:defRPr/>
            </a:pPr>
            <a:fld id="{BC4BCECE-0C14-4414-8131-B488E54DADA8}"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A212BDC4-2B0B-49DD-BA40-1D909EB315C1}"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548770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0A30B12E-8D2C-453D-BEC3-C96C485E1C27}"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779CDE2-9B42-4627-8D55-F0B1B0D3F26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15175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A3CCE346-77E6-4603-91E6-5F78D8034ECC}"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E1833ED-271E-4C75-BB70-16ED63AC410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41419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61CE9A05-C582-46FB-AF53-AC9FC86620D0}"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6BE25FBB-EB58-4B52-B8D0-4603B1686A6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946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fld id="{CDFD021A-372C-4059-BA0E-BD2DB3FDF9EE}" type="datetime1">
              <a:rPr lang="en-US" smtClean="0">
                <a:solidFill>
                  <a:srgbClr val="FFFFCC"/>
                </a:solidFill>
              </a:rPr>
              <a:t>3/9/2025</a:t>
            </a:fld>
            <a:endParaRPr lang="en-US">
              <a:solidFill>
                <a:srgbClr val="FFFFCC"/>
              </a:solidFill>
            </a:endParaRPr>
          </a:p>
        </p:txBody>
      </p:sp>
      <p:sp>
        <p:nvSpPr>
          <p:cNvPr id="8"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9" name="Rectangle 5"/>
          <p:cNvSpPr>
            <a:spLocks noGrp="1" noChangeArrowheads="1"/>
          </p:cNvSpPr>
          <p:nvPr>
            <p:ph type="sldNum" idx="12"/>
          </p:nvPr>
        </p:nvSpPr>
        <p:spPr>
          <a:ln/>
        </p:spPr>
        <p:txBody>
          <a:bodyPr/>
          <a:lstStyle>
            <a:lvl1pPr>
              <a:defRPr/>
            </a:lvl1pPr>
          </a:lstStyle>
          <a:p>
            <a:pPr>
              <a:defRPr/>
            </a:pPr>
            <a:fld id="{1174B4A7-29B8-4F8D-96DF-095651CD127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929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134FAFF9-A55A-4DB3-927D-082D59EA29E5}" type="datetime1">
              <a:rPr lang="en-US" smtClean="0">
                <a:solidFill>
                  <a:srgbClr val="FFFFCC"/>
                </a:solidFill>
              </a:rPr>
              <a:t>3/9/2025</a:t>
            </a:fld>
            <a:endParaRPr lang="en-US">
              <a:solidFill>
                <a:srgbClr val="FFFFCC"/>
              </a:solidFill>
            </a:endParaRPr>
          </a:p>
        </p:txBody>
      </p:sp>
      <p:sp>
        <p:nvSpPr>
          <p:cNvPr id="4"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5" name="Rectangle 5"/>
          <p:cNvSpPr>
            <a:spLocks noGrp="1" noChangeArrowheads="1"/>
          </p:cNvSpPr>
          <p:nvPr>
            <p:ph type="sldNum" idx="12"/>
          </p:nvPr>
        </p:nvSpPr>
        <p:spPr>
          <a:ln/>
        </p:spPr>
        <p:txBody>
          <a:bodyPr/>
          <a:lstStyle>
            <a:lvl1pPr>
              <a:defRPr/>
            </a:lvl1pPr>
          </a:lstStyle>
          <a:p>
            <a:pPr>
              <a:defRPr/>
            </a:pPr>
            <a:fld id="{75B2D5BB-FA32-4190-9600-A0AFE5139334}"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18003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49E33035-AAFC-4DEE-8BEE-D6F662BED9EA}" type="datetime1">
              <a:rPr lang="en-US" smtClean="0">
                <a:solidFill>
                  <a:srgbClr val="FFFFCC"/>
                </a:solidFill>
              </a:rPr>
              <a:t>3/9/2025</a:t>
            </a:fld>
            <a:endParaRPr lang="en-US">
              <a:solidFill>
                <a:srgbClr val="FFFFCC"/>
              </a:solidFill>
            </a:endParaRPr>
          </a:p>
        </p:txBody>
      </p:sp>
      <p:sp>
        <p:nvSpPr>
          <p:cNvPr id="3"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4" name="Rectangle 5"/>
          <p:cNvSpPr>
            <a:spLocks noGrp="1" noChangeArrowheads="1"/>
          </p:cNvSpPr>
          <p:nvPr>
            <p:ph type="sldNum" idx="12"/>
          </p:nvPr>
        </p:nvSpPr>
        <p:spPr>
          <a:ln/>
        </p:spPr>
        <p:txBody>
          <a:bodyPr/>
          <a:lstStyle>
            <a:lvl1pPr>
              <a:defRPr/>
            </a:lvl1pPr>
          </a:lstStyle>
          <a:p>
            <a:pPr>
              <a:defRPr/>
            </a:pPr>
            <a:fld id="{D9ABFF17-70CD-4281-9DFF-42E2B69F843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79624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348B3C41-EF55-4F20-A288-F04E08F0585A}"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6E1833ED-271E-4C75-BB70-16ED63AC410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6381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4F7EBFCD-2D13-4A01-AA37-BB06C04C9136}"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2C5E3DA7-6ADA-4FA1-B8D8-FF07C887966B}"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7295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C6F12CD2-67DE-47CB-90CD-5467BA527479}"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E81A3457-2289-43D4-AEBE-41C8656B23F6}"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8045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91C57AF8-4652-4E38-9D29-5DDF2D42ACEA}"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21DA2FEA-8688-4B52-A258-40118634736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24782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6320" cy="58542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29"/>
            <a:ext cx="6030720" cy="58542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idx="10"/>
          </p:nvPr>
        </p:nvSpPr>
        <p:spPr>
          <a:ln/>
        </p:spPr>
        <p:txBody>
          <a:bodyPr/>
          <a:lstStyle>
            <a:lvl1pPr>
              <a:defRPr/>
            </a:lvl1pPr>
          </a:lstStyle>
          <a:p>
            <a:pPr>
              <a:defRPr/>
            </a:pPr>
            <a:fld id="{80EE08A2-4EFD-45B5-B0F2-D334C4063BD7}" type="datetime1">
              <a:rPr lang="en-US" smtClean="0">
                <a:solidFill>
                  <a:srgbClr val="FFFFCC"/>
                </a:solidFill>
              </a:rPr>
              <a:t>3/9/2025</a:t>
            </a:fld>
            <a:endParaRPr lang="en-US">
              <a:solidFill>
                <a:srgbClr val="FFFFCC"/>
              </a:solidFill>
            </a:endParaRPr>
          </a:p>
        </p:txBody>
      </p:sp>
      <p:sp>
        <p:nvSpPr>
          <p:cNvPr id="5"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6" name="Rectangle 5"/>
          <p:cNvSpPr>
            <a:spLocks noGrp="1" noChangeArrowheads="1"/>
          </p:cNvSpPr>
          <p:nvPr>
            <p:ph type="sldNum" idx="12"/>
          </p:nvPr>
        </p:nvSpPr>
        <p:spPr>
          <a:ln/>
        </p:spPr>
        <p:txBody>
          <a:bodyPr/>
          <a:lstStyle>
            <a:lvl1pPr>
              <a:defRPr/>
            </a:lvl1pPr>
          </a:lstStyle>
          <a:p>
            <a:pPr>
              <a:defRPr/>
            </a:pPr>
            <a:fld id="{59801452-5A01-4CDE-A335-165AB77D6C3A}"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917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48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240" y="1604329"/>
            <a:ext cx="404352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fld id="{715A9D9F-0802-4559-8543-2A416E24830D}"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6BE25FBB-EB58-4B52-B8D0-4603B1686A63}"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1583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ln/>
        </p:spPr>
        <p:txBody>
          <a:bodyPr/>
          <a:lstStyle>
            <a:lvl1pPr>
              <a:defRPr/>
            </a:lvl1pPr>
          </a:lstStyle>
          <a:p>
            <a:pPr>
              <a:defRPr/>
            </a:pPr>
            <a:fld id="{1DE43C3F-0B07-4C73-9946-DC34B2FF9323}" type="datetime1">
              <a:rPr lang="en-US" smtClean="0">
                <a:solidFill>
                  <a:srgbClr val="FFFFCC"/>
                </a:solidFill>
              </a:rPr>
              <a:t>3/9/2025</a:t>
            </a:fld>
            <a:endParaRPr lang="en-US">
              <a:solidFill>
                <a:srgbClr val="FFFFCC"/>
              </a:solidFill>
            </a:endParaRPr>
          </a:p>
        </p:txBody>
      </p:sp>
      <p:sp>
        <p:nvSpPr>
          <p:cNvPr id="8"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9" name="Rectangle 5"/>
          <p:cNvSpPr>
            <a:spLocks noGrp="1" noChangeArrowheads="1"/>
          </p:cNvSpPr>
          <p:nvPr>
            <p:ph type="sldNum" idx="12"/>
          </p:nvPr>
        </p:nvSpPr>
        <p:spPr>
          <a:ln/>
        </p:spPr>
        <p:txBody>
          <a:bodyPr/>
          <a:lstStyle>
            <a:lvl1pPr>
              <a:defRPr/>
            </a:lvl1pPr>
          </a:lstStyle>
          <a:p>
            <a:pPr>
              <a:defRPr/>
            </a:pPr>
            <a:fld id="{1174B4A7-29B8-4F8D-96DF-095651CD1277}"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5664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idx="10"/>
          </p:nvPr>
        </p:nvSpPr>
        <p:spPr>
          <a:ln/>
        </p:spPr>
        <p:txBody>
          <a:bodyPr/>
          <a:lstStyle>
            <a:lvl1pPr>
              <a:defRPr/>
            </a:lvl1pPr>
          </a:lstStyle>
          <a:p>
            <a:pPr>
              <a:defRPr/>
            </a:pPr>
            <a:fld id="{4F0710AB-5BB5-4380-8466-6B32507D844F}" type="datetime1">
              <a:rPr lang="en-US" smtClean="0">
                <a:solidFill>
                  <a:srgbClr val="FFFFCC"/>
                </a:solidFill>
              </a:rPr>
              <a:t>3/9/2025</a:t>
            </a:fld>
            <a:endParaRPr lang="en-US">
              <a:solidFill>
                <a:srgbClr val="FFFFCC"/>
              </a:solidFill>
            </a:endParaRPr>
          </a:p>
        </p:txBody>
      </p:sp>
      <p:sp>
        <p:nvSpPr>
          <p:cNvPr id="4"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5" name="Rectangle 5"/>
          <p:cNvSpPr>
            <a:spLocks noGrp="1" noChangeArrowheads="1"/>
          </p:cNvSpPr>
          <p:nvPr>
            <p:ph type="sldNum" idx="12"/>
          </p:nvPr>
        </p:nvSpPr>
        <p:spPr>
          <a:ln/>
        </p:spPr>
        <p:txBody>
          <a:bodyPr/>
          <a:lstStyle>
            <a:lvl1pPr>
              <a:defRPr/>
            </a:lvl1pPr>
          </a:lstStyle>
          <a:p>
            <a:pPr>
              <a:defRPr/>
            </a:pPr>
            <a:fld id="{75B2D5BB-FA32-4190-9600-A0AFE5139334}"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62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062F176D-932C-40B1-982A-38D4FB49719F}" type="datetime1">
              <a:rPr lang="en-US" smtClean="0">
                <a:solidFill>
                  <a:srgbClr val="FFFFCC"/>
                </a:solidFill>
              </a:rPr>
              <a:t>3/9/2025</a:t>
            </a:fld>
            <a:endParaRPr lang="en-US">
              <a:solidFill>
                <a:srgbClr val="FFFFCC"/>
              </a:solidFill>
            </a:endParaRPr>
          </a:p>
        </p:txBody>
      </p:sp>
      <p:sp>
        <p:nvSpPr>
          <p:cNvPr id="3"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4" name="Rectangle 5"/>
          <p:cNvSpPr>
            <a:spLocks noGrp="1" noChangeArrowheads="1"/>
          </p:cNvSpPr>
          <p:nvPr>
            <p:ph type="sldNum" idx="12"/>
          </p:nvPr>
        </p:nvSpPr>
        <p:spPr>
          <a:ln/>
        </p:spPr>
        <p:txBody>
          <a:bodyPr/>
          <a:lstStyle>
            <a:lvl1pPr>
              <a:defRPr/>
            </a:lvl1pPr>
          </a:lstStyle>
          <a:p>
            <a:pPr>
              <a:defRPr/>
            </a:pPr>
            <a:fld id="{D9ABFF17-70CD-4281-9DFF-42E2B69F843F}"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4203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4E2085CD-B89B-41E2-8751-B9EDE92D8DEE}"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2C5E3DA7-6ADA-4FA1-B8D8-FF07C887966B}"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464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a:t>Click icon to add picture</a:t>
            </a:r>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6A5C44F6-F47A-4DD6-8728-5D6151F17157}" type="datetime1">
              <a:rPr lang="en-US" smtClean="0">
                <a:solidFill>
                  <a:srgbClr val="FFFFCC"/>
                </a:solidFill>
              </a:rPr>
              <a:t>3/9/2025</a:t>
            </a:fld>
            <a:endParaRPr lang="en-US">
              <a:solidFill>
                <a:srgbClr val="FFFFCC"/>
              </a:solidFill>
            </a:endParaRPr>
          </a:p>
        </p:txBody>
      </p:sp>
      <p:sp>
        <p:nvSpPr>
          <p:cNvPr id="6" name="Rectangle 4"/>
          <p:cNvSpPr>
            <a:spLocks noGrp="1" noChangeArrowheads="1"/>
          </p:cNvSpPr>
          <p:nvPr>
            <p:ph type="ftr" idx="11"/>
          </p:nvPr>
        </p:nvSpPr>
        <p:spPr>
          <a:ln/>
        </p:spPr>
        <p:txBody>
          <a:bodyPr/>
          <a:lstStyle>
            <a:lvl1pPr>
              <a:defRPr/>
            </a:lvl1pPr>
          </a:lstStyle>
          <a:p>
            <a:pPr>
              <a:defRPr/>
            </a:pPr>
            <a:r>
              <a:rPr lang="en-US">
                <a:solidFill>
                  <a:srgbClr val="FFFFCC"/>
                </a:solidFill>
              </a:rPr>
              <a:t>1</a:t>
            </a:r>
          </a:p>
        </p:txBody>
      </p:sp>
      <p:sp>
        <p:nvSpPr>
          <p:cNvPr id="7" name="Rectangle 5"/>
          <p:cNvSpPr>
            <a:spLocks noGrp="1" noChangeArrowheads="1"/>
          </p:cNvSpPr>
          <p:nvPr>
            <p:ph type="sldNum" idx="12"/>
          </p:nvPr>
        </p:nvSpPr>
        <p:spPr>
          <a:ln/>
        </p:spPr>
        <p:txBody>
          <a:bodyPr/>
          <a:lstStyle>
            <a:lvl1pPr>
              <a:defRPr/>
            </a:lvl1pPr>
          </a:lstStyle>
          <a:p>
            <a:pPr>
              <a:defRPr/>
            </a:pPr>
            <a:fld id="{E81A3457-2289-43D4-AEBE-41C8656B23F6}" type="slidenum">
              <a:rPr lang="en-US" smtClean="0">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63543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29"/>
            <a:ext cx="8225280" cy="11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1" name="Rectangle 2"/>
          <p:cNvSpPr>
            <a:spLocks noGrp="1" noChangeArrowheads="1"/>
          </p:cNvSpPr>
          <p:nvPr>
            <p:ph type="body" idx="1"/>
          </p:nvPr>
        </p:nvSpPr>
        <p:spPr bwMode="auto">
          <a:xfrm>
            <a:off x="456480" y="1604329"/>
            <a:ext cx="8225280" cy="452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71"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defTabSz="914036" rtl="0" fontAlgn="base">
              <a:spcBef>
                <a:spcPct val="0"/>
              </a:spcBef>
              <a:spcAft>
                <a:spcPct val="0"/>
              </a:spcAft>
              <a:defRPr/>
            </a:pPr>
            <a:fld id="{59403FC9-F0CF-43F7-BC0B-A755B429B811}" type="datetime1">
              <a:rPr lang="en-US" smtClean="0">
                <a:solidFill>
                  <a:srgbClr val="FFFFCC"/>
                </a:solidFill>
              </a:rPr>
              <a:t>3/9/2025</a:t>
            </a:fld>
            <a:endParaRPr lang="en-US">
              <a:solidFill>
                <a:srgbClr val="FFFFCC"/>
              </a:solidFill>
            </a:endParaRPr>
          </a:p>
        </p:txBody>
      </p:sp>
      <p:sp>
        <p:nvSpPr>
          <p:cNvPr id="1028" name="Rectangle 4"/>
          <p:cNvSpPr>
            <a:spLocks noGrp="1" noChangeArrowheads="1"/>
          </p:cNvSpPr>
          <p:nvPr>
            <p:ph type="ftr"/>
          </p:nvPr>
        </p:nvSpPr>
        <p:spPr bwMode="auto">
          <a:xfrm>
            <a:off x="3127681" y="6247376"/>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defTabSz="914036" rtl="0" fontAlgn="base">
              <a:spcBef>
                <a:spcPct val="0"/>
              </a:spcBef>
              <a:spcAft>
                <a:spcPct val="0"/>
              </a:spcAft>
              <a:defRPr/>
            </a:pPr>
            <a:r>
              <a:rPr lang="en-US">
                <a:solidFill>
                  <a:srgbClr val="FFFFCC"/>
                </a:solidFill>
              </a:rPr>
              <a:t>1</a:t>
            </a: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algn="l" defTabSz="914036" rtl="0" fontAlgn="base">
              <a:spcBef>
                <a:spcPct val="0"/>
              </a:spcBef>
              <a:spcAft>
                <a:spcPct val="0"/>
              </a:spcAft>
              <a:defRPr/>
            </a:pPr>
            <a:fld id="{4B3B5142-B1C6-42A7-9823-5EB26D6B6F8A}" type="slidenum">
              <a:rPr lang="en-US" sz="2400" smtClean="0">
                <a:solidFill>
                  <a:srgbClr val="FFFFCC"/>
                </a:solidFill>
              </a:rPr>
              <a:pPr algn="l" defTabSz="914036" rtl="0" fontAlgn="base">
                <a:spcBef>
                  <a:spcPct val="0"/>
                </a:spcBef>
                <a:spcAft>
                  <a:spcPct val="0"/>
                </a:spcAft>
                <a:defRPr/>
              </a:pPr>
              <a:t>‹#›</a:t>
            </a:fld>
            <a:endParaRPr lang="en-US" sz="2400">
              <a:solidFill>
                <a:srgbClr val="FFFFCC"/>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p:txStyles>
    <p:titleStyle>
      <a:lvl1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Arial Unicode MS" pitchFamily="34" charset="-128"/>
          <a:cs typeface="+mj-cs"/>
        </a:defRPr>
      </a:lvl1pPr>
      <a:lvl2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2pPr>
      <a:lvl3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3pPr>
      <a:lvl4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4pPr>
      <a:lvl5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5pPr>
      <a:lvl6pPr marL="2280994"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720"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10446"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5172"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1045" indent="-311045" algn="r" defTabSz="414726"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Arial Unicode MS" pitchFamily="34" charset="-128"/>
          <a:cs typeface="+mn-cs"/>
        </a:defRPr>
      </a:lvl1pPr>
      <a:lvl2pPr marL="673930" indent="-259204" algn="r" defTabSz="414726"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Arial Unicode MS" pitchFamily="34" charset="-128"/>
          <a:cs typeface="+mn-cs"/>
        </a:defRPr>
      </a:lvl2pPr>
      <a:lvl3pPr marL="1036815" indent="-207363" algn="r" defTabSz="414726"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Arial Unicode MS" pitchFamily="34" charset="-128"/>
          <a:cs typeface="+mn-cs"/>
        </a:defRPr>
      </a:lvl3pPr>
      <a:lvl4pPr marL="1451541" indent="-207363" algn="r" defTabSz="414726"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4pPr>
      <a:lvl5pPr marL="1866268" indent="-207363" algn="r" defTabSz="414726"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5pPr>
      <a:lvl6pPr marL="2280994"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r" defTabSz="829452" rtl="1" eaLnBrk="1" latinLnBrk="0" hangingPunct="1">
        <a:defRPr sz="1600" kern="1200">
          <a:solidFill>
            <a:schemeClr val="tx1"/>
          </a:solidFill>
          <a:latin typeface="+mn-lt"/>
          <a:ea typeface="+mn-ea"/>
          <a:cs typeface="+mn-cs"/>
        </a:defRPr>
      </a:lvl1pPr>
      <a:lvl2pPr marL="414726" algn="r" defTabSz="829452" rtl="1" eaLnBrk="1" latinLnBrk="0" hangingPunct="1">
        <a:defRPr sz="1600" kern="1200">
          <a:solidFill>
            <a:schemeClr val="tx1"/>
          </a:solidFill>
          <a:latin typeface="+mn-lt"/>
          <a:ea typeface="+mn-ea"/>
          <a:cs typeface="+mn-cs"/>
        </a:defRPr>
      </a:lvl2pPr>
      <a:lvl3pPr marL="829452" algn="r" defTabSz="829452" rtl="1" eaLnBrk="1" latinLnBrk="0" hangingPunct="1">
        <a:defRPr sz="1600" kern="1200">
          <a:solidFill>
            <a:schemeClr val="tx1"/>
          </a:solidFill>
          <a:latin typeface="+mn-lt"/>
          <a:ea typeface="+mn-ea"/>
          <a:cs typeface="+mn-cs"/>
        </a:defRPr>
      </a:lvl3pPr>
      <a:lvl4pPr marL="1244178" algn="r" defTabSz="829452" rtl="1" eaLnBrk="1" latinLnBrk="0" hangingPunct="1">
        <a:defRPr sz="1600" kern="1200">
          <a:solidFill>
            <a:schemeClr val="tx1"/>
          </a:solidFill>
          <a:latin typeface="+mn-lt"/>
          <a:ea typeface="+mn-ea"/>
          <a:cs typeface="+mn-cs"/>
        </a:defRPr>
      </a:lvl4pPr>
      <a:lvl5pPr marL="1658904" algn="r" defTabSz="829452" rtl="1" eaLnBrk="1" latinLnBrk="0" hangingPunct="1">
        <a:defRPr sz="1600" kern="1200">
          <a:solidFill>
            <a:schemeClr val="tx1"/>
          </a:solidFill>
          <a:latin typeface="+mn-lt"/>
          <a:ea typeface="+mn-ea"/>
          <a:cs typeface="+mn-cs"/>
        </a:defRPr>
      </a:lvl5pPr>
      <a:lvl6pPr marL="2073631" algn="r" defTabSz="829452" rtl="1" eaLnBrk="1" latinLnBrk="0" hangingPunct="1">
        <a:defRPr sz="1600" kern="1200">
          <a:solidFill>
            <a:schemeClr val="tx1"/>
          </a:solidFill>
          <a:latin typeface="+mn-lt"/>
          <a:ea typeface="+mn-ea"/>
          <a:cs typeface="+mn-cs"/>
        </a:defRPr>
      </a:lvl6pPr>
      <a:lvl7pPr marL="2488357" algn="r" defTabSz="829452" rtl="1" eaLnBrk="1" latinLnBrk="0" hangingPunct="1">
        <a:defRPr sz="1600" kern="1200">
          <a:solidFill>
            <a:schemeClr val="tx1"/>
          </a:solidFill>
          <a:latin typeface="+mn-lt"/>
          <a:ea typeface="+mn-ea"/>
          <a:cs typeface="+mn-cs"/>
        </a:defRPr>
      </a:lvl7pPr>
      <a:lvl8pPr marL="2903083" algn="r" defTabSz="829452" rtl="1" eaLnBrk="1" latinLnBrk="0" hangingPunct="1">
        <a:defRPr sz="1600" kern="1200">
          <a:solidFill>
            <a:schemeClr val="tx1"/>
          </a:solidFill>
          <a:latin typeface="+mn-lt"/>
          <a:ea typeface="+mn-ea"/>
          <a:cs typeface="+mn-cs"/>
        </a:defRPr>
      </a:lvl8pPr>
      <a:lvl9pPr marL="3317809" algn="r" defTabSz="829452" rtl="1"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6480" y="273629"/>
            <a:ext cx="8225280" cy="11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3075" name="Rectangle 2"/>
          <p:cNvSpPr>
            <a:spLocks noGrp="1" noChangeArrowheads="1"/>
          </p:cNvSpPr>
          <p:nvPr>
            <p:ph type="body" idx="1"/>
          </p:nvPr>
        </p:nvSpPr>
        <p:spPr bwMode="auto">
          <a:xfrm>
            <a:off x="456480" y="1960046"/>
            <a:ext cx="8225280" cy="416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69"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51" name="Rectangle 3"/>
          <p:cNvSpPr>
            <a:spLocks noGrp="1" noChangeArrowheads="1"/>
          </p:cNvSpPr>
          <p:nvPr>
            <p:ph type="dt"/>
          </p:nvPr>
        </p:nvSpPr>
        <p:spPr bwMode="auto">
          <a:xfrm>
            <a:off x="456481" y="6247377"/>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656582" algn="l"/>
                <a:tab pos="1313162" algn="l"/>
                <a:tab pos="1969745" algn="l"/>
              </a:tabLst>
              <a:defRPr sz="1300" smtClean="0">
                <a:solidFill>
                  <a:srgbClr val="FFFFFF"/>
                </a:solidFill>
                <a:latin typeface="Times New Roman" pitchFamily="16" charset="0"/>
                <a:ea typeface="+mn-ea"/>
                <a:cs typeface="Lucida Sans Unicode" charset="0"/>
              </a:defRPr>
            </a:lvl1pPr>
          </a:lstStyle>
          <a:p>
            <a:pPr>
              <a:defRPr/>
            </a:pPr>
            <a:fld id="{7D39E110-60F5-44BD-AD2A-30001B8FC1BD}" type="datetime1">
              <a:rPr lang="en-US" smtClean="0"/>
              <a:t>3/9/2025</a:t>
            </a:fld>
            <a:endParaRPr lang="de-DE"/>
          </a:p>
        </p:txBody>
      </p:sp>
      <p:sp>
        <p:nvSpPr>
          <p:cNvPr id="2052" name="Rectangle 4"/>
          <p:cNvSpPr>
            <a:spLocks noGrp="1" noChangeArrowheads="1"/>
          </p:cNvSpPr>
          <p:nvPr>
            <p:ph type="ftr"/>
          </p:nvPr>
        </p:nvSpPr>
        <p:spPr bwMode="auto">
          <a:xfrm>
            <a:off x="3127682" y="6247377"/>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656582" algn="l"/>
                <a:tab pos="1313162" algn="l"/>
                <a:tab pos="1969745" algn="l"/>
                <a:tab pos="2626327" algn="l"/>
              </a:tabLst>
              <a:defRPr sz="1300" smtClean="0">
                <a:solidFill>
                  <a:srgbClr val="FFFFFF"/>
                </a:solidFill>
                <a:latin typeface="Times New Roman" pitchFamily="16" charset="0"/>
                <a:ea typeface="+mn-ea"/>
                <a:cs typeface="Lucida Sans Unicode" charset="0"/>
              </a:defRPr>
            </a:lvl1pPr>
          </a:lstStyle>
          <a:p>
            <a:pPr>
              <a:defRPr/>
            </a:pPr>
            <a:r>
              <a:rPr lang="de-DE"/>
              <a:t>1</a:t>
            </a:r>
          </a:p>
        </p:txBody>
      </p:sp>
      <p:sp>
        <p:nvSpPr>
          <p:cNvPr id="2053" name="Rectangle 5"/>
          <p:cNvSpPr>
            <a:spLocks noGrp="1" noChangeArrowheads="1"/>
          </p:cNvSpPr>
          <p:nvPr>
            <p:ph type="sldNum"/>
          </p:nvPr>
        </p:nvSpPr>
        <p:spPr bwMode="auto">
          <a:xfrm>
            <a:off x="6556321" y="6247377"/>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656582" algn="l"/>
                <a:tab pos="1313162" algn="l"/>
                <a:tab pos="1969745" algn="l"/>
              </a:tabLst>
              <a:defRPr sz="1300" smtClean="0">
                <a:solidFill>
                  <a:srgbClr val="FFFFFF"/>
                </a:solidFill>
                <a:latin typeface="Times New Roman" pitchFamily="16" charset="0"/>
                <a:ea typeface="+mn-ea"/>
                <a:cs typeface="Lucida Sans Unicode" charset="0"/>
              </a:defRPr>
            </a:lvl1pPr>
          </a:lstStyle>
          <a:p>
            <a:pPr>
              <a:defRPr/>
            </a:pPr>
            <a:fld id="{7208C271-7101-46FD-9DD9-7A7BA35EC39E}"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ctr" defTabSz="414683" rtl="1" eaLnBrk="1" fontAlgn="base" hangingPunct="1">
        <a:lnSpc>
          <a:spcPct val="93000"/>
        </a:lnSpc>
        <a:spcBef>
          <a:spcPct val="0"/>
        </a:spcBef>
        <a:spcAft>
          <a:spcPct val="0"/>
        </a:spcAft>
        <a:buClr>
          <a:srgbClr val="000000"/>
        </a:buClr>
        <a:buSzPct val="100000"/>
        <a:buFont typeface="Times New Roman" pitchFamily="18" charset="0"/>
        <a:defRPr sz="4000" b="1">
          <a:solidFill>
            <a:srgbClr val="000000"/>
          </a:solidFill>
          <a:latin typeface="+mj-lt"/>
          <a:ea typeface="Arial Unicode MS" pitchFamily="34" charset="-128"/>
          <a:cs typeface="+mj-cs"/>
        </a:defRPr>
      </a:lvl1pPr>
      <a:lvl2pPr algn="ctr" defTabSz="414683" rtl="1" eaLnBrk="1" fontAlgn="base" hangingPunct="1">
        <a:lnSpc>
          <a:spcPct val="93000"/>
        </a:lnSpc>
        <a:spcBef>
          <a:spcPct val="0"/>
        </a:spcBef>
        <a:spcAft>
          <a:spcPct val="0"/>
        </a:spcAft>
        <a:buClr>
          <a:srgbClr val="000000"/>
        </a:buClr>
        <a:buSzPct val="100000"/>
        <a:buFont typeface="Times New Roman" pitchFamily="18" charset="0"/>
        <a:defRPr sz="4000" b="1">
          <a:solidFill>
            <a:srgbClr val="000000"/>
          </a:solidFill>
          <a:latin typeface="Arial" charset="0"/>
          <a:ea typeface="Arial Unicode MS" pitchFamily="34" charset="-128"/>
          <a:cs typeface="Arial Unicode MS" charset="0"/>
        </a:defRPr>
      </a:lvl2pPr>
      <a:lvl3pPr algn="ctr" defTabSz="414683" rtl="1" eaLnBrk="1" fontAlgn="base" hangingPunct="1">
        <a:lnSpc>
          <a:spcPct val="93000"/>
        </a:lnSpc>
        <a:spcBef>
          <a:spcPct val="0"/>
        </a:spcBef>
        <a:spcAft>
          <a:spcPct val="0"/>
        </a:spcAft>
        <a:buClr>
          <a:srgbClr val="000000"/>
        </a:buClr>
        <a:buSzPct val="100000"/>
        <a:buFont typeface="Times New Roman" pitchFamily="18" charset="0"/>
        <a:defRPr sz="4000" b="1">
          <a:solidFill>
            <a:srgbClr val="000000"/>
          </a:solidFill>
          <a:latin typeface="Arial" charset="0"/>
          <a:ea typeface="Arial Unicode MS" pitchFamily="34" charset="-128"/>
          <a:cs typeface="Arial Unicode MS" charset="0"/>
        </a:defRPr>
      </a:lvl3pPr>
      <a:lvl4pPr algn="ctr" defTabSz="414683" rtl="1" eaLnBrk="1" fontAlgn="base" hangingPunct="1">
        <a:lnSpc>
          <a:spcPct val="93000"/>
        </a:lnSpc>
        <a:spcBef>
          <a:spcPct val="0"/>
        </a:spcBef>
        <a:spcAft>
          <a:spcPct val="0"/>
        </a:spcAft>
        <a:buClr>
          <a:srgbClr val="000000"/>
        </a:buClr>
        <a:buSzPct val="100000"/>
        <a:buFont typeface="Times New Roman" pitchFamily="18" charset="0"/>
        <a:defRPr sz="4000" b="1">
          <a:solidFill>
            <a:srgbClr val="000000"/>
          </a:solidFill>
          <a:latin typeface="Arial" charset="0"/>
          <a:ea typeface="Arial Unicode MS" pitchFamily="34" charset="-128"/>
          <a:cs typeface="Arial Unicode MS" charset="0"/>
        </a:defRPr>
      </a:lvl4pPr>
      <a:lvl5pPr algn="ctr" defTabSz="414683" rtl="1" eaLnBrk="1" fontAlgn="base" hangingPunct="1">
        <a:lnSpc>
          <a:spcPct val="93000"/>
        </a:lnSpc>
        <a:spcBef>
          <a:spcPct val="0"/>
        </a:spcBef>
        <a:spcAft>
          <a:spcPct val="0"/>
        </a:spcAft>
        <a:buClr>
          <a:srgbClr val="000000"/>
        </a:buClr>
        <a:buSzPct val="100000"/>
        <a:buFont typeface="Times New Roman" pitchFamily="18" charset="0"/>
        <a:defRPr sz="4000" b="1">
          <a:solidFill>
            <a:srgbClr val="000000"/>
          </a:solidFill>
          <a:latin typeface="Arial" charset="0"/>
          <a:ea typeface="Arial Unicode MS" pitchFamily="34" charset="-128"/>
          <a:cs typeface="Arial Unicode MS" charset="0"/>
        </a:defRPr>
      </a:lvl5pPr>
      <a:lvl6pPr marL="2280758" indent="-207341" algn="ctr" defTabSz="414683" rtl="1" eaLnBrk="1" fontAlgn="base" hangingPunct="1">
        <a:lnSpc>
          <a:spcPct val="93000"/>
        </a:lnSpc>
        <a:spcBef>
          <a:spcPct val="0"/>
        </a:spcBef>
        <a:spcAft>
          <a:spcPct val="0"/>
        </a:spcAft>
        <a:buClr>
          <a:srgbClr val="000000"/>
        </a:buClr>
        <a:buSzPct val="100000"/>
        <a:buFont typeface="Times New Roman" pitchFamily="16" charset="0"/>
        <a:defRPr sz="4000" b="1">
          <a:solidFill>
            <a:srgbClr val="000000"/>
          </a:solidFill>
          <a:latin typeface="Arial" charset="0"/>
          <a:cs typeface="Arial Unicode MS" charset="0"/>
        </a:defRPr>
      </a:lvl6pPr>
      <a:lvl7pPr marL="2695440" indent="-207341" algn="ctr" defTabSz="414683" rtl="1" eaLnBrk="1" fontAlgn="base" hangingPunct="1">
        <a:lnSpc>
          <a:spcPct val="93000"/>
        </a:lnSpc>
        <a:spcBef>
          <a:spcPct val="0"/>
        </a:spcBef>
        <a:spcAft>
          <a:spcPct val="0"/>
        </a:spcAft>
        <a:buClr>
          <a:srgbClr val="000000"/>
        </a:buClr>
        <a:buSzPct val="100000"/>
        <a:buFont typeface="Times New Roman" pitchFamily="16" charset="0"/>
        <a:defRPr sz="4000" b="1">
          <a:solidFill>
            <a:srgbClr val="000000"/>
          </a:solidFill>
          <a:latin typeface="Arial" charset="0"/>
          <a:cs typeface="Arial Unicode MS" charset="0"/>
        </a:defRPr>
      </a:lvl7pPr>
      <a:lvl8pPr marL="3110124" indent="-207341" algn="ctr" defTabSz="414683" rtl="1" eaLnBrk="1" fontAlgn="base" hangingPunct="1">
        <a:lnSpc>
          <a:spcPct val="93000"/>
        </a:lnSpc>
        <a:spcBef>
          <a:spcPct val="0"/>
        </a:spcBef>
        <a:spcAft>
          <a:spcPct val="0"/>
        </a:spcAft>
        <a:buClr>
          <a:srgbClr val="000000"/>
        </a:buClr>
        <a:buSzPct val="100000"/>
        <a:buFont typeface="Times New Roman" pitchFamily="16" charset="0"/>
        <a:defRPr sz="4000" b="1">
          <a:solidFill>
            <a:srgbClr val="000000"/>
          </a:solidFill>
          <a:latin typeface="Arial" charset="0"/>
          <a:cs typeface="Arial Unicode MS" charset="0"/>
        </a:defRPr>
      </a:lvl8pPr>
      <a:lvl9pPr marL="3524806" indent="-207341" algn="ctr" defTabSz="414683" rtl="1" eaLnBrk="1" fontAlgn="base" hangingPunct="1">
        <a:lnSpc>
          <a:spcPct val="93000"/>
        </a:lnSpc>
        <a:spcBef>
          <a:spcPct val="0"/>
        </a:spcBef>
        <a:spcAft>
          <a:spcPct val="0"/>
        </a:spcAft>
        <a:buClr>
          <a:srgbClr val="000000"/>
        </a:buClr>
        <a:buSzPct val="100000"/>
        <a:buFont typeface="Times New Roman" pitchFamily="16" charset="0"/>
        <a:defRPr sz="4000" b="1">
          <a:solidFill>
            <a:srgbClr val="000000"/>
          </a:solidFill>
          <a:latin typeface="Arial" charset="0"/>
          <a:cs typeface="Arial Unicode MS" charset="0"/>
        </a:defRPr>
      </a:lvl9pPr>
    </p:titleStyle>
    <p:bodyStyle>
      <a:lvl1pPr marL="311013" indent="-311013" algn="r" defTabSz="414683"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FFFFFF"/>
          </a:solidFill>
          <a:latin typeface="+mn-lt"/>
          <a:ea typeface="Arial Unicode MS" pitchFamily="34" charset="-128"/>
          <a:cs typeface="+mn-cs"/>
        </a:defRPr>
      </a:lvl1pPr>
      <a:lvl2pPr marL="673860" indent="-259178" algn="r" defTabSz="414683"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FFFFFF"/>
          </a:solidFill>
          <a:latin typeface="+mn-lt"/>
          <a:ea typeface="Arial Unicode MS" pitchFamily="34" charset="-128"/>
          <a:cs typeface="+mn-cs"/>
        </a:defRPr>
      </a:lvl2pPr>
      <a:lvl3pPr marL="1036707" indent="-207341" algn="r" defTabSz="414683"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FFFFFF"/>
          </a:solidFill>
          <a:latin typeface="+mn-lt"/>
          <a:ea typeface="Arial Unicode MS" pitchFamily="34" charset="-128"/>
          <a:cs typeface="+mn-cs"/>
        </a:defRPr>
      </a:lvl3pPr>
      <a:lvl4pPr marL="1451391" indent="-207341" algn="r" defTabSz="414683"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FFFFFF"/>
          </a:solidFill>
          <a:latin typeface="+mn-lt"/>
          <a:ea typeface="Arial Unicode MS" pitchFamily="34" charset="-128"/>
          <a:cs typeface="+mn-cs"/>
        </a:defRPr>
      </a:lvl4pPr>
      <a:lvl5pPr marL="1866074" indent="-207341" algn="r" defTabSz="414683"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FFFFFF"/>
          </a:solidFill>
          <a:latin typeface="+mn-lt"/>
          <a:ea typeface="Arial Unicode MS" pitchFamily="34" charset="-128"/>
          <a:cs typeface="+mn-cs"/>
        </a:defRPr>
      </a:lvl5pPr>
      <a:lvl6pPr marL="2280758" indent="-207341" algn="r" defTabSz="414683" rtl="1" eaLnBrk="1" fontAlgn="base" hangingPunct="1">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6pPr>
      <a:lvl7pPr marL="2695440" indent="-207341" algn="r" defTabSz="414683" rtl="1" eaLnBrk="1" fontAlgn="base" hangingPunct="1">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7pPr>
      <a:lvl8pPr marL="3110124" indent="-207341" algn="r" defTabSz="414683" rtl="1" eaLnBrk="1" fontAlgn="base" hangingPunct="1">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8pPr>
      <a:lvl9pPr marL="3524806" indent="-207341" algn="r" defTabSz="414683" rtl="1" eaLnBrk="1" fontAlgn="base" hangingPunct="1">
        <a:lnSpc>
          <a:spcPct val="93000"/>
        </a:lnSpc>
        <a:spcBef>
          <a:spcPct val="0"/>
        </a:spcBef>
        <a:spcAft>
          <a:spcPts val="261"/>
        </a:spcAft>
        <a:buClr>
          <a:srgbClr val="000000"/>
        </a:buClr>
        <a:buSzPct val="100000"/>
        <a:buFont typeface="Times New Roman" pitchFamily="16" charset="0"/>
        <a:defRPr sz="1800">
          <a:solidFill>
            <a:srgbClr val="FFFFFF"/>
          </a:solidFill>
          <a:latin typeface="+mn-lt"/>
          <a:cs typeface="+mn-cs"/>
        </a:defRPr>
      </a:lvl9pPr>
    </p:bodyStyle>
    <p:otherStyle>
      <a:defPPr>
        <a:defRPr lang="en-US"/>
      </a:defPPr>
      <a:lvl1pPr marL="0" algn="r" defTabSz="829366" rtl="1" eaLnBrk="1" latinLnBrk="0" hangingPunct="1">
        <a:defRPr sz="1600" kern="1200">
          <a:solidFill>
            <a:schemeClr val="tx1"/>
          </a:solidFill>
          <a:latin typeface="+mn-lt"/>
          <a:ea typeface="+mn-ea"/>
          <a:cs typeface="+mn-cs"/>
        </a:defRPr>
      </a:lvl1pPr>
      <a:lvl2pPr marL="414683" algn="r" defTabSz="829366" rtl="1" eaLnBrk="1" latinLnBrk="0" hangingPunct="1">
        <a:defRPr sz="1600" kern="1200">
          <a:solidFill>
            <a:schemeClr val="tx1"/>
          </a:solidFill>
          <a:latin typeface="+mn-lt"/>
          <a:ea typeface="+mn-ea"/>
          <a:cs typeface="+mn-cs"/>
        </a:defRPr>
      </a:lvl2pPr>
      <a:lvl3pPr marL="829366" algn="r" defTabSz="829366" rtl="1" eaLnBrk="1" latinLnBrk="0" hangingPunct="1">
        <a:defRPr sz="1600" kern="1200">
          <a:solidFill>
            <a:schemeClr val="tx1"/>
          </a:solidFill>
          <a:latin typeface="+mn-lt"/>
          <a:ea typeface="+mn-ea"/>
          <a:cs typeface="+mn-cs"/>
        </a:defRPr>
      </a:lvl3pPr>
      <a:lvl4pPr marL="1244049" algn="r" defTabSz="829366" rtl="1" eaLnBrk="1" latinLnBrk="0" hangingPunct="1">
        <a:defRPr sz="1600" kern="1200">
          <a:solidFill>
            <a:schemeClr val="tx1"/>
          </a:solidFill>
          <a:latin typeface="+mn-lt"/>
          <a:ea typeface="+mn-ea"/>
          <a:cs typeface="+mn-cs"/>
        </a:defRPr>
      </a:lvl4pPr>
      <a:lvl5pPr marL="1658732" algn="r" defTabSz="829366" rtl="1" eaLnBrk="1" latinLnBrk="0" hangingPunct="1">
        <a:defRPr sz="1600" kern="1200">
          <a:solidFill>
            <a:schemeClr val="tx1"/>
          </a:solidFill>
          <a:latin typeface="+mn-lt"/>
          <a:ea typeface="+mn-ea"/>
          <a:cs typeface="+mn-cs"/>
        </a:defRPr>
      </a:lvl5pPr>
      <a:lvl6pPr marL="2073416" algn="r" defTabSz="829366" rtl="1" eaLnBrk="1" latinLnBrk="0" hangingPunct="1">
        <a:defRPr sz="1600" kern="1200">
          <a:solidFill>
            <a:schemeClr val="tx1"/>
          </a:solidFill>
          <a:latin typeface="+mn-lt"/>
          <a:ea typeface="+mn-ea"/>
          <a:cs typeface="+mn-cs"/>
        </a:defRPr>
      </a:lvl6pPr>
      <a:lvl7pPr marL="2488099" algn="r" defTabSz="829366" rtl="1" eaLnBrk="1" latinLnBrk="0" hangingPunct="1">
        <a:defRPr sz="1600" kern="1200">
          <a:solidFill>
            <a:schemeClr val="tx1"/>
          </a:solidFill>
          <a:latin typeface="+mn-lt"/>
          <a:ea typeface="+mn-ea"/>
          <a:cs typeface="+mn-cs"/>
        </a:defRPr>
      </a:lvl7pPr>
      <a:lvl8pPr marL="2902782" algn="r" defTabSz="829366" rtl="1" eaLnBrk="1" latinLnBrk="0" hangingPunct="1">
        <a:defRPr sz="1600" kern="1200">
          <a:solidFill>
            <a:schemeClr val="tx1"/>
          </a:solidFill>
          <a:latin typeface="+mn-lt"/>
          <a:ea typeface="+mn-ea"/>
          <a:cs typeface="+mn-cs"/>
        </a:defRPr>
      </a:lvl8pPr>
      <a:lvl9pPr marL="3317465" algn="r" defTabSz="829366" rtl="1"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6480" y="273629"/>
            <a:ext cx="8225280" cy="114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2051" name="Rectangle 2"/>
          <p:cNvSpPr>
            <a:spLocks noGrp="1" noChangeArrowheads="1"/>
          </p:cNvSpPr>
          <p:nvPr>
            <p:ph type="body" idx="1"/>
          </p:nvPr>
        </p:nvSpPr>
        <p:spPr bwMode="auto">
          <a:xfrm>
            <a:off x="456480" y="1604329"/>
            <a:ext cx="8225280" cy="452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471"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648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defTabSz="914036" rtl="0" fontAlgn="base">
              <a:spcBef>
                <a:spcPct val="0"/>
              </a:spcBef>
              <a:spcAft>
                <a:spcPct val="0"/>
              </a:spcAft>
              <a:defRPr/>
            </a:pPr>
            <a:fld id="{4600677E-5003-4568-93C1-AB50E97895D7}" type="datetime1">
              <a:rPr lang="en-US" smtClean="0">
                <a:solidFill>
                  <a:srgbClr val="FFFFCC"/>
                </a:solidFill>
              </a:rPr>
              <a:t>3/9/2025</a:t>
            </a:fld>
            <a:endParaRPr lang="en-US">
              <a:solidFill>
                <a:srgbClr val="FFFFCC"/>
              </a:solidFill>
            </a:endParaRPr>
          </a:p>
        </p:txBody>
      </p:sp>
      <p:sp>
        <p:nvSpPr>
          <p:cNvPr id="1028" name="Rectangle 4"/>
          <p:cNvSpPr>
            <a:spLocks noGrp="1" noChangeArrowheads="1"/>
          </p:cNvSpPr>
          <p:nvPr>
            <p:ph type="ftr"/>
          </p:nvPr>
        </p:nvSpPr>
        <p:spPr bwMode="auto">
          <a:xfrm>
            <a:off x="3127681" y="6247376"/>
            <a:ext cx="289584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defTabSz="914036" rtl="0" fontAlgn="base">
              <a:spcBef>
                <a:spcPct val="0"/>
              </a:spcBef>
              <a:spcAft>
                <a:spcPct val="0"/>
              </a:spcAft>
              <a:defRPr/>
            </a:pPr>
            <a:r>
              <a:rPr lang="en-US">
                <a:solidFill>
                  <a:srgbClr val="FFFFCC"/>
                </a:solidFill>
              </a:rPr>
              <a:t>1</a:t>
            </a:r>
          </a:p>
        </p:txBody>
      </p:sp>
      <p:sp>
        <p:nvSpPr>
          <p:cNvPr id="1029" name="Rectangle 5"/>
          <p:cNvSpPr>
            <a:spLocks noGrp="1" noChangeArrowheads="1"/>
          </p:cNvSpPr>
          <p:nvPr>
            <p:ph type="sldNum"/>
          </p:nvPr>
        </p:nvSpPr>
        <p:spPr bwMode="auto">
          <a:xfrm>
            <a:off x="6556321" y="6247376"/>
            <a:ext cx="2126880" cy="4694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mtClean="0">
                <a:solidFill>
                  <a:srgbClr val="000000"/>
                </a:solidFill>
                <a:latin typeface="Arial" charset="0"/>
                <a:ea typeface="+mn-ea"/>
                <a:cs typeface="Arial Unicode MS" charset="0"/>
              </a:defRPr>
            </a:lvl1pPr>
          </a:lstStyle>
          <a:p>
            <a:pPr algn="l" defTabSz="914036" rtl="0" fontAlgn="base">
              <a:spcBef>
                <a:spcPct val="0"/>
              </a:spcBef>
              <a:spcAft>
                <a:spcPct val="0"/>
              </a:spcAft>
              <a:defRPr/>
            </a:pPr>
            <a:fld id="{4B3B5142-B1C6-42A7-9823-5EB26D6B6F8A}" type="slidenum">
              <a:rPr lang="en-US" sz="2400">
                <a:solidFill>
                  <a:srgbClr val="FFFFCC"/>
                </a:solidFill>
              </a:rPr>
              <a:pPr algn="l" defTabSz="914036" rtl="0"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234564402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p:txStyles>
    <p:titleStyle>
      <a:lvl1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Arial Unicode MS" pitchFamily="34" charset="-128"/>
          <a:cs typeface="+mj-cs"/>
        </a:defRPr>
      </a:lvl1pPr>
      <a:lvl2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2pPr>
      <a:lvl3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3pPr>
      <a:lvl4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4pPr>
      <a:lvl5pPr algn="ctr" defTabSz="414726" rtl="1" eaLnBrk="1" fontAlgn="base" hangingPunct="1">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Arial Unicode MS" pitchFamily="34" charset="-128"/>
          <a:cs typeface="Arial Unicode MS" charset="0"/>
        </a:defRPr>
      </a:lvl5pPr>
      <a:lvl6pPr marL="2280994"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6pPr>
      <a:lvl7pPr marL="2695720"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7pPr>
      <a:lvl8pPr marL="3110446"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8pPr>
      <a:lvl9pPr marL="3525172" indent="-207363" algn="ctr" defTabSz="414726" rtl="1"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cs typeface="Arial Unicode MS" charset="0"/>
        </a:defRPr>
      </a:lvl9pPr>
    </p:titleStyle>
    <p:bodyStyle>
      <a:lvl1pPr marL="311045" indent="-311045" algn="r" defTabSz="414726"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Arial Unicode MS" pitchFamily="34" charset="-128"/>
          <a:cs typeface="+mn-cs"/>
        </a:defRPr>
      </a:lvl1pPr>
      <a:lvl2pPr marL="673930" indent="-259204" algn="r" defTabSz="414726"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Arial Unicode MS" pitchFamily="34" charset="-128"/>
          <a:cs typeface="+mn-cs"/>
        </a:defRPr>
      </a:lvl2pPr>
      <a:lvl3pPr marL="1036815" indent="-207363" algn="r" defTabSz="414726"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Arial Unicode MS" pitchFamily="34" charset="-128"/>
          <a:cs typeface="+mn-cs"/>
        </a:defRPr>
      </a:lvl3pPr>
      <a:lvl4pPr marL="1451541" indent="-207363" algn="r" defTabSz="414726"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4pPr>
      <a:lvl5pPr marL="1866268" indent="-207363" algn="r" defTabSz="414726"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5pPr>
      <a:lvl6pPr marL="2280994"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p:bodyStyle>
    <p:otherStyle>
      <a:defPPr>
        <a:defRPr lang="en-US"/>
      </a:defPPr>
      <a:lvl1pPr marL="0" algn="r" defTabSz="829452" rtl="1" eaLnBrk="1" latinLnBrk="0" hangingPunct="1">
        <a:defRPr sz="1600" kern="1200">
          <a:solidFill>
            <a:schemeClr val="tx1"/>
          </a:solidFill>
          <a:latin typeface="+mn-lt"/>
          <a:ea typeface="+mn-ea"/>
          <a:cs typeface="+mn-cs"/>
        </a:defRPr>
      </a:lvl1pPr>
      <a:lvl2pPr marL="414726" algn="r" defTabSz="829452" rtl="1" eaLnBrk="1" latinLnBrk="0" hangingPunct="1">
        <a:defRPr sz="1600" kern="1200">
          <a:solidFill>
            <a:schemeClr val="tx1"/>
          </a:solidFill>
          <a:latin typeface="+mn-lt"/>
          <a:ea typeface="+mn-ea"/>
          <a:cs typeface="+mn-cs"/>
        </a:defRPr>
      </a:lvl2pPr>
      <a:lvl3pPr marL="829452" algn="r" defTabSz="829452" rtl="1" eaLnBrk="1" latinLnBrk="0" hangingPunct="1">
        <a:defRPr sz="1600" kern="1200">
          <a:solidFill>
            <a:schemeClr val="tx1"/>
          </a:solidFill>
          <a:latin typeface="+mn-lt"/>
          <a:ea typeface="+mn-ea"/>
          <a:cs typeface="+mn-cs"/>
        </a:defRPr>
      </a:lvl3pPr>
      <a:lvl4pPr marL="1244178" algn="r" defTabSz="829452" rtl="1" eaLnBrk="1" latinLnBrk="0" hangingPunct="1">
        <a:defRPr sz="1600" kern="1200">
          <a:solidFill>
            <a:schemeClr val="tx1"/>
          </a:solidFill>
          <a:latin typeface="+mn-lt"/>
          <a:ea typeface="+mn-ea"/>
          <a:cs typeface="+mn-cs"/>
        </a:defRPr>
      </a:lvl4pPr>
      <a:lvl5pPr marL="1658904" algn="r" defTabSz="829452" rtl="1" eaLnBrk="1" latinLnBrk="0" hangingPunct="1">
        <a:defRPr sz="1600" kern="1200">
          <a:solidFill>
            <a:schemeClr val="tx1"/>
          </a:solidFill>
          <a:latin typeface="+mn-lt"/>
          <a:ea typeface="+mn-ea"/>
          <a:cs typeface="+mn-cs"/>
        </a:defRPr>
      </a:lvl5pPr>
      <a:lvl6pPr marL="2073631" algn="r" defTabSz="829452" rtl="1" eaLnBrk="1" latinLnBrk="0" hangingPunct="1">
        <a:defRPr sz="1600" kern="1200">
          <a:solidFill>
            <a:schemeClr val="tx1"/>
          </a:solidFill>
          <a:latin typeface="+mn-lt"/>
          <a:ea typeface="+mn-ea"/>
          <a:cs typeface="+mn-cs"/>
        </a:defRPr>
      </a:lvl6pPr>
      <a:lvl7pPr marL="2488357" algn="r" defTabSz="829452" rtl="1" eaLnBrk="1" latinLnBrk="0" hangingPunct="1">
        <a:defRPr sz="1600" kern="1200">
          <a:solidFill>
            <a:schemeClr val="tx1"/>
          </a:solidFill>
          <a:latin typeface="+mn-lt"/>
          <a:ea typeface="+mn-ea"/>
          <a:cs typeface="+mn-cs"/>
        </a:defRPr>
      </a:lvl7pPr>
      <a:lvl8pPr marL="2903083" algn="r" defTabSz="829452" rtl="1" eaLnBrk="1" latinLnBrk="0" hangingPunct="1">
        <a:defRPr sz="1600" kern="1200">
          <a:solidFill>
            <a:schemeClr val="tx1"/>
          </a:solidFill>
          <a:latin typeface="+mn-lt"/>
          <a:ea typeface="+mn-ea"/>
          <a:cs typeface="+mn-cs"/>
        </a:defRPr>
      </a:lvl8pPr>
      <a:lvl9pPr marL="3317809" algn="r" defTabSz="829452" rtl="1"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6.jpe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emf"/></Relationships>
</file>

<file path=ppt/slides/_rels/slide3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customXml" Target="../ink/ink5.xml"/><Relationship Id="rId3" Type="http://schemas.openxmlformats.org/officeDocument/2006/relationships/image" Target="../media/image14.png"/><Relationship Id="rId12"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12.emf"/><Relationship Id="rId10" Type="http://schemas.openxmlformats.org/officeDocument/2006/relationships/image" Target="../media/image14.emf"/><Relationship Id="rId4" Type="http://schemas.openxmlformats.org/officeDocument/2006/relationships/customXml" Target="../ink/ink1.xml"/><Relationship Id="rId9" Type="http://schemas.openxmlformats.org/officeDocument/2006/relationships/customXml" Target="../ink/ink3.xm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rgbClr val="FFFFCC"/>
                </a:solidFill>
              </a:rPr>
              <a:pPr>
                <a:defRPr/>
              </a:pPr>
              <a:t>1</a:t>
            </a:fld>
            <a:endParaRPr lang="en-US">
              <a:solidFill>
                <a:srgbClr val="FFFFCC"/>
              </a:solidFill>
            </a:endParaRPr>
          </a:p>
        </p:txBody>
      </p:sp>
      <p:sp>
        <p:nvSpPr>
          <p:cNvPr id="4" name="TextBox 1"/>
          <p:cNvSpPr txBox="1"/>
          <p:nvPr/>
        </p:nvSpPr>
        <p:spPr>
          <a:xfrm>
            <a:off x="107504" y="117150"/>
            <a:ext cx="8064896" cy="646331"/>
          </a:xfrm>
          <a:prstGeom prst="rect">
            <a:avLst/>
          </a:prstGeom>
          <a:noFill/>
        </p:spPr>
        <p:txBody>
          <a:bodyPr wrap="square" rtlCol="1">
            <a:spAutoFit/>
          </a:bodyPr>
          <a:lstStyle/>
          <a:p>
            <a:r>
              <a:rPr lang="ar-IQ" sz="3600" dirty="0">
                <a:latin typeface="Times New Roman" pitchFamily="18" charset="0"/>
                <a:cs typeface="Times New Roman" pitchFamily="18" charset="0"/>
              </a:rPr>
              <a:t>غطس الطيات  </a:t>
            </a:r>
            <a:r>
              <a:rPr lang="en-US" sz="3600" dirty="0" err="1">
                <a:latin typeface="Times New Roman" pitchFamily="18" charset="0"/>
                <a:cs typeface="Times New Roman" pitchFamily="18" charset="0"/>
              </a:rPr>
              <a:t>plungs</a:t>
            </a:r>
            <a:r>
              <a:rPr lang="en-US" sz="3600" dirty="0">
                <a:latin typeface="Times New Roman" pitchFamily="18" charset="0"/>
                <a:cs typeface="Times New Roman" pitchFamily="18" charset="0"/>
              </a:rPr>
              <a:t> of folds</a:t>
            </a:r>
            <a:endParaRPr lang="ar-IQ" sz="3600" dirty="0">
              <a:latin typeface="Times New Roman" pitchFamily="18" charset="0"/>
              <a:cs typeface="Times New Roman" pitchFamily="18" charset="0"/>
            </a:endParaRPr>
          </a:p>
        </p:txBody>
      </p:sp>
      <p:sp>
        <p:nvSpPr>
          <p:cNvPr id="5" name="TextBox 2"/>
          <p:cNvSpPr txBox="1"/>
          <p:nvPr/>
        </p:nvSpPr>
        <p:spPr>
          <a:xfrm>
            <a:off x="-43920" y="746701"/>
            <a:ext cx="8792384" cy="954107"/>
          </a:xfrm>
          <a:prstGeom prst="rect">
            <a:avLst/>
          </a:prstGeom>
          <a:noFill/>
        </p:spPr>
        <p:txBody>
          <a:bodyPr wrap="square" rtlCol="1">
            <a:spAutoFit/>
          </a:bodyPr>
          <a:lstStyle/>
          <a:p>
            <a:pPr>
              <a:tabLst>
                <a:tab pos="4572000" algn="l"/>
              </a:tabLst>
            </a:pPr>
            <a:r>
              <a:rPr lang="ar-IQ" dirty="0">
                <a:latin typeface="Times New Roman" pitchFamily="18" charset="0"/>
                <a:cs typeface="Times New Roman" pitchFamily="18" charset="0"/>
              </a:rPr>
              <a:t>تم التركيز في الجزء السابق على مظهر الطيات في المقاطع العرضية, ولكن الطيات كأي تركيب  جيولوجي يجب النظر اليها </a:t>
            </a:r>
            <a:r>
              <a:rPr lang="ar-IQ" dirty="0">
                <a:solidFill>
                  <a:srgbClr val="FF0000"/>
                </a:solidFill>
                <a:latin typeface="Times New Roman" pitchFamily="18" charset="0"/>
                <a:cs typeface="Times New Roman" pitchFamily="18" charset="0"/>
              </a:rPr>
              <a:t>بأبعاد ثلاثة</a:t>
            </a:r>
            <a:r>
              <a:rPr lang="en-US" dirty="0">
                <a:solidFill>
                  <a:srgbClr val="FF0000"/>
                </a:solidFill>
                <a:latin typeface="Times New Roman" pitchFamily="18" charset="0"/>
                <a:cs typeface="Times New Roman" pitchFamily="18" charset="0"/>
              </a:rPr>
              <a:t>Three Dimensions   </a:t>
            </a:r>
            <a:r>
              <a:rPr lang="ar-IQ" dirty="0">
                <a:solidFill>
                  <a:srgbClr val="FF0000"/>
                </a:solidFill>
                <a:latin typeface="Times New Roman" pitchFamily="18" charset="0"/>
                <a:cs typeface="Times New Roman" pitchFamily="18" charset="0"/>
              </a:rPr>
              <a:t>   </a:t>
            </a:r>
          </a:p>
          <a:p>
            <a:pPr>
              <a:tabLst>
                <a:tab pos="4572000" algn="l"/>
              </a:tabLst>
            </a:pPr>
            <a:r>
              <a:rPr lang="ar-IQ" dirty="0">
                <a:solidFill>
                  <a:srgbClr val="FF0000"/>
                </a:solidFill>
                <a:latin typeface="Times New Roman" pitchFamily="18" charset="0"/>
                <a:cs typeface="Times New Roman" pitchFamily="18" charset="0"/>
              </a:rPr>
              <a:t>(وتكون وضعية المحور</a:t>
            </a:r>
            <a:r>
              <a:rPr lang="en-US" dirty="0">
                <a:solidFill>
                  <a:srgbClr val="FF0000"/>
                </a:solidFill>
                <a:latin typeface="Times New Roman" pitchFamily="18" charset="0"/>
                <a:cs typeface="Times New Roman" pitchFamily="18" charset="0"/>
              </a:rPr>
              <a:t>Fold Axis</a:t>
            </a:r>
            <a:r>
              <a:rPr lang="ar-IQ" dirty="0">
                <a:solidFill>
                  <a:srgbClr val="FF0000"/>
                </a:solidFill>
                <a:latin typeface="Times New Roman" pitchFamily="18" charset="0"/>
                <a:cs typeface="Times New Roman" pitchFamily="18" charset="0"/>
              </a:rPr>
              <a:t>  والمستوي المحوري </a:t>
            </a:r>
            <a:r>
              <a:rPr lang="en-US" dirty="0">
                <a:solidFill>
                  <a:srgbClr val="FF0000"/>
                </a:solidFill>
                <a:latin typeface="Times New Roman" pitchFamily="18" charset="0"/>
                <a:cs typeface="Times New Roman" pitchFamily="18" charset="0"/>
              </a:rPr>
              <a:t>Axial plane</a:t>
            </a:r>
            <a:r>
              <a:rPr lang="ar-IQ" dirty="0">
                <a:latin typeface="Times New Roman" pitchFamily="18" charset="0"/>
                <a:cs typeface="Times New Roman" pitchFamily="18" charset="0"/>
              </a:rPr>
              <a:t>) ذات اهمية بالغة في وصف البعد الثالث</a:t>
            </a:r>
            <a:r>
              <a:rPr lang="ar-IQ" sz="2000" dirty="0"/>
              <a:t>.</a:t>
            </a:r>
          </a:p>
        </p:txBody>
      </p:sp>
      <p:pic>
        <p:nvPicPr>
          <p:cNvPr id="6" name="Picture 4" descr="10_07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915816" y="1875076"/>
            <a:ext cx="3249727" cy="4434244"/>
          </a:xfrm>
          <a:prstGeom prst="rect">
            <a:avLst/>
          </a:prstGeom>
          <a:noFill/>
        </p:spPr>
      </p:pic>
      <p:sp>
        <p:nvSpPr>
          <p:cNvPr id="7" name="مربع نص 6"/>
          <p:cNvSpPr txBox="1"/>
          <p:nvPr/>
        </p:nvSpPr>
        <p:spPr>
          <a:xfrm>
            <a:off x="-468560" y="188640"/>
            <a:ext cx="2304256" cy="369332"/>
          </a:xfrm>
          <a:prstGeom prst="rect">
            <a:avLst/>
          </a:prstGeom>
          <a:noFill/>
        </p:spPr>
        <p:txBody>
          <a:bodyPr wrap="square" rtlCol="1">
            <a:spAutoFit/>
          </a:bodyPr>
          <a:lstStyle/>
          <a:p>
            <a:r>
              <a:rPr lang="ar-IQ" dirty="0"/>
              <a:t>محاضرة رقم 2</a:t>
            </a:r>
          </a:p>
        </p:txBody>
      </p:sp>
      <p:sp>
        <p:nvSpPr>
          <p:cNvPr id="8" name="عنصر نائب للتاريخ 7">
            <a:extLst>
              <a:ext uri="{FF2B5EF4-FFF2-40B4-BE49-F238E27FC236}">
                <a16:creationId xmlns:a16="http://schemas.microsoft.com/office/drawing/2014/main" id="{5240AAF8-137A-30C5-2E97-42C325CDE54B}"/>
              </a:ext>
            </a:extLst>
          </p:cNvPr>
          <p:cNvSpPr>
            <a:spLocks noGrp="1"/>
          </p:cNvSpPr>
          <p:nvPr>
            <p:ph type="dt" idx="10"/>
          </p:nvPr>
        </p:nvSpPr>
        <p:spPr/>
        <p:txBody>
          <a:bodyPr/>
          <a:lstStyle/>
          <a:p>
            <a:pPr>
              <a:defRPr/>
            </a:pPr>
            <a:fld id="{919B4566-8404-48FA-9FEA-63F9C1F40D89}"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42098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546" b="2341"/>
          <a:stretch/>
        </p:blipFill>
        <p:spPr bwMode="auto">
          <a:xfrm>
            <a:off x="827584" y="1185666"/>
            <a:ext cx="6192688" cy="571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H="1">
            <a:off x="1763688" y="1884730"/>
            <a:ext cx="1296144" cy="1184230"/>
          </a:xfrm>
          <a:prstGeom prst="straightConnector1">
            <a:avLst/>
          </a:prstGeom>
          <a:solidFill>
            <a:schemeClr val="accent1"/>
          </a:solidFill>
          <a:ln w="31750" cap="flat" cmpd="sng" algn="ctr">
            <a:solidFill>
              <a:srgbClr val="FF0000"/>
            </a:solidFill>
            <a:prstDash val="solid"/>
            <a:round/>
            <a:headEnd type="arrow"/>
            <a:tailEnd type="arrow"/>
          </a:ln>
          <a:effectLst/>
        </p:spPr>
      </p:cxnSp>
      <p:cxnSp>
        <p:nvCxnSpPr>
          <p:cNvPr id="5" name="Straight Arrow Connector 4"/>
          <p:cNvCxnSpPr/>
          <p:nvPr/>
        </p:nvCxnSpPr>
        <p:spPr bwMode="auto">
          <a:xfrm>
            <a:off x="2195736" y="2388786"/>
            <a:ext cx="323237" cy="320134"/>
          </a:xfrm>
          <a:prstGeom prst="straightConnector1">
            <a:avLst/>
          </a:prstGeom>
          <a:solidFill>
            <a:schemeClr val="accent1"/>
          </a:solidFill>
          <a:ln w="31750" cap="flat" cmpd="sng" algn="ctr">
            <a:solidFill>
              <a:srgbClr val="FF0000"/>
            </a:solidFill>
            <a:prstDash val="solid"/>
            <a:round/>
            <a:headEnd type="arrow"/>
            <a:tailEnd type="arrow"/>
          </a:ln>
          <a:effectLst/>
        </p:spPr>
      </p:cxnSp>
      <p:cxnSp>
        <p:nvCxnSpPr>
          <p:cNvPr id="8" name="Straight Connector 7"/>
          <p:cNvCxnSpPr/>
          <p:nvPr/>
        </p:nvCxnSpPr>
        <p:spPr bwMode="auto">
          <a:xfrm flipH="1">
            <a:off x="4932040" y="1916832"/>
            <a:ext cx="1008112" cy="1008112"/>
          </a:xfrm>
          <a:prstGeom prst="line">
            <a:avLst/>
          </a:prstGeom>
          <a:solidFill>
            <a:schemeClr val="accent1"/>
          </a:solidFill>
          <a:ln w="41275" cap="flat" cmpd="sng" algn="ctr">
            <a:solidFill>
              <a:srgbClr val="FF0000"/>
            </a:solidFill>
            <a:prstDash val="solid"/>
            <a:round/>
            <a:headEnd type="none" w="med" len="med"/>
            <a:tailEnd type="none" w="med" len="med"/>
          </a:ln>
          <a:effectLst/>
        </p:spPr>
      </p:cxnSp>
      <p:cxnSp>
        <p:nvCxnSpPr>
          <p:cNvPr id="11" name="Straight Arrow Connector 10"/>
          <p:cNvCxnSpPr/>
          <p:nvPr/>
        </p:nvCxnSpPr>
        <p:spPr bwMode="auto">
          <a:xfrm>
            <a:off x="5364088" y="2276872"/>
            <a:ext cx="134565" cy="151993"/>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H="1" flipV="1">
            <a:off x="5508104" y="2420888"/>
            <a:ext cx="144016" cy="144014"/>
          </a:xfrm>
          <a:prstGeom prst="straightConnector1">
            <a:avLst/>
          </a:prstGeom>
          <a:solidFill>
            <a:schemeClr val="accent1"/>
          </a:solidFill>
          <a:ln w="31750" cap="flat" cmpd="sng" algn="ctr">
            <a:solidFill>
              <a:srgbClr val="FF0000"/>
            </a:solidFill>
            <a:prstDash val="solid"/>
            <a:round/>
            <a:headEnd type="none" w="med" len="med"/>
            <a:tailEnd type="arrow"/>
          </a:ln>
          <a:effectLst/>
        </p:spPr>
      </p:cxnSp>
      <p:sp>
        <p:nvSpPr>
          <p:cNvPr id="2" name="TextBox 1"/>
          <p:cNvSpPr txBox="1"/>
          <p:nvPr/>
        </p:nvSpPr>
        <p:spPr>
          <a:xfrm>
            <a:off x="-33671" y="39600"/>
            <a:ext cx="8744363" cy="646331"/>
          </a:xfrm>
          <a:prstGeom prst="rect">
            <a:avLst/>
          </a:prstGeom>
          <a:noFill/>
        </p:spPr>
        <p:txBody>
          <a:bodyPr wrap="square" rtlCol="1">
            <a:spAutoFit/>
          </a:bodyPr>
          <a:lstStyle/>
          <a:p>
            <a:r>
              <a:rPr lang="ar-IQ" sz="3600" dirty="0">
                <a:latin typeface="Times New Roman" pitchFamily="18" charset="0"/>
                <a:cs typeface="Times New Roman" pitchFamily="18" charset="0"/>
              </a:rPr>
              <a:t> </a:t>
            </a:r>
            <a:r>
              <a:rPr lang="ar-IQ" sz="2400" dirty="0">
                <a:latin typeface="Times New Roman" pitchFamily="18" charset="0"/>
                <a:cs typeface="Times New Roman" pitchFamily="18" charset="0"/>
              </a:rPr>
              <a:t>مظهرطيات مزدوجة الغطس على الخارطة </a:t>
            </a:r>
            <a:r>
              <a:rPr lang="en-US" sz="2000" dirty="0">
                <a:latin typeface="Times New Roman" pitchFamily="18" charset="0"/>
                <a:cs typeface="Times New Roman" pitchFamily="18" charset="0"/>
              </a:rPr>
              <a:t>Doubly Plunging Folds</a:t>
            </a:r>
            <a:endParaRPr lang="ar-IQ" sz="1400" dirty="0">
              <a:latin typeface="Times New Roman" pitchFamily="18" charset="0"/>
              <a:cs typeface="Times New Roman" pitchFamily="18" charset="0"/>
            </a:endParaRPr>
          </a:p>
        </p:txBody>
      </p:sp>
      <p:sp>
        <p:nvSpPr>
          <p:cNvPr id="4" name="TextBox 3"/>
          <p:cNvSpPr txBox="1"/>
          <p:nvPr/>
        </p:nvSpPr>
        <p:spPr>
          <a:xfrm>
            <a:off x="1115616" y="6156012"/>
            <a:ext cx="936104" cy="369332"/>
          </a:xfrm>
          <a:prstGeom prst="rect">
            <a:avLst/>
          </a:prstGeom>
          <a:solidFill>
            <a:schemeClr val="bg1"/>
          </a:solidFill>
        </p:spPr>
        <p:txBody>
          <a:bodyPr wrap="square" rtlCol="0">
            <a:spAutoFit/>
          </a:bodyPr>
          <a:lstStyle/>
          <a:p>
            <a:endParaRPr lang="en-US" dirty="0"/>
          </a:p>
        </p:txBody>
      </p:sp>
      <p:sp>
        <p:nvSpPr>
          <p:cNvPr id="6" name="Footer Placeholder 5"/>
          <p:cNvSpPr>
            <a:spLocks noGrp="1"/>
          </p:cNvSpPr>
          <p:nvPr>
            <p:ph type="ftr" idx="11"/>
          </p:nvPr>
        </p:nvSpPr>
        <p:spPr/>
        <p:txBody>
          <a:bodyPr/>
          <a:lstStyle/>
          <a:p>
            <a:pPr>
              <a:defRPr/>
            </a:pPr>
            <a:r>
              <a:rPr lang="en-US">
                <a:solidFill>
                  <a:srgbClr val="FFFFCC"/>
                </a:solidFill>
              </a:rPr>
              <a:t>1</a:t>
            </a:r>
          </a:p>
        </p:txBody>
      </p:sp>
      <p:sp>
        <p:nvSpPr>
          <p:cNvPr id="7" name="عنصر نائب لرقم الشريحة 6"/>
          <p:cNvSpPr>
            <a:spLocks noGrp="1"/>
          </p:cNvSpPr>
          <p:nvPr>
            <p:ph type="sldNum" idx="12"/>
          </p:nvPr>
        </p:nvSpPr>
        <p:spPr/>
        <p:txBody>
          <a:bodyPr/>
          <a:lstStyle/>
          <a:p>
            <a:pPr>
              <a:defRPr/>
            </a:pPr>
            <a:fld id="{D9ABFF17-70CD-4281-9DFF-42E2B69F843F}" type="slidenum">
              <a:rPr lang="en-US" smtClean="0">
                <a:solidFill>
                  <a:schemeClr val="tx1"/>
                </a:solidFill>
              </a:rPr>
              <a:pPr>
                <a:defRPr/>
              </a:pPr>
              <a:t>10</a:t>
            </a:fld>
            <a:endParaRPr lang="en-US" dirty="0">
              <a:solidFill>
                <a:schemeClr val="tx1"/>
              </a:solidFill>
            </a:endParaRPr>
          </a:p>
        </p:txBody>
      </p:sp>
      <p:sp>
        <p:nvSpPr>
          <p:cNvPr id="10" name="سهم للأسفل 9"/>
          <p:cNvSpPr/>
          <p:nvPr/>
        </p:nvSpPr>
        <p:spPr bwMode="auto">
          <a:xfrm rot="13751877">
            <a:off x="4764044" y="2906231"/>
            <a:ext cx="215559" cy="163272"/>
          </a:xfrm>
          <a:prstGeom prst="downArrow">
            <a:avLst>
              <a:gd name="adj1" fmla="val 1794"/>
              <a:gd name="adj2" fmla="val 500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5" name="سهم للأسفل 14"/>
          <p:cNvSpPr/>
          <p:nvPr/>
        </p:nvSpPr>
        <p:spPr bwMode="auto">
          <a:xfrm rot="2135074">
            <a:off x="5829644" y="1846896"/>
            <a:ext cx="172143" cy="170408"/>
          </a:xfrm>
          <a:prstGeom prst="downArrow">
            <a:avLst>
              <a:gd name="adj1" fmla="val 1794"/>
              <a:gd name="adj2" fmla="val 500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2" name="مربع نص 11"/>
          <p:cNvSpPr txBox="1"/>
          <p:nvPr/>
        </p:nvSpPr>
        <p:spPr>
          <a:xfrm>
            <a:off x="189124" y="692696"/>
            <a:ext cx="8082662" cy="523220"/>
          </a:xfrm>
          <a:prstGeom prst="rect">
            <a:avLst/>
          </a:prstGeom>
          <a:noFill/>
        </p:spPr>
        <p:txBody>
          <a:bodyPr wrap="none" rtlCol="1">
            <a:spAutoFit/>
          </a:bodyPr>
          <a:lstStyle/>
          <a:p>
            <a:pPr algn="l"/>
            <a:r>
              <a:rPr lang="en-US" sz="1400" dirty="0"/>
              <a:t>Is one that reverse its direction of plunge within the limits of the area under  discussion . most folds, </a:t>
            </a:r>
          </a:p>
          <a:p>
            <a:pPr algn="l"/>
            <a:r>
              <a:rPr lang="en-US" sz="1400" dirty="0"/>
              <a:t>if followed far enough, are doubly plunging.</a:t>
            </a:r>
            <a:endParaRPr lang="ar-IQ" sz="1400" dirty="0"/>
          </a:p>
        </p:txBody>
      </p:sp>
      <p:sp>
        <p:nvSpPr>
          <p:cNvPr id="9" name="عنصر نائب للتاريخ 8">
            <a:extLst>
              <a:ext uri="{FF2B5EF4-FFF2-40B4-BE49-F238E27FC236}">
                <a16:creationId xmlns:a16="http://schemas.microsoft.com/office/drawing/2014/main" id="{543121E7-3C56-2FFD-07B1-373A39D9B285}"/>
              </a:ext>
            </a:extLst>
          </p:cNvPr>
          <p:cNvSpPr>
            <a:spLocks noGrp="1"/>
          </p:cNvSpPr>
          <p:nvPr>
            <p:ph type="dt" idx="10"/>
          </p:nvPr>
        </p:nvSpPr>
        <p:spPr/>
        <p:txBody>
          <a:bodyPr/>
          <a:lstStyle/>
          <a:p>
            <a:pPr>
              <a:defRPr/>
            </a:pPr>
            <a:fld id="{59FA36DC-D6C0-468D-B1F9-FBEC1C19EDEB}"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0187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98" t="27412" r="22447" b="10448"/>
          <a:stretch/>
        </p:blipFill>
        <p:spPr bwMode="auto">
          <a:xfrm>
            <a:off x="79378" y="1273792"/>
            <a:ext cx="5943771" cy="428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2192" y="1273792"/>
            <a:ext cx="936104" cy="369332"/>
          </a:xfrm>
          <a:prstGeom prst="rect">
            <a:avLst/>
          </a:prstGeom>
          <a:solidFill>
            <a:schemeClr val="bg1"/>
          </a:solidFill>
        </p:spPr>
        <p:txBody>
          <a:bodyPr wrap="square" rtlCol="0">
            <a:spAutoFit/>
          </a:bodyPr>
          <a:lstStyle/>
          <a:p>
            <a:endParaRPr lang="en-US" dirty="0"/>
          </a:p>
        </p:txBody>
      </p:sp>
      <p:pic>
        <p:nvPicPr>
          <p:cNvPr id="4" name="Picture 2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8880" r="37573" b="35062"/>
          <a:stretch>
            <a:fillRect/>
          </a:stretch>
        </p:blipFill>
        <p:spPr bwMode="auto">
          <a:xfrm>
            <a:off x="5292080" y="2070525"/>
            <a:ext cx="3669819" cy="302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43998" y="548680"/>
            <a:ext cx="3659976" cy="369332"/>
          </a:xfrm>
          <a:prstGeom prst="rect">
            <a:avLst/>
          </a:prstGeom>
        </p:spPr>
        <p:txBody>
          <a:bodyPr wrap="none">
            <a:spAutoFit/>
          </a:bodyPr>
          <a:lstStyle/>
          <a:p>
            <a:pPr lvl="0"/>
            <a:r>
              <a:rPr lang="en-US" dirty="0">
                <a:solidFill>
                  <a:srgbClr val="000000"/>
                </a:solidFill>
              </a:rPr>
              <a:t>Some map symbols used for folds</a:t>
            </a:r>
          </a:p>
        </p:txBody>
      </p:sp>
      <p:sp>
        <p:nvSpPr>
          <p:cNvPr id="5" name="Footer Placeholder 4"/>
          <p:cNvSpPr>
            <a:spLocks noGrp="1"/>
          </p:cNvSpPr>
          <p:nvPr>
            <p:ph type="ftr" idx="11"/>
          </p:nvPr>
        </p:nvSpPr>
        <p:spPr/>
        <p:txBody>
          <a:bodyPr/>
          <a:lstStyle/>
          <a:p>
            <a:pPr>
              <a:defRPr/>
            </a:pPr>
            <a:r>
              <a:rPr lang="en-US">
                <a:solidFill>
                  <a:srgbClr val="FFFFCC"/>
                </a:solidFill>
              </a:rPr>
              <a:t>1</a:t>
            </a:r>
          </a:p>
        </p:txBody>
      </p:sp>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chemeClr val="tx1"/>
                </a:solidFill>
              </a:rPr>
              <a:pPr>
                <a:defRPr/>
              </a:pPr>
              <a:t>11</a:t>
            </a:fld>
            <a:endParaRPr lang="en-US" dirty="0">
              <a:solidFill>
                <a:schemeClr val="tx1"/>
              </a:solidFill>
            </a:endParaRPr>
          </a:p>
        </p:txBody>
      </p:sp>
      <p:sp>
        <p:nvSpPr>
          <p:cNvPr id="7" name="عنصر نائب للتاريخ 6">
            <a:extLst>
              <a:ext uri="{FF2B5EF4-FFF2-40B4-BE49-F238E27FC236}">
                <a16:creationId xmlns:a16="http://schemas.microsoft.com/office/drawing/2014/main" id="{C16B02DB-EFC5-D9C3-2138-822F5F386844}"/>
              </a:ext>
            </a:extLst>
          </p:cNvPr>
          <p:cNvSpPr>
            <a:spLocks noGrp="1"/>
          </p:cNvSpPr>
          <p:nvPr>
            <p:ph type="dt" idx="10"/>
          </p:nvPr>
        </p:nvSpPr>
        <p:spPr/>
        <p:txBody>
          <a:bodyPr/>
          <a:lstStyle/>
          <a:p>
            <a:pPr>
              <a:defRPr/>
            </a:pPr>
            <a:fld id="{384D2012-ECDB-4A13-9688-73A1A3BB4474}"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88552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1" desc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62013"/>
            <a:ext cx="6858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3"/>
          <p:cNvSpPr txBox="1">
            <a:spLocks noChangeArrowheads="1"/>
          </p:cNvSpPr>
          <p:nvPr/>
        </p:nvSpPr>
        <p:spPr bwMode="auto">
          <a:xfrm>
            <a:off x="1331640" y="55006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IQ" sz="3200" b="1" dirty="0">
                <a:latin typeface="Calibri" panose="020F0502020204030204" pitchFamily="34" charset="0"/>
              </a:rPr>
              <a:t>تأثير حركة الفوالق على الطيات</a:t>
            </a:r>
            <a:endParaRPr lang="en-US" sz="3200" b="1" dirty="0">
              <a:latin typeface="Calibri" panose="020F0502020204030204" pitchFamily="34" charset="0"/>
            </a:endParaRPr>
          </a:p>
        </p:txBody>
      </p:sp>
      <p:sp>
        <p:nvSpPr>
          <p:cNvPr id="7" name="سهم للأسفل 6"/>
          <p:cNvSpPr/>
          <p:nvPr/>
        </p:nvSpPr>
        <p:spPr bwMode="auto">
          <a:xfrm rot="2434455">
            <a:off x="3034660" y="3921598"/>
            <a:ext cx="303435" cy="964875"/>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8" name="سهم إلى اليمين 7"/>
          <p:cNvSpPr/>
          <p:nvPr/>
        </p:nvSpPr>
        <p:spPr bwMode="auto">
          <a:xfrm rot="18518739">
            <a:off x="2079305" y="4119955"/>
            <a:ext cx="1008112"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9" name="مربع نص 8"/>
          <p:cNvSpPr txBox="1"/>
          <p:nvPr/>
        </p:nvSpPr>
        <p:spPr>
          <a:xfrm>
            <a:off x="59878" y="862013"/>
            <a:ext cx="8928992" cy="369332"/>
          </a:xfrm>
          <a:prstGeom prst="rect">
            <a:avLst/>
          </a:prstGeom>
          <a:noFill/>
        </p:spPr>
        <p:txBody>
          <a:bodyPr wrap="square" rtlCol="1">
            <a:spAutoFit/>
          </a:bodyPr>
          <a:lstStyle/>
          <a:p>
            <a:r>
              <a:rPr lang="ar-IQ" b="1" dirty="0">
                <a:latin typeface="Calibri" panose="020F0502020204030204" pitchFamily="34" charset="0"/>
                <a:cs typeface="Arial" panose="020B0604020202020204" pitchFamily="34" charset="0"/>
              </a:rPr>
              <a:t>اذا تحركت مكاشف الطبقات على الحائط المعلق باتجاه ميلها  نسبة الى مكاشف على الحائط السفلي</a:t>
            </a:r>
          </a:p>
        </p:txBody>
      </p:sp>
      <p:sp>
        <p:nvSpPr>
          <p:cNvPr id="10" name="مربع نص 9"/>
          <p:cNvSpPr txBox="1"/>
          <p:nvPr/>
        </p:nvSpPr>
        <p:spPr>
          <a:xfrm>
            <a:off x="3387345" y="1365212"/>
            <a:ext cx="5067791" cy="369332"/>
          </a:xfrm>
          <a:prstGeom prst="rect">
            <a:avLst/>
          </a:prstGeom>
          <a:noFill/>
        </p:spPr>
        <p:txBody>
          <a:bodyPr wrap="square" rtlCol="1">
            <a:spAutoFit/>
          </a:bodyPr>
          <a:lstStyle/>
          <a:p>
            <a:r>
              <a:rPr lang="ar-IQ" b="1" dirty="0">
                <a:latin typeface="Calibri" panose="020F0502020204030204" pitchFamily="34" charset="0"/>
                <a:cs typeface="Arial" panose="020B0604020202020204" pitchFamily="34" charset="0"/>
              </a:rPr>
              <a:t>فأن الفالق  هو من النوع المعكوس </a:t>
            </a:r>
            <a:r>
              <a:rPr lang="en-US" dirty="0"/>
              <a:t>reverse fault</a:t>
            </a:r>
            <a:endParaRPr lang="ar-IQ" dirty="0"/>
          </a:p>
        </p:txBody>
      </p:sp>
      <p:sp>
        <p:nvSpPr>
          <p:cNvPr id="11" name="TextBox 1"/>
          <p:cNvSpPr txBox="1"/>
          <p:nvPr/>
        </p:nvSpPr>
        <p:spPr>
          <a:xfrm>
            <a:off x="-34338" y="1527"/>
            <a:ext cx="8997668" cy="523220"/>
          </a:xfrm>
          <a:prstGeom prst="rect">
            <a:avLst/>
          </a:prstGeom>
          <a:noFill/>
        </p:spPr>
        <p:txBody>
          <a:bodyPr wrap="square" rtlCol="1">
            <a:spAutoFit/>
          </a:bodyPr>
          <a:lstStyle/>
          <a:p>
            <a:pPr lvl="0"/>
            <a:r>
              <a:rPr lang="ar-IQ" sz="2800" b="1" dirty="0">
                <a:solidFill>
                  <a:srgbClr val="000000"/>
                </a:solidFill>
                <a:latin typeface="Times New Roman" pitchFamily="18" charset="0"/>
                <a:cs typeface="Times New Roman" pitchFamily="18" charset="0"/>
              </a:rPr>
              <a:t>  مظهرالطية المتأثرة بفالق      </a:t>
            </a:r>
            <a:r>
              <a:rPr lang="en-US" sz="2800" b="1" dirty="0">
                <a:latin typeface="Times New Roman" pitchFamily="18" charset="0"/>
                <a:cs typeface="Times New Roman" pitchFamily="18" charset="0"/>
              </a:rPr>
              <a:t>Map of faulted fold</a:t>
            </a: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12</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26B756E6-2580-3829-66E9-DEAC485C77AD}"/>
              </a:ext>
            </a:extLst>
          </p:cNvPr>
          <p:cNvSpPr>
            <a:spLocks noGrp="1"/>
          </p:cNvSpPr>
          <p:nvPr>
            <p:ph type="dt" idx="10"/>
          </p:nvPr>
        </p:nvSpPr>
        <p:spPr/>
        <p:txBody>
          <a:bodyPr/>
          <a:lstStyle/>
          <a:p>
            <a:pPr>
              <a:defRPr/>
            </a:pPr>
            <a:fld id="{561B5360-5D27-4E44-A1EE-1EC6FE2669E2}"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551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sp>
        <p:nvSpPr>
          <p:cNvPr id="7" name="مربع نص 6"/>
          <p:cNvSpPr txBox="1"/>
          <p:nvPr/>
        </p:nvSpPr>
        <p:spPr>
          <a:xfrm>
            <a:off x="827584" y="404664"/>
            <a:ext cx="7560840" cy="923330"/>
          </a:xfrm>
          <a:prstGeom prst="rect">
            <a:avLst/>
          </a:prstGeom>
          <a:noFill/>
        </p:spPr>
        <p:txBody>
          <a:bodyPr wrap="square" rtlCol="1">
            <a:spAutoFit/>
          </a:bodyPr>
          <a:lstStyle/>
          <a:p>
            <a:r>
              <a:rPr lang="ar-SA" b="1" dirty="0">
                <a:latin typeface="Calibri" panose="020F0502020204030204" pitchFamily="34" charset="0"/>
                <a:cs typeface="Arial" panose="020B0604020202020204" pitchFamily="34" charset="0"/>
              </a:rPr>
              <a:t>اذا  عُلِمَ نوع الفالق يمكن تحديد نوع الطية</a:t>
            </a:r>
          </a:p>
          <a:p>
            <a:r>
              <a:rPr lang="ar-SA" b="1" dirty="0">
                <a:latin typeface="Calibri" panose="020F0502020204030204" pitchFamily="34" charset="0"/>
                <a:cs typeface="Arial" panose="020B0604020202020204" pitchFamily="34" charset="0"/>
              </a:rPr>
              <a:t>اذا كان الفالق  من النوع المعكوس  وكانت مكاشف الحائط العلوي قد تحركت الخارج نسبة</a:t>
            </a:r>
            <a:r>
              <a:rPr lang="ar-SA" dirty="0"/>
              <a:t> </a:t>
            </a:r>
            <a:r>
              <a:rPr lang="ar-SA" b="1" dirty="0">
                <a:latin typeface="Calibri" panose="020F0502020204030204" pitchFamily="34" charset="0"/>
                <a:cs typeface="Arial" panose="020B0604020202020204" pitchFamily="34" charset="0"/>
              </a:rPr>
              <a:t>الى الحائط السفلي  فان الطية  من نوع الطية المحدبة</a:t>
            </a:r>
            <a:endParaRPr lang="ar-IQ" b="1" dirty="0">
              <a:latin typeface="Calibri" panose="020F0502020204030204" pitchFamily="34" charset="0"/>
              <a:cs typeface="Arial" panose="020B0604020202020204" pitchFamily="34" charset="0"/>
            </a:endParaRPr>
          </a:p>
        </p:txBody>
      </p:sp>
      <p:pic>
        <p:nvPicPr>
          <p:cNvPr id="8" name="صورة 1"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5008" y="1371895"/>
            <a:ext cx="6858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سهم للأسفل 9"/>
          <p:cNvSpPr/>
          <p:nvPr/>
        </p:nvSpPr>
        <p:spPr bwMode="auto">
          <a:xfrm rot="8495340" flipH="1">
            <a:off x="4007983" y="4293841"/>
            <a:ext cx="150431" cy="1075382"/>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2" name="سهم إلى اليمين 11"/>
          <p:cNvSpPr/>
          <p:nvPr/>
        </p:nvSpPr>
        <p:spPr bwMode="auto">
          <a:xfrm rot="3297886">
            <a:off x="3122370" y="5043844"/>
            <a:ext cx="1025998" cy="163999"/>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3" name="مربع نص 12"/>
          <p:cNvSpPr txBox="1"/>
          <p:nvPr/>
        </p:nvSpPr>
        <p:spPr>
          <a:xfrm>
            <a:off x="4860032" y="3236377"/>
            <a:ext cx="1584176" cy="400110"/>
          </a:xfrm>
          <a:prstGeom prst="rect">
            <a:avLst/>
          </a:prstGeom>
          <a:noFill/>
        </p:spPr>
        <p:txBody>
          <a:bodyPr wrap="square" rtlCol="1">
            <a:spAutoFit/>
          </a:bodyPr>
          <a:lstStyle/>
          <a:p>
            <a:r>
              <a:rPr lang="ar-SA" sz="2000" b="1" dirty="0"/>
              <a:t>الحائط العلوي</a:t>
            </a:r>
            <a:endParaRPr lang="ar-IQ" sz="2000" b="1" dirty="0"/>
          </a:p>
        </p:txBody>
      </p:sp>
      <p:sp>
        <p:nvSpPr>
          <p:cNvPr id="14" name="مربع نص 13"/>
          <p:cNvSpPr txBox="1"/>
          <p:nvPr/>
        </p:nvSpPr>
        <p:spPr>
          <a:xfrm>
            <a:off x="2339752" y="2757085"/>
            <a:ext cx="1990418" cy="400110"/>
          </a:xfrm>
          <a:prstGeom prst="rect">
            <a:avLst/>
          </a:prstGeom>
          <a:noFill/>
        </p:spPr>
        <p:txBody>
          <a:bodyPr wrap="square" rtlCol="1">
            <a:spAutoFit/>
          </a:bodyPr>
          <a:lstStyle/>
          <a:p>
            <a:r>
              <a:rPr lang="ar-SA" sz="2000" b="1" dirty="0"/>
              <a:t>الحائط السفلي</a:t>
            </a:r>
            <a:endParaRPr lang="ar-IQ" sz="2000" b="1" dirty="0"/>
          </a:p>
        </p:txBody>
      </p:sp>
      <p:sp>
        <p:nvSpPr>
          <p:cNvPr id="15" name="مربع نص 14"/>
          <p:cNvSpPr txBox="1"/>
          <p:nvPr/>
        </p:nvSpPr>
        <p:spPr>
          <a:xfrm>
            <a:off x="4083199" y="1934804"/>
            <a:ext cx="1944216" cy="523220"/>
          </a:xfrm>
          <a:prstGeom prst="rect">
            <a:avLst/>
          </a:prstGeom>
          <a:noFill/>
        </p:spPr>
        <p:txBody>
          <a:bodyPr wrap="square" rtlCol="1">
            <a:spAutoFit/>
          </a:bodyPr>
          <a:lstStyle/>
          <a:p>
            <a:r>
              <a:rPr lang="ar-SA" sz="2800" b="1" dirty="0">
                <a:latin typeface="Calibri" panose="020F0502020204030204" pitchFamily="34" charset="0"/>
                <a:cs typeface="Arial" panose="020B0604020202020204" pitchFamily="34" charset="0"/>
              </a:rPr>
              <a:t>الطية محدبة</a:t>
            </a:r>
            <a:endParaRPr lang="ar-IQ" sz="2800" b="1" dirty="0">
              <a:latin typeface="Calibri" panose="020F0502020204030204" pitchFamily="34" charset="0"/>
              <a:cs typeface="Arial" panose="020B0604020202020204" pitchFamily="34" charset="0"/>
            </a:endParaRP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13</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26B9E26F-D681-BC17-3C3C-FF160800C087}"/>
              </a:ext>
            </a:extLst>
          </p:cNvPr>
          <p:cNvSpPr>
            <a:spLocks noGrp="1"/>
          </p:cNvSpPr>
          <p:nvPr>
            <p:ph type="dt" idx="10"/>
          </p:nvPr>
        </p:nvSpPr>
        <p:spPr/>
        <p:txBody>
          <a:bodyPr/>
          <a:lstStyle/>
          <a:p>
            <a:pPr>
              <a:defRPr/>
            </a:pPr>
            <a:fld id="{698C27B1-1815-469C-BEDC-E385BD1AEFB9}"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8169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1"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62013"/>
            <a:ext cx="6858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مربع نص 3"/>
          <p:cNvSpPr txBox="1">
            <a:spLocks noChangeArrowheads="1"/>
          </p:cNvSpPr>
          <p:nvPr/>
        </p:nvSpPr>
        <p:spPr bwMode="auto">
          <a:xfrm>
            <a:off x="1571625" y="5500688"/>
            <a:ext cx="650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IQ" sz="3200" dirty="0">
                <a:latin typeface="Calibri" panose="020F0502020204030204" pitchFamily="34" charset="0"/>
              </a:rPr>
              <a:t>ما هو نوع الفالق ؟؟؟</a:t>
            </a:r>
            <a:endParaRPr lang="en-US" sz="3200" dirty="0">
              <a:latin typeface="Calibri" panose="020F0502020204030204" pitchFamily="34" charset="0"/>
            </a:endParaRPr>
          </a:p>
        </p:txBody>
      </p:sp>
      <p:sp>
        <p:nvSpPr>
          <p:cNvPr id="7" name="سهم إلى اليمين 6"/>
          <p:cNvSpPr/>
          <p:nvPr/>
        </p:nvSpPr>
        <p:spPr bwMode="auto">
          <a:xfrm rot="13931726">
            <a:off x="3420695" y="4305199"/>
            <a:ext cx="1294495" cy="271641"/>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8" name="سهم إلى اليمين 7"/>
          <p:cNvSpPr/>
          <p:nvPr/>
        </p:nvSpPr>
        <p:spPr bwMode="auto">
          <a:xfrm rot="3320203">
            <a:off x="2788245" y="4338587"/>
            <a:ext cx="1372311"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9" name="مربع نص 8"/>
          <p:cNvSpPr txBox="1"/>
          <p:nvPr/>
        </p:nvSpPr>
        <p:spPr>
          <a:xfrm>
            <a:off x="1571625" y="499220"/>
            <a:ext cx="5040560" cy="369332"/>
          </a:xfrm>
          <a:prstGeom prst="rect">
            <a:avLst/>
          </a:prstGeom>
          <a:noFill/>
        </p:spPr>
        <p:txBody>
          <a:bodyPr wrap="square" rtlCol="1">
            <a:spAutoFit/>
          </a:bodyPr>
          <a:lstStyle/>
          <a:p>
            <a:r>
              <a:rPr lang="ar-IQ" dirty="0"/>
              <a:t>الفالق من النوع المعكوس</a:t>
            </a: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14</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6385825B-C0BF-1C30-BD2D-3B5A3A8E4B0F}"/>
              </a:ext>
            </a:extLst>
          </p:cNvPr>
          <p:cNvSpPr>
            <a:spLocks noGrp="1"/>
          </p:cNvSpPr>
          <p:nvPr>
            <p:ph type="dt" idx="10"/>
          </p:nvPr>
        </p:nvSpPr>
        <p:spPr/>
        <p:txBody>
          <a:bodyPr/>
          <a:lstStyle/>
          <a:p>
            <a:pPr>
              <a:defRPr/>
            </a:pPr>
            <a:fld id="{553B88BB-7D22-4539-BD6F-6D4846439AD0}"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5957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939" t="10488" r="49554" b="9386"/>
          <a:stretch/>
        </p:blipFill>
        <p:spPr bwMode="auto">
          <a:xfrm>
            <a:off x="263715" y="188640"/>
            <a:ext cx="3999638" cy="656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072" t="10488" r="8336" b="9386"/>
          <a:stretch/>
        </p:blipFill>
        <p:spPr bwMode="auto">
          <a:xfrm>
            <a:off x="4618675" y="21450"/>
            <a:ext cx="4008566" cy="6568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428" y="57774"/>
            <a:ext cx="8997668" cy="1015663"/>
          </a:xfrm>
          <a:prstGeom prst="rect">
            <a:avLst/>
          </a:prstGeom>
          <a:noFill/>
        </p:spPr>
        <p:txBody>
          <a:bodyPr wrap="square" rtlCol="1">
            <a:spAutoFit/>
          </a:bodyPr>
          <a:lstStyle/>
          <a:p>
            <a:pPr lvl="0"/>
            <a:r>
              <a:rPr lang="ar-IQ" sz="2800" b="1" dirty="0">
                <a:solidFill>
                  <a:srgbClr val="000000"/>
                </a:solidFill>
                <a:latin typeface="Times New Roman" pitchFamily="18" charset="0"/>
                <a:cs typeface="Times New Roman" pitchFamily="18" charset="0"/>
              </a:rPr>
              <a:t>مراحل مظهرالطية المتأثرة بفالق اعتيادي    </a:t>
            </a:r>
            <a:r>
              <a:rPr lang="en-US" sz="2800" b="1" dirty="0">
                <a:latin typeface="Times New Roman" pitchFamily="18" charset="0"/>
                <a:cs typeface="Times New Roman" pitchFamily="18" charset="0"/>
              </a:rPr>
              <a:t>Map of faulted fold</a:t>
            </a:r>
          </a:p>
          <a:p>
            <a:r>
              <a:rPr lang="ar-IQ" sz="3200" dirty="0"/>
              <a:t> </a:t>
            </a:r>
          </a:p>
        </p:txBody>
      </p:sp>
      <p:sp>
        <p:nvSpPr>
          <p:cNvPr id="3" name="TextBox 2"/>
          <p:cNvSpPr txBox="1"/>
          <p:nvPr/>
        </p:nvSpPr>
        <p:spPr>
          <a:xfrm>
            <a:off x="2844890" y="1608908"/>
            <a:ext cx="2884530" cy="646331"/>
          </a:xfrm>
          <a:prstGeom prst="rect">
            <a:avLst/>
          </a:prstGeom>
          <a:noFill/>
        </p:spPr>
        <p:txBody>
          <a:bodyPr wrap="square" rtlCol="1">
            <a:spAutoFit/>
          </a:bodyPr>
          <a:lstStyle/>
          <a:p>
            <a:r>
              <a:rPr lang="ar-IQ" sz="3600" b="1" u="sng" dirty="0">
                <a:solidFill>
                  <a:srgbClr val="FF0000"/>
                </a:solidFill>
                <a:latin typeface="Times New Roman" pitchFamily="18" charset="0"/>
                <a:cs typeface="Times New Roman" pitchFamily="18" charset="0"/>
              </a:rPr>
              <a:t>طيات غير غاطسة</a:t>
            </a:r>
          </a:p>
        </p:txBody>
      </p:sp>
      <p:sp>
        <p:nvSpPr>
          <p:cNvPr id="10" name="TextBox 9"/>
          <p:cNvSpPr txBox="1"/>
          <p:nvPr/>
        </p:nvSpPr>
        <p:spPr>
          <a:xfrm>
            <a:off x="-83894" y="5301208"/>
            <a:ext cx="695218" cy="60098"/>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4716016" y="5877272"/>
            <a:ext cx="889429" cy="184666"/>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263715" y="6061938"/>
            <a:ext cx="889429" cy="184666"/>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7308304" y="1412168"/>
            <a:ext cx="1152128" cy="369332"/>
          </a:xfrm>
          <a:prstGeom prst="rect">
            <a:avLst/>
          </a:prstGeom>
          <a:noFill/>
        </p:spPr>
        <p:txBody>
          <a:bodyPr wrap="square" rtlCol="0">
            <a:spAutoFit/>
          </a:bodyPr>
          <a:lstStyle/>
          <a:p>
            <a:r>
              <a:rPr lang="ar-SA" dirty="0"/>
              <a:t> </a:t>
            </a:r>
            <a:r>
              <a:rPr lang="en-US" dirty="0" err="1"/>
              <a:t>Antiform</a:t>
            </a:r>
            <a:endParaRPr lang="en-US" dirty="0"/>
          </a:p>
        </p:txBody>
      </p:sp>
      <p:sp>
        <p:nvSpPr>
          <p:cNvPr id="14" name="TextBox 13"/>
          <p:cNvSpPr txBox="1"/>
          <p:nvPr/>
        </p:nvSpPr>
        <p:spPr>
          <a:xfrm>
            <a:off x="-52968" y="1885907"/>
            <a:ext cx="1440160" cy="369332"/>
          </a:xfrm>
          <a:prstGeom prst="rect">
            <a:avLst/>
          </a:prstGeom>
          <a:noFill/>
        </p:spPr>
        <p:txBody>
          <a:bodyPr wrap="square" rtlCol="0">
            <a:spAutoFit/>
          </a:bodyPr>
          <a:lstStyle/>
          <a:p>
            <a:r>
              <a:rPr lang="en-US" dirty="0" err="1"/>
              <a:t>synform</a:t>
            </a:r>
            <a:endParaRPr lang="en-US" dirty="0"/>
          </a:p>
        </p:txBody>
      </p:sp>
      <p:sp>
        <p:nvSpPr>
          <p:cNvPr id="5" name="Footer Placeholder 4"/>
          <p:cNvSpPr>
            <a:spLocks noGrp="1"/>
          </p:cNvSpPr>
          <p:nvPr>
            <p:ph type="ftr" idx="11"/>
          </p:nvPr>
        </p:nvSpPr>
        <p:spPr/>
        <p:txBody>
          <a:bodyPr/>
          <a:lstStyle/>
          <a:p>
            <a:pPr>
              <a:defRPr/>
            </a:pPr>
            <a:r>
              <a:rPr lang="en-US">
                <a:solidFill>
                  <a:srgbClr val="FFFFCC"/>
                </a:solidFill>
              </a:rPr>
              <a:t>1</a:t>
            </a:r>
            <a:endParaRPr lang="en-US" dirty="0">
              <a:solidFill>
                <a:srgbClr val="FFFFCC"/>
              </a:solidFill>
            </a:endParaRPr>
          </a:p>
        </p:txBody>
      </p:sp>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chemeClr val="tx1"/>
                </a:solidFill>
              </a:rPr>
              <a:pPr>
                <a:defRPr/>
              </a:pPr>
              <a:t>15</a:t>
            </a:fld>
            <a:endParaRPr lang="en-US" dirty="0">
              <a:solidFill>
                <a:schemeClr val="tx1"/>
              </a:solidFill>
            </a:endParaRPr>
          </a:p>
        </p:txBody>
      </p:sp>
      <p:sp>
        <p:nvSpPr>
          <p:cNvPr id="7" name="عنصر نائب للتاريخ 6">
            <a:extLst>
              <a:ext uri="{FF2B5EF4-FFF2-40B4-BE49-F238E27FC236}">
                <a16:creationId xmlns:a16="http://schemas.microsoft.com/office/drawing/2014/main" id="{75DED8F2-F408-8BDD-2619-D271681A6730}"/>
              </a:ext>
            </a:extLst>
          </p:cNvPr>
          <p:cNvSpPr>
            <a:spLocks noGrp="1"/>
          </p:cNvSpPr>
          <p:nvPr>
            <p:ph type="dt" idx="10"/>
          </p:nvPr>
        </p:nvSpPr>
        <p:spPr/>
        <p:txBody>
          <a:bodyPr/>
          <a:lstStyle/>
          <a:p>
            <a:pPr>
              <a:defRPr/>
            </a:pPr>
            <a:fld id="{87DC77CD-6950-43C1-9DD4-ACDC4CBC038E}"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393434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943" t="9388" r="54363" b="7737"/>
          <a:stretch/>
        </p:blipFill>
        <p:spPr bwMode="auto">
          <a:xfrm>
            <a:off x="179512" y="9999"/>
            <a:ext cx="4464496" cy="691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8825" t="14474" r="13332" b="7599"/>
          <a:stretch/>
        </p:blipFill>
        <p:spPr bwMode="auto">
          <a:xfrm>
            <a:off x="4788024" y="103076"/>
            <a:ext cx="4223123" cy="672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27984" y="9999"/>
            <a:ext cx="2016224" cy="584775"/>
          </a:xfrm>
          <a:prstGeom prst="rect">
            <a:avLst/>
          </a:prstGeom>
          <a:noFill/>
        </p:spPr>
        <p:txBody>
          <a:bodyPr wrap="square" rtlCol="1">
            <a:spAutoFit/>
          </a:bodyPr>
          <a:lstStyle/>
          <a:p>
            <a:r>
              <a:rPr lang="ar-IQ" sz="3200" b="1" u="sng" dirty="0">
                <a:solidFill>
                  <a:srgbClr val="FF0000"/>
                </a:solidFill>
                <a:latin typeface="Times New Roman" pitchFamily="18" charset="0"/>
                <a:cs typeface="Times New Roman" pitchFamily="18" charset="0"/>
              </a:rPr>
              <a:t>طيات غاطسة</a:t>
            </a:r>
          </a:p>
        </p:txBody>
      </p:sp>
      <p:sp>
        <p:nvSpPr>
          <p:cNvPr id="3" name="Footer Placeholder 2"/>
          <p:cNvSpPr>
            <a:spLocks noGrp="1"/>
          </p:cNvSpPr>
          <p:nvPr>
            <p:ph type="ftr" idx="11"/>
          </p:nvPr>
        </p:nvSpPr>
        <p:spPr/>
        <p:txBody>
          <a:bodyPr/>
          <a:lstStyle/>
          <a:p>
            <a:pPr>
              <a:defRPr/>
            </a:pPr>
            <a:r>
              <a:rPr lang="en-US">
                <a:solidFill>
                  <a:srgbClr val="FFFFCC"/>
                </a:solidFill>
              </a:rPr>
              <a:t>1</a:t>
            </a:r>
          </a:p>
        </p:txBody>
      </p:sp>
      <p:sp>
        <p:nvSpPr>
          <p:cNvPr id="4" name="عنصر نائب لرقم الشريحة 3"/>
          <p:cNvSpPr>
            <a:spLocks noGrp="1"/>
          </p:cNvSpPr>
          <p:nvPr>
            <p:ph type="sldNum" idx="12"/>
          </p:nvPr>
        </p:nvSpPr>
        <p:spPr/>
        <p:txBody>
          <a:bodyPr/>
          <a:lstStyle/>
          <a:p>
            <a:pPr>
              <a:defRPr/>
            </a:pPr>
            <a:fld id="{D9ABFF17-70CD-4281-9DFF-42E2B69F843F}" type="slidenum">
              <a:rPr lang="en-US" smtClean="0">
                <a:solidFill>
                  <a:srgbClr val="FFFFCC"/>
                </a:solidFill>
              </a:rPr>
              <a:pPr>
                <a:defRPr/>
              </a:pPr>
              <a:t>16</a:t>
            </a:fld>
            <a:endParaRPr lang="en-US">
              <a:solidFill>
                <a:srgbClr val="FFFFCC"/>
              </a:solidFill>
            </a:endParaRPr>
          </a:p>
        </p:txBody>
      </p:sp>
      <p:sp>
        <p:nvSpPr>
          <p:cNvPr id="5" name="عنصر نائب للتاريخ 4">
            <a:extLst>
              <a:ext uri="{FF2B5EF4-FFF2-40B4-BE49-F238E27FC236}">
                <a16:creationId xmlns:a16="http://schemas.microsoft.com/office/drawing/2014/main" id="{8AD96ECF-BFAD-D54F-1D68-F1084F30B359}"/>
              </a:ext>
            </a:extLst>
          </p:cNvPr>
          <p:cNvSpPr>
            <a:spLocks noGrp="1"/>
          </p:cNvSpPr>
          <p:nvPr>
            <p:ph type="dt" idx="10"/>
          </p:nvPr>
        </p:nvSpPr>
        <p:spPr/>
        <p:txBody>
          <a:bodyPr/>
          <a:lstStyle/>
          <a:p>
            <a:pPr>
              <a:defRPr/>
            </a:pPr>
            <a:fld id="{DDB31E38-805A-43FF-9D22-59EBFACF7412}"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344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432" y="27493"/>
            <a:ext cx="6840760" cy="523220"/>
          </a:xfrm>
          <a:prstGeom prst="rect">
            <a:avLst/>
          </a:prstGeom>
          <a:noFill/>
        </p:spPr>
        <p:txBody>
          <a:bodyPr wrap="square" rtlCol="1">
            <a:spAutoFit/>
          </a:bodyPr>
          <a:lstStyle/>
          <a:p>
            <a:r>
              <a:rPr lang="ar-IQ" sz="2800" b="1" dirty="0">
                <a:solidFill>
                  <a:srgbClr val="C00000"/>
                </a:solidFill>
                <a:latin typeface="Times New Roman" pitchFamily="18" charset="0"/>
                <a:cs typeface="Times New Roman" pitchFamily="18" charset="0"/>
              </a:rPr>
              <a:t>الدراسة الحقلية للطيات  </a:t>
            </a:r>
            <a:r>
              <a:rPr lang="en-US" sz="2800" b="1" dirty="0">
                <a:solidFill>
                  <a:srgbClr val="C00000"/>
                </a:solidFill>
                <a:latin typeface="Times New Roman" pitchFamily="18" charset="0"/>
                <a:cs typeface="Times New Roman" pitchFamily="18" charset="0"/>
              </a:rPr>
              <a:t>Field Study  of Folds </a:t>
            </a:r>
            <a:endParaRPr lang="ar-IQ" sz="2800" b="1" dirty="0">
              <a:solidFill>
                <a:srgbClr val="C00000"/>
              </a:solidFill>
              <a:latin typeface="Times New Roman" pitchFamily="18" charset="0"/>
              <a:cs typeface="Times New Roman" pitchFamily="18" charset="0"/>
            </a:endParaRPr>
          </a:p>
        </p:txBody>
      </p:sp>
      <p:sp>
        <p:nvSpPr>
          <p:cNvPr id="3" name="TextBox 2"/>
          <p:cNvSpPr txBox="1"/>
          <p:nvPr/>
        </p:nvSpPr>
        <p:spPr>
          <a:xfrm>
            <a:off x="323528" y="976660"/>
            <a:ext cx="8424936" cy="2585323"/>
          </a:xfrm>
          <a:prstGeom prst="rect">
            <a:avLst/>
          </a:prstGeom>
          <a:noFill/>
        </p:spPr>
        <p:txBody>
          <a:bodyPr wrap="square" rtlCol="1">
            <a:spAutoFit/>
          </a:bodyPr>
          <a:lstStyle/>
          <a:p>
            <a:r>
              <a:rPr lang="ar-IQ" dirty="0">
                <a:latin typeface="Times New Roman" pitchFamily="18" charset="0"/>
                <a:cs typeface="Times New Roman" pitchFamily="18" charset="0"/>
              </a:rPr>
              <a:t>تُعد الطيات من التراكيب الجيولوجية  الثانوية التي تظهر على مختلف مقاييس الملاحظة </a:t>
            </a:r>
            <a:r>
              <a:rPr lang="en-US" dirty="0">
                <a:latin typeface="Times New Roman" pitchFamily="18" charset="0"/>
                <a:cs typeface="Times New Roman" pitchFamily="18" charset="0"/>
              </a:rPr>
              <a:t>Micro—</a:t>
            </a:r>
            <a:r>
              <a:rPr lang="en-US" dirty="0" err="1">
                <a:latin typeface="Times New Roman" pitchFamily="18" charset="0"/>
                <a:cs typeface="Times New Roman" pitchFamily="18" charset="0"/>
              </a:rPr>
              <a:t>Meso</a:t>
            </a:r>
            <a:r>
              <a:rPr lang="en-US" dirty="0">
                <a:latin typeface="Times New Roman" pitchFamily="18" charset="0"/>
                <a:cs typeface="Times New Roman" pitchFamily="18" charset="0"/>
              </a:rPr>
              <a:t>—Macro)</a:t>
            </a:r>
            <a:r>
              <a:rPr lang="ar-IQ" dirty="0">
                <a:latin typeface="Times New Roman" pitchFamily="18" charset="0"/>
                <a:cs typeface="Times New Roman" pitchFamily="18" charset="0"/>
              </a:rPr>
              <a:t> ) . وعلية تتعد طرق ووسائل  ملاحظتها . الا ان اسهل هذة الطرق هو الملاحظة الحقلية المباشرة سواء ملاحظة طيات بغاطسيها  بالعين المجردة ولكن عن بعد معين مثل طية عين الصفرة شمال  شرق مدينة الموصل  او ملاحظة كثير من مقاطع الطيات الصغيرة على سفوح الطيات الكبيرة او مقاطع الطرق والوديان الكبيرة.</a:t>
            </a:r>
          </a:p>
          <a:p>
            <a:r>
              <a:rPr lang="ar-IQ" dirty="0">
                <a:latin typeface="Times New Roman" pitchFamily="18" charset="0"/>
                <a:cs typeface="Times New Roman" pitchFamily="18" charset="0"/>
              </a:rPr>
              <a:t>ان دراسة تلك الطيات والتي اكبر منها كطية بعشيقة  وطية مقلوب وطية عقرة ....الخ</a:t>
            </a:r>
          </a:p>
          <a:p>
            <a:r>
              <a:rPr lang="ar-IQ" dirty="0">
                <a:latin typeface="Times New Roman" pitchFamily="18" charset="0"/>
                <a:cs typeface="Times New Roman" pitchFamily="18" charset="0"/>
              </a:rPr>
              <a:t>تتم من خلال دراسة دقيقة لمكاشف الطبقات لمختلف التكوينات سواء بامتداد مضارب الطبقات  او تحديد مقاطع عرضية عمودية على اتجاه محور الطية (في الوديان القاطعة  او الانهار .ويتم دراسة وتحليل الطية على هذة المقاطع ومن ثم استنتاج خواصها الهندسية والاتجاه الدقيق  لوضعية محور الطية (الاتجاه ودرجة الغطس)</a:t>
            </a:r>
            <a:r>
              <a:rPr lang="en-US" dirty="0">
                <a:latin typeface="Times New Roman" pitchFamily="18" charset="0"/>
                <a:cs typeface="Times New Roman" pitchFamily="18" charset="0"/>
              </a:rPr>
              <a:t> (trend/plunge           </a:t>
            </a:r>
          </a:p>
        </p:txBody>
      </p:sp>
      <p:sp>
        <p:nvSpPr>
          <p:cNvPr id="4" name="Footer Placeholder 3"/>
          <p:cNvSpPr>
            <a:spLocks noGrp="1"/>
          </p:cNvSpPr>
          <p:nvPr>
            <p:ph type="ftr" idx="11"/>
          </p:nvPr>
        </p:nvSpPr>
        <p:spPr/>
        <p:txBody>
          <a:bodyPr/>
          <a:lstStyle/>
          <a:p>
            <a:pPr>
              <a:defRPr/>
            </a:pPr>
            <a:r>
              <a:rPr lang="en-US">
                <a:solidFill>
                  <a:srgbClr val="FFFFCC"/>
                </a:solidFill>
              </a:rPr>
              <a:t>1</a:t>
            </a:r>
          </a:p>
        </p:txBody>
      </p:sp>
      <p:sp>
        <p:nvSpPr>
          <p:cNvPr id="5" name="عنصر نائب لرقم الشريحة 4"/>
          <p:cNvSpPr>
            <a:spLocks noGrp="1"/>
          </p:cNvSpPr>
          <p:nvPr>
            <p:ph type="sldNum" idx="12"/>
          </p:nvPr>
        </p:nvSpPr>
        <p:spPr/>
        <p:txBody>
          <a:bodyPr/>
          <a:lstStyle/>
          <a:p>
            <a:pPr>
              <a:defRPr/>
            </a:pPr>
            <a:fld id="{D9ABFF17-70CD-4281-9DFF-42E2B69F843F}" type="slidenum">
              <a:rPr lang="en-US" smtClean="0">
                <a:solidFill>
                  <a:schemeClr val="tx1"/>
                </a:solidFill>
              </a:rPr>
              <a:pPr>
                <a:defRPr/>
              </a:pPr>
              <a:t>17</a:t>
            </a:fld>
            <a:endParaRPr lang="en-US" dirty="0">
              <a:solidFill>
                <a:schemeClr val="tx1"/>
              </a:solidFill>
            </a:endParaRPr>
          </a:p>
        </p:txBody>
      </p:sp>
      <p:sp>
        <p:nvSpPr>
          <p:cNvPr id="6" name="Rectangle 1"/>
          <p:cNvSpPr/>
          <p:nvPr/>
        </p:nvSpPr>
        <p:spPr>
          <a:xfrm>
            <a:off x="824100" y="3645024"/>
            <a:ext cx="7924364" cy="1200329"/>
          </a:xfrm>
          <a:prstGeom prst="rect">
            <a:avLst/>
          </a:prstGeom>
        </p:spPr>
        <p:txBody>
          <a:bodyPr wrap="square">
            <a:spAutoFit/>
          </a:bodyPr>
          <a:lstStyle/>
          <a:p>
            <a:r>
              <a:rPr lang="ar-IQ" dirty="0">
                <a:latin typeface="Times New Roman" pitchFamily="18" charset="0"/>
                <a:cs typeface="Times New Roman" pitchFamily="18" charset="0"/>
              </a:rPr>
              <a:t>كما يتم  ربط هذة المقاطع  مع بقية المكاشف لعمل خارطة جيولوجية.  يتم  استعمال  البوصلة الجيولوجية  لتحديد حدود التكوينات  ومضرب ميل الطبقات واتجاه غطس المحور اضافة الى الفوالق او أي تركيب جيولوجي بارز في الطية. وتستخدم انواع الرموز للدلالة على ميل اجنحة الطية سواء كانت اعتيادية او مقلوبة و هكذا.. </a:t>
            </a:r>
          </a:p>
        </p:txBody>
      </p:sp>
      <p:sp>
        <p:nvSpPr>
          <p:cNvPr id="7" name="TextBox 4"/>
          <p:cNvSpPr txBox="1"/>
          <p:nvPr/>
        </p:nvSpPr>
        <p:spPr>
          <a:xfrm>
            <a:off x="714348" y="4974267"/>
            <a:ext cx="8064896" cy="923330"/>
          </a:xfrm>
          <a:prstGeom prst="rect">
            <a:avLst/>
          </a:prstGeom>
          <a:noFill/>
        </p:spPr>
        <p:txBody>
          <a:bodyPr wrap="square" rtlCol="1">
            <a:spAutoFit/>
          </a:bodyPr>
          <a:lstStyle/>
          <a:p>
            <a:r>
              <a:rPr lang="ar-IQ" dirty="0">
                <a:latin typeface="Times New Roman" pitchFamily="18" charset="0"/>
                <a:cs typeface="Times New Roman" pitchFamily="18" charset="0"/>
              </a:rPr>
              <a:t> ان الطيات الكبيرة التي لايمكن  ادراكها في مكشف واحد او عدد من المكاشف المتقاربة  جدا ,  لذا فان وضعية المستوى المحوري وغطس الطية  لايمكن قياسها مباشرة الامن خلال  الطرق المكتيبة ورسم المخططات </a:t>
            </a:r>
            <a:r>
              <a:rPr lang="ar-IQ" dirty="0" err="1">
                <a:latin typeface="Times New Roman" pitchFamily="18" charset="0"/>
                <a:cs typeface="Times New Roman" pitchFamily="18" charset="0"/>
              </a:rPr>
              <a:t>الستريوغرافية</a:t>
            </a:r>
            <a:r>
              <a:rPr lang="ar-IQ" dirty="0">
                <a:latin typeface="Times New Roman" pitchFamily="18" charset="0"/>
                <a:cs typeface="Times New Roman" pitchFamily="18" charset="0"/>
              </a:rPr>
              <a:t>   </a:t>
            </a:r>
            <a:r>
              <a:rPr lang="en-US" dirty="0">
                <a:latin typeface="Times New Roman" pitchFamily="18" charset="0"/>
                <a:cs typeface="Times New Roman" pitchFamily="18" charset="0"/>
              </a:rPr>
              <a:t> Stereographic Projection</a:t>
            </a:r>
            <a:r>
              <a:rPr lang="ar-IQ" dirty="0">
                <a:latin typeface="Times New Roman" pitchFamily="18" charset="0"/>
                <a:cs typeface="Times New Roman" pitchFamily="18" charset="0"/>
              </a:rPr>
              <a:t>وغيرها.</a:t>
            </a:r>
          </a:p>
        </p:txBody>
      </p:sp>
      <p:sp>
        <p:nvSpPr>
          <p:cNvPr id="8" name="عنصر نائب للتاريخ 7">
            <a:extLst>
              <a:ext uri="{FF2B5EF4-FFF2-40B4-BE49-F238E27FC236}">
                <a16:creationId xmlns:a16="http://schemas.microsoft.com/office/drawing/2014/main" id="{BCD44FE9-CE8B-BBB1-E9BA-A41C84B635B7}"/>
              </a:ext>
            </a:extLst>
          </p:cNvPr>
          <p:cNvSpPr>
            <a:spLocks noGrp="1"/>
          </p:cNvSpPr>
          <p:nvPr>
            <p:ph type="dt" idx="10"/>
          </p:nvPr>
        </p:nvSpPr>
        <p:spPr/>
        <p:txBody>
          <a:bodyPr/>
          <a:lstStyle/>
          <a:p>
            <a:pPr>
              <a:defRPr/>
            </a:pPr>
            <a:fld id="{19FFAC7A-B49C-4F1C-B091-E9E3CAA50883}"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04508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3450486"/>
            <a:ext cx="4535270" cy="338554"/>
          </a:xfrm>
          <a:prstGeom prst="rect">
            <a:avLst/>
          </a:prstGeom>
          <a:noFill/>
        </p:spPr>
        <p:txBody>
          <a:bodyPr wrap="square" rtlCol="1">
            <a:spAutoFit/>
          </a:bodyPr>
          <a:lstStyle/>
          <a:p>
            <a:r>
              <a:rPr lang="en-US" sz="1600" dirty="0">
                <a:cs typeface="Times New Roman" pitchFamily="18" charset="0"/>
              </a:rPr>
              <a:t>1</a:t>
            </a:r>
            <a:r>
              <a:rPr lang="ar-IQ" sz="1600" dirty="0">
                <a:cs typeface="Times New Roman" pitchFamily="18" charset="0"/>
              </a:rPr>
              <a:t>-إسقاط  وضعية الطبقات في </a:t>
            </a:r>
            <a:r>
              <a:rPr lang="ar-IQ" sz="1600" dirty="0" err="1">
                <a:cs typeface="Times New Roman" pitchFamily="18" charset="0"/>
              </a:rPr>
              <a:t>المكاشف</a:t>
            </a:r>
            <a:r>
              <a:rPr lang="ar-IQ" sz="1600" dirty="0">
                <a:cs typeface="Times New Roman" pitchFamily="18" charset="0"/>
              </a:rPr>
              <a:t> الصخرية على الخارطة</a:t>
            </a:r>
            <a:endParaRPr lang="ar-IQ" dirty="0">
              <a:cs typeface="Times New Roman" pitchFamily="18" charset="0"/>
            </a:endParaRPr>
          </a:p>
        </p:txBody>
      </p:sp>
      <p:sp>
        <p:nvSpPr>
          <p:cNvPr id="4" name="TextBox 3"/>
          <p:cNvSpPr txBox="1"/>
          <p:nvPr/>
        </p:nvSpPr>
        <p:spPr>
          <a:xfrm>
            <a:off x="0" y="3429000"/>
            <a:ext cx="8531206" cy="400110"/>
          </a:xfrm>
          <a:prstGeom prst="rect">
            <a:avLst/>
          </a:prstGeom>
          <a:noFill/>
        </p:spPr>
        <p:txBody>
          <a:bodyPr wrap="square" rtlCol="1">
            <a:spAutoFit/>
          </a:bodyPr>
          <a:lstStyle/>
          <a:p>
            <a:pPr algn="l"/>
            <a:r>
              <a:rPr lang="en-US" dirty="0">
                <a:latin typeface="Times New Roman" pitchFamily="18" charset="0"/>
                <a:cs typeface="Times New Roman" pitchFamily="18" charset="0"/>
              </a:rPr>
              <a:t>1-Plotting attitude of beds on a m</a:t>
            </a:r>
            <a:r>
              <a:rPr lang="en-US" sz="2000" dirty="0">
                <a:latin typeface="Times New Roman" pitchFamily="18" charset="0"/>
                <a:cs typeface="Times New Roman" pitchFamily="18" charset="0"/>
              </a:rPr>
              <a:t>ap                                                                              </a:t>
            </a:r>
            <a:r>
              <a:rPr lang="en-US" dirty="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
        <p:nvSpPr>
          <p:cNvPr id="5" name="TextBox 4"/>
          <p:cNvSpPr txBox="1"/>
          <p:nvPr/>
        </p:nvSpPr>
        <p:spPr>
          <a:xfrm>
            <a:off x="0" y="4005064"/>
            <a:ext cx="8640960" cy="400110"/>
          </a:xfrm>
          <a:prstGeom prst="rect">
            <a:avLst/>
          </a:prstGeom>
          <a:noFill/>
        </p:spPr>
        <p:txBody>
          <a:bodyPr wrap="square" rtlCol="1">
            <a:spAutoFit/>
          </a:bodyPr>
          <a:lstStyle/>
          <a:p>
            <a:pPr algn="l"/>
            <a:r>
              <a:rPr lang="en-US" sz="2000" dirty="0">
                <a:latin typeface="Times New Roman" pitchFamily="18" charset="0"/>
                <a:cs typeface="Times New Roman" pitchFamily="18" charset="0"/>
              </a:rPr>
              <a:t>2</a:t>
            </a:r>
            <a:r>
              <a:rPr lang="ar-IQ" sz="2000" dirty="0">
                <a:latin typeface="Times New Roman" pitchFamily="18" charset="0"/>
                <a:cs typeface="Times New Roman" pitchFamily="18" charset="0"/>
              </a:rPr>
              <a:t>- نمط الصور(الخرائط) الجوية                              </a:t>
            </a:r>
            <a:r>
              <a:rPr lang="en-US" sz="2000" dirty="0">
                <a:latin typeface="Times New Roman" pitchFamily="18" charset="0"/>
                <a:cs typeface="Times New Roman" pitchFamily="18" charset="0"/>
              </a:rPr>
              <a:t>2-Areal map pattern</a:t>
            </a:r>
            <a:r>
              <a:rPr lang="en-US" sz="1600" dirty="0">
                <a:latin typeface="Times New Roman" pitchFamily="18" charset="0"/>
                <a:cs typeface="Times New Roman" pitchFamily="18" charset="0"/>
              </a:rPr>
              <a:t> </a:t>
            </a:r>
            <a:endParaRPr lang="ar-IQ" sz="1200" dirty="0">
              <a:latin typeface="Times New Roman" pitchFamily="18" charset="0"/>
              <a:cs typeface="Times New Roman" pitchFamily="18" charset="0"/>
            </a:endParaRPr>
          </a:p>
        </p:txBody>
      </p:sp>
      <p:sp>
        <p:nvSpPr>
          <p:cNvPr id="6" name="TextBox 5"/>
          <p:cNvSpPr txBox="1"/>
          <p:nvPr/>
        </p:nvSpPr>
        <p:spPr>
          <a:xfrm>
            <a:off x="35496" y="4973106"/>
            <a:ext cx="7920880" cy="400110"/>
          </a:xfrm>
          <a:prstGeom prst="rect">
            <a:avLst/>
          </a:prstGeom>
          <a:noFill/>
        </p:spPr>
        <p:txBody>
          <a:bodyPr wrap="square" rtlCol="1">
            <a:spAutoFit/>
          </a:bodyPr>
          <a:lstStyle/>
          <a:p>
            <a:pPr algn="l"/>
            <a:r>
              <a:rPr lang="en-US" dirty="0">
                <a:latin typeface="Times New Roman" pitchFamily="18" charset="0"/>
                <a:cs typeface="Times New Roman" pitchFamily="18" charset="0"/>
              </a:rPr>
              <a:t>4</a:t>
            </a:r>
            <a:r>
              <a:rPr lang="ar-IQ" sz="2000" dirty="0">
                <a:latin typeface="Times New Roman" pitchFamily="18" charset="0"/>
                <a:cs typeface="Times New Roman" pitchFamily="18" charset="0"/>
              </a:rPr>
              <a:t>- عمليات حفر الانفاق والمناجم ( التعدين)                                   </a:t>
            </a:r>
            <a:r>
              <a:rPr lang="en-US" sz="2000" dirty="0">
                <a:latin typeface="Times New Roman" pitchFamily="18" charset="0"/>
                <a:cs typeface="Times New Roman" pitchFamily="18" charset="0"/>
              </a:rPr>
              <a:t>4-Mining</a:t>
            </a:r>
            <a:r>
              <a:rPr lang="en-US" sz="1200" dirty="0"/>
              <a:t>  </a:t>
            </a:r>
            <a:endParaRPr lang="ar-IQ" sz="1200" dirty="0"/>
          </a:p>
        </p:txBody>
      </p:sp>
      <p:sp>
        <p:nvSpPr>
          <p:cNvPr id="7" name="TextBox 6"/>
          <p:cNvSpPr txBox="1"/>
          <p:nvPr/>
        </p:nvSpPr>
        <p:spPr>
          <a:xfrm>
            <a:off x="35496" y="4437112"/>
            <a:ext cx="6768752" cy="830997"/>
          </a:xfrm>
          <a:prstGeom prst="rect">
            <a:avLst/>
          </a:prstGeom>
          <a:noFill/>
        </p:spPr>
        <p:txBody>
          <a:bodyPr wrap="square" rtlCol="1">
            <a:spAutoFit/>
          </a:bodyPr>
          <a:lstStyle/>
          <a:p>
            <a:pPr algn="l"/>
            <a:r>
              <a:rPr lang="en-US" sz="2000" dirty="0">
                <a:latin typeface="Times New Roman" pitchFamily="18" charset="0"/>
                <a:cs typeface="Times New Roman" pitchFamily="18" charset="0"/>
              </a:rPr>
              <a:t>3</a:t>
            </a:r>
            <a:r>
              <a:rPr lang="ar-IQ" sz="2000" dirty="0">
                <a:latin typeface="Times New Roman" pitchFamily="18" charset="0"/>
                <a:cs typeface="Times New Roman" pitchFamily="18" charset="0"/>
              </a:rPr>
              <a:t>- حفر الآبار </a:t>
            </a:r>
            <a:r>
              <a:rPr lang="en-US" sz="2000" dirty="0">
                <a:latin typeface="Times New Roman" pitchFamily="18" charset="0"/>
                <a:cs typeface="Times New Roman" pitchFamily="18" charset="0"/>
              </a:rPr>
              <a:t>3-Drilling  </a:t>
            </a: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
        <p:nvSpPr>
          <p:cNvPr id="8" name="TextBox 7"/>
          <p:cNvSpPr txBox="1"/>
          <p:nvPr/>
        </p:nvSpPr>
        <p:spPr>
          <a:xfrm>
            <a:off x="35496" y="5291916"/>
            <a:ext cx="7612523" cy="369332"/>
          </a:xfrm>
          <a:prstGeom prst="rect">
            <a:avLst/>
          </a:prstGeom>
          <a:noFill/>
        </p:spPr>
        <p:txBody>
          <a:bodyPr wrap="square" rtlCol="1">
            <a:spAutoFit/>
          </a:bodyPr>
          <a:lstStyle/>
          <a:p>
            <a:pPr algn="l"/>
            <a:r>
              <a:rPr lang="en-US" dirty="0">
                <a:latin typeface="Times New Roman" pitchFamily="18" charset="0"/>
                <a:cs typeface="Times New Roman" pitchFamily="18" charset="0"/>
              </a:rPr>
              <a:t>5</a:t>
            </a:r>
            <a:r>
              <a:rPr lang="ar-IQ" dirty="0">
                <a:latin typeface="Times New Roman" pitchFamily="18" charset="0"/>
                <a:cs typeface="Times New Roman" pitchFamily="18" charset="0"/>
              </a:rPr>
              <a:t>- الطرق الجيوفيزيائية                                             </a:t>
            </a:r>
            <a:r>
              <a:rPr lang="en-US" dirty="0">
                <a:latin typeface="Times New Roman" pitchFamily="18" charset="0"/>
                <a:cs typeface="Times New Roman" pitchFamily="18" charset="0"/>
              </a:rPr>
              <a:t>5- Geophysical  Methods </a:t>
            </a:r>
            <a:endParaRPr lang="ar-IQ" sz="1600" dirty="0">
              <a:latin typeface="Times New Roman" pitchFamily="18" charset="0"/>
              <a:cs typeface="Times New Roman" pitchFamily="18" charset="0"/>
            </a:endParaRPr>
          </a:p>
        </p:txBody>
      </p:sp>
      <p:sp>
        <p:nvSpPr>
          <p:cNvPr id="9" name="مستطيل 8"/>
          <p:cNvSpPr/>
          <p:nvPr/>
        </p:nvSpPr>
        <p:spPr>
          <a:xfrm>
            <a:off x="0" y="1772816"/>
            <a:ext cx="8643998" cy="646331"/>
          </a:xfrm>
          <a:prstGeom prst="rect">
            <a:avLst/>
          </a:prstGeom>
        </p:spPr>
        <p:txBody>
          <a:bodyPr wrap="square">
            <a:spAutoFit/>
          </a:bodyPr>
          <a:lstStyle/>
          <a:p>
            <a:r>
              <a:rPr lang="ar-IQ" dirty="0">
                <a:latin typeface="Times New Roman" pitchFamily="18" charset="0"/>
                <a:cs typeface="Times New Roman" pitchFamily="18" charset="0"/>
              </a:rPr>
              <a:t>ان  </a:t>
            </a:r>
            <a:r>
              <a:rPr lang="ar-IQ" dirty="0" err="1">
                <a:latin typeface="Times New Roman" pitchFamily="18" charset="0"/>
                <a:cs typeface="Times New Roman" pitchFamily="18" charset="0"/>
              </a:rPr>
              <a:t>تمييزالطيات</a:t>
            </a:r>
            <a:r>
              <a:rPr lang="ar-IQ" dirty="0">
                <a:latin typeface="Times New Roman" pitchFamily="18" charset="0"/>
                <a:cs typeface="Times New Roman" pitchFamily="18" charset="0"/>
              </a:rPr>
              <a:t> الكبيرة </a:t>
            </a:r>
            <a:r>
              <a:rPr lang="en-US" dirty="0">
                <a:latin typeface="Times New Roman" pitchFamily="18" charset="0"/>
                <a:cs typeface="Times New Roman" pitchFamily="18" charset="0"/>
              </a:rPr>
              <a:t>macro</a:t>
            </a:r>
            <a:r>
              <a:rPr lang="ar-IQ" dirty="0">
                <a:latin typeface="Times New Roman" pitchFamily="18" charset="0"/>
                <a:cs typeface="Times New Roman" pitchFamily="18" charset="0"/>
              </a:rPr>
              <a:t>  تبنى معظمها على الاحتمال,خاصة اذا ازيل جزء من الطية  الواقع فوق سطح الارض بالتعرية  ,ويستخدم  لاستنباط الطيات الكبيرة   نوعا او اكثر من الوسائل الاتية:</a:t>
            </a:r>
          </a:p>
        </p:txBody>
      </p:sp>
      <p:sp>
        <p:nvSpPr>
          <p:cNvPr id="3" name="Footer Placeholder 2"/>
          <p:cNvSpPr>
            <a:spLocks noGrp="1"/>
          </p:cNvSpPr>
          <p:nvPr>
            <p:ph type="ftr" idx="11"/>
          </p:nvPr>
        </p:nvSpPr>
        <p:spPr/>
        <p:txBody>
          <a:bodyPr/>
          <a:lstStyle/>
          <a:p>
            <a:pPr>
              <a:defRPr/>
            </a:pPr>
            <a:r>
              <a:rPr lang="en-US">
                <a:solidFill>
                  <a:srgbClr val="FFFFCC"/>
                </a:solidFill>
              </a:rPr>
              <a:t>1</a:t>
            </a:r>
          </a:p>
        </p:txBody>
      </p:sp>
      <p:sp>
        <p:nvSpPr>
          <p:cNvPr id="10" name="مربع نص 9"/>
          <p:cNvSpPr txBox="1"/>
          <p:nvPr/>
        </p:nvSpPr>
        <p:spPr>
          <a:xfrm>
            <a:off x="5619" y="2636912"/>
            <a:ext cx="8598829" cy="523220"/>
          </a:xfrm>
          <a:prstGeom prst="rect">
            <a:avLst/>
          </a:prstGeom>
          <a:noFill/>
        </p:spPr>
        <p:txBody>
          <a:bodyPr wrap="none" rtlCol="1">
            <a:spAutoFit/>
          </a:bodyPr>
          <a:lstStyle/>
          <a:p>
            <a:r>
              <a:rPr lang="en-US" sz="2800" dirty="0">
                <a:latin typeface="AngsanaUPC" pitchFamily="18" charset="-34"/>
                <a:cs typeface="AngsanaUPC" pitchFamily="18" charset="-34"/>
              </a:rPr>
              <a:t>Folds may be observed directly or may be inferred from various kinds of data.  Such as:</a:t>
            </a:r>
            <a:r>
              <a:rPr lang="en-US" sz="2000" dirty="0">
                <a:latin typeface="AngsanaUPC" pitchFamily="18" charset="-34"/>
                <a:cs typeface="AngsanaUPC" pitchFamily="18" charset="-34"/>
              </a:rPr>
              <a:t> </a:t>
            </a:r>
            <a:r>
              <a:rPr lang="en-US" dirty="0">
                <a:latin typeface="AngsanaUPC" pitchFamily="18" charset="-34"/>
                <a:cs typeface="AngsanaUPC" pitchFamily="18" charset="-34"/>
              </a:rPr>
              <a:t> </a:t>
            </a:r>
            <a:endParaRPr lang="ar-IQ" dirty="0">
              <a:latin typeface="AngsanaUPC" pitchFamily="18" charset="-34"/>
            </a:endParaRPr>
          </a:p>
        </p:txBody>
      </p:sp>
      <p:sp>
        <p:nvSpPr>
          <p:cNvPr id="11" name="مربع نص 10"/>
          <p:cNvSpPr txBox="1"/>
          <p:nvPr/>
        </p:nvSpPr>
        <p:spPr>
          <a:xfrm>
            <a:off x="1816676" y="251356"/>
            <a:ext cx="1531188" cy="369332"/>
          </a:xfrm>
          <a:prstGeom prst="rect">
            <a:avLst/>
          </a:prstGeom>
          <a:noFill/>
        </p:spPr>
        <p:txBody>
          <a:bodyPr wrap="none" rtlCol="1">
            <a:spAutoFit/>
          </a:bodyPr>
          <a:lstStyle/>
          <a:p>
            <a:r>
              <a:rPr lang="en-US" dirty="0"/>
              <a:t>Inferred folds</a:t>
            </a:r>
            <a:endParaRPr lang="ar-IQ" dirty="0"/>
          </a:p>
        </p:txBody>
      </p:sp>
      <p:sp>
        <p:nvSpPr>
          <p:cNvPr id="12" name="مربع نص 11"/>
          <p:cNvSpPr txBox="1"/>
          <p:nvPr/>
        </p:nvSpPr>
        <p:spPr>
          <a:xfrm>
            <a:off x="3543518" y="188640"/>
            <a:ext cx="1388522" cy="400110"/>
          </a:xfrm>
          <a:prstGeom prst="rect">
            <a:avLst/>
          </a:prstGeom>
          <a:noFill/>
        </p:spPr>
        <p:txBody>
          <a:bodyPr wrap="none" rtlCol="1">
            <a:spAutoFit/>
          </a:bodyPr>
          <a:lstStyle/>
          <a:p>
            <a:r>
              <a:rPr lang="ar-IQ" sz="2000" dirty="0">
                <a:latin typeface="Times New Roman" pitchFamily="18" charset="0"/>
                <a:cs typeface="Times New Roman" pitchFamily="18" charset="0"/>
              </a:rPr>
              <a:t>استنتاج الطيات</a:t>
            </a:r>
          </a:p>
        </p:txBody>
      </p:sp>
      <p:sp>
        <p:nvSpPr>
          <p:cNvPr id="13" name="مربع نص 12"/>
          <p:cNvSpPr txBox="1"/>
          <p:nvPr/>
        </p:nvSpPr>
        <p:spPr>
          <a:xfrm>
            <a:off x="323528" y="548680"/>
            <a:ext cx="8568952" cy="1200329"/>
          </a:xfrm>
          <a:prstGeom prst="rect">
            <a:avLst/>
          </a:prstGeom>
          <a:noFill/>
        </p:spPr>
        <p:txBody>
          <a:bodyPr wrap="square" rtlCol="1">
            <a:spAutoFit/>
          </a:bodyPr>
          <a:lstStyle/>
          <a:p>
            <a:pPr algn="l"/>
            <a:r>
              <a:rPr lang="en-US" dirty="0"/>
              <a:t>Folds larger than an outcrop are based on inference. moreover, the part of the fold </a:t>
            </a:r>
            <a:endParaRPr lang="ar-IQ" dirty="0"/>
          </a:p>
          <a:p>
            <a:pPr algn="l"/>
            <a:r>
              <a:rPr lang="en-US" dirty="0"/>
              <a:t>that was above the present surface of the earth has been removed by erosion. </a:t>
            </a:r>
          </a:p>
          <a:p>
            <a:pPr algn="l"/>
            <a:r>
              <a:rPr lang="en-US" dirty="0"/>
              <a:t>One or more of the following pieces of information are commonly used to deduce folds.</a:t>
            </a:r>
            <a:endParaRPr lang="ar-IQ" dirty="0"/>
          </a:p>
        </p:txBody>
      </p:sp>
      <p:sp>
        <p:nvSpPr>
          <p:cNvPr id="14" name="مربع نص 13"/>
          <p:cNvSpPr txBox="1"/>
          <p:nvPr/>
        </p:nvSpPr>
        <p:spPr>
          <a:xfrm>
            <a:off x="231234" y="6021288"/>
            <a:ext cx="6789038" cy="369332"/>
          </a:xfrm>
          <a:prstGeom prst="rect">
            <a:avLst/>
          </a:prstGeom>
          <a:noFill/>
        </p:spPr>
        <p:txBody>
          <a:bodyPr wrap="none" rtlCol="1">
            <a:spAutoFit/>
          </a:bodyPr>
          <a:lstStyle/>
          <a:p>
            <a:r>
              <a:rPr lang="en-US" dirty="0"/>
              <a:t>Drag </a:t>
            </a:r>
            <a:r>
              <a:rPr lang="en-US" dirty="0" err="1"/>
              <a:t>folds,pi</a:t>
            </a:r>
            <a:r>
              <a:rPr lang="en-US" dirty="0"/>
              <a:t> ,diagram and beta diagrams may also be employed.</a:t>
            </a:r>
            <a:endParaRPr lang="ar-IQ" dirty="0"/>
          </a:p>
        </p:txBody>
      </p:sp>
      <p:sp>
        <p:nvSpPr>
          <p:cNvPr id="15" name="عنصر نائب لرقم الشريحة 14"/>
          <p:cNvSpPr>
            <a:spLocks noGrp="1"/>
          </p:cNvSpPr>
          <p:nvPr>
            <p:ph type="sldNum" idx="12"/>
          </p:nvPr>
        </p:nvSpPr>
        <p:spPr/>
        <p:txBody>
          <a:bodyPr/>
          <a:lstStyle/>
          <a:p>
            <a:pPr>
              <a:defRPr/>
            </a:pPr>
            <a:fld id="{D9ABFF17-70CD-4281-9DFF-42E2B69F843F}" type="slidenum">
              <a:rPr lang="en-US" smtClean="0">
                <a:solidFill>
                  <a:schemeClr val="tx1"/>
                </a:solidFill>
              </a:rPr>
              <a:pPr>
                <a:defRPr/>
              </a:pPr>
              <a:t>18</a:t>
            </a:fld>
            <a:endParaRPr lang="en-US" dirty="0">
              <a:solidFill>
                <a:schemeClr val="tx1"/>
              </a:solidFill>
            </a:endParaRPr>
          </a:p>
        </p:txBody>
      </p:sp>
      <p:sp>
        <p:nvSpPr>
          <p:cNvPr id="16" name="عنصر نائب للتاريخ 15">
            <a:extLst>
              <a:ext uri="{FF2B5EF4-FFF2-40B4-BE49-F238E27FC236}">
                <a16:creationId xmlns:a16="http://schemas.microsoft.com/office/drawing/2014/main" id="{A2F233EF-B069-5734-EAEE-83E6D12AF2EF}"/>
              </a:ext>
            </a:extLst>
          </p:cNvPr>
          <p:cNvSpPr>
            <a:spLocks noGrp="1"/>
          </p:cNvSpPr>
          <p:nvPr>
            <p:ph type="dt" idx="10"/>
          </p:nvPr>
        </p:nvSpPr>
        <p:spPr/>
        <p:txBody>
          <a:bodyPr/>
          <a:lstStyle/>
          <a:p>
            <a:pPr>
              <a:defRPr/>
            </a:pPr>
            <a:fld id="{6567E98F-4FC5-4FFA-99FF-E2D527A3FBBE}"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70516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428596" y="1357298"/>
            <a:ext cx="8225280" cy="1142040"/>
          </a:xfrm>
        </p:spPr>
        <p:txBody>
          <a:bodyPr/>
          <a:lstStyle/>
          <a:p>
            <a:pPr eaLnBrk="1" hangingPunct="1"/>
            <a:r>
              <a:rPr lang="ar-SA" sz="2800" dirty="0">
                <a:latin typeface="Times New Roman" pitchFamily="18" charset="0"/>
                <a:cs typeface="Times New Roman" pitchFamily="18" charset="0"/>
              </a:rPr>
              <a:t>رسم خارطة </a:t>
            </a:r>
            <a:r>
              <a:rPr lang="ar-SA" sz="2800" dirty="0" err="1">
                <a:latin typeface="Times New Roman" pitchFamily="18" charset="0"/>
                <a:cs typeface="Times New Roman" pitchFamily="18" charset="0"/>
              </a:rPr>
              <a:t>للطية</a:t>
            </a:r>
            <a:endParaRPr lang="ar-SA" sz="2800" dirty="0">
              <a:latin typeface="Times New Roman" pitchFamily="18" charset="0"/>
              <a:cs typeface="Times New Roman" pitchFamily="18" charset="0"/>
            </a:endParaRPr>
          </a:p>
        </p:txBody>
      </p:sp>
      <p:pic>
        <p:nvPicPr>
          <p:cNvPr id="6147" name="صورة 2" descr="Fig 1.JPG"/>
          <p:cNvPicPr>
            <a:picLocks noChangeAspect="1"/>
          </p:cNvPicPr>
          <p:nvPr/>
        </p:nvPicPr>
        <p:blipFill>
          <a:blip r:embed="rId2"/>
          <a:srcRect/>
          <a:stretch>
            <a:fillRect/>
          </a:stretch>
        </p:blipFill>
        <p:spPr bwMode="auto">
          <a:xfrm>
            <a:off x="0" y="2357430"/>
            <a:ext cx="9144000" cy="3735866"/>
          </a:xfrm>
          <a:prstGeom prst="rect">
            <a:avLst/>
          </a:prstGeom>
          <a:noFill/>
          <a:ln w="9525">
            <a:noFill/>
            <a:miter lim="800000"/>
            <a:headEnd/>
            <a:tailEnd/>
          </a:ln>
        </p:spPr>
      </p:pic>
      <p:sp>
        <p:nvSpPr>
          <p:cNvPr id="4" name="TextBox 1"/>
          <p:cNvSpPr txBox="1"/>
          <p:nvPr/>
        </p:nvSpPr>
        <p:spPr>
          <a:xfrm>
            <a:off x="463842" y="323364"/>
            <a:ext cx="8316924" cy="369332"/>
          </a:xfrm>
          <a:prstGeom prst="rect">
            <a:avLst/>
          </a:prstGeom>
          <a:noFill/>
        </p:spPr>
        <p:txBody>
          <a:bodyPr wrap="square" rtlCol="1">
            <a:spAutoFit/>
          </a:bodyPr>
          <a:lstStyle/>
          <a:p>
            <a:r>
              <a:rPr lang="ar-IQ" dirty="0">
                <a:latin typeface="Times New Roman" pitchFamily="18" charset="0"/>
                <a:cs typeface="Times New Roman" pitchFamily="18" charset="0"/>
              </a:rPr>
              <a:t>اسقاط  وضعية الطبقات في المكاشف الصخرية على الخارطة </a:t>
            </a:r>
            <a:endParaRPr lang="ar-IQ" sz="3600" dirty="0">
              <a:latin typeface="Times New Roman" pitchFamily="18" charset="0"/>
              <a:cs typeface="Times New Roman" pitchFamily="18" charset="0"/>
            </a:endParaRPr>
          </a:p>
        </p:txBody>
      </p:sp>
      <p:sp>
        <p:nvSpPr>
          <p:cNvPr id="2" name="Footer Placeholder 1"/>
          <p:cNvSpPr>
            <a:spLocks noGrp="1"/>
          </p:cNvSpPr>
          <p:nvPr>
            <p:ph type="ftr" idx="11"/>
          </p:nvPr>
        </p:nvSpPr>
        <p:spPr/>
        <p:txBody>
          <a:bodyPr/>
          <a:lstStyle/>
          <a:p>
            <a:pPr>
              <a:defRPr/>
            </a:pPr>
            <a:r>
              <a:rPr lang="en-US">
                <a:solidFill>
                  <a:srgbClr val="FFFFCC"/>
                </a:solidFill>
              </a:rPr>
              <a:t>1</a:t>
            </a:r>
          </a:p>
        </p:txBody>
      </p:sp>
      <p:sp>
        <p:nvSpPr>
          <p:cNvPr id="3" name="مستطيل 2"/>
          <p:cNvSpPr/>
          <p:nvPr/>
        </p:nvSpPr>
        <p:spPr>
          <a:xfrm>
            <a:off x="179512" y="332656"/>
            <a:ext cx="4572000" cy="646331"/>
          </a:xfrm>
          <a:prstGeom prst="rect">
            <a:avLst/>
          </a:prstGeom>
        </p:spPr>
        <p:txBody>
          <a:bodyPr>
            <a:spAutoFit/>
          </a:bodyPr>
          <a:lstStyle/>
          <a:p>
            <a:pPr algn="l"/>
            <a:r>
              <a:rPr lang="en-US" dirty="0">
                <a:latin typeface="Times New Roman" pitchFamily="18" charset="0"/>
                <a:cs typeface="Times New Roman" pitchFamily="18" charset="0"/>
              </a:rPr>
              <a:t>1-Plotting attitude of beds on a map                                                                               </a:t>
            </a:r>
            <a:endParaRPr lang="ar-IQ" dirty="0">
              <a:latin typeface="Times New Roman" pitchFamily="18" charset="0"/>
              <a:cs typeface="Times New Roman" pitchFamily="18" charset="0"/>
            </a:endParaRPr>
          </a:p>
        </p:txBody>
      </p:sp>
      <p:sp>
        <p:nvSpPr>
          <p:cNvPr id="5" name="مربع نص 4"/>
          <p:cNvSpPr txBox="1"/>
          <p:nvPr/>
        </p:nvSpPr>
        <p:spPr>
          <a:xfrm>
            <a:off x="-11307" y="980728"/>
            <a:ext cx="4583307" cy="369332"/>
          </a:xfrm>
          <a:prstGeom prst="rect">
            <a:avLst/>
          </a:prstGeom>
          <a:noFill/>
        </p:spPr>
        <p:txBody>
          <a:bodyPr wrap="none" rtlCol="1">
            <a:spAutoFit/>
          </a:bodyPr>
          <a:lstStyle/>
          <a:p>
            <a:r>
              <a:rPr lang="en-US" dirty="0"/>
              <a:t> you should have Base map  or </a:t>
            </a:r>
            <a:r>
              <a:rPr lang="en-US" dirty="0" err="1"/>
              <a:t>contor</a:t>
            </a:r>
            <a:r>
              <a:rPr lang="en-US" dirty="0"/>
              <a:t> map</a:t>
            </a:r>
            <a:endParaRPr lang="ar-IQ" dirty="0"/>
          </a:p>
        </p:txBody>
      </p:sp>
      <p:sp>
        <p:nvSpPr>
          <p:cNvPr id="6" name="عنصر نائب لرقم الشريحة 5"/>
          <p:cNvSpPr>
            <a:spLocks noGrp="1"/>
          </p:cNvSpPr>
          <p:nvPr>
            <p:ph type="sldNum" idx="12"/>
          </p:nvPr>
        </p:nvSpPr>
        <p:spPr/>
        <p:txBody>
          <a:bodyPr/>
          <a:lstStyle/>
          <a:p>
            <a:pPr>
              <a:defRPr/>
            </a:pPr>
            <a:fld id="{75B2D5BB-FA32-4190-9600-A0AFE5139334}" type="slidenum">
              <a:rPr lang="en-US" smtClean="0">
                <a:solidFill>
                  <a:schemeClr val="tx1"/>
                </a:solidFill>
              </a:rPr>
              <a:pPr>
                <a:defRPr/>
              </a:pPr>
              <a:t>19</a:t>
            </a:fld>
            <a:endParaRPr lang="en-US" dirty="0">
              <a:solidFill>
                <a:schemeClr val="tx1"/>
              </a:solidFill>
            </a:endParaRPr>
          </a:p>
        </p:txBody>
      </p:sp>
      <p:sp>
        <p:nvSpPr>
          <p:cNvPr id="7" name="عنصر نائب للتاريخ 6">
            <a:extLst>
              <a:ext uri="{FF2B5EF4-FFF2-40B4-BE49-F238E27FC236}">
                <a16:creationId xmlns:a16="http://schemas.microsoft.com/office/drawing/2014/main" id="{BB836FC8-91AF-8639-D754-27DC280AB84C}"/>
              </a:ext>
            </a:extLst>
          </p:cNvPr>
          <p:cNvSpPr>
            <a:spLocks noGrp="1"/>
          </p:cNvSpPr>
          <p:nvPr>
            <p:ph type="dt" idx="10"/>
          </p:nvPr>
        </p:nvSpPr>
        <p:spPr/>
        <p:txBody>
          <a:bodyPr/>
          <a:lstStyle/>
          <a:p>
            <a:pPr>
              <a:defRPr/>
            </a:pPr>
            <a:fld id="{8D0B4CFF-1059-4541-A682-01AA47B09799}" type="datetime1">
              <a:rPr lang="en-US" smtClean="0">
                <a:solidFill>
                  <a:srgbClr val="FFFFCC"/>
                </a:solidFill>
              </a:rPr>
              <a:t>3/9/2025</a:t>
            </a:fld>
            <a:endParaRPr lang="en-US">
              <a:solidFill>
                <a:srgbClr val="FFFF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2040" y="2204864"/>
            <a:ext cx="3864042" cy="369332"/>
          </a:xfrm>
          <a:prstGeom prst="rect">
            <a:avLst/>
          </a:prstGeom>
          <a:noFill/>
        </p:spPr>
        <p:txBody>
          <a:bodyPr wrap="square" rtlCol="1">
            <a:spAutoFit/>
          </a:bodyPr>
          <a:lstStyle/>
          <a:p>
            <a:endParaRPr lang="ar-IQ" dirty="0"/>
          </a:p>
        </p:txBody>
      </p:sp>
      <p:pic>
        <p:nvPicPr>
          <p:cNvPr id="7" name="Picture 6" descr="figure-1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427" y="1340768"/>
            <a:ext cx="6621071" cy="2492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1310" y="836712"/>
            <a:ext cx="101059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1400" kern="1200">
                <a:solidFill>
                  <a:schemeClr val="tx1"/>
                </a:solidFill>
                <a:latin typeface="Arial" charset="0"/>
                <a:ea typeface="+mn-ea"/>
                <a:cs typeface="+mn-cs"/>
              </a:defRPr>
            </a:lvl2pPr>
            <a:lvl3pPr marL="914400" algn="l" rtl="0" eaLnBrk="0" fontAlgn="base" hangingPunct="0">
              <a:spcBef>
                <a:spcPct val="0"/>
              </a:spcBef>
              <a:spcAft>
                <a:spcPct val="0"/>
              </a:spcAft>
              <a:defRPr sz="1400" kern="1200">
                <a:solidFill>
                  <a:schemeClr val="tx1"/>
                </a:solidFill>
                <a:latin typeface="Arial" charset="0"/>
                <a:ea typeface="+mn-ea"/>
                <a:cs typeface="+mn-cs"/>
              </a:defRPr>
            </a:lvl3pPr>
            <a:lvl4pPr marL="1371600" algn="l" rtl="0" eaLnBrk="0" fontAlgn="base" hangingPunct="0">
              <a:spcBef>
                <a:spcPct val="0"/>
              </a:spcBef>
              <a:spcAft>
                <a:spcPct val="0"/>
              </a:spcAft>
              <a:defRPr sz="1400" kern="1200">
                <a:solidFill>
                  <a:schemeClr val="tx1"/>
                </a:solidFill>
                <a:latin typeface="Arial" charset="0"/>
                <a:ea typeface="+mn-ea"/>
                <a:cs typeface="+mn-cs"/>
              </a:defRPr>
            </a:lvl4pPr>
            <a:lvl5pPr marL="1828800" algn="l" rtl="0" eaLnBrk="0" fontAlgn="base" hangingPunct="0">
              <a:spcBef>
                <a:spcPct val="0"/>
              </a:spcBef>
              <a:spcAft>
                <a:spcPct val="0"/>
              </a:spcAft>
              <a:defRPr sz="1400" kern="1200">
                <a:solidFill>
                  <a:schemeClr val="tx1"/>
                </a:solidFill>
                <a:latin typeface="Arial" charset="0"/>
                <a:ea typeface="+mn-ea"/>
                <a:cs typeface="+mn-cs"/>
              </a:defRPr>
            </a:lvl5pPr>
            <a:lvl6pPr marL="2286000" algn="r" defTabSz="914400" rtl="1" eaLnBrk="1" latinLnBrk="0" hangingPunct="1">
              <a:defRPr sz="1400" kern="1200">
                <a:solidFill>
                  <a:schemeClr val="tx1"/>
                </a:solidFill>
                <a:latin typeface="Arial" charset="0"/>
                <a:ea typeface="+mn-ea"/>
                <a:cs typeface="+mn-cs"/>
              </a:defRPr>
            </a:lvl6pPr>
            <a:lvl7pPr marL="2743200" algn="r" defTabSz="914400" rtl="1" eaLnBrk="1" latinLnBrk="0" hangingPunct="1">
              <a:defRPr sz="1400" kern="1200">
                <a:solidFill>
                  <a:schemeClr val="tx1"/>
                </a:solidFill>
                <a:latin typeface="Arial" charset="0"/>
                <a:ea typeface="+mn-ea"/>
                <a:cs typeface="+mn-cs"/>
              </a:defRPr>
            </a:lvl7pPr>
            <a:lvl8pPr marL="3200400" algn="r" defTabSz="914400" rtl="1" eaLnBrk="1" latinLnBrk="0" hangingPunct="1">
              <a:defRPr sz="1400" kern="1200">
                <a:solidFill>
                  <a:schemeClr val="tx1"/>
                </a:solidFill>
                <a:latin typeface="Arial" charset="0"/>
                <a:ea typeface="+mn-ea"/>
                <a:cs typeface="+mn-cs"/>
              </a:defRPr>
            </a:lvl8pPr>
            <a:lvl9pPr marL="3657600" algn="r" defTabSz="914400" rtl="1" eaLnBrk="1" latinLnBrk="0" hangingPunct="1">
              <a:defRPr sz="1400" kern="1200">
                <a:solidFill>
                  <a:schemeClr val="tx1"/>
                </a:solidFill>
                <a:latin typeface="Arial" charset="0"/>
                <a:ea typeface="+mn-ea"/>
                <a:cs typeface="+mn-cs"/>
              </a:defRPr>
            </a:lvl9pPr>
          </a:lstStyle>
          <a:p>
            <a:r>
              <a:rPr lang="en-US" sz="1600" dirty="0"/>
              <a:t>A plunging syncline opens out in the direction of plunge </a:t>
            </a:r>
            <a:r>
              <a:rPr lang="ar-IQ" sz="1600" dirty="0">
                <a:latin typeface="Times New Roman" pitchFamily="18" charset="0"/>
                <a:cs typeface="Times New Roman" pitchFamily="18" charset="0"/>
              </a:rPr>
              <a:t> </a:t>
            </a:r>
            <a:r>
              <a:rPr lang="ar-IQ" sz="2000" dirty="0">
                <a:latin typeface="Times New Roman" pitchFamily="18" charset="0"/>
                <a:cs typeface="Times New Roman" pitchFamily="18" charset="0"/>
              </a:rPr>
              <a:t>الطية المقعرة الغاطسة تنفتح باتجاه الغطس         </a:t>
            </a:r>
            <a:endParaRPr lang="en-US" sz="2000" dirty="0"/>
          </a:p>
        </p:txBody>
      </p:sp>
      <p:sp>
        <p:nvSpPr>
          <p:cNvPr id="9" name="TextBox 8"/>
          <p:cNvSpPr txBox="1"/>
          <p:nvPr/>
        </p:nvSpPr>
        <p:spPr>
          <a:xfrm>
            <a:off x="5220072" y="404664"/>
            <a:ext cx="3863708" cy="400110"/>
          </a:xfrm>
          <a:prstGeom prst="rect">
            <a:avLst/>
          </a:prstGeom>
          <a:noFill/>
        </p:spPr>
        <p:txBody>
          <a:bodyPr wrap="square" rtlCol="1">
            <a:spAutoFit/>
          </a:bodyPr>
          <a:lstStyle/>
          <a:p>
            <a:r>
              <a:rPr lang="ar-IQ" sz="2000" dirty="0">
                <a:latin typeface="Times New Roman" pitchFamily="18" charset="0"/>
                <a:cs typeface="Times New Roman" pitchFamily="18" charset="0"/>
              </a:rPr>
              <a:t>الطية المحدبة الغاطسة تنحصر باتجاه الغطس</a:t>
            </a:r>
          </a:p>
        </p:txBody>
      </p:sp>
      <p:cxnSp>
        <p:nvCxnSpPr>
          <p:cNvPr id="11" name="Straight Arrow Connector 10"/>
          <p:cNvCxnSpPr/>
          <p:nvPr/>
        </p:nvCxnSpPr>
        <p:spPr bwMode="auto">
          <a:xfrm flipV="1">
            <a:off x="2915816" y="1876945"/>
            <a:ext cx="936104" cy="1165348"/>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V="1">
            <a:off x="1785997" y="1772816"/>
            <a:ext cx="1539555" cy="946895"/>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flipH="1">
            <a:off x="5069553" y="2056261"/>
            <a:ext cx="1392398" cy="806716"/>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a:off x="6156176" y="2010803"/>
            <a:ext cx="864096" cy="1126785"/>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5" name="Rectangle 4"/>
          <p:cNvSpPr/>
          <p:nvPr/>
        </p:nvSpPr>
        <p:spPr>
          <a:xfrm>
            <a:off x="-576451" y="404664"/>
            <a:ext cx="6264453" cy="707886"/>
          </a:xfrm>
          <a:prstGeom prst="rect">
            <a:avLst/>
          </a:prstGeom>
        </p:spPr>
        <p:txBody>
          <a:bodyPr wrap="square">
            <a:spAutoFit/>
          </a:bodyPr>
          <a:lstStyle/>
          <a:p>
            <a:pPr lvl="0"/>
            <a:r>
              <a:rPr lang="en-US" sz="1600" dirty="0">
                <a:solidFill>
                  <a:srgbClr val="000000"/>
                </a:solidFill>
              </a:rPr>
              <a:t>A plunging anticline closes up in the direction of plunge         </a:t>
            </a:r>
            <a:r>
              <a:rPr lang="en-US" sz="2000" dirty="0">
                <a:solidFill>
                  <a:srgbClr val="000000"/>
                </a:solidFill>
              </a:rPr>
              <a:t>.</a:t>
            </a:r>
          </a:p>
          <a:p>
            <a:pPr lvl="0"/>
            <a:r>
              <a:rPr lang="ar-IQ" sz="2000" dirty="0">
                <a:solidFill>
                  <a:srgbClr val="000000"/>
                </a:solidFill>
              </a:rPr>
              <a:t>  </a:t>
            </a:r>
            <a:endParaRPr lang="en-US" sz="2400" dirty="0">
              <a:solidFill>
                <a:srgbClr val="000000"/>
              </a:solidFill>
            </a:endParaRPr>
          </a:p>
        </p:txBody>
      </p:sp>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chemeClr val="tx1"/>
                </a:solidFill>
              </a:rPr>
              <a:pPr>
                <a:defRPr/>
              </a:pPr>
              <a:t>2</a:t>
            </a:fld>
            <a:endParaRPr lang="en-US" dirty="0">
              <a:solidFill>
                <a:schemeClr val="tx1"/>
              </a:solidFill>
            </a:endParaRPr>
          </a:p>
        </p:txBody>
      </p:sp>
      <p:sp>
        <p:nvSpPr>
          <p:cNvPr id="14" name="عنصر نائب للتذييل 13"/>
          <p:cNvSpPr>
            <a:spLocks noGrp="1"/>
          </p:cNvSpPr>
          <p:nvPr>
            <p:ph type="ftr" idx="11"/>
          </p:nvPr>
        </p:nvSpPr>
        <p:spPr/>
        <p:txBody>
          <a:bodyPr/>
          <a:lstStyle/>
          <a:p>
            <a:pPr>
              <a:defRPr/>
            </a:pPr>
            <a:r>
              <a:rPr lang="en-US" dirty="0">
                <a:solidFill>
                  <a:srgbClr val="FFFFCC"/>
                </a:solidFill>
              </a:rPr>
              <a:t>1</a:t>
            </a:r>
          </a:p>
        </p:txBody>
      </p:sp>
      <p:sp>
        <p:nvSpPr>
          <p:cNvPr id="27" name="مربع نص 26"/>
          <p:cNvSpPr txBox="1"/>
          <p:nvPr/>
        </p:nvSpPr>
        <p:spPr>
          <a:xfrm>
            <a:off x="2794202" y="116632"/>
            <a:ext cx="1633782" cy="369332"/>
          </a:xfrm>
          <a:prstGeom prst="rect">
            <a:avLst/>
          </a:prstGeom>
          <a:noFill/>
        </p:spPr>
        <p:txBody>
          <a:bodyPr wrap="none" rtlCol="1">
            <a:spAutoFit/>
          </a:bodyPr>
          <a:lstStyle/>
          <a:p>
            <a:r>
              <a:rPr lang="en-US" dirty="0"/>
              <a:t>Plunging folds</a:t>
            </a:r>
            <a:endParaRPr lang="ar-IQ" dirty="0"/>
          </a:p>
        </p:txBody>
      </p:sp>
      <p:pic>
        <p:nvPicPr>
          <p:cNvPr id="31" name="Picture 4" descr="plungingf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833307"/>
            <a:ext cx="3982443" cy="26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نتيجة بحث الصور عن ‪plunging sync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80678"/>
            <a:ext cx="4032448" cy="2744666"/>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اريخ 1">
            <a:extLst>
              <a:ext uri="{FF2B5EF4-FFF2-40B4-BE49-F238E27FC236}">
                <a16:creationId xmlns:a16="http://schemas.microsoft.com/office/drawing/2014/main" id="{ECAFA9B4-A6D1-6621-215F-680CA5B30653}"/>
              </a:ext>
            </a:extLst>
          </p:cNvPr>
          <p:cNvSpPr>
            <a:spLocks noGrp="1"/>
          </p:cNvSpPr>
          <p:nvPr>
            <p:ph type="dt" idx="10"/>
          </p:nvPr>
        </p:nvSpPr>
        <p:spPr/>
        <p:txBody>
          <a:bodyPr/>
          <a:lstStyle/>
          <a:p>
            <a:pPr>
              <a:defRPr/>
            </a:pPr>
            <a:fld id="{FF7AA518-2A72-4EA4-B27D-8A850E222081}"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9694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nodeType="withEffect">
                                  <p:stCondLst>
                                    <p:cond delay="0"/>
                                  </p:stCondLst>
                                  <p:childTnLst>
                                    <p:animScale>
                                      <p:cBhvr>
                                        <p:cTn id="8" dur="2000" fill="hold"/>
                                        <p:tgtEl>
                                          <p:spTgt spid="1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16"/>
                                        </p:tgtEl>
                                      </p:cBhvr>
                                      <p:by x="150000" y="150000"/>
                                    </p:animScale>
                                  </p:childTnLst>
                                </p:cTn>
                              </p:par>
                              <p:par>
                                <p:cTn id="13" presetID="6" presetClass="emph" presetSubtype="0" fill="hold" nodeType="withEffect">
                                  <p:stCondLst>
                                    <p:cond delay="0"/>
                                  </p:stCondLst>
                                  <p:childTnLst>
                                    <p:animScale>
                                      <p:cBhvr>
                                        <p:cTn id="14" dur="2000" fill="hold"/>
                                        <p:tgtEl>
                                          <p:spTgt spid="1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Fig. 4.JPG"/>
          <p:cNvPicPr>
            <a:picLocks noChangeAspect="1"/>
          </p:cNvPicPr>
          <p:nvPr/>
        </p:nvPicPr>
        <p:blipFill>
          <a:blip r:embed="rId2"/>
          <a:srcRect/>
          <a:stretch>
            <a:fillRect/>
          </a:stretch>
        </p:blipFill>
        <p:spPr bwMode="auto">
          <a:xfrm>
            <a:off x="85725" y="1285875"/>
            <a:ext cx="9058275" cy="5029200"/>
          </a:xfrm>
          <a:prstGeom prst="rect">
            <a:avLst/>
          </a:prstGeom>
          <a:noFill/>
          <a:ln w="9525">
            <a:noFill/>
            <a:miter lim="800000"/>
            <a:headEnd/>
            <a:tailEnd/>
          </a:ln>
        </p:spPr>
      </p:pic>
      <p:sp>
        <p:nvSpPr>
          <p:cNvPr id="3" name="مربع نص 2"/>
          <p:cNvSpPr txBox="1">
            <a:spLocks noChangeArrowheads="1"/>
          </p:cNvSpPr>
          <p:nvPr/>
        </p:nvSpPr>
        <p:spPr bwMode="auto">
          <a:xfrm>
            <a:off x="1500188" y="500063"/>
            <a:ext cx="7392292" cy="923330"/>
          </a:xfrm>
          <a:prstGeom prst="rect">
            <a:avLst/>
          </a:prstGeom>
          <a:noFill/>
          <a:ln w="9525">
            <a:noFill/>
            <a:miter lim="800000"/>
            <a:headEnd/>
            <a:tailEnd/>
          </a:ln>
        </p:spPr>
        <p:txBody>
          <a:bodyPr wrap="square">
            <a:spAutoFit/>
          </a:bodyPr>
          <a:lstStyle/>
          <a:p>
            <a:r>
              <a:rPr lang="ar-SA" sz="5400" dirty="0">
                <a:solidFill>
                  <a:srgbClr val="7030A0"/>
                </a:solidFill>
              </a:rPr>
              <a:t>    </a:t>
            </a:r>
            <a:r>
              <a:rPr lang="ar-IQ" sz="2800" dirty="0">
                <a:solidFill>
                  <a:srgbClr val="7030A0"/>
                </a:solidFill>
                <a:latin typeface="Times New Roman" pitchFamily="18" charset="0"/>
                <a:cs typeface="Times New Roman" pitchFamily="18" charset="0"/>
              </a:rPr>
              <a:t>رسم </a:t>
            </a:r>
            <a:r>
              <a:rPr lang="ar-IQ" sz="2800" dirty="0" err="1">
                <a:solidFill>
                  <a:srgbClr val="7030A0"/>
                </a:solidFill>
                <a:latin typeface="Times New Roman" pitchFamily="18" charset="0"/>
                <a:cs typeface="Times New Roman" pitchFamily="18" charset="0"/>
              </a:rPr>
              <a:t>مق</a:t>
            </a:r>
            <a:r>
              <a:rPr lang="ar-SA" sz="2800" dirty="0">
                <a:solidFill>
                  <a:srgbClr val="7030A0"/>
                </a:solidFill>
                <a:latin typeface="Times New Roman" pitchFamily="18" charset="0"/>
                <a:cs typeface="Times New Roman" pitchFamily="18" charset="0"/>
              </a:rPr>
              <a:t>ا</a:t>
            </a:r>
            <a:r>
              <a:rPr lang="ar-IQ" sz="2800" dirty="0">
                <a:solidFill>
                  <a:srgbClr val="7030A0"/>
                </a:solidFill>
                <a:latin typeface="Times New Roman" pitchFamily="18" charset="0"/>
                <a:cs typeface="Times New Roman" pitchFamily="18" charset="0"/>
              </a:rPr>
              <a:t>طع في الطية  </a:t>
            </a:r>
            <a:r>
              <a:rPr lang="en-US" sz="2800" dirty="0">
                <a:solidFill>
                  <a:srgbClr val="7030A0"/>
                </a:solidFill>
                <a:latin typeface="Times New Roman" pitchFamily="18" charset="0"/>
                <a:cs typeface="Times New Roman" pitchFamily="18" charset="0"/>
              </a:rPr>
              <a:t>Draw cross sections</a:t>
            </a:r>
            <a:endParaRPr lang="ar-SA" sz="5400" dirty="0">
              <a:latin typeface="Times New Roman" pitchFamily="18" charset="0"/>
              <a:cs typeface="Times New Roman" pitchFamily="18" charset="0"/>
            </a:endParaRPr>
          </a:p>
        </p:txBody>
      </p:sp>
      <p:sp>
        <p:nvSpPr>
          <p:cNvPr id="4" name="Footer Placeholder 3"/>
          <p:cNvSpPr>
            <a:spLocks noGrp="1"/>
          </p:cNvSpPr>
          <p:nvPr>
            <p:ph type="ftr" idx="11"/>
          </p:nvPr>
        </p:nvSpPr>
        <p:spPr/>
        <p:txBody>
          <a:bodyPr/>
          <a:lstStyle/>
          <a:p>
            <a:pPr>
              <a:defRPr/>
            </a:pPr>
            <a:r>
              <a:rPr lang="en-US">
                <a:solidFill>
                  <a:srgbClr val="FFFFCC"/>
                </a:solidFill>
              </a:rPr>
              <a:t>1</a:t>
            </a:r>
          </a:p>
        </p:txBody>
      </p:sp>
      <p:sp>
        <p:nvSpPr>
          <p:cNvPr id="5" name="مستطيل 4"/>
          <p:cNvSpPr/>
          <p:nvPr/>
        </p:nvSpPr>
        <p:spPr bwMode="auto">
          <a:xfrm>
            <a:off x="323528" y="5877272"/>
            <a:ext cx="1008112" cy="3600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chemeClr val="tx1"/>
                </a:solidFill>
              </a:rPr>
              <a:pPr>
                <a:defRPr/>
              </a:pPr>
              <a:t>20</a:t>
            </a:fld>
            <a:endParaRPr lang="en-US" dirty="0">
              <a:solidFill>
                <a:schemeClr val="tx1"/>
              </a:solidFill>
            </a:endParaRPr>
          </a:p>
        </p:txBody>
      </p:sp>
      <p:sp>
        <p:nvSpPr>
          <p:cNvPr id="7" name="عنصر نائب للتاريخ 6">
            <a:extLst>
              <a:ext uri="{FF2B5EF4-FFF2-40B4-BE49-F238E27FC236}">
                <a16:creationId xmlns:a16="http://schemas.microsoft.com/office/drawing/2014/main" id="{274CD533-8589-CD6A-92B0-8A81563628B1}"/>
              </a:ext>
            </a:extLst>
          </p:cNvPr>
          <p:cNvSpPr>
            <a:spLocks noGrp="1"/>
          </p:cNvSpPr>
          <p:nvPr>
            <p:ph type="dt" idx="10"/>
          </p:nvPr>
        </p:nvSpPr>
        <p:spPr/>
        <p:txBody>
          <a:bodyPr/>
          <a:lstStyle/>
          <a:p>
            <a:pPr>
              <a:defRPr/>
            </a:pPr>
            <a:fld id="{07321381-D6A2-4153-BEE1-FC9129B1FDCE}" type="datetime1">
              <a:rPr lang="en-US" smtClean="0">
                <a:solidFill>
                  <a:srgbClr val="FFFFCC"/>
                </a:solidFill>
              </a:rPr>
              <a:t>3/9/2025</a:t>
            </a:fld>
            <a:endParaRPr lang="en-US">
              <a:solidFill>
                <a:srgbClr val="FFFF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G07_0SOA-1"/>
          <p:cNvPicPr>
            <a:picLocks noChangeAspect="1" noChangeArrowheads="1"/>
          </p:cNvPicPr>
          <p:nvPr/>
        </p:nvPicPr>
        <p:blipFill>
          <a:blip r:embed="rId2">
            <a:extLst>
              <a:ext uri="{28A0092B-C50C-407E-A947-70E740481C1C}">
                <a14:useLocalDpi xmlns:a14="http://schemas.microsoft.com/office/drawing/2010/main" val="0"/>
              </a:ext>
            </a:extLst>
          </a:blip>
          <a:srcRect t="9375" b="9374"/>
          <a:stretch>
            <a:fillRect/>
          </a:stretch>
        </p:blipFill>
        <p:spPr bwMode="auto">
          <a:xfrm>
            <a:off x="0" y="934795"/>
            <a:ext cx="9144000" cy="557216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180528" y="249802"/>
            <a:ext cx="8640960" cy="584775"/>
          </a:xfrm>
          <a:prstGeom prst="rect">
            <a:avLst/>
          </a:prstGeom>
          <a:noFill/>
        </p:spPr>
        <p:txBody>
          <a:bodyPr wrap="square" rtlCol="1">
            <a:spAutoFit/>
          </a:bodyPr>
          <a:lstStyle/>
          <a:p>
            <a:r>
              <a:rPr lang="en-US" sz="3200" dirty="0">
                <a:latin typeface="Times New Roman" pitchFamily="18" charset="0"/>
                <a:cs typeface="Times New Roman" pitchFamily="18" charset="0"/>
              </a:rPr>
              <a:t>2</a:t>
            </a:r>
            <a:r>
              <a:rPr lang="ar-IQ" sz="3200" dirty="0">
                <a:latin typeface="Times New Roman" pitchFamily="18" charset="0"/>
                <a:cs typeface="Times New Roman" pitchFamily="18" charset="0"/>
              </a:rPr>
              <a:t>- نمط الصور(الخرائط) الجوية</a:t>
            </a:r>
            <a:r>
              <a:rPr lang="en-US" sz="3200" dirty="0">
                <a:latin typeface="Times New Roman" pitchFamily="18" charset="0"/>
                <a:cs typeface="Times New Roman" pitchFamily="18" charset="0"/>
              </a:rPr>
              <a:t>Areal map pattern</a:t>
            </a:r>
            <a:r>
              <a:rPr lang="en-US" sz="2400" dirty="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
        <p:nvSpPr>
          <p:cNvPr id="2" name="Footer Placeholder 1"/>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1"/>
                </a:solidFill>
              </a:rPr>
              <a:pPr>
                <a:defRPr/>
              </a:pPr>
              <a:t>21</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4F83CB00-360C-ED13-D46A-8BA41B3D8CF2}"/>
              </a:ext>
            </a:extLst>
          </p:cNvPr>
          <p:cNvSpPr>
            <a:spLocks noGrp="1"/>
          </p:cNvSpPr>
          <p:nvPr>
            <p:ph type="dt" idx="10"/>
          </p:nvPr>
        </p:nvSpPr>
        <p:spPr/>
        <p:txBody>
          <a:bodyPr/>
          <a:lstStyle/>
          <a:p>
            <a:pPr>
              <a:defRPr/>
            </a:pPr>
            <a:fld id="{CAE07EDC-E3DC-4330-AD6B-9350E22A02EC}"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32753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33492" t="11719" r="15446" b="9179"/>
          <a:stretch>
            <a:fillRect/>
          </a:stretch>
        </p:blipFill>
        <p:spPr bwMode="auto">
          <a:xfrm>
            <a:off x="494577" y="1071522"/>
            <a:ext cx="8072494" cy="5786478"/>
          </a:xfrm>
          <a:prstGeom prst="rect">
            <a:avLst/>
          </a:prstGeom>
          <a:noFill/>
          <a:ln w="9525">
            <a:noFill/>
            <a:miter lim="800000"/>
            <a:headEnd/>
            <a:tailEnd/>
          </a:ln>
          <a:effectLst/>
        </p:spPr>
      </p:pic>
      <p:sp>
        <p:nvSpPr>
          <p:cNvPr id="3" name="TextBox 6"/>
          <p:cNvSpPr txBox="1"/>
          <p:nvPr/>
        </p:nvSpPr>
        <p:spPr>
          <a:xfrm>
            <a:off x="1214414" y="-171400"/>
            <a:ext cx="6768752" cy="707886"/>
          </a:xfrm>
          <a:prstGeom prst="rect">
            <a:avLst/>
          </a:prstGeom>
          <a:noFill/>
        </p:spPr>
        <p:txBody>
          <a:bodyPr wrap="square" rtlCol="1">
            <a:spAutoFit/>
          </a:bodyPr>
          <a:lstStyle/>
          <a:p>
            <a:r>
              <a:rPr lang="en-US" sz="3200" dirty="0">
                <a:latin typeface="Times New Roman" pitchFamily="18" charset="0"/>
                <a:cs typeface="Times New Roman" pitchFamily="18" charset="0"/>
              </a:rPr>
              <a:t>3</a:t>
            </a:r>
            <a:r>
              <a:rPr lang="ar-IQ" sz="3200" dirty="0">
                <a:latin typeface="Times New Roman" pitchFamily="18" charset="0"/>
                <a:cs typeface="Times New Roman" pitchFamily="18" charset="0"/>
              </a:rPr>
              <a:t>- حفر الآبار </a:t>
            </a:r>
            <a:r>
              <a:rPr lang="en-US" sz="3200" dirty="0">
                <a:latin typeface="Times New Roman" pitchFamily="18" charset="0"/>
                <a:cs typeface="Times New Roman" pitchFamily="18" charset="0"/>
              </a:rPr>
              <a:t>Drilling  </a:t>
            </a:r>
            <a:r>
              <a:rPr lang="en-US" sz="4000" dirty="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endParaRPr lang="ar-IQ" sz="2800" dirty="0">
              <a:latin typeface="Times New Roman" pitchFamily="18" charset="0"/>
              <a:cs typeface="Times New Roman" pitchFamily="18" charset="0"/>
            </a:endParaRPr>
          </a:p>
        </p:txBody>
      </p:sp>
      <p:sp>
        <p:nvSpPr>
          <p:cNvPr id="4" name="نجمة ذات 5 نقاط 3"/>
          <p:cNvSpPr/>
          <p:nvPr/>
        </p:nvSpPr>
        <p:spPr bwMode="auto">
          <a:xfrm>
            <a:off x="1142976" y="1500174"/>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5" name="نجمة ذات 5 نقاط 4"/>
          <p:cNvSpPr/>
          <p:nvPr/>
        </p:nvSpPr>
        <p:spPr bwMode="auto">
          <a:xfrm>
            <a:off x="1785918" y="1500174"/>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6" name="نجمة ذات 5 نقاط 5"/>
          <p:cNvSpPr/>
          <p:nvPr/>
        </p:nvSpPr>
        <p:spPr bwMode="auto">
          <a:xfrm>
            <a:off x="2643174" y="1571612"/>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7" name="نجمة ذات 5 نقاط 6"/>
          <p:cNvSpPr/>
          <p:nvPr/>
        </p:nvSpPr>
        <p:spPr bwMode="auto">
          <a:xfrm>
            <a:off x="3786182" y="1571612"/>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8" name="نجمة ذات 5 نقاط 7"/>
          <p:cNvSpPr/>
          <p:nvPr/>
        </p:nvSpPr>
        <p:spPr bwMode="auto">
          <a:xfrm>
            <a:off x="5500694" y="1571612"/>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9" name="نجمة ذات 5 نقاط 8"/>
          <p:cNvSpPr/>
          <p:nvPr/>
        </p:nvSpPr>
        <p:spPr bwMode="auto">
          <a:xfrm>
            <a:off x="4786314" y="1571612"/>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0" name="نجمة ذات 5 نقاط 9"/>
          <p:cNvSpPr/>
          <p:nvPr/>
        </p:nvSpPr>
        <p:spPr bwMode="auto">
          <a:xfrm>
            <a:off x="6500826" y="1500174"/>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1" name="نجمة ذات 5 نقاط 10"/>
          <p:cNvSpPr/>
          <p:nvPr/>
        </p:nvSpPr>
        <p:spPr bwMode="auto">
          <a:xfrm>
            <a:off x="7500958" y="1571612"/>
            <a:ext cx="214314" cy="571504"/>
          </a:xfrm>
          <a:prstGeom prst="star5">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cxnSp>
        <p:nvCxnSpPr>
          <p:cNvPr id="13" name="رابط كسهم مستقيم 12"/>
          <p:cNvCxnSpPr/>
          <p:nvPr/>
        </p:nvCxnSpPr>
        <p:spPr bwMode="auto">
          <a:xfrm>
            <a:off x="1214414" y="2071678"/>
            <a:ext cx="0" cy="385765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4" name="رابط كسهم مستقيم 13"/>
          <p:cNvCxnSpPr/>
          <p:nvPr/>
        </p:nvCxnSpPr>
        <p:spPr bwMode="auto">
          <a:xfrm>
            <a:off x="1857356" y="2143116"/>
            <a:ext cx="50348" cy="366214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7" name="رابط كسهم مستقيم 16"/>
          <p:cNvCxnSpPr/>
          <p:nvPr/>
        </p:nvCxnSpPr>
        <p:spPr bwMode="auto">
          <a:xfrm rot="16200000" flipH="1">
            <a:off x="979634" y="3806656"/>
            <a:ext cx="3500464" cy="3050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8" name="رابط كسهم مستقيم 17"/>
          <p:cNvCxnSpPr>
            <a:stCxn id="9" idx="3"/>
          </p:cNvCxnSpPr>
          <p:nvPr/>
        </p:nvCxnSpPr>
        <p:spPr bwMode="auto">
          <a:xfrm rot="5400000">
            <a:off x="3066589" y="4036223"/>
            <a:ext cx="3786218"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9" name="رابط كسهم مستقيم 18"/>
          <p:cNvCxnSpPr/>
          <p:nvPr/>
        </p:nvCxnSpPr>
        <p:spPr bwMode="auto">
          <a:xfrm rot="16200000" flipH="1">
            <a:off x="3729997" y="3985251"/>
            <a:ext cx="3857654" cy="3050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0" name="رابط كسهم مستقيم 19"/>
          <p:cNvCxnSpPr/>
          <p:nvPr/>
        </p:nvCxnSpPr>
        <p:spPr bwMode="auto">
          <a:xfrm rot="16200000" flipH="1">
            <a:off x="4765848" y="4020970"/>
            <a:ext cx="3786216" cy="3050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3" name="رابط كسهم مستقيم 22"/>
          <p:cNvCxnSpPr/>
          <p:nvPr/>
        </p:nvCxnSpPr>
        <p:spPr bwMode="auto">
          <a:xfrm rot="16200000" flipH="1">
            <a:off x="5786446" y="4000504"/>
            <a:ext cx="3786214" cy="7143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2" name="مربع نص 11"/>
          <p:cNvSpPr txBox="1"/>
          <p:nvPr/>
        </p:nvSpPr>
        <p:spPr>
          <a:xfrm>
            <a:off x="380135" y="568233"/>
            <a:ext cx="7648249" cy="369332"/>
          </a:xfrm>
          <a:prstGeom prst="rect">
            <a:avLst/>
          </a:prstGeom>
          <a:noFill/>
        </p:spPr>
        <p:txBody>
          <a:bodyPr wrap="none" rtlCol="1">
            <a:spAutoFit/>
          </a:bodyPr>
          <a:lstStyle/>
          <a:p>
            <a:r>
              <a:rPr lang="en-US" dirty="0"/>
              <a:t>Where exposures are absent, the structure may be deduced from drilling.</a:t>
            </a:r>
            <a:endParaRPr lang="ar-IQ" dirty="0"/>
          </a:p>
        </p:txBody>
      </p:sp>
      <p:sp>
        <p:nvSpPr>
          <p:cNvPr id="2" name="عنصر نائب للتذييل 1"/>
          <p:cNvSpPr>
            <a:spLocks noGrp="1"/>
          </p:cNvSpPr>
          <p:nvPr>
            <p:ph type="ftr" idx="11"/>
          </p:nvPr>
        </p:nvSpPr>
        <p:spPr/>
        <p:txBody>
          <a:bodyPr/>
          <a:lstStyle/>
          <a:p>
            <a:pPr>
              <a:defRPr/>
            </a:pPr>
            <a:r>
              <a:rPr lang="en-US">
                <a:solidFill>
                  <a:srgbClr val="FFFFCC"/>
                </a:solidFill>
              </a:rPr>
              <a:t>1</a:t>
            </a:r>
          </a:p>
        </p:txBody>
      </p:sp>
      <p:sp>
        <p:nvSpPr>
          <p:cNvPr id="15" name="عنصر نائب لرقم الشريحة 14"/>
          <p:cNvSpPr>
            <a:spLocks noGrp="1"/>
          </p:cNvSpPr>
          <p:nvPr>
            <p:ph type="sldNum" idx="12"/>
          </p:nvPr>
        </p:nvSpPr>
        <p:spPr/>
        <p:txBody>
          <a:bodyPr/>
          <a:lstStyle/>
          <a:p>
            <a:pPr>
              <a:defRPr/>
            </a:pPr>
            <a:fld id="{D9ABFF17-70CD-4281-9DFF-42E2B69F843F}" type="slidenum">
              <a:rPr lang="en-US" smtClean="0">
                <a:solidFill>
                  <a:schemeClr val="tx1"/>
                </a:solidFill>
              </a:rPr>
              <a:pPr>
                <a:defRPr/>
              </a:pPr>
              <a:t>22</a:t>
            </a:fld>
            <a:endParaRPr lang="en-US" dirty="0">
              <a:solidFill>
                <a:schemeClr val="tx1"/>
              </a:solidFill>
            </a:endParaRPr>
          </a:p>
        </p:txBody>
      </p:sp>
      <p:sp>
        <p:nvSpPr>
          <p:cNvPr id="16" name="عنصر نائب للتاريخ 15">
            <a:extLst>
              <a:ext uri="{FF2B5EF4-FFF2-40B4-BE49-F238E27FC236}">
                <a16:creationId xmlns:a16="http://schemas.microsoft.com/office/drawing/2014/main" id="{CEC5B948-773A-26CD-E7FE-8FE09085449B}"/>
              </a:ext>
            </a:extLst>
          </p:cNvPr>
          <p:cNvSpPr>
            <a:spLocks noGrp="1"/>
          </p:cNvSpPr>
          <p:nvPr>
            <p:ph type="dt" idx="10"/>
          </p:nvPr>
        </p:nvSpPr>
        <p:spPr/>
        <p:txBody>
          <a:bodyPr/>
          <a:lstStyle/>
          <a:p>
            <a:pPr>
              <a:defRPr/>
            </a:pPr>
            <a:fld id="{6F6A1B90-7705-4FD6-BF31-CD8D7228EF1E}" type="datetime1">
              <a:rPr lang="en-US" smtClean="0">
                <a:solidFill>
                  <a:srgbClr val="FFFFCC"/>
                </a:solidFill>
              </a:rPr>
              <a:t>3/9/2025</a:t>
            </a:fld>
            <a:endParaRPr lang="en-US">
              <a:solidFill>
                <a:srgbClr val="FFFF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idx="11"/>
          </p:nvPr>
        </p:nvSpPr>
        <p:spPr/>
        <p:txBody>
          <a:bodyPr/>
          <a:lstStyle/>
          <a:p>
            <a:pPr>
              <a:defRPr/>
            </a:pPr>
            <a:r>
              <a:rPr lang="en-US">
                <a:solidFill>
                  <a:srgbClr val="FFFFCC"/>
                </a:solidFill>
              </a:rPr>
              <a:t>1</a:t>
            </a:r>
          </a:p>
        </p:txBody>
      </p:sp>
      <p:sp>
        <p:nvSpPr>
          <p:cNvPr id="3" name="مربع نص 2"/>
          <p:cNvSpPr txBox="1"/>
          <p:nvPr/>
        </p:nvSpPr>
        <p:spPr>
          <a:xfrm>
            <a:off x="-36512" y="369530"/>
            <a:ext cx="9577064" cy="1631216"/>
          </a:xfrm>
          <a:prstGeom prst="rect">
            <a:avLst/>
          </a:prstGeom>
          <a:noFill/>
        </p:spPr>
        <p:txBody>
          <a:bodyPr wrap="square" rtlCol="1">
            <a:spAutoFit/>
          </a:bodyPr>
          <a:lstStyle/>
          <a:p>
            <a:pPr algn="l"/>
            <a:r>
              <a:rPr lang="en-US" sz="2800" dirty="0"/>
              <a:t>Mining</a:t>
            </a:r>
          </a:p>
          <a:p>
            <a:pPr algn="l"/>
            <a:r>
              <a:rPr lang="en-US" dirty="0"/>
              <a:t>Mining operation give the most complete information concerning underground geological structure . coal mining, especially, furnishes valuable data because beds are followed </a:t>
            </a:r>
          </a:p>
          <a:p>
            <a:pPr algn="l"/>
            <a:r>
              <a:rPr lang="en-US" dirty="0"/>
              <a:t>for long distances.it is obvious that this method can be used only where is economic incentive.</a:t>
            </a:r>
            <a:endParaRPr lang="ar-IQ" dirty="0"/>
          </a:p>
        </p:txBody>
      </p:sp>
      <p:sp>
        <p:nvSpPr>
          <p:cNvPr id="4" name="مستطيل 3"/>
          <p:cNvSpPr/>
          <p:nvPr/>
        </p:nvSpPr>
        <p:spPr>
          <a:xfrm>
            <a:off x="24811" y="2564904"/>
            <a:ext cx="3755101" cy="523220"/>
          </a:xfrm>
          <a:prstGeom prst="rect">
            <a:avLst/>
          </a:prstGeom>
        </p:spPr>
        <p:txBody>
          <a:bodyPr wrap="square">
            <a:spAutoFit/>
          </a:bodyPr>
          <a:lstStyle/>
          <a:p>
            <a:r>
              <a:rPr lang="en-US" sz="2800" dirty="0"/>
              <a:t>Geophysical  Methods </a:t>
            </a:r>
            <a:endParaRPr lang="ar-IQ" sz="2800" dirty="0"/>
          </a:p>
        </p:txBody>
      </p:sp>
      <p:sp>
        <p:nvSpPr>
          <p:cNvPr id="5" name="مربع نص 4"/>
          <p:cNvSpPr txBox="1"/>
          <p:nvPr/>
        </p:nvSpPr>
        <p:spPr>
          <a:xfrm>
            <a:off x="323528" y="3212976"/>
            <a:ext cx="8064896" cy="923330"/>
          </a:xfrm>
          <a:prstGeom prst="rect">
            <a:avLst/>
          </a:prstGeom>
          <a:noFill/>
        </p:spPr>
        <p:txBody>
          <a:bodyPr wrap="square" rtlCol="1">
            <a:spAutoFit/>
          </a:bodyPr>
          <a:lstStyle/>
          <a:p>
            <a:pPr algn="l"/>
            <a:r>
              <a:rPr lang="en-US" dirty="0"/>
              <a:t>Geophysics enables us to “see” into the subsurface by interpreting the contrast in physical properties of adjacent earth </a:t>
            </a:r>
            <a:r>
              <a:rPr lang="en-US" dirty="0" err="1"/>
              <a:t>materals</a:t>
            </a:r>
            <a:r>
              <a:rPr lang="en-US" dirty="0"/>
              <a:t>. the principal method may be classified as </a:t>
            </a:r>
            <a:r>
              <a:rPr lang="en-US" i="1" dirty="0" err="1"/>
              <a:t>gravimetric,magnatic,seismic,electric</a:t>
            </a:r>
            <a:r>
              <a:rPr lang="en-US" dirty="0"/>
              <a:t>.</a:t>
            </a:r>
            <a:endParaRPr lang="ar-IQ" dirty="0"/>
          </a:p>
        </p:txBody>
      </p:sp>
      <p:pic>
        <p:nvPicPr>
          <p:cNvPr id="2050" name="Picture 2" descr="نتيجة بحث الصور عن ‪geophysical expl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29843"/>
            <a:ext cx="46196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of a vibroseis seismic data acquisition sche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29843"/>
            <a:ext cx="4174375" cy="2167509"/>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rgbClr val="FFFFCC"/>
                </a:solidFill>
              </a:rPr>
              <a:pPr>
                <a:defRPr/>
              </a:pPr>
              <a:t>23</a:t>
            </a:fld>
            <a:endParaRPr lang="en-US">
              <a:solidFill>
                <a:srgbClr val="FFFFCC"/>
              </a:solidFill>
            </a:endParaRPr>
          </a:p>
        </p:txBody>
      </p:sp>
      <p:sp>
        <p:nvSpPr>
          <p:cNvPr id="7" name="عنصر نائب للتاريخ 6">
            <a:extLst>
              <a:ext uri="{FF2B5EF4-FFF2-40B4-BE49-F238E27FC236}">
                <a16:creationId xmlns:a16="http://schemas.microsoft.com/office/drawing/2014/main" id="{2C9B8503-FA1D-DB07-FFAE-16B32230398A}"/>
              </a:ext>
            </a:extLst>
          </p:cNvPr>
          <p:cNvSpPr>
            <a:spLocks noGrp="1"/>
          </p:cNvSpPr>
          <p:nvPr>
            <p:ph type="dt" idx="10"/>
          </p:nvPr>
        </p:nvSpPr>
        <p:spPr/>
        <p:txBody>
          <a:bodyPr/>
          <a:lstStyle/>
          <a:p>
            <a:pPr>
              <a:defRPr/>
            </a:pPr>
            <a:fld id="{B6478089-A01C-451D-A572-685A2AD88AC8}"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6446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txBox="1">
            <a:spLocks/>
          </p:cNvSpPr>
          <p:nvPr/>
        </p:nvSpPr>
        <p:spPr bwMode="auto">
          <a:xfrm>
            <a:off x="457200" y="-273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lvl="0" eaLnBrk="1" hangingPunct="1">
              <a:defRPr/>
            </a:pPr>
            <a:r>
              <a:rPr kumimoji="0" lang="ar-SA" sz="2800" b="1" i="0" u="none" strike="noStrike" kern="1200" cap="none" spc="0" normalizeH="0" baseline="0" noProof="0" dirty="0">
                <a:ln>
                  <a:noFill/>
                </a:ln>
                <a:solidFill>
                  <a:srgbClr val="7030A0"/>
                </a:solidFill>
                <a:effectLst/>
                <a:uLnTx/>
                <a:uFillTx/>
                <a:latin typeface="Calibri"/>
                <a:ea typeface="+mj-ea"/>
                <a:cs typeface="Times New Roman"/>
              </a:rPr>
              <a:t>إيجاد سطح الطبقة الأعلى من </a:t>
            </a:r>
            <a:r>
              <a:rPr lang="ar-SA" sz="2800" b="1" dirty="0">
                <a:solidFill>
                  <a:srgbClr val="7030A0"/>
                </a:solidFill>
                <a:latin typeface="Calibri"/>
                <a:cs typeface="Times New Roman"/>
              </a:rPr>
              <a:t>المعالم الأولية  </a:t>
            </a:r>
            <a:br>
              <a:rPr kumimoji="0" lang="en-US" sz="2800" b="1" i="0" u="none" strike="noStrike" kern="1200" cap="none" spc="0" normalizeH="0" baseline="0" noProof="0" dirty="0">
                <a:ln>
                  <a:noFill/>
                </a:ln>
                <a:solidFill>
                  <a:srgbClr val="7030A0"/>
                </a:solidFill>
                <a:effectLst/>
                <a:uLnTx/>
                <a:uFillTx/>
                <a:latin typeface="Calibri"/>
                <a:ea typeface="+mj-ea"/>
                <a:cs typeface="Times New Roman" pitchFamily="18" charset="0"/>
              </a:rPr>
            </a:br>
            <a:r>
              <a:rPr kumimoji="0" lang="en-US" sz="2800" b="0" i="0" u="none" strike="noStrike" kern="1200" cap="none" spc="0" normalizeH="0" baseline="0" noProof="0" dirty="0">
                <a:ln>
                  <a:noFill/>
                </a:ln>
                <a:solidFill>
                  <a:srgbClr val="7030A0"/>
                </a:solidFill>
                <a:effectLst/>
                <a:uLnTx/>
                <a:uFillTx/>
                <a:latin typeface="Calibri"/>
                <a:ea typeface="+mj-ea"/>
                <a:cs typeface="Times New Roman" pitchFamily="18" charset="0"/>
              </a:rPr>
              <a:t>Determination of top of beds by primary features</a:t>
            </a:r>
          </a:p>
        </p:txBody>
      </p:sp>
      <p:sp>
        <p:nvSpPr>
          <p:cNvPr id="4" name="TextBox 3"/>
          <p:cNvSpPr txBox="1"/>
          <p:nvPr/>
        </p:nvSpPr>
        <p:spPr>
          <a:xfrm>
            <a:off x="107504" y="980728"/>
            <a:ext cx="8928992" cy="1938992"/>
          </a:xfrm>
          <a:prstGeom prst="rect">
            <a:avLst/>
          </a:prstGeom>
          <a:noFill/>
        </p:spPr>
        <p:txBody>
          <a:bodyPr wrap="square" rtlCol="1">
            <a:spAutoFit/>
          </a:bodyPr>
          <a:lstStyle/>
          <a:p>
            <a:r>
              <a:rPr lang="ar-IQ" sz="2000" dirty="0">
                <a:latin typeface="Calibri"/>
                <a:ea typeface="+mj-ea"/>
                <a:cs typeface="Times New Roman"/>
              </a:rPr>
              <a:t>للمعالم التي تظهر في الصخور الرسوبية خلال ترسيبها اهمية بالغة للجيولوجيين. ويمكن الحصول على معلومات كثيرة  عن مصدر الرواسب  وعن عمق ترسبها ان كانت بحرية  كما يمكن  ايضا تحديد الاتجاه الذي انتقلت منه هذه الرواسب. وغيرها من الاستنتاجات تخدم مختلف الاختصاصات الجيولوجية . الا ان الذي يهمنا في مجال الجيولوجيا التركيبية  هو استخدام هذة المعالم في  تحديد وضعية الطبقات المنكشفة  من ناحية السطح العلوي  لها  وذلك في المناطق ذات التشوة الكبير والتي تكون مكاشفها الصخرية غير كافية لتحديد وضعية الطبقات الصخري هل مقلوبة ام بوضعها الاعتيادي لكي يمكن تصور التركيب الاكبر الذي يضم هذة الطبقات.</a:t>
            </a:r>
          </a:p>
        </p:txBody>
      </p:sp>
      <p:sp>
        <p:nvSpPr>
          <p:cNvPr id="3" name="Footer Placeholder 2"/>
          <p:cNvSpPr>
            <a:spLocks noGrp="1"/>
          </p:cNvSpPr>
          <p:nvPr>
            <p:ph type="ftr" idx="11"/>
          </p:nvPr>
        </p:nvSpPr>
        <p:spPr/>
        <p:txBody>
          <a:bodyPr/>
          <a:lstStyle/>
          <a:p>
            <a:pPr>
              <a:defRPr/>
            </a:pPr>
            <a:r>
              <a:rPr lang="en-US">
                <a:solidFill>
                  <a:srgbClr val="FFFFCC"/>
                </a:solidFill>
              </a:rPr>
              <a:t>1</a:t>
            </a:r>
          </a:p>
        </p:txBody>
      </p:sp>
      <p:sp>
        <p:nvSpPr>
          <p:cNvPr id="5" name="عنصر نائب لرقم الشريحة 4"/>
          <p:cNvSpPr>
            <a:spLocks noGrp="1"/>
          </p:cNvSpPr>
          <p:nvPr>
            <p:ph type="sldNum" idx="12"/>
          </p:nvPr>
        </p:nvSpPr>
        <p:spPr>
          <a:xfrm>
            <a:off x="-1116632" y="6343887"/>
            <a:ext cx="2126880" cy="469489"/>
          </a:xfrm>
        </p:spPr>
        <p:txBody>
          <a:bodyPr/>
          <a:lstStyle/>
          <a:p>
            <a:pPr>
              <a:defRPr/>
            </a:pPr>
            <a:fld id="{D9ABFF17-70CD-4281-9DFF-42E2B69F843F}" type="slidenum">
              <a:rPr lang="en-US" smtClean="0">
                <a:solidFill>
                  <a:schemeClr val="tx1"/>
                </a:solidFill>
              </a:rPr>
              <a:pPr>
                <a:defRPr/>
              </a:pPr>
              <a:t>24</a:t>
            </a:fld>
            <a:endParaRPr lang="en-US" dirty="0">
              <a:solidFill>
                <a:schemeClr val="tx1"/>
              </a:solidFill>
            </a:endParaRPr>
          </a:p>
        </p:txBody>
      </p:sp>
      <p:sp>
        <p:nvSpPr>
          <p:cNvPr id="7" name="عنصر نائب للمحتوى 2"/>
          <p:cNvSpPr txBox="1">
            <a:spLocks/>
          </p:cNvSpPr>
          <p:nvPr/>
        </p:nvSpPr>
        <p:spPr bwMode="auto">
          <a:xfrm>
            <a:off x="2555776" y="2891733"/>
            <a:ext cx="5688632" cy="327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1" eaLnBrk="1" fontAlgn="base" latinLnBrk="0" hangingPunct="1">
              <a:lnSpc>
                <a:spcPct val="100000"/>
              </a:lnSpc>
              <a:spcBef>
                <a:spcPct val="20000"/>
              </a:spcBef>
              <a:spcAft>
                <a:spcPct val="0"/>
              </a:spcAft>
              <a:buClrTx/>
              <a:buSzTx/>
              <a:buNone/>
              <a:tabLst/>
              <a:defRPr/>
            </a:pPr>
            <a:r>
              <a:rPr kumimoji="0" lang="ar-IQ" sz="3200" b="0" i="0" u="none" strike="noStrike" kern="1200" cap="none" spc="0" normalizeH="0" baseline="0" noProof="0" dirty="0">
                <a:ln>
                  <a:noFill/>
                </a:ln>
                <a:solidFill>
                  <a:sysClr val="windowText" lastClr="000000"/>
                </a:solidFill>
                <a:effectLst/>
                <a:uLnTx/>
                <a:uFillTx/>
                <a:latin typeface="Calibri"/>
                <a:ea typeface="+mn-ea"/>
                <a:cs typeface="Arial"/>
              </a:rPr>
              <a:t> </a:t>
            </a:r>
            <a:r>
              <a:rPr kumimoji="0" lang="ar-IQ" sz="2000" b="0" i="0" u="none" strike="noStrike" kern="1200" cap="none" spc="0" normalizeH="0" baseline="0" noProof="0" dirty="0">
                <a:ln>
                  <a:noFill/>
                </a:ln>
                <a:solidFill>
                  <a:sysClr val="windowText" lastClr="000000"/>
                </a:solidFill>
                <a:effectLst/>
                <a:uLnTx/>
                <a:uFillTx/>
                <a:latin typeface="Calibri"/>
                <a:ea typeface="+mn-ea"/>
                <a:cs typeface="Arial"/>
              </a:rPr>
              <a:t>وتوجد هناك عدة وسائل لايجاد السطح الاعلى للطبقة</a:t>
            </a:r>
            <a:r>
              <a:rPr kumimoji="0" lang="ar-IQ" sz="2000" b="0" i="0" u="none" strike="noStrike" kern="1200" cap="none" spc="0" normalizeH="0" noProof="0" dirty="0">
                <a:ln>
                  <a:noFill/>
                </a:ln>
                <a:solidFill>
                  <a:sysClr val="windowText" lastClr="000000"/>
                </a:solidFill>
                <a:effectLst/>
                <a:uLnTx/>
                <a:uFillTx/>
                <a:latin typeface="Calibri"/>
                <a:ea typeface="+mn-ea"/>
                <a:cs typeface="Arial"/>
              </a:rPr>
              <a:t> منها:</a:t>
            </a:r>
            <a:endParaRPr lang="en-US" sz="2000" dirty="0">
              <a:latin typeface="Calibri"/>
              <a:ea typeface="+mj-ea"/>
              <a:cs typeface="Times New Roman"/>
            </a:endParaRPr>
          </a:p>
          <a:p>
            <a:pPr marL="0" marR="0" lvl="0" indent="0" algn="r" defTabSz="914400" rtl="1" eaLnBrk="1" fontAlgn="base" latinLnBrk="0" hangingPunct="1">
              <a:lnSpc>
                <a:spcPct val="100000"/>
              </a:lnSpc>
              <a:spcBef>
                <a:spcPct val="20000"/>
              </a:spcBef>
              <a:spcAft>
                <a:spcPct val="0"/>
              </a:spcAft>
              <a:buClrTx/>
              <a:buSzTx/>
              <a:buNone/>
              <a:tabLst/>
              <a:defRPr/>
            </a:pPr>
            <a:r>
              <a:rPr lang="en-US" sz="2000" dirty="0">
                <a:latin typeface="Calibri"/>
                <a:ea typeface="+mj-ea"/>
                <a:cs typeface="Times New Roman"/>
              </a:rPr>
              <a:t>1 </a:t>
            </a:r>
            <a:r>
              <a:rPr lang="ar-IQ" sz="2000" dirty="0">
                <a:latin typeface="Calibri"/>
                <a:ea typeface="+mj-ea"/>
                <a:cs typeface="Times New Roman"/>
              </a:rPr>
              <a:t>- </a:t>
            </a:r>
            <a:r>
              <a:rPr lang="ar-SA" sz="2000" dirty="0">
                <a:latin typeface="Calibri"/>
                <a:ea typeface="+mj-ea"/>
                <a:cs typeface="Times New Roman"/>
              </a:rPr>
              <a:t>المتحجرات </a:t>
            </a:r>
            <a:r>
              <a:rPr lang="en-US" sz="2000" dirty="0">
                <a:latin typeface="Calibri"/>
                <a:ea typeface="+mj-ea"/>
                <a:cs typeface="Times New Roman"/>
              </a:rPr>
              <a:t>Paleontological method </a:t>
            </a:r>
          </a:p>
          <a:p>
            <a:pPr marL="0" marR="0" lvl="0" indent="0" algn="r" defTabSz="914400" rtl="1" eaLnBrk="1" fontAlgn="base" latinLnBrk="0" hangingPunct="1">
              <a:lnSpc>
                <a:spcPct val="100000"/>
              </a:lnSpc>
              <a:spcBef>
                <a:spcPct val="20000"/>
              </a:spcBef>
              <a:spcAft>
                <a:spcPct val="0"/>
              </a:spcAft>
              <a:buClrTx/>
              <a:buSzTx/>
              <a:buNone/>
              <a:tabLst/>
              <a:defRPr/>
            </a:pPr>
            <a:r>
              <a:rPr lang="en-US" sz="2000" dirty="0">
                <a:latin typeface="Calibri"/>
                <a:ea typeface="+mj-ea"/>
                <a:cs typeface="Times New Roman"/>
              </a:rPr>
              <a:t>2 </a:t>
            </a:r>
            <a:r>
              <a:rPr lang="ar-IQ" sz="2000" dirty="0">
                <a:latin typeface="Calibri"/>
                <a:ea typeface="+mj-ea"/>
                <a:cs typeface="Times New Roman"/>
              </a:rPr>
              <a:t>- </a:t>
            </a:r>
            <a:r>
              <a:rPr lang="ar-SA" sz="2000" dirty="0">
                <a:latin typeface="Calibri"/>
                <a:ea typeface="+mj-ea"/>
                <a:cs typeface="Times New Roman"/>
              </a:rPr>
              <a:t>علامات النيم   </a:t>
            </a:r>
            <a:r>
              <a:rPr lang="en-US" sz="2000" dirty="0">
                <a:latin typeface="Calibri"/>
                <a:ea typeface="+mj-ea"/>
                <a:cs typeface="Times New Roman"/>
              </a:rPr>
              <a:t>Ripple Marks</a:t>
            </a:r>
            <a:r>
              <a:rPr lang="ar-SA" sz="2000" dirty="0">
                <a:latin typeface="Calibri"/>
                <a:ea typeface="+mj-ea"/>
                <a:cs typeface="Times New Roman"/>
              </a:rPr>
              <a:t> </a:t>
            </a:r>
            <a:endParaRPr lang="en-US" sz="2000" dirty="0">
              <a:latin typeface="Calibri"/>
              <a:ea typeface="+mj-ea"/>
              <a:cs typeface="Times New Roman"/>
            </a:endParaRPr>
          </a:p>
          <a:p>
            <a:pPr marL="0" marR="0" lvl="0" indent="0" algn="r" defTabSz="914400" rtl="1" eaLnBrk="1" fontAlgn="base" latinLnBrk="0" hangingPunct="1">
              <a:lnSpc>
                <a:spcPct val="100000"/>
              </a:lnSpc>
              <a:spcBef>
                <a:spcPct val="20000"/>
              </a:spcBef>
              <a:spcAft>
                <a:spcPct val="0"/>
              </a:spcAft>
              <a:buClrTx/>
              <a:buSzTx/>
              <a:buNone/>
              <a:tabLst/>
              <a:defRPr/>
            </a:pPr>
            <a:r>
              <a:rPr lang="ar-IQ" sz="2000" dirty="0">
                <a:latin typeface="Calibri"/>
                <a:ea typeface="+mj-ea"/>
                <a:cs typeface="Times New Roman"/>
              </a:rPr>
              <a:t> </a:t>
            </a:r>
            <a:r>
              <a:rPr lang="en-US" sz="2000" dirty="0">
                <a:latin typeface="Calibri"/>
                <a:ea typeface="+mj-ea"/>
                <a:cs typeface="Times New Roman"/>
              </a:rPr>
              <a:t>3</a:t>
            </a:r>
            <a:r>
              <a:rPr lang="ar-IQ" sz="2000" dirty="0">
                <a:latin typeface="Calibri"/>
                <a:ea typeface="+mj-ea"/>
                <a:cs typeface="Times New Roman"/>
              </a:rPr>
              <a:t>- </a:t>
            </a:r>
            <a:r>
              <a:rPr lang="ar-SA" sz="2000" dirty="0">
                <a:latin typeface="Calibri"/>
                <a:ea typeface="+mj-ea"/>
                <a:cs typeface="Times New Roman"/>
              </a:rPr>
              <a:t>التطبق المتقاطع </a:t>
            </a:r>
            <a:r>
              <a:rPr lang="en-US" sz="2000" dirty="0">
                <a:latin typeface="Calibri"/>
                <a:ea typeface="+mj-ea"/>
                <a:cs typeface="Times New Roman"/>
              </a:rPr>
              <a:t> Cross- bedding</a:t>
            </a:r>
          </a:p>
          <a:p>
            <a:pPr marL="0" marR="0" lvl="0" indent="0" algn="r" defTabSz="914400" rtl="1" eaLnBrk="1" fontAlgn="base" latinLnBrk="0" hangingPunct="1">
              <a:lnSpc>
                <a:spcPct val="100000"/>
              </a:lnSpc>
              <a:spcBef>
                <a:spcPct val="20000"/>
              </a:spcBef>
              <a:spcAft>
                <a:spcPct val="0"/>
              </a:spcAft>
              <a:buClrTx/>
              <a:buSzTx/>
              <a:buNone/>
              <a:tabLst/>
              <a:defRPr/>
            </a:pPr>
            <a:r>
              <a:rPr lang="en-US" sz="2000" dirty="0">
                <a:latin typeface="Calibri"/>
                <a:ea typeface="+mj-ea"/>
                <a:cs typeface="Times New Roman"/>
              </a:rPr>
              <a:t> 4 </a:t>
            </a:r>
            <a:r>
              <a:rPr lang="ar-IQ" sz="2000" dirty="0">
                <a:latin typeface="Calibri"/>
                <a:ea typeface="+mj-ea"/>
                <a:cs typeface="Times New Roman"/>
              </a:rPr>
              <a:t>- </a:t>
            </a:r>
            <a:r>
              <a:rPr lang="ar-SA" sz="2000" dirty="0">
                <a:latin typeface="Calibri"/>
                <a:ea typeface="+mj-ea"/>
                <a:cs typeface="Times New Roman"/>
              </a:rPr>
              <a:t>التطبق المتدرج   </a:t>
            </a:r>
            <a:r>
              <a:rPr lang="en-US" sz="2000" dirty="0">
                <a:latin typeface="Calibri"/>
                <a:ea typeface="+mj-ea"/>
                <a:cs typeface="Times New Roman"/>
              </a:rPr>
              <a:t>Graded bedding</a:t>
            </a:r>
            <a:r>
              <a:rPr lang="ar-SA" sz="2000" dirty="0">
                <a:latin typeface="Calibri"/>
                <a:ea typeface="+mj-ea"/>
                <a:cs typeface="Times New Roman"/>
              </a:rPr>
              <a:t> </a:t>
            </a:r>
          </a:p>
          <a:p>
            <a:pPr marL="0" marR="0" lvl="0" indent="0" algn="r" defTabSz="914400" rtl="1" eaLnBrk="1" fontAlgn="base" latinLnBrk="0" hangingPunct="1">
              <a:lnSpc>
                <a:spcPct val="100000"/>
              </a:lnSpc>
              <a:spcBef>
                <a:spcPct val="20000"/>
              </a:spcBef>
              <a:spcAft>
                <a:spcPct val="0"/>
              </a:spcAft>
              <a:buClrTx/>
              <a:buSzTx/>
              <a:buNone/>
              <a:tabLst/>
              <a:defRPr/>
            </a:pPr>
            <a:r>
              <a:rPr lang="en-US" sz="2000" dirty="0">
                <a:latin typeface="Calibri"/>
                <a:ea typeface="+mj-ea"/>
                <a:cs typeface="Times New Roman"/>
              </a:rPr>
              <a:t>5</a:t>
            </a:r>
            <a:r>
              <a:rPr lang="ar-IQ" sz="2000" dirty="0">
                <a:latin typeface="Calibri"/>
                <a:ea typeface="+mj-ea"/>
                <a:cs typeface="Times New Roman"/>
              </a:rPr>
              <a:t>- القنوات وعلامات القاع</a:t>
            </a:r>
            <a:r>
              <a:rPr lang="ar-SA" sz="2000" dirty="0">
                <a:latin typeface="Calibri"/>
                <a:ea typeface="+mj-ea"/>
                <a:cs typeface="Times New Roman"/>
              </a:rPr>
              <a:t>  </a:t>
            </a:r>
            <a:r>
              <a:rPr lang="en-US" sz="2000" dirty="0">
                <a:latin typeface="Calibri"/>
                <a:ea typeface="+mj-ea"/>
                <a:cs typeface="Times New Roman"/>
              </a:rPr>
              <a:t>Channeling and sloe marking</a:t>
            </a:r>
          </a:p>
          <a:p>
            <a:pPr marL="0" lvl="0" indent="0" eaLnBrk="1" hangingPunct="1">
              <a:buNone/>
              <a:defRPr/>
            </a:pPr>
            <a:r>
              <a:rPr lang="ar-SA" sz="2000" dirty="0">
                <a:latin typeface="Calibri"/>
                <a:ea typeface="+mj-ea"/>
                <a:cs typeface="Times New Roman"/>
              </a:rPr>
              <a:t>   شقوق الانكماش و طبع الثقل </a:t>
            </a:r>
            <a:r>
              <a:rPr lang="en-US" sz="2000" dirty="0">
                <a:latin typeface="Calibri"/>
                <a:ea typeface="+mj-ea"/>
                <a:cs typeface="Times New Roman"/>
              </a:rPr>
              <a:t>Shrinkage crack &amp;load casts</a:t>
            </a:r>
            <a:endParaRPr lang="ar-SA" sz="2000" dirty="0">
              <a:latin typeface="Calibri"/>
              <a:ea typeface="+mj-ea"/>
              <a:cs typeface="Times New Roman"/>
            </a:endParaRPr>
          </a:p>
          <a:p>
            <a:pPr marL="0" lvl="0" indent="0" eaLnBrk="1" hangingPunct="1">
              <a:buNone/>
              <a:defRPr/>
            </a:pPr>
            <a:r>
              <a:rPr lang="en-US" sz="2000" dirty="0">
                <a:latin typeface="Calibri"/>
                <a:ea typeface="+mj-ea"/>
                <a:cs typeface="Times New Roman"/>
              </a:rPr>
              <a:t>6</a:t>
            </a:r>
            <a:r>
              <a:rPr lang="ar-IQ" sz="2000" dirty="0">
                <a:latin typeface="Calibri"/>
                <a:ea typeface="+mj-ea"/>
                <a:cs typeface="Times New Roman"/>
              </a:rPr>
              <a:t>- </a:t>
            </a:r>
            <a:r>
              <a:rPr lang="ar-SA" sz="2000" dirty="0">
                <a:latin typeface="Calibri"/>
                <a:ea typeface="+mj-ea"/>
                <a:cs typeface="Times New Roman"/>
              </a:rPr>
              <a:t>الطيات الثانوية </a:t>
            </a:r>
            <a:r>
              <a:rPr lang="en-US" sz="2000" dirty="0">
                <a:latin typeface="Calibri"/>
                <a:ea typeface="+mj-ea"/>
                <a:cs typeface="Times New Roman"/>
              </a:rPr>
              <a:t>Minor folds</a:t>
            </a:r>
          </a:p>
        </p:txBody>
      </p:sp>
      <p:sp>
        <p:nvSpPr>
          <p:cNvPr id="6" name="عنصر نائب للتاريخ 5">
            <a:extLst>
              <a:ext uri="{FF2B5EF4-FFF2-40B4-BE49-F238E27FC236}">
                <a16:creationId xmlns:a16="http://schemas.microsoft.com/office/drawing/2014/main" id="{52F8CF8C-4F6D-645C-3929-137E7938F3C0}"/>
              </a:ext>
            </a:extLst>
          </p:cNvPr>
          <p:cNvSpPr>
            <a:spLocks noGrp="1"/>
          </p:cNvSpPr>
          <p:nvPr>
            <p:ph type="dt" idx="10"/>
          </p:nvPr>
        </p:nvSpPr>
        <p:spPr/>
        <p:txBody>
          <a:bodyPr/>
          <a:lstStyle/>
          <a:p>
            <a:pPr>
              <a:defRPr/>
            </a:pPr>
            <a:fld id="{E9275586-83D1-414A-AB6E-7B895C96B682}"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276205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endParaRPr lang="en-US" dirty="0">
              <a:solidFill>
                <a:srgbClr val="FFFFCC"/>
              </a:solidFill>
            </a:endParaRPr>
          </a:p>
        </p:txBody>
      </p:sp>
      <p:sp>
        <p:nvSpPr>
          <p:cNvPr id="5" name="Rectangle 3"/>
          <p:cNvSpPr txBox="1">
            <a:spLocks noRot="1" noChangeArrowheads="1"/>
          </p:cNvSpPr>
          <p:nvPr/>
        </p:nvSpPr>
        <p:spPr>
          <a:xfrm>
            <a:off x="305226" y="410359"/>
            <a:ext cx="8540750" cy="4498975"/>
          </a:xfrm>
          <a:prstGeom prst="rect">
            <a:avLst/>
          </a:prstGeom>
        </p:spPr>
        <p:txBody>
          <a:bodyPr/>
          <a:lstStyle>
            <a:lvl1pPr marL="311045" indent="-311045" algn="r" defTabSz="414726" rtl="1" eaLnBrk="1" fontAlgn="base" hangingPunct="1">
              <a:lnSpc>
                <a:spcPct val="93000"/>
              </a:lnSpc>
              <a:spcBef>
                <a:spcPct val="0"/>
              </a:spcBef>
              <a:spcAft>
                <a:spcPts val="1293"/>
              </a:spcAft>
              <a:buClr>
                <a:srgbClr val="000000"/>
              </a:buClr>
              <a:buSzPct val="100000"/>
              <a:buFont typeface="Times New Roman" pitchFamily="18" charset="0"/>
              <a:buChar char="•"/>
              <a:defRPr sz="2900">
                <a:solidFill>
                  <a:srgbClr val="000000"/>
                </a:solidFill>
                <a:latin typeface="+mn-lt"/>
                <a:ea typeface="Arial Unicode MS" pitchFamily="34" charset="-128"/>
                <a:cs typeface="+mn-cs"/>
              </a:defRPr>
            </a:lvl1pPr>
            <a:lvl2pPr marL="673930" indent="-259204" algn="r" defTabSz="414726" rtl="1" eaLnBrk="1" fontAlgn="base" hangingPunct="1">
              <a:lnSpc>
                <a:spcPct val="93000"/>
              </a:lnSpc>
              <a:spcBef>
                <a:spcPct val="0"/>
              </a:spcBef>
              <a:spcAft>
                <a:spcPts val="1032"/>
              </a:spcAft>
              <a:buClr>
                <a:srgbClr val="000000"/>
              </a:buClr>
              <a:buSzPct val="100000"/>
              <a:buFont typeface="Times New Roman" pitchFamily="18" charset="0"/>
              <a:buChar char="–"/>
              <a:defRPr sz="2500">
                <a:solidFill>
                  <a:srgbClr val="000000"/>
                </a:solidFill>
                <a:latin typeface="+mn-lt"/>
                <a:ea typeface="Arial Unicode MS" pitchFamily="34" charset="-128"/>
                <a:cs typeface="+mn-cs"/>
              </a:defRPr>
            </a:lvl2pPr>
            <a:lvl3pPr marL="1036815" indent="-207363" algn="r" defTabSz="414726" rtl="1" eaLnBrk="1" fontAlgn="base" hangingPunct="1">
              <a:lnSpc>
                <a:spcPct val="93000"/>
              </a:lnSpc>
              <a:spcBef>
                <a:spcPct val="0"/>
              </a:spcBef>
              <a:spcAft>
                <a:spcPts val="771"/>
              </a:spcAft>
              <a:buClr>
                <a:srgbClr val="000000"/>
              </a:buClr>
              <a:buSzPct val="100000"/>
              <a:buFont typeface="Times New Roman" pitchFamily="18" charset="0"/>
              <a:buChar char="•"/>
              <a:defRPr sz="2200">
                <a:solidFill>
                  <a:srgbClr val="000000"/>
                </a:solidFill>
                <a:latin typeface="+mn-lt"/>
                <a:ea typeface="Arial Unicode MS" pitchFamily="34" charset="-128"/>
                <a:cs typeface="+mn-cs"/>
              </a:defRPr>
            </a:lvl3pPr>
            <a:lvl4pPr marL="1451541" indent="-207363" algn="r" defTabSz="414726" rtl="1" eaLnBrk="1" fontAlgn="base" hangingPunct="1">
              <a:lnSpc>
                <a:spcPct val="93000"/>
              </a:lnSpc>
              <a:spcBef>
                <a:spcPct val="0"/>
              </a:spcBef>
              <a:spcAft>
                <a:spcPts val="522"/>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4pPr>
            <a:lvl5pPr marL="1866268" indent="-207363" algn="r" defTabSz="414726" rtl="1" eaLnBrk="1" fontAlgn="base" hangingPunct="1">
              <a:lnSpc>
                <a:spcPct val="93000"/>
              </a:lnSpc>
              <a:spcBef>
                <a:spcPct val="0"/>
              </a:spcBef>
              <a:spcAft>
                <a:spcPts val="261"/>
              </a:spcAft>
              <a:buClr>
                <a:srgbClr val="000000"/>
              </a:buClr>
              <a:buSzPct val="100000"/>
              <a:buFont typeface="Times New Roman" pitchFamily="18" charset="0"/>
              <a:buChar char="»"/>
              <a:defRPr sz="1800">
                <a:solidFill>
                  <a:srgbClr val="000000"/>
                </a:solidFill>
                <a:latin typeface="+mn-lt"/>
                <a:ea typeface="Arial Unicode MS" pitchFamily="34" charset="-128"/>
                <a:cs typeface="+mn-cs"/>
              </a:defRPr>
            </a:lvl5pPr>
            <a:lvl6pPr marL="2280994"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6pPr>
            <a:lvl7pPr marL="2695720"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7pPr>
            <a:lvl8pPr marL="3110446"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8pPr>
            <a:lvl9pPr marL="3525172" indent="-207363" algn="r" defTabSz="414726" rtl="1"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cs typeface="+mn-cs"/>
              </a:defRPr>
            </a:lvl9pPr>
          </a:lstStyle>
          <a:p>
            <a:pPr lvl="1"/>
            <a:endParaRPr lang="en-US" kern="0" dirty="0"/>
          </a:p>
          <a:p>
            <a:pPr marL="0" indent="0" algn="l" rtl="0">
              <a:buNone/>
            </a:pPr>
            <a:r>
              <a:rPr lang="en-US" kern="0" dirty="0"/>
              <a:t>Fossils</a:t>
            </a:r>
          </a:p>
          <a:p>
            <a:pPr lvl="1" algn="l" rtl="0"/>
            <a:r>
              <a:rPr lang="en-US" kern="0" dirty="0"/>
              <a:t>Provide relative ages</a:t>
            </a:r>
          </a:p>
          <a:p>
            <a:pPr lvl="1" algn="l" rtl="0"/>
            <a:r>
              <a:rPr lang="en-US" kern="0" dirty="0"/>
              <a:t>May be used to determine facing direction based on fossil sequences or growing conditions in life  assemblages</a:t>
            </a:r>
          </a:p>
          <a:p>
            <a:pPr lvl="1" algn="l" rtl="0"/>
            <a:r>
              <a:rPr lang="en-US" kern="0" dirty="0"/>
              <a:t>May also be used as strain indicators</a:t>
            </a:r>
          </a:p>
        </p:txBody>
      </p:sp>
      <p:sp>
        <p:nvSpPr>
          <p:cNvPr id="6" name="مربع نص 5"/>
          <p:cNvSpPr txBox="1"/>
          <p:nvPr/>
        </p:nvSpPr>
        <p:spPr>
          <a:xfrm>
            <a:off x="-196651" y="3878684"/>
            <a:ext cx="9076250" cy="2246769"/>
          </a:xfrm>
          <a:prstGeom prst="rect">
            <a:avLst/>
          </a:prstGeom>
          <a:noFill/>
        </p:spPr>
        <p:txBody>
          <a:bodyPr wrap="square" rtlCol="1">
            <a:spAutoFit/>
          </a:bodyPr>
          <a:lstStyle/>
          <a:p>
            <a:pPr lvl="0"/>
            <a:r>
              <a:rPr lang="ar-IQ" kern="0" dirty="0"/>
              <a:t>-</a:t>
            </a:r>
            <a:r>
              <a:rPr lang="ar-IQ" sz="2800" dirty="0">
                <a:latin typeface="Calibri"/>
                <a:ea typeface="+mj-ea"/>
                <a:cs typeface="Times New Roman"/>
              </a:rPr>
              <a:t>تحديد العمر النسبي للطبقات </a:t>
            </a:r>
            <a:r>
              <a:rPr lang="ar-IQ" sz="2800" dirty="0">
                <a:solidFill>
                  <a:sysClr val="windowText" lastClr="000000"/>
                </a:solidFill>
                <a:latin typeface="Calibri"/>
                <a:cs typeface="Arial"/>
              </a:rPr>
              <a:t>فالطبقة التي تحتوي على المتحجر الاحدث يعني انها احدث او تمثل السطح الاعلى في التتابع الطبقي.</a:t>
            </a:r>
            <a:endParaRPr lang="en-US" sz="2800" dirty="0">
              <a:solidFill>
                <a:sysClr val="windowText" lastClr="000000"/>
              </a:solidFill>
              <a:latin typeface="Calibri"/>
              <a:cs typeface="Arial" pitchFamily="34" charset="0"/>
            </a:endParaRPr>
          </a:p>
          <a:p>
            <a:r>
              <a:rPr lang="ar-IQ" sz="2800" dirty="0">
                <a:latin typeface="Calibri"/>
                <a:ea typeface="+mj-ea"/>
                <a:cs typeface="Times New Roman"/>
              </a:rPr>
              <a:t>-ربما تستعمل في تحديد اتجاه الحداثة بالاعتماد على تعاقب المتحجرات او ظروف وطريقة النمو والمعيشة لمتحجرات التي تعيش بشكل مستعمرات.</a:t>
            </a:r>
          </a:p>
          <a:p>
            <a:r>
              <a:rPr lang="ar-IQ" sz="2800" dirty="0">
                <a:latin typeface="Calibri"/>
                <a:ea typeface="+mj-ea"/>
                <a:cs typeface="Times New Roman"/>
              </a:rPr>
              <a:t>-ربما تستعمل كمؤشرات للتشوه</a:t>
            </a:r>
          </a:p>
        </p:txBody>
      </p:sp>
      <p:sp>
        <p:nvSpPr>
          <p:cNvPr id="7" name="Rectangle 2"/>
          <p:cNvSpPr/>
          <p:nvPr/>
        </p:nvSpPr>
        <p:spPr>
          <a:xfrm>
            <a:off x="6946097" y="148749"/>
            <a:ext cx="1899879" cy="523220"/>
          </a:xfrm>
          <a:prstGeom prst="rect">
            <a:avLst/>
          </a:prstGeom>
        </p:spPr>
        <p:txBody>
          <a:bodyPr wrap="none">
            <a:spAutoFit/>
          </a:bodyPr>
          <a:lstStyle/>
          <a:p>
            <a:pPr lvl="0" algn="ctr" fontAlgn="base">
              <a:spcBef>
                <a:spcPct val="0"/>
              </a:spcBef>
              <a:spcAft>
                <a:spcPct val="0"/>
              </a:spcAft>
              <a:defRPr/>
            </a:pPr>
            <a:r>
              <a:rPr lang="en-US" sz="2800" u="sng" dirty="0">
                <a:solidFill>
                  <a:srgbClr val="000000"/>
                </a:solidFill>
                <a:latin typeface="Calibri"/>
                <a:cs typeface="Times New Roman"/>
              </a:rPr>
              <a:t>1</a:t>
            </a:r>
            <a:r>
              <a:rPr lang="ar-IQ" sz="2800" u="sng" dirty="0">
                <a:solidFill>
                  <a:srgbClr val="000000"/>
                </a:solidFill>
                <a:latin typeface="Calibri"/>
                <a:cs typeface="Times New Roman"/>
              </a:rPr>
              <a:t> . المتحجرات</a:t>
            </a:r>
            <a:endParaRPr lang="en-US" sz="2800" u="sng" dirty="0">
              <a:solidFill>
                <a:srgbClr val="000000"/>
              </a:solidFill>
              <a:latin typeface="Calibri"/>
              <a:cs typeface="Times New Roman" pitchFamily="18" charset="0"/>
            </a:endParaRPr>
          </a:p>
        </p:txBody>
      </p:sp>
      <p:sp>
        <p:nvSpPr>
          <p:cNvPr id="8" name="Rectangle 3"/>
          <p:cNvSpPr/>
          <p:nvPr/>
        </p:nvSpPr>
        <p:spPr>
          <a:xfrm>
            <a:off x="1546156" y="764704"/>
            <a:ext cx="7416824" cy="461665"/>
          </a:xfrm>
          <a:prstGeom prst="rect">
            <a:avLst/>
          </a:prstGeom>
        </p:spPr>
        <p:txBody>
          <a:bodyPr wrap="square">
            <a:spAutoFit/>
          </a:bodyPr>
          <a:lstStyle/>
          <a:p>
            <a:pPr lvl="0" fontAlgn="base">
              <a:spcBef>
                <a:spcPct val="20000"/>
              </a:spcBef>
              <a:spcAft>
                <a:spcPct val="0"/>
              </a:spcAft>
              <a:defRPr/>
            </a:pPr>
            <a:r>
              <a:rPr lang="ar-IQ" sz="2400" dirty="0">
                <a:solidFill>
                  <a:sysClr val="windowText" lastClr="000000"/>
                </a:solidFill>
                <a:latin typeface="Calibri"/>
                <a:cs typeface="Arial"/>
              </a:rPr>
              <a:t>هذه الطريقة تعتمد على المتحجرات في تحديد عمر الطبقات.</a:t>
            </a: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25</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0E67B419-5464-B072-33AE-FA09F2734F31}"/>
              </a:ext>
            </a:extLst>
          </p:cNvPr>
          <p:cNvSpPr>
            <a:spLocks noGrp="1"/>
          </p:cNvSpPr>
          <p:nvPr>
            <p:ph type="dt" idx="10"/>
          </p:nvPr>
        </p:nvSpPr>
        <p:spPr/>
        <p:txBody>
          <a:bodyPr/>
          <a:lstStyle/>
          <a:p>
            <a:pPr>
              <a:defRPr/>
            </a:pPr>
            <a:fld id="{6E4FBB54-9824-4D8A-9C38-39FB85C66B4B}"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41842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محاضرات التركيبية النظري\2013-10-15\015.jpg"/>
          <p:cNvPicPr>
            <a:picLocks noChangeAspect="1" noChangeArrowheads="1"/>
          </p:cNvPicPr>
          <p:nvPr/>
        </p:nvPicPr>
        <p:blipFill rotWithShape="1">
          <a:blip r:embed="rId2">
            <a:extLst>
              <a:ext uri="{28A0092B-C50C-407E-A947-70E740481C1C}">
                <a14:useLocalDpi xmlns:a14="http://schemas.microsoft.com/office/drawing/2010/main" val="0"/>
              </a:ext>
            </a:extLst>
          </a:blip>
          <a:srcRect l="4065" t="7620" r="55668" b="29049"/>
          <a:stretch/>
        </p:blipFill>
        <p:spPr bwMode="auto">
          <a:xfrm>
            <a:off x="6666059" y="44624"/>
            <a:ext cx="2370437" cy="21632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2616" y="0"/>
            <a:ext cx="6300192" cy="584775"/>
          </a:xfrm>
          <a:prstGeom prst="rect">
            <a:avLst/>
          </a:prstGeom>
        </p:spPr>
        <p:txBody>
          <a:bodyPr wrap="square">
            <a:spAutoFit/>
          </a:bodyPr>
          <a:lstStyle/>
          <a:p>
            <a:pPr marL="342900" lvl="0" indent="-342900" fontAlgn="base">
              <a:spcBef>
                <a:spcPct val="20000"/>
              </a:spcBef>
              <a:spcAft>
                <a:spcPct val="0"/>
              </a:spcAft>
              <a:buFont typeface="Arial" pitchFamily="34" charset="0"/>
              <a:buChar char="•"/>
              <a:defRPr/>
            </a:pPr>
            <a:r>
              <a:rPr lang="en-US" sz="2400" dirty="0">
                <a:solidFill>
                  <a:sysClr val="windowText" lastClr="000000"/>
                </a:solidFill>
                <a:latin typeface="Calibri"/>
                <a:cs typeface="Arial"/>
              </a:rPr>
              <a:t>2</a:t>
            </a:r>
            <a:r>
              <a:rPr lang="ar-IQ" sz="2400" dirty="0">
                <a:solidFill>
                  <a:sysClr val="windowText" lastClr="000000"/>
                </a:solidFill>
                <a:latin typeface="Calibri"/>
                <a:cs typeface="Arial"/>
              </a:rPr>
              <a:t>-</a:t>
            </a:r>
            <a:r>
              <a:rPr lang="ar-SA" sz="2400" dirty="0">
                <a:solidFill>
                  <a:sysClr val="windowText" lastClr="000000"/>
                </a:solidFill>
                <a:latin typeface="Calibri"/>
                <a:cs typeface="Arial"/>
              </a:rPr>
              <a:t> علامات النيم </a:t>
            </a:r>
            <a:r>
              <a:rPr lang="en-US" sz="2400" dirty="0">
                <a:solidFill>
                  <a:sysClr val="windowText" lastClr="000000"/>
                </a:solidFill>
                <a:latin typeface="Calibri"/>
                <a:cs typeface="Arial" pitchFamily="34" charset="0"/>
              </a:rPr>
              <a:t>Ripple Marks </a:t>
            </a:r>
            <a:r>
              <a:rPr lang="ar-SA" sz="3200" dirty="0">
                <a:solidFill>
                  <a:sysClr val="windowText" lastClr="000000"/>
                </a:solidFill>
                <a:latin typeface="Calibri"/>
                <a:cs typeface="Arial"/>
              </a:rPr>
              <a:t>.</a:t>
            </a:r>
            <a:endParaRPr lang="en-US" sz="3200" dirty="0">
              <a:solidFill>
                <a:sysClr val="windowText" lastClr="000000"/>
              </a:solidFill>
              <a:latin typeface="Calibri"/>
              <a:cs typeface="Arial" pitchFamily="34" charset="0"/>
            </a:endParaRPr>
          </a:p>
        </p:txBody>
      </p:sp>
      <p:sp>
        <p:nvSpPr>
          <p:cNvPr id="5" name="TextBox 4"/>
          <p:cNvSpPr txBox="1"/>
          <p:nvPr/>
        </p:nvSpPr>
        <p:spPr>
          <a:xfrm>
            <a:off x="1493912" y="476672"/>
            <a:ext cx="4086200" cy="830997"/>
          </a:xfrm>
          <a:prstGeom prst="rect">
            <a:avLst/>
          </a:prstGeom>
          <a:noFill/>
        </p:spPr>
        <p:txBody>
          <a:bodyPr wrap="square" rtlCol="0">
            <a:spAutoFit/>
          </a:bodyPr>
          <a:lstStyle/>
          <a:p>
            <a:r>
              <a:rPr lang="en-US" sz="1400" dirty="0"/>
              <a:t>Oscillation </a:t>
            </a:r>
            <a:r>
              <a:rPr lang="en-US" sz="1600" dirty="0">
                <a:latin typeface="Times New Roman" pitchFamily="18" charset="0"/>
                <a:cs typeface="Times New Roman" pitchFamily="18" charset="0"/>
              </a:rPr>
              <a:t>ripples)</a:t>
            </a:r>
            <a:r>
              <a:rPr lang="ar-IQ" sz="1600" dirty="0">
                <a:latin typeface="Times New Roman" pitchFamily="18" charset="0"/>
                <a:cs typeface="Times New Roman" pitchFamily="18" charset="0"/>
              </a:rPr>
              <a:t>الاهتزازية)</a:t>
            </a:r>
            <a:endParaRPr lang="en-US" sz="1600" dirty="0">
              <a:latin typeface="Times New Roman" pitchFamily="18" charset="0"/>
              <a:cs typeface="Times New Roman" pitchFamily="18" charset="0"/>
            </a:endParaRPr>
          </a:p>
          <a:p>
            <a:r>
              <a:rPr lang="ar-IQ" sz="1600" dirty="0">
                <a:latin typeface="Times New Roman" pitchFamily="18" charset="0"/>
                <a:cs typeface="Times New Roman" pitchFamily="18" charset="0"/>
              </a:rPr>
              <a:t>الذروات الحادة تشير الى الطبقات الاحدث بينما القيعان المستديرة محدبة نحو الاسفل</a:t>
            </a:r>
            <a:endParaRPr lang="en-US" sz="1600" dirty="0">
              <a:latin typeface="Times New Roman" pitchFamily="18" charset="0"/>
              <a:cs typeface="Times New Roman" pitchFamily="18" charset="0"/>
            </a:endParaRPr>
          </a:p>
        </p:txBody>
      </p:sp>
      <p:sp>
        <p:nvSpPr>
          <p:cNvPr id="6" name="TextBox 5"/>
          <p:cNvSpPr txBox="1"/>
          <p:nvPr/>
        </p:nvSpPr>
        <p:spPr>
          <a:xfrm>
            <a:off x="2555776" y="2852936"/>
            <a:ext cx="4336712" cy="1077218"/>
          </a:xfrm>
          <a:prstGeom prst="rect">
            <a:avLst/>
          </a:prstGeom>
          <a:noFill/>
        </p:spPr>
        <p:txBody>
          <a:bodyPr wrap="square" rtlCol="0">
            <a:spAutoFit/>
          </a:bodyPr>
          <a:lstStyle/>
          <a:p>
            <a:r>
              <a:rPr lang="en-US" sz="1400" dirty="0"/>
              <a:t>Current </a:t>
            </a:r>
            <a:r>
              <a:rPr lang="en-US" sz="1600" dirty="0">
                <a:latin typeface="Times New Roman" pitchFamily="18" charset="0"/>
                <a:cs typeface="Times New Roman" pitchFamily="18" charset="0"/>
              </a:rPr>
              <a:t>ripples)                          </a:t>
            </a:r>
            <a:r>
              <a:rPr lang="ar-IQ" sz="1600" dirty="0">
                <a:latin typeface="Times New Roman" pitchFamily="18" charset="0"/>
                <a:cs typeface="Times New Roman" pitchFamily="18" charset="0"/>
              </a:rPr>
              <a:t> التيارية)</a:t>
            </a:r>
            <a:endParaRPr lang="en-US" sz="1600" dirty="0">
              <a:latin typeface="Times New Roman" pitchFamily="18" charset="0"/>
              <a:cs typeface="Times New Roman" pitchFamily="18" charset="0"/>
            </a:endParaRPr>
          </a:p>
          <a:p>
            <a:r>
              <a:rPr lang="ar-IQ" sz="1600" dirty="0">
                <a:latin typeface="Times New Roman" pitchFamily="18" charset="0"/>
                <a:cs typeface="Times New Roman" pitchFamily="18" charset="0"/>
              </a:rPr>
              <a:t>لايمكن استخدامه لتحديد السطح العلوي عن السطح السفلي حيث يكون للنيم التياري المقلوب نفس الشكل الذي يمتلكه وهو في الوضع الطبيعي.</a:t>
            </a:r>
            <a:endParaRPr lang="en-US" sz="1600" dirty="0">
              <a:latin typeface="Times New Roman" pitchFamily="18" charset="0"/>
              <a:cs typeface="Times New Roman" pitchFamily="18" charset="0"/>
            </a:endParaRPr>
          </a:p>
        </p:txBody>
      </p:sp>
      <p:cxnSp>
        <p:nvCxnSpPr>
          <p:cNvPr id="7" name="Straight Arrow Connector 6"/>
          <p:cNvCxnSpPr/>
          <p:nvPr/>
        </p:nvCxnSpPr>
        <p:spPr bwMode="auto">
          <a:xfrm flipV="1">
            <a:off x="5724128" y="775592"/>
            <a:ext cx="1368152" cy="133128"/>
          </a:xfrm>
          <a:prstGeom prst="straightConnector1">
            <a:avLst/>
          </a:prstGeom>
          <a:solidFill>
            <a:srgbClr val="00B8FF"/>
          </a:solidFill>
          <a:ln w="25400" cap="flat" cmpd="sng" algn="ctr">
            <a:solidFill>
              <a:schemeClr val="tx1"/>
            </a:solidFill>
            <a:prstDash val="solid"/>
            <a:round/>
            <a:headEnd type="none" w="med" len="med"/>
            <a:tailEnd type="arrow"/>
          </a:ln>
          <a:effectLst/>
        </p:spPr>
      </p:cxnSp>
      <p:pic>
        <p:nvPicPr>
          <p:cNvPr id="9" name="Picture 2" descr="G:\محاضرات التركيبية النظري\2013-10-15\015.jpg"/>
          <p:cNvPicPr>
            <a:picLocks noChangeAspect="1" noChangeArrowheads="1"/>
          </p:cNvPicPr>
          <p:nvPr/>
        </p:nvPicPr>
        <p:blipFill rotWithShape="1">
          <a:blip r:embed="rId2">
            <a:extLst>
              <a:ext uri="{28A0092B-C50C-407E-A947-70E740481C1C}">
                <a14:useLocalDpi xmlns:a14="http://schemas.microsoft.com/office/drawing/2010/main" val="0"/>
              </a:ext>
            </a:extLst>
          </a:blip>
          <a:srcRect l="53988" t="7678" r="6741" b="29048"/>
          <a:stretch/>
        </p:blipFill>
        <p:spPr bwMode="auto">
          <a:xfrm>
            <a:off x="179512" y="1268760"/>
            <a:ext cx="2565115" cy="271159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1044624" y="3861048"/>
            <a:ext cx="3960440" cy="523220"/>
          </a:xfrm>
          <a:prstGeom prst="rect">
            <a:avLst/>
          </a:prstGeom>
          <a:noFill/>
        </p:spPr>
        <p:txBody>
          <a:bodyPr wrap="square" rtlCol="0">
            <a:spAutoFit/>
          </a:bodyPr>
          <a:lstStyle/>
          <a:p>
            <a:r>
              <a:rPr lang="en-US" sz="1400" dirty="0"/>
              <a:t>C  original current ripple and cast</a:t>
            </a:r>
          </a:p>
          <a:p>
            <a:r>
              <a:rPr lang="en-US" sz="1400" dirty="0"/>
              <a:t>D  overturned cast                       </a:t>
            </a:r>
          </a:p>
        </p:txBody>
      </p:sp>
      <p:sp>
        <p:nvSpPr>
          <p:cNvPr id="25" name="TextBox 24"/>
          <p:cNvSpPr txBox="1"/>
          <p:nvPr/>
        </p:nvSpPr>
        <p:spPr>
          <a:xfrm>
            <a:off x="6378027" y="2276872"/>
            <a:ext cx="3234533" cy="523220"/>
          </a:xfrm>
          <a:prstGeom prst="rect">
            <a:avLst/>
          </a:prstGeom>
          <a:noFill/>
        </p:spPr>
        <p:txBody>
          <a:bodyPr wrap="square" rtlCol="0">
            <a:spAutoFit/>
          </a:bodyPr>
          <a:lstStyle/>
          <a:p>
            <a:pPr algn="l"/>
            <a:r>
              <a:rPr lang="en-US" sz="1400" dirty="0"/>
              <a:t>A original oscillation and cast</a:t>
            </a:r>
          </a:p>
          <a:p>
            <a:pPr algn="l"/>
            <a:r>
              <a:rPr lang="en-US" sz="1400" dirty="0"/>
              <a:t>B overturned cast </a:t>
            </a:r>
          </a:p>
        </p:txBody>
      </p:sp>
      <p:cxnSp>
        <p:nvCxnSpPr>
          <p:cNvPr id="28" name="Straight Arrow Connector 27"/>
          <p:cNvCxnSpPr/>
          <p:nvPr/>
        </p:nvCxnSpPr>
        <p:spPr bwMode="auto">
          <a:xfrm flipH="1" flipV="1">
            <a:off x="2843808" y="2420888"/>
            <a:ext cx="860470" cy="466601"/>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2" name="Footer Placeholder 1"/>
          <p:cNvSpPr>
            <a:spLocks noGrp="1"/>
          </p:cNvSpPr>
          <p:nvPr>
            <p:ph type="ftr" idx="11"/>
          </p:nvPr>
        </p:nvSpPr>
        <p:spPr/>
        <p:txBody>
          <a:bodyPr/>
          <a:lstStyle/>
          <a:p>
            <a:pPr>
              <a:defRPr/>
            </a:pPr>
            <a:r>
              <a:rPr lang="en-US">
                <a:solidFill>
                  <a:srgbClr val="FFFFCC"/>
                </a:solidFill>
              </a:rPr>
              <a:t>1</a:t>
            </a:r>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b="18510"/>
          <a:stretch/>
        </p:blipFill>
        <p:spPr bwMode="auto">
          <a:xfrm>
            <a:off x="2339752" y="4122658"/>
            <a:ext cx="6332197" cy="240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مربع نص 10"/>
          <p:cNvSpPr txBox="1"/>
          <p:nvPr/>
        </p:nvSpPr>
        <p:spPr>
          <a:xfrm>
            <a:off x="3675452" y="6145559"/>
            <a:ext cx="3704860" cy="307777"/>
          </a:xfrm>
          <a:prstGeom prst="rect">
            <a:avLst/>
          </a:prstGeom>
          <a:noFill/>
        </p:spPr>
        <p:txBody>
          <a:bodyPr wrap="none" rtlCol="1">
            <a:spAutoFit/>
          </a:bodyPr>
          <a:lstStyle/>
          <a:p>
            <a:r>
              <a:rPr lang="en-US" sz="1400" dirty="0"/>
              <a:t>Use of ripple marks to determine top of beds</a:t>
            </a:r>
            <a:endParaRPr lang="ar-IQ" sz="1400" dirty="0"/>
          </a:p>
        </p:txBody>
      </p:sp>
      <p:sp>
        <p:nvSpPr>
          <p:cNvPr id="4" name="عنصر نائب لرقم الشريحة 3"/>
          <p:cNvSpPr>
            <a:spLocks noGrp="1"/>
          </p:cNvSpPr>
          <p:nvPr>
            <p:ph type="sldNum" idx="12"/>
          </p:nvPr>
        </p:nvSpPr>
        <p:spPr>
          <a:xfrm>
            <a:off x="6556321" y="6415895"/>
            <a:ext cx="2126880" cy="469489"/>
          </a:xfrm>
        </p:spPr>
        <p:txBody>
          <a:bodyPr/>
          <a:lstStyle/>
          <a:p>
            <a:pPr>
              <a:defRPr/>
            </a:pPr>
            <a:fld id="{D9ABFF17-70CD-4281-9DFF-42E2B69F843F}" type="slidenum">
              <a:rPr lang="en-US" smtClean="0">
                <a:solidFill>
                  <a:schemeClr val="tx1"/>
                </a:solidFill>
              </a:rPr>
              <a:pPr>
                <a:defRPr/>
              </a:pPr>
              <a:t>26</a:t>
            </a:fld>
            <a:endParaRPr lang="en-US" dirty="0">
              <a:solidFill>
                <a:schemeClr val="tx1"/>
              </a:solidFill>
            </a:endParaRPr>
          </a:p>
        </p:txBody>
      </p:sp>
      <p:sp>
        <p:nvSpPr>
          <p:cNvPr id="8" name="عنصر نائب للتاريخ 7">
            <a:extLst>
              <a:ext uri="{FF2B5EF4-FFF2-40B4-BE49-F238E27FC236}">
                <a16:creationId xmlns:a16="http://schemas.microsoft.com/office/drawing/2014/main" id="{9F9B1563-D4E3-4D90-0C6E-542AFD4D5B81}"/>
              </a:ext>
            </a:extLst>
          </p:cNvPr>
          <p:cNvSpPr>
            <a:spLocks noGrp="1"/>
          </p:cNvSpPr>
          <p:nvPr>
            <p:ph type="dt" idx="10"/>
          </p:nvPr>
        </p:nvSpPr>
        <p:spPr/>
        <p:txBody>
          <a:bodyPr/>
          <a:lstStyle/>
          <a:p>
            <a:pPr>
              <a:defRPr/>
            </a:pPr>
            <a:fld id="{2697CF56-8CD1-41A0-B8DF-D36B14DDCBC1}"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7247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0"/>
            <a:ext cx="7308304" cy="584775"/>
          </a:xfrm>
          <a:prstGeom prst="rect">
            <a:avLst/>
          </a:prstGeom>
        </p:spPr>
        <p:txBody>
          <a:bodyPr wrap="square">
            <a:spAutoFit/>
          </a:bodyPr>
          <a:lstStyle/>
          <a:p>
            <a:pPr marL="342900" lvl="0" indent="-342900" fontAlgn="base">
              <a:spcBef>
                <a:spcPct val="20000"/>
              </a:spcBef>
              <a:spcAft>
                <a:spcPct val="0"/>
              </a:spcAft>
              <a:buFont typeface="Arial" pitchFamily="34" charset="0"/>
              <a:buChar char="•"/>
              <a:defRPr/>
            </a:pPr>
            <a:r>
              <a:rPr lang="ar-IQ" sz="3200" dirty="0">
                <a:solidFill>
                  <a:sysClr val="windowText" lastClr="000000"/>
                </a:solidFill>
                <a:latin typeface="Calibri"/>
                <a:cs typeface="Arial"/>
              </a:rPr>
              <a:t> </a:t>
            </a:r>
            <a:r>
              <a:rPr lang="en-US" sz="3200" dirty="0">
                <a:solidFill>
                  <a:sysClr val="windowText" lastClr="000000"/>
                </a:solidFill>
                <a:latin typeface="Calibri"/>
                <a:cs typeface="Arial"/>
              </a:rPr>
              <a:t>3</a:t>
            </a:r>
            <a:r>
              <a:rPr lang="ar-IQ" sz="3200" dirty="0">
                <a:solidFill>
                  <a:sysClr val="windowText" lastClr="000000"/>
                </a:solidFill>
                <a:latin typeface="Calibri"/>
                <a:cs typeface="Arial"/>
              </a:rPr>
              <a:t>- </a:t>
            </a:r>
            <a:r>
              <a:rPr lang="ar-SA" sz="3200" dirty="0">
                <a:solidFill>
                  <a:sysClr val="windowText" lastClr="000000"/>
                </a:solidFill>
                <a:latin typeface="Calibri"/>
                <a:cs typeface="Arial"/>
              </a:rPr>
              <a:t>  التطبق المتقاطع </a:t>
            </a:r>
            <a:r>
              <a:rPr lang="en-US" sz="3200" dirty="0">
                <a:solidFill>
                  <a:sysClr val="windowText" lastClr="000000"/>
                </a:solidFill>
                <a:latin typeface="Calibri"/>
                <a:cs typeface="Arial" pitchFamily="34" charset="0"/>
              </a:rPr>
              <a:t>:Cross- bedding</a:t>
            </a:r>
          </a:p>
        </p:txBody>
      </p:sp>
      <p:pic>
        <p:nvPicPr>
          <p:cNvPr id="3" name="Picture 2" descr="Cross beds low res"/>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827584" y="1682247"/>
            <a:ext cx="7416824" cy="49419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75037" y="615447"/>
            <a:ext cx="815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r" defTabSz="914400" rtl="1" eaLnBrk="1" latinLnBrk="0" hangingPunct="1">
              <a:defRPr sz="3200" kern="1200">
                <a:solidFill>
                  <a:schemeClr val="tx1"/>
                </a:solidFill>
                <a:latin typeface="Arial" charset="0"/>
                <a:ea typeface="+mn-ea"/>
                <a:cs typeface="+mn-cs"/>
              </a:defRPr>
            </a:lvl6pPr>
            <a:lvl7pPr marL="2743200" algn="r" defTabSz="914400" rtl="1" eaLnBrk="1" latinLnBrk="0" hangingPunct="1">
              <a:defRPr sz="3200" kern="1200">
                <a:solidFill>
                  <a:schemeClr val="tx1"/>
                </a:solidFill>
                <a:latin typeface="Arial" charset="0"/>
                <a:ea typeface="+mn-ea"/>
                <a:cs typeface="+mn-cs"/>
              </a:defRPr>
            </a:lvl7pPr>
            <a:lvl8pPr marL="3200400" algn="r" defTabSz="914400" rtl="1" eaLnBrk="1" latinLnBrk="0" hangingPunct="1">
              <a:defRPr sz="3200" kern="1200">
                <a:solidFill>
                  <a:schemeClr val="tx1"/>
                </a:solidFill>
                <a:latin typeface="Arial" charset="0"/>
                <a:ea typeface="+mn-ea"/>
                <a:cs typeface="+mn-cs"/>
              </a:defRPr>
            </a:lvl8pPr>
            <a:lvl9pPr marL="3657600" algn="r" defTabSz="914400" rtl="1" eaLnBrk="1" latinLnBrk="0" hangingPunct="1">
              <a:defRPr sz="3200"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Cross beds: Note tangential contact at base and truncation at top</a:t>
            </a:r>
          </a:p>
        </p:txBody>
      </p:sp>
      <p:sp>
        <p:nvSpPr>
          <p:cNvPr id="5" name="Rectangle 4"/>
          <p:cNvSpPr/>
          <p:nvPr/>
        </p:nvSpPr>
        <p:spPr>
          <a:xfrm>
            <a:off x="6025055" y="4126267"/>
            <a:ext cx="2051587" cy="584775"/>
          </a:xfrm>
          <a:prstGeom prst="rect">
            <a:avLst/>
          </a:prstGeom>
        </p:spPr>
        <p:txBody>
          <a:bodyPr wrap="none">
            <a:spAutoFit/>
          </a:bodyPr>
          <a:lstStyle/>
          <a:p>
            <a:r>
              <a:rPr lang="en-US" sz="3200" dirty="0">
                <a:solidFill>
                  <a:srgbClr val="000000"/>
                </a:solidFill>
                <a:latin typeface="Arial" charset="0"/>
              </a:rPr>
              <a:t>Tangential</a:t>
            </a:r>
            <a:endParaRPr lang="en-US" sz="1600" dirty="0">
              <a:latin typeface="Times New Roman" pitchFamily="18" charset="0"/>
              <a:cs typeface="Times New Roman" pitchFamily="18" charset="0"/>
            </a:endParaRPr>
          </a:p>
        </p:txBody>
      </p:sp>
      <p:sp>
        <p:nvSpPr>
          <p:cNvPr id="6" name="Rectangle 5"/>
          <p:cNvSpPr/>
          <p:nvPr/>
        </p:nvSpPr>
        <p:spPr>
          <a:xfrm>
            <a:off x="1221491" y="2551838"/>
            <a:ext cx="2855269" cy="584775"/>
          </a:xfrm>
          <a:prstGeom prst="rect">
            <a:avLst/>
          </a:prstGeom>
        </p:spPr>
        <p:txBody>
          <a:bodyPr wrap="none">
            <a:spAutoFit/>
          </a:bodyPr>
          <a:lstStyle/>
          <a:p>
            <a:r>
              <a:rPr lang="ar-IQ" sz="2400" dirty="0">
                <a:solidFill>
                  <a:srgbClr val="000000"/>
                </a:solidFill>
                <a:latin typeface="Times New Roman" pitchFamily="18" charset="0"/>
                <a:cs typeface="Times New Roman" pitchFamily="18" charset="0"/>
              </a:rPr>
              <a:t> مقطوع</a:t>
            </a:r>
            <a:r>
              <a:rPr lang="en-US" sz="3200" dirty="0">
                <a:solidFill>
                  <a:srgbClr val="000000"/>
                </a:solidFill>
                <a:latin typeface="Arial" charset="0"/>
              </a:rPr>
              <a:t>truncation </a:t>
            </a:r>
            <a:endParaRPr lang="en-US" dirty="0"/>
          </a:p>
        </p:txBody>
      </p:sp>
      <p:sp>
        <p:nvSpPr>
          <p:cNvPr id="7" name="Freeform 6"/>
          <p:cNvSpPr/>
          <p:nvPr/>
        </p:nvSpPr>
        <p:spPr bwMode="auto">
          <a:xfrm>
            <a:off x="1898073" y="3034145"/>
            <a:ext cx="2452254" cy="249382"/>
          </a:xfrm>
          <a:custGeom>
            <a:avLst/>
            <a:gdLst>
              <a:gd name="connsiteX0" fmla="*/ 0 w 2452254"/>
              <a:gd name="connsiteY0" fmla="*/ 249382 h 249382"/>
              <a:gd name="connsiteX1" fmla="*/ 138545 w 2452254"/>
              <a:gd name="connsiteY1" fmla="*/ 235528 h 249382"/>
              <a:gd name="connsiteX2" fmla="*/ 221672 w 2452254"/>
              <a:gd name="connsiteY2" fmla="*/ 207819 h 249382"/>
              <a:gd name="connsiteX3" fmla="*/ 263236 w 2452254"/>
              <a:gd name="connsiteY3" fmla="*/ 193964 h 249382"/>
              <a:gd name="connsiteX4" fmla="*/ 498763 w 2452254"/>
              <a:gd name="connsiteY4" fmla="*/ 207819 h 249382"/>
              <a:gd name="connsiteX5" fmla="*/ 1191491 w 2452254"/>
              <a:gd name="connsiteY5" fmla="*/ 235528 h 249382"/>
              <a:gd name="connsiteX6" fmla="*/ 1704109 w 2452254"/>
              <a:gd name="connsiteY6" fmla="*/ 221673 h 249382"/>
              <a:gd name="connsiteX7" fmla="*/ 1787236 w 2452254"/>
              <a:gd name="connsiteY7" fmla="*/ 207819 h 249382"/>
              <a:gd name="connsiteX8" fmla="*/ 1884218 w 2452254"/>
              <a:gd name="connsiteY8" fmla="*/ 193964 h 249382"/>
              <a:gd name="connsiteX9" fmla="*/ 1925782 w 2452254"/>
              <a:gd name="connsiteY9" fmla="*/ 166255 h 249382"/>
              <a:gd name="connsiteX10" fmla="*/ 2036618 w 2452254"/>
              <a:gd name="connsiteY10" fmla="*/ 138546 h 249382"/>
              <a:gd name="connsiteX11" fmla="*/ 2119745 w 2452254"/>
              <a:gd name="connsiteY11" fmla="*/ 110837 h 249382"/>
              <a:gd name="connsiteX12" fmla="*/ 2202872 w 2452254"/>
              <a:gd name="connsiteY12" fmla="*/ 69273 h 249382"/>
              <a:gd name="connsiteX13" fmla="*/ 2286000 w 2452254"/>
              <a:gd name="connsiteY13" fmla="*/ 41564 h 249382"/>
              <a:gd name="connsiteX14" fmla="*/ 2396836 w 2452254"/>
              <a:gd name="connsiteY14" fmla="*/ 13855 h 249382"/>
              <a:gd name="connsiteX15" fmla="*/ 2452254 w 2452254"/>
              <a:gd name="connsiteY15" fmla="*/ 0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52254" h="249382">
                <a:moveTo>
                  <a:pt x="0" y="249382"/>
                </a:moveTo>
                <a:cubicBezTo>
                  <a:pt x="46182" y="244764"/>
                  <a:pt x="92928" y="244081"/>
                  <a:pt x="138545" y="235528"/>
                </a:cubicBezTo>
                <a:cubicBezTo>
                  <a:pt x="167253" y="230145"/>
                  <a:pt x="193963" y="217055"/>
                  <a:pt x="221672" y="207819"/>
                </a:cubicBezTo>
                <a:lnTo>
                  <a:pt x="263236" y="193964"/>
                </a:lnTo>
                <a:cubicBezTo>
                  <a:pt x="341745" y="198582"/>
                  <a:pt x="420162" y="205199"/>
                  <a:pt x="498763" y="207819"/>
                </a:cubicBezTo>
                <a:lnTo>
                  <a:pt x="1191491" y="235528"/>
                </a:lnTo>
                <a:lnTo>
                  <a:pt x="1704109" y="221673"/>
                </a:lnTo>
                <a:cubicBezTo>
                  <a:pt x="1732170" y="220368"/>
                  <a:pt x="1759471" y="212090"/>
                  <a:pt x="1787236" y="207819"/>
                </a:cubicBezTo>
                <a:cubicBezTo>
                  <a:pt x="1819512" y="202854"/>
                  <a:pt x="1851891" y="198582"/>
                  <a:pt x="1884218" y="193964"/>
                </a:cubicBezTo>
                <a:cubicBezTo>
                  <a:pt x="1898073" y="184728"/>
                  <a:pt x="1910889" y="173702"/>
                  <a:pt x="1925782" y="166255"/>
                </a:cubicBezTo>
                <a:cubicBezTo>
                  <a:pt x="1959417" y="149437"/>
                  <a:pt x="2001830" y="148033"/>
                  <a:pt x="2036618" y="138546"/>
                </a:cubicBezTo>
                <a:cubicBezTo>
                  <a:pt x="2064797" y="130861"/>
                  <a:pt x="2092036" y="120073"/>
                  <a:pt x="2119745" y="110837"/>
                </a:cubicBezTo>
                <a:cubicBezTo>
                  <a:pt x="2271334" y="60307"/>
                  <a:pt x="2041723" y="140894"/>
                  <a:pt x="2202872" y="69273"/>
                </a:cubicBezTo>
                <a:cubicBezTo>
                  <a:pt x="2229563" y="57410"/>
                  <a:pt x="2258291" y="50800"/>
                  <a:pt x="2286000" y="41564"/>
                </a:cubicBezTo>
                <a:cubicBezTo>
                  <a:pt x="2360271" y="16807"/>
                  <a:pt x="2296524" y="36147"/>
                  <a:pt x="2396836" y="13855"/>
                </a:cubicBezTo>
                <a:cubicBezTo>
                  <a:pt x="2415424" y="9724"/>
                  <a:pt x="2452254" y="0"/>
                  <a:pt x="2452254"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chemeClr val="bg1"/>
              </a:solidFill>
              <a:effectLst/>
              <a:latin typeface="Arial" charset="0"/>
              <a:cs typeface="Arial Unicode MS" charset="0"/>
            </a:endParaRPr>
          </a:p>
        </p:txBody>
      </p:sp>
      <p:sp>
        <p:nvSpPr>
          <p:cNvPr id="17" name="Freeform 16"/>
          <p:cNvSpPr/>
          <p:nvPr/>
        </p:nvSpPr>
        <p:spPr bwMode="auto">
          <a:xfrm rot="410351">
            <a:off x="4045469" y="3398910"/>
            <a:ext cx="1962258" cy="408275"/>
          </a:xfrm>
          <a:custGeom>
            <a:avLst/>
            <a:gdLst>
              <a:gd name="connsiteX0" fmla="*/ 0 w 2119745"/>
              <a:gd name="connsiteY0" fmla="*/ 0 h 510953"/>
              <a:gd name="connsiteX1" fmla="*/ 1399309 w 2119745"/>
              <a:gd name="connsiteY1" fmla="*/ 471054 h 510953"/>
              <a:gd name="connsiteX2" fmla="*/ 2119745 w 2119745"/>
              <a:gd name="connsiteY2" fmla="*/ 484909 h 510953"/>
              <a:gd name="connsiteX3" fmla="*/ 2119745 w 2119745"/>
              <a:gd name="connsiteY3" fmla="*/ 484909 h 510953"/>
            </a:gdLst>
            <a:ahLst/>
            <a:cxnLst>
              <a:cxn ang="0">
                <a:pos x="connsiteX0" y="connsiteY0"/>
              </a:cxn>
              <a:cxn ang="0">
                <a:pos x="connsiteX1" y="connsiteY1"/>
              </a:cxn>
              <a:cxn ang="0">
                <a:pos x="connsiteX2" y="connsiteY2"/>
              </a:cxn>
              <a:cxn ang="0">
                <a:pos x="connsiteX3" y="connsiteY3"/>
              </a:cxn>
            </a:cxnLst>
            <a:rect l="l" t="t" r="r" b="b"/>
            <a:pathLst>
              <a:path w="2119745" h="510953">
                <a:moveTo>
                  <a:pt x="0" y="0"/>
                </a:moveTo>
                <a:cubicBezTo>
                  <a:pt x="523009" y="195118"/>
                  <a:pt x="1046018" y="390236"/>
                  <a:pt x="1399309" y="471054"/>
                </a:cubicBezTo>
                <a:cubicBezTo>
                  <a:pt x="1752600" y="551872"/>
                  <a:pt x="2119745" y="484909"/>
                  <a:pt x="2119745" y="484909"/>
                </a:cubicBezTo>
                <a:lnTo>
                  <a:pt x="2119745" y="484909"/>
                </a:lnTo>
              </a:path>
            </a:pathLst>
          </a:custGeom>
          <a:noFill/>
          <a:ln w="412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a:ln>
                <a:noFill/>
              </a:ln>
              <a:solidFill>
                <a:schemeClr val="bg1"/>
              </a:solidFill>
              <a:effectLst/>
              <a:latin typeface="Arial" charset="0"/>
              <a:cs typeface="Arial Unicode MS" charset="0"/>
            </a:endParaRPr>
          </a:p>
        </p:txBody>
      </p:sp>
      <p:sp>
        <p:nvSpPr>
          <p:cNvPr id="18" name="Rectangle 17"/>
          <p:cNvSpPr/>
          <p:nvPr/>
        </p:nvSpPr>
        <p:spPr>
          <a:xfrm>
            <a:off x="6256789" y="3630013"/>
            <a:ext cx="950901" cy="523220"/>
          </a:xfrm>
          <a:prstGeom prst="rect">
            <a:avLst/>
          </a:prstGeom>
        </p:spPr>
        <p:txBody>
          <a:bodyPr wrap="none">
            <a:spAutoFit/>
          </a:bodyPr>
          <a:lstStyle/>
          <a:p>
            <a:r>
              <a:rPr lang="ar-IQ" sz="2800" dirty="0">
                <a:solidFill>
                  <a:srgbClr val="000000"/>
                </a:solidFill>
                <a:latin typeface="Times New Roman" pitchFamily="18" charset="0"/>
                <a:cs typeface="Times New Roman" pitchFamily="18" charset="0"/>
              </a:rPr>
              <a:t>مماسي</a:t>
            </a:r>
            <a:endParaRPr lang="en-US" dirty="0"/>
          </a:p>
        </p:txBody>
      </p:sp>
      <p:sp>
        <p:nvSpPr>
          <p:cNvPr id="8" name="Footer Placeholder 7"/>
          <p:cNvSpPr>
            <a:spLocks noGrp="1"/>
          </p:cNvSpPr>
          <p:nvPr>
            <p:ph type="ftr" idx="11"/>
          </p:nvPr>
        </p:nvSpPr>
        <p:spPr/>
        <p:txBody>
          <a:bodyPr/>
          <a:lstStyle/>
          <a:p>
            <a:pPr>
              <a:defRPr/>
            </a:pPr>
            <a:r>
              <a:rPr lang="en-US">
                <a:solidFill>
                  <a:srgbClr val="FFFFCC"/>
                </a:solidFill>
              </a:rPr>
              <a:t>1</a:t>
            </a:r>
          </a:p>
        </p:txBody>
      </p:sp>
      <p:sp>
        <p:nvSpPr>
          <p:cNvPr id="9" name="عنصر نائب لرقم الشريحة 8"/>
          <p:cNvSpPr>
            <a:spLocks noGrp="1"/>
          </p:cNvSpPr>
          <p:nvPr>
            <p:ph type="sldNum" idx="12"/>
          </p:nvPr>
        </p:nvSpPr>
        <p:spPr/>
        <p:txBody>
          <a:bodyPr/>
          <a:lstStyle/>
          <a:p>
            <a:pPr>
              <a:defRPr/>
            </a:pPr>
            <a:fld id="{D9ABFF17-70CD-4281-9DFF-42E2B69F843F}" type="slidenum">
              <a:rPr lang="en-US" smtClean="0">
                <a:solidFill>
                  <a:schemeClr val="tx1"/>
                </a:solidFill>
              </a:rPr>
              <a:pPr>
                <a:defRPr/>
              </a:pPr>
              <a:t>27</a:t>
            </a:fld>
            <a:endParaRPr lang="en-US" dirty="0">
              <a:solidFill>
                <a:schemeClr val="tx1"/>
              </a:solidFill>
            </a:endParaRPr>
          </a:p>
        </p:txBody>
      </p:sp>
      <p:sp>
        <p:nvSpPr>
          <p:cNvPr id="10" name="عنصر نائب للتاريخ 9">
            <a:extLst>
              <a:ext uri="{FF2B5EF4-FFF2-40B4-BE49-F238E27FC236}">
                <a16:creationId xmlns:a16="http://schemas.microsoft.com/office/drawing/2014/main" id="{9A613B72-F92B-0D2C-913B-33D064097EE3}"/>
              </a:ext>
            </a:extLst>
          </p:cNvPr>
          <p:cNvSpPr>
            <a:spLocks noGrp="1"/>
          </p:cNvSpPr>
          <p:nvPr>
            <p:ph type="dt" idx="10"/>
          </p:nvPr>
        </p:nvSpPr>
        <p:spPr/>
        <p:txBody>
          <a:bodyPr/>
          <a:lstStyle/>
          <a:p>
            <a:pPr>
              <a:defRPr/>
            </a:pPr>
            <a:fld id="{A074C645-2441-41F4-A4AB-600DB9F71EAF}"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67713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915816" y="115394"/>
            <a:ext cx="2304256" cy="1196513"/>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4211960" y="44624"/>
            <a:ext cx="4724882" cy="2000548"/>
          </a:xfrm>
          <a:prstGeom prst="rect">
            <a:avLst/>
          </a:prstGeom>
          <a:noFill/>
        </p:spPr>
        <p:txBody>
          <a:bodyPr wrap="square" rtlCol="0">
            <a:spAutoFit/>
          </a:bodyPr>
          <a:lstStyle/>
          <a:p>
            <a:r>
              <a:rPr lang="ar-IQ" sz="2400" dirty="0">
                <a:latin typeface="Times New Roman" pitchFamily="18" charset="0"/>
                <a:cs typeface="Times New Roman" pitchFamily="18" charset="0"/>
              </a:rPr>
              <a:t>استعمال التطبق المتقاطع </a:t>
            </a:r>
            <a:r>
              <a:rPr lang="en-US" sz="2800" dirty="0">
                <a:solidFill>
                  <a:sysClr val="windowText" lastClr="000000"/>
                </a:solidFill>
                <a:latin typeface="Calibri"/>
                <a:cs typeface="Arial" pitchFamily="34" charset="0"/>
              </a:rPr>
              <a:t>Cross  Bedding </a:t>
            </a:r>
            <a:endParaRPr lang="ar-IQ" sz="2400" dirty="0">
              <a:latin typeface="Times New Roman" pitchFamily="18" charset="0"/>
              <a:cs typeface="Times New Roman" pitchFamily="18" charset="0"/>
            </a:endParaRPr>
          </a:p>
          <a:p>
            <a:r>
              <a:rPr lang="ar-IQ" sz="2400" dirty="0">
                <a:latin typeface="Times New Roman" pitchFamily="18" charset="0"/>
                <a:cs typeface="Times New Roman" pitchFamily="18" charset="0"/>
              </a:rPr>
              <a:t>لتفحص وضعية الطبقات</a:t>
            </a:r>
          </a:p>
          <a:p>
            <a:r>
              <a:rPr lang="en-US" sz="2400" dirty="0">
                <a:latin typeface="Times New Roman" pitchFamily="18" charset="0"/>
                <a:cs typeface="Times New Roman" pitchFamily="18" charset="0"/>
              </a:rPr>
              <a:t> A </a:t>
            </a:r>
            <a:r>
              <a:rPr lang="ar-IQ" sz="2400" dirty="0">
                <a:latin typeface="Times New Roman" pitchFamily="18" charset="0"/>
                <a:cs typeface="Times New Roman" pitchFamily="18" charset="0"/>
              </a:rPr>
              <a:t>طبقات مائلة اعتيادية</a:t>
            </a:r>
          </a:p>
          <a:p>
            <a:r>
              <a:rPr lang="en-US" sz="2400" dirty="0">
                <a:latin typeface="Times New Roman" pitchFamily="18" charset="0"/>
                <a:cs typeface="Times New Roman" pitchFamily="18" charset="0"/>
              </a:rPr>
              <a:t>B</a:t>
            </a:r>
            <a:r>
              <a:rPr lang="ar-IQ" sz="2400" dirty="0">
                <a:latin typeface="Times New Roman" pitchFamily="18" charset="0"/>
                <a:cs typeface="Times New Roman" pitchFamily="18" charset="0"/>
              </a:rPr>
              <a:t>  السطح العلوي</a:t>
            </a:r>
          </a:p>
          <a:p>
            <a:r>
              <a:rPr lang="en-US" sz="2400" dirty="0">
                <a:latin typeface="Times New Roman" pitchFamily="18" charset="0"/>
                <a:cs typeface="Times New Roman" pitchFamily="18" charset="0"/>
              </a:rPr>
              <a:t>C</a:t>
            </a:r>
            <a:r>
              <a:rPr lang="ar-IQ" sz="2400" dirty="0">
                <a:latin typeface="Times New Roman" pitchFamily="18" charset="0"/>
                <a:cs typeface="Times New Roman" pitchFamily="18" charset="0"/>
              </a:rPr>
              <a:t>  طبقات مقلوبة  نحو الجانب الايمن</a:t>
            </a:r>
            <a:endParaRPr lang="en-US" sz="2400" dirty="0">
              <a:latin typeface="Times New Roman" pitchFamily="18" charset="0"/>
              <a:cs typeface="Times New Roman" pitchFamily="18" charset="0"/>
            </a:endParaRPr>
          </a:p>
        </p:txBody>
      </p:sp>
      <p:sp>
        <p:nvSpPr>
          <p:cNvPr id="14" name="TextBox 13"/>
          <p:cNvSpPr txBox="1"/>
          <p:nvPr/>
        </p:nvSpPr>
        <p:spPr>
          <a:xfrm>
            <a:off x="4544354" y="3501008"/>
            <a:ext cx="4592394" cy="2846933"/>
          </a:xfrm>
          <a:prstGeom prst="rect">
            <a:avLst/>
          </a:prstGeom>
          <a:noFill/>
        </p:spPr>
        <p:txBody>
          <a:bodyPr wrap="square" rtlCol="0">
            <a:spAutoFit/>
          </a:bodyPr>
          <a:lstStyle/>
          <a:p>
            <a:pPr lvl="0"/>
            <a:r>
              <a:rPr lang="ar-IQ" sz="2400" dirty="0">
                <a:latin typeface="Times New Roman" pitchFamily="18" charset="0"/>
                <a:cs typeface="Times New Roman" pitchFamily="18" charset="0"/>
              </a:rPr>
              <a:t>استعمال </a:t>
            </a:r>
            <a:r>
              <a:rPr lang="ar-IQ" sz="2400" dirty="0" err="1">
                <a:latin typeface="Times New Roman" pitchFamily="18" charset="0"/>
                <a:cs typeface="Times New Roman" pitchFamily="18" charset="0"/>
              </a:rPr>
              <a:t>التطبق</a:t>
            </a:r>
            <a:r>
              <a:rPr lang="ar-IQ" sz="2400" dirty="0">
                <a:latin typeface="Times New Roman" pitchFamily="18" charset="0"/>
                <a:cs typeface="Times New Roman" pitchFamily="18" charset="0"/>
              </a:rPr>
              <a:t> المتدرج</a:t>
            </a:r>
            <a:endParaRPr lang="en-US" sz="2400" dirty="0">
              <a:solidFill>
                <a:sysClr val="windowText" lastClr="000000"/>
              </a:solidFill>
              <a:latin typeface="Calibri"/>
              <a:cs typeface="Arial" pitchFamily="34" charset="0"/>
            </a:endParaRPr>
          </a:p>
          <a:p>
            <a:pPr lvl="0"/>
            <a:r>
              <a:rPr lang="en-US" sz="2400" dirty="0">
                <a:solidFill>
                  <a:sysClr val="windowText" lastClr="000000"/>
                </a:solidFill>
                <a:latin typeface="Calibri"/>
                <a:cs typeface="Arial" pitchFamily="34" charset="0"/>
              </a:rPr>
              <a:t>Cross Bedding                   </a:t>
            </a:r>
          </a:p>
          <a:p>
            <a:pPr lvl="0"/>
            <a:endParaRPr lang="ar-IQ" sz="1100" dirty="0">
              <a:solidFill>
                <a:srgbClr val="000000"/>
              </a:solidFill>
            </a:endParaRPr>
          </a:p>
          <a:p>
            <a:r>
              <a:rPr lang="ar-IQ" sz="2400" dirty="0">
                <a:latin typeface="Times New Roman" pitchFamily="18" charset="0"/>
                <a:cs typeface="Times New Roman" pitchFamily="18" charset="0"/>
              </a:rPr>
              <a:t>لتفحص وضعية الطبقات</a:t>
            </a:r>
          </a:p>
          <a:p>
            <a:r>
              <a:rPr lang="en-US" sz="2400" dirty="0">
                <a:latin typeface="Times New Roman" pitchFamily="18" charset="0"/>
                <a:cs typeface="Times New Roman" pitchFamily="18" charset="0"/>
              </a:rPr>
              <a:t>A </a:t>
            </a:r>
            <a:r>
              <a:rPr lang="ar-IQ" sz="2400" dirty="0">
                <a:latin typeface="Times New Roman" pitchFamily="18" charset="0"/>
                <a:cs typeface="Times New Roman" pitchFamily="18" charset="0"/>
              </a:rPr>
              <a:t> طبقات افقية (تنعم نحو الاعلى)</a:t>
            </a:r>
          </a:p>
          <a:p>
            <a:r>
              <a:rPr lang="en-US" sz="2400" dirty="0">
                <a:latin typeface="Times New Roman" pitchFamily="18" charset="0"/>
                <a:cs typeface="Times New Roman" pitchFamily="18" charset="0"/>
              </a:rPr>
              <a:t>B</a:t>
            </a:r>
            <a:r>
              <a:rPr lang="ar-IQ" sz="2400" dirty="0">
                <a:latin typeface="Times New Roman" pitchFamily="18" charset="0"/>
                <a:cs typeface="Times New Roman" pitchFamily="18" charset="0"/>
              </a:rPr>
              <a:t>  طبقات مائلة اعتيادية</a:t>
            </a:r>
          </a:p>
          <a:p>
            <a:r>
              <a:rPr lang="en-US" sz="2400" dirty="0">
                <a:latin typeface="Times New Roman" pitchFamily="18" charset="0"/>
                <a:cs typeface="Times New Roman" pitchFamily="18" charset="0"/>
              </a:rPr>
              <a:t>C</a:t>
            </a:r>
            <a:r>
              <a:rPr lang="ar-IQ" sz="2400" dirty="0">
                <a:latin typeface="Times New Roman" pitchFamily="18" charset="0"/>
                <a:cs typeface="Times New Roman" pitchFamily="18" charset="0"/>
              </a:rPr>
              <a:t>  طبقات عمودية, </a:t>
            </a:r>
          </a:p>
          <a:p>
            <a:r>
              <a:rPr lang="en-US" sz="2400" dirty="0">
                <a:latin typeface="Times New Roman" pitchFamily="18" charset="0"/>
                <a:cs typeface="Times New Roman" pitchFamily="18" charset="0"/>
              </a:rPr>
              <a:t>D</a:t>
            </a:r>
            <a:r>
              <a:rPr lang="ar-IQ" sz="2400" dirty="0">
                <a:latin typeface="Times New Roman" pitchFamily="18" charset="0"/>
                <a:cs typeface="Times New Roman" pitchFamily="18" charset="0"/>
              </a:rPr>
              <a:t>  طبقات</a:t>
            </a:r>
            <a:endParaRPr lang="en-US" sz="2400" dirty="0">
              <a:latin typeface="Times New Roman" pitchFamily="18" charset="0"/>
              <a:cs typeface="Times New Roman" pitchFamily="18" charset="0"/>
            </a:endParaRPr>
          </a:p>
        </p:txBody>
      </p:sp>
      <p:sp>
        <p:nvSpPr>
          <p:cNvPr id="2" name="Footer Placeholder 1"/>
          <p:cNvSpPr>
            <a:spLocks noGrp="1"/>
          </p:cNvSpPr>
          <p:nvPr>
            <p:ph type="ftr" idx="11"/>
          </p:nvPr>
        </p:nvSpPr>
        <p:spPr/>
        <p:txBody>
          <a:bodyPr/>
          <a:lstStyle/>
          <a:p>
            <a:pPr>
              <a:defRPr/>
            </a:pPr>
            <a:r>
              <a:rPr lang="en-US">
                <a:solidFill>
                  <a:srgbClr val="FFFFCC"/>
                </a:solidFill>
              </a:rPr>
              <a:t>1</a:t>
            </a:r>
          </a:p>
        </p:txBody>
      </p:sp>
      <p:sp>
        <p:nvSpPr>
          <p:cNvPr id="22" name="مستطيل 21"/>
          <p:cNvSpPr/>
          <p:nvPr/>
        </p:nvSpPr>
        <p:spPr>
          <a:xfrm>
            <a:off x="5508104" y="5373216"/>
            <a:ext cx="1499128" cy="369332"/>
          </a:xfrm>
          <a:prstGeom prst="rect">
            <a:avLst/>
          </a:prstGeom>
        </p:spPr>
        <p:txBody>
          <a:bodyPr wrap="none">
            <a:spAutoFit/>
          </a:bodyPr>
          <a:lstStyle/>
          <a:p>
            <a:r>
              <a:rPr lang="ar-IQ" dirty="0">
                <a:latin typeface="Times New Roman" pitchFamily="18" charset="0"/>
                <a:cs typeface="Times New Roman" pitchFamily="18" charset="0"/>
              </a:rPr>
              <a:t>الاعلى نحو الايمن</a:t>
            </a:r>
            <a:endParaRPr lang="ar-IQ" dirty="0"/>
          </a:p>
        </p:txBody>
      </p:sp>
      <p:sp>
        <p:nvSpPr>
          <p:cNvPr id="23" name="مستطيل 22"/>
          <p:cNvSpPr/>
          <p:nvPr/>
        </p:nvSpPr>
        <p:spPr>
          <a:xfrm>
            <a:off x="6937026" y="5373216"/>
            <a:ext cx="1019830" cy="369332"/>
          </a:xfrm>
          <a:prstGeom prst="rect">
            <a:avLst/>
          </a:prstGeom>
        </p:spPr>
        <p:txBody>
          <a:bodyPr wrap="none">
            <a:spAutoFit/>
          </a:bodyPr>
          <a:lstStyle/>
          <a:p>
            <a:r>
              <a:rPr lang="ar-IQ" dirty="0">
                <a:latin typeface="Times New Roman" pitchFamily="18" charset="0"/>
                <a:cs typeface="Times New Roman" pitchFamily="18" charset="0"/>
              </a:rPr>
              <a:t>مائلة مقلوبة</a:t>
            </a:r>
            <a:endParaRPr lang="en-US" dirty="0">
              <a:latin typeface="Times New Roman" pitchFamily="18" charset="0"/>
              <a:cs typeface="Times New Roman" pitchFamily="18" charset="0"/>
            </a:endParaRPr>
          </a:p>
        </p:txBody>
      </p:sp>
      <p:sp>
        <p:nvSpPr>
          <p:cNvPr id="16" name="عنصر نائب لرقم الشريحة 15"/>
          <p:cNvSpPr>
            <a:spLocks noGrp="1"/>
          </p:cNvSpPr>
          <p:nvPr>
            <p:ph type="sldNum" idx="12"/>
          </p:nvPr>
        </p:nvSpPr>
        <p:spPr>
          <a:xfrm>
            <a:off x="6556321" y="6487903"/>
            <a:ext cx="2126880" cy="469489"/>
          </a:xfrm>
        </p:spPr>
        <p:txBody>
          <a:bodyPr/>
          <a:lstStyle/>
          <a:p>
            <a:pPr>
              <a:defRPr/>
            </a:pPr>
            <a:fld id="{D9ABFF17-70CD-4281-9DFF-42E2B69F843F}" type="slidenum">
              <a:rPr lang="en-US" smtClean="0">
                <a:solidFill>
                  <a:schemeClr val="tx1"/>
                </a:solidFill>
              </a:rPr>
              <a:pPr>
                <a:defRPr/>
              </a:pPr>
              <a:t>28</a:t>
            </a:fld>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93096"/>
            <a:ext cx="32385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G:\محاضرات التركيبية النظري\2013-10-15\00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595" t="30549" r="6325" b="38260"/>
          <a:stretch/>
        </p:blipFill>
        <p:spPr bwMode="auto">
          <a:xfrm>
            <a:off x="-48294" y="1052736"/>
            <a:ext cx="5274822" cy="2174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G:\محاضرات التركيبية النظري\2013-10-15\00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595" t="64391" r="6325" b="5186"/>
          <a:stretch/>
        </p:blipFill>
        <p:spPr bwMode="auto">
          <a:xfrm>
            <a:off x="-62345" y="3212976"/>
            <a:ext cx="5274822" cy="21212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محاضرات التركيبية النظري\2013-10-15\00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595" t="3316" r="53425" b="81723"/>
          <a:stretch/>
        </p:blipFill>
        <p:spPr bwMode="auto">
          <a:xfrm>
            <a:off x="141964" y="44624"/>
            <a:ext cx="2485820" cy="104311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101919" y="3284984"/>
            <a:ext cx="9292546" cy="0"/>
          </a:xfrm>
          <a:prstGeom prst="line">
            <a:avLst/>
          </a:prstGeom>
          <a:solidFill>
            <a:srgbClr val="00B8FF"/>
          </a:solidFill>
          <a:ln w="34925" cap="flat" cmpd="sng" algn="ctr">
            <a:solidFill>
              <a:schemeClr val="tx1"/>
            </a:solidFill>
            <a:prstDash val="sysDash"/>
            <a:round/>
            <a:headEnd type="none" w="med" len="med"/>
            <a:tailEnd type="none" w="med" len="med"/>
          </a:ln>
          <a:effectLst/>
        </p:spPr>
      </p:cxnSp>
      <p:sp>
        <p:nvSpPr>
          <p:cNvPr id="17" name="سهم منحني إلى الأعلى 16"/>
          <p:cNvSpPr/>
          <p:nvPr/>
        </p:nvSpPr>
        <p:spPr bwMode="auto">
          <a:xfrm rot="8142112">
            <a:off x="3823117" y="3415551"/>
            <a:ext cx="795228" cy="447429"/>
          </a:xfrm>
          <a:prstGeom prst="curvedUpArrow">
            <a:avLst>
              <a:gd name="adj1" fmla="val 19358"/>
              <a:gd name="adj2" fmla="val 33237"/>
              <a:gd name="adj3" fmla="val 250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3" name="عنصر نائب للتاريخ 2">
            <a:extLst>
              <a:ext uri="{FF2B5EF4-FFF2-40B4-BE49-F238E27FC236}">
                <a16:creationId xmlns:a16="http://schemas.microsoft.com/office/drawing/2014/main" id="{723A15BF-532B-ACBB-3BE1-DB0894388B8A}"/>
              </a:ext>
            </a:extLst>
          </p:cNvPr>
          <p:cNvSpPr>
            <a:spLocks noGrp="1"/>
          </p:cNvSpPr>
          <p:nvPr>
            <p:ph type="dt" idx="10"/>
          </p:nvPr>
        </p:nvSpPr>
        <p:spPr/>
        <p:txBody>
          <a:bodyPr/>
          <a:lstStyle/>
          <a:p>
            <a:pPr>
              <a:defRPr/>
            </a:pPr>
            <a:fld id="{AD45FC1E-1D0B-41CB-944D-E0592069ED10}"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61789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3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1)">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rgbClr val="FFFFCC"/>
                </a:solidFill>
              </a:rPr>
              <a:pPr>
                <a:defRPr/>
              </a:pPr>
              <a:t>29</a:t>
            </a:fld>
            <a:endParaRPr lang="en-US">
              <a:solidFill>
                <a:srgbClr val="FFFFCC"/>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6" t="18162" r="31081" b="12361"/>
          <a:stretch/>
        </p:blipFill>
        <p:spPr bwMode="auto">
          <a:xfrm>
            <a:off x="323528" y="260648"/>
            <a:ext cx="840312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4525089" y="476672"/>
            <a:ext cx="406951" cy="369332"/>
          </a:xfrm>
          <a:prstGeom prst="rect">
            <a:avLst/>
          </a:prstGeom>
          <a:solidFill>
            <a:schemeClr val="tx2"/>
          </a:solidFill>
        </p:spPr>
        <p:txBody>
          <a:bodyPr wrap="square" rtlCol="1">
            <a:spAutoFit/>
          </a:bodyPr>
          <a:lstStyle/>
          <a:p>
            <a:endParaRPr lang="ar-IQ" dirty="0"/>
          </a:p>
        </p:txBody>
      </p:sp>
      <p:sp>
        <p:nvSpPr>
          <p:cNvPr id="5" name="عنصر نائب للتاريخ 4">
            <a:extLst>
              <a:ext uri="{FF2B5EF4-FFF2-40B4-BE49-F238E27FC236}">
                <a16:creationId xmlns:a16="http://schemas.microsoft.com/office/drawing/2014/main" id="{42D1BFC3-8153-8D95-1AA3-32F8F4F36559}"/>
              </a:ext>
            </a:extLst>
          </p:cNvPr>
          <p:cNvSpPr>
            <a:spLocks noGrp="1"/>
          </p:cNvSpPr>
          <p:nvPr>
            <p:ph type="dt" idx="10"/>
          </p:nvPr>
        </p:nvSpPr>
        <p:spPr/>
        <p:txBody>
          <a:bodyPr/>
          <a:lstStyle/>
          <a:p>
            <a:pPr>
              <a:defRPr/>
            </a:pPr>
            <a:fld id="{DD1554A9-1211-467E-AD11-9602DD49A907}"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60364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65" y="824518"/>
            <a:ext cx="8656106" cy="6036833"/>
            <a:chOff x="-1137814" y="116632"/>
            <a:chExt cx="10289057" cy="6172200"/>
          </a:xfrm>
          <a:solidFill>
            <a:schemeClr val="bg1"/>
          </a:solidFill>
        </p:grpSpPr>
        <p:grpSp>
          <p:nvGrpSpPr>
            <p:cNvPr id="19" name="Group 18"/>
            <p:cNvGrpSpPr/>
            <p:nvPr/>
          </p:nvGrpSpPr>
          <p:grpSpPr>
            <a:xfrm>
              <a:off x="-1137814" y="116632"/>
              <a:ext cx="10289057" cy="6172200"/>
              <a:chOff x="-1137814" y="116632"/>
              <a:chExt cx="10289057" cy="6172200"/>
            </a:xfrm>
            <a:grpFill/>
          </p:grpSpPr>
          <p:grpSp>
            <p:nvGrpSpPr>
              <p:cNvPr id="18" name="Group 17"/>
              <p:cNvGrpSpPr/>
              <p:nvPr/>
            </p:nvGrpSpPr>
            <p:grpSpPr>
              <a:xfrm>
                <a:off x="-1137814" y="116632"/>
                <a:ext cx="10289057" cy="6172200"/>
                <a:chOff x="-1137814" y="116632"/>
                <a:chExt cx="10289057" cy="6172200"/>
              </a:xfrm>
              <a:grpFill/>
            </p:grpSpPr>
            <p:sp>
              <p:nvSpPr>
                <p:cNvPr id="8" name="Text Box 11"/>
                <p:cNvSpPr txBox="1">
                  <a:spLocks noChangeArrowheads="1"/>
                </p:cNvSpPr>
                <p:nvPr/>
              </p:nvSpPr>
              <p:spPr bwMode="auto">
                <a:xfrm>
                  <a:off x="-1137814" y="5755573"/>
                  <a:ext cx="2700338"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Vertical Axial Plane</a:t>
                  </a:r>
                </a:p>
              </p:txBody>
            </p:sp>
            <p:grpSp>
              <p:nvGrpSpPr>
                <p:cNvPr id="17" name="Group 16"/>
                <p:cNvGrpSpPr/>
                <p:nvPr/>
              </p:nvGrpSpPr>
              <p:grpSpPr>
                <a:xfrm>
                  <a:off x="1518884" y="116632"/>
                  <a:ext cx="7632359" cy="6172200"/>
                  <a:chOff x="1518884" y="116632"/>
                  <a:chExt cx="7632359" cy="6172200"/>
                </a:xfrm>
                <a:grpFill/>
              </p:grpSpPr>
              <p:grpSp>
                <p:nvGrpSpPr>
                  <p:cNvPr id="16" name="Group 15"/>
                  <p:cNvGrpSpPr/>
                  <p:nvPr/>
                </p:nvGrpSpPr>
                <p:grpSpPr>
                  <a:xfrm>
                    <a:off x="1518884" y="116632"/>
                    <a:ext cx="7632359" cy="6172200"/>
                    <a:chOff x="1518884" y="116632"/>
                    <a:chExt cx="7632359" cy="6172200"/>
                  </a:xfrm>
                  <a:grpFill/>
                </p:grpSpPr>
                <p:grpSp>
                  <p:nvGrpSpPr>
                    <p:cNvPr id="15" name="Group 14"/>
                    <p:cNvGrpSpPr/>
                    <p:nvPr/>
                  </p:nvGrpSpPr>
                  <p:grpSpPr>
                    <a:xfrm>
                      <a:off x="1518884" y="116632"/>
                      <a:ext cx="7591575" cy="6172200"/>
                      <a:chOff x="1518884" y="116632"/>
                      <a:chExt cx="7591575" cy="6172200"/>
                    </a:xfrm>
                    <a:grpFill/>
                  </p:grpSpPr>
                  <p:graphicFrame>
                    <p:nvGraphicFramePr>
                      <p:cNvPr id="2" name="Object 1"/>
                      <p:cNvGraphicFramePr>
                        <a:graphicFrameLocks/>
                      </p:cNvGraphicFramePr>
                      <p:nvPr>
                        <p:extLst>
                          <p:ext uri="{D42A27DB-BD31-4B8C-83A1-F6EECF244321}">
                            <p14:modId xmlns:p14="http://schemas.microsoft.com/office/powerpoint/2010/main" val="1432114121"/>
                          </p:ext>
                        </p:extLst>
                      </p:nvPr>
                    </p:nvGraphicFramePr>
                    <p:xfrm>
                      <a:off x="1518884" y="116632"/>
                      <a:ext cx="6248400" cy="6172200"/>
                    </p:xfrm>
                    <a:graphic>
                      <a:graphicData uri="http://schemas.openxmlformats.org/presentationml/2006/ole">
                        <mc:AlternateContent xmlns:mc="http://schemas.openxmlformats.org/markup-compatibility/2006">
                          <mc:Choice xmlns:v="urn:schemas-microsoft-com:vml" Requires="v">
                            <p:oleObj r:id="rId3" imgW="4291044" imgH="5910306" progId="">
                              <p:embed/>
                            </p:oleObj>
                          </mc:Choice>
                          <mc:Fallback>
                            <p:oleObj r:id="rId3" imgW="4291044" imgH="5910306"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884" y="116632"/>
                                    <a:ext cx="6248400" cy="617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 Box 21"/>
                      <p:cNvSpPr txBox="1">
                        <a:spLocks noChangeArrowheads="1"/>
                      </p:cNvSpPr>
                      <p:nvPr/>
                    </p:nvSpPr>
                    <p:spPr bwMode="auto">
                      <a:xfrm>
                        <a:off x="5941809" y="1426121"/>
                        <a:ext cx="3168650"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Horizontal Hinge Line</a:t>
                        </a:r>
                      </a:p>
                    </p:txBody>
                  </p:sp>
                  <p:sp>
                    <p:nvSpPr>
                      <p:cNvPr id="10" name="Text Box 12"/>
                      <p:cNvSpPr txBox="1">
                        <a:spLocks noChangeArrowheads="1"/>
                      </p:cNvSpPr>
                      <p:nvPr/>
                    </p:nvSpPr>
                    <p:spPr bwMode="auto">
                      <a:xfrm>
                        <a:off x="6320034" y="1775547"/>
                        <a:ext cx="2700337" cy="338554"/>
                      </a:xfrm>
                      <a:prstGeom prst="rect">
                        <a:avLst/>
                      </a:prstGeom>
                      <a:grpFill/>
                      <a:ln>
                        <a:noFill/>
                      </a:ln>
                      <a:effectLst>
                        <a:prstShdw prst="shdw17" dist="17961" dir="2700000">
                          <a:schemeClr val="bg1"/>
                        </a:prstShdw>
                      </a:effectLst>
                    </p:spPr>
                    <p:txBody>
                      <a:bodyPr>
                        <a:spAutoFit/>
                      </a:bodyPr>
                      <a:lstStyle/>
                      <a:p>
                        <a:pPr>
                          <a:spcBef>
                            <a:spcPct val="50000"/>
                          </a:spcBef>
                          <a:defRPr/>
                        </a:pPr>
                        <a:r>
                          <a:rPr lang="en-US" sz="1600" kern="0" dirty="0">
                            <a:solidFill>
                              <a:srgbClr val="000000"/>
                            </a:solidFill>
                          </a:rPr>
                          <a:t>Inclined Axial Plane</a:t>
                        </a:r>
                      </a:p>
                    </p:txBody>
                  </p:sp>
                </p:grpSp>
                <p:sp>
                  <p:nvSpPr>
                    <p:cNvPr id="11" name="Text Box 22"/>
                    <p:cNvSpPr txBox="1">
                      <a:spLocks noChangeArrowheads="1"/>
                    </p:cNvSpPr>
                    <p:nvPr/>
                  </p:nvSpPr>
                  <p:spPr bwMode="auto">
                    <a:xfrm>
                      <a:off x="6579146" y="3355457"/>
                      <a:ext cx="2572097" cy="346146"/>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square">
                      <a:spAutoFit/>
                    </a:bodyPr>
                    <a:lstStyle/>
                    <a:p>
                      <a:pPr>
                        <a:spcBef>
                          <a:spcPct val="50000"/>
                        </a:spcBef>
                        <a:defRPr/>
                      </a:pPr>
                      <a:r>
                        <a:rPr lang="en-US" sz="1600" kern="0" dirty="0">
                          <a:solidFill>
                            <a:srgbClr val="000000"/>
                          </a:solidFill>
                        </a:rPr>
                        <a:t>Horizontal Hinge Line</a:t>
                      </a:r>
                    </a:p>
                  </p:txBody>
                </p:sp>
                <p:sp>
                  <p:nvSpPr>
                    <p:cNvPr id="12" name="Text Box 13"/>
                    <p:cNvSpPr txBox="1">
                      <a:spLocks noChangeArrowheads="1"/>
                    </p:cNvSpPr>
                    <p:nvPr/>
                  </p:nvSpPr>
                  <p:spPr bwMode="auto">
                    <a:xfrm>
                      <a:off x="5639128" y="3657534"/>
                      <a:ext cx="3492500"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Horizontal Axial Plane</a:t>
                      </a:r>
                    </a:p>
                  </p:txBody>
                </p:sp>
              </p:grpSp>
              <p:sp>
                <p:nvSpPr>
                  <p:cNvPr id="13" name="Text Box 24"/>
                  <p:cNvSpPr txBox="1">
                    <a:spLocks noChangeArrowheads="1"/>
                  </p:cNvSpPr>
                  <p:nvPr/>
                </p:nvSpPr>
                <p:spPr bwMode="auto">
                  <a:xfrm>
                    <a:off x="5639128" y="5417019"/>
                    <a:ext cx="3168650"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Inclined Hinge Line</a:t>
                    </a:r>
                  </a:p>
                </p:txBody>
              </p:sp>
              <p:sp>
                <p:nvSpPr>
                  <p:cNvPr id="14" name="Text Box 19"/>
                  <p:cNvSpPr txBox="1">
                    <a:spLocks noChangeArrowheads="1"/>
                  </p:cNvSpPr>
                  <p:nvPr/>
                </p:nvSpPr>
                <p:spPr bwMode="auto">
                  <a:xfrm>
                    <a:off x="6109976" y="5751857"/>
                    <a:ext cx="2700337"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Inclined Axial Plane</a:t>
                    </a:r>
                  </a:p>
                </p:txBody>
              </p:sp>
            </p:grpSp>
            <p:sp>
              <p:nvSpPr>
                <p:cNvPr id="7" name="Text Box 25"/>
                <p:cNvSpPr txBox="1">
                  <a:spLocks noChangeArrowheads="1"/>
                </p:cNvSpPr>
                <p:nvPr/>
              </p:nvSpPr>
              <p:spPr bwMode="auto">
                <a:xfrm>
                  <a:off x="-1062551" y="5405000"/>
                  <a:ext cx="2656698" cy="362590"/>
                </a:xfrm>
                <a:prstGeom prst="rect">
                  <a:avLst/>
                </a:prstGeom>
                <a:noFill/>
                <a:ln w="19050" algn="ctr">
                  <a:noFill/>
                  <a:miter lim="800000"/>
                  <a:headEnd/>
                  <a:tailEnd/>
                </a:ln>
                <a:effectLst>
                  <a:prstShdw prst="shdw17" dist="17961" dir="2700000">
                    <a:schemeClr val="bg1"/>
                  </a:prstShdw>
                </a:effectLst>
              </p:spPr>
              <p:txBody>
                <a:bodyPr wrap="square">
                  <a:spAutoFit/>
                </a:bodyPr>
                <a:lstStyle/>
                <a:p>
                  <a:pPr>
                    <a:spcBef>
                      <a:spcPct val="50000"/>
                    </a:spcBef>
                    <a:defRPr/>
                  </a:pPr>
                  <a:r>
                    <a:rPr lang="en-US" sz="1600" kern="0" dirty="0">
                      <a:solidFill>
                        <a:srgbClr val="000000"/>
                      </a:solidFill>
                    </a:rPr>
                    <a:t>Vertical Hinge Line</a:t>
                  </a:r>
                </a:p>
              </p:txBody>
            </p:sp>
          </p:grpSp>
          <p:sp>
            <p:nvSpPr>
              <p:cNvPr id="5" name="Text Box 23"/>
              <p:cNvSpPr txBox="1">
                <a:spLocks noChangeArrowheads="1"/>
              </p:cNvSpPr>
              <p:nvPr/>
            </p:nvSpPr>
            <p:spPr bwMode="auto">
              <a:xfrm rot="19979880">
                <a:off x="-574289" y="3355457"/>
                <a:ext cx="2475919" cy="346146"/>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wrap="square">
                <a:spAutoFit/>
              </a:bodyPr>
              <a:lstStyle/>
              <a:p>
                <a:pPr>
                  <a:spcBef>
                    <a:spcPct val="50000"/>
                  </a:spcBef>
                </a:pPr>
                <a:r>
                  <a:rPr lang="en-US" sz="1600" dirty="0">
                    <a:solidFill>
                      <a:srgbClr val="000000"/>
                    </a:solidFill>
                  </a:rPr>
                  <a:t>Inclined Hinge Line</a:t>
                </a:r>
              </a:p>
            </p:txBody>
          </p:sp>
          <p:sp>
            <p:nvSpPr>
              <p:cNvPr id="6" name="Text Box 10"/>
              <p:cNvSpPr txBox="1">
                <a:spLocks noChangeArrowheads="1"/>
              </p:cNvSpPr>
              <p:nvPr/>
            </p:nvSpPr>
            <p:spPr bwMode="auto">
              <a:xfrm rot="20020376">
                <a:off x="-664841" y="3672060"/>
                <a:ext cx="2700337" cy="362590"/>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defRPr/>
                </a:pPr>
                <a:r>
                  <a:rPr lang="en-US" sz="1600" kern="0" dirty="0">
                    <a:solidFill>
                      <a:srgbClr val="000000"/>
                    </a:solidFill>
                  </a:rPr>
                  <a:t>Vertical Axial Plane</a:t>
                </a:r>
              </a:p>
            </p:txBody>
          </p:sp>
        </p:grpSp>
        <p:sp>
          <p:nvSpPr>
            <p:cNvPr id="4" name="Text Box 4"/>
            <p:cNvSpPr txBox="1">
              <a:spLocks noChangeArrowheads="1"/>
            </p:cNvSpPr>
            <p:nvPr/>
          </p:nvSpPr>
          <p:spPr bwMode="auto">
            <a:xfrm rot="19860142">
              <a:off x="-352823" y="1836114"/>
              <a:ext cx="2700338"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pPr>
              <a:r>
                <a:rPr lang="en-US" sz="1600" dirty="0">
                  <a:solidFill>
                    <a:srgbClr val="000000"/>
                  </a:solidFill>
                </a:rPr>
                <a:t>Vertical Axial Plane</a:t>
              </a:r>
            </a:p>
          </p:txBody>
        </p:sp>
        <p:sp>
          <p:nvSpPr>
            <p:cNvPr id="3" name="Text Box 20"/>
            <p:cNvSpPr txBox="1">
              <a:spLocks noChangeArrowheads="1"/>
            </p:cNvSpPr>
            <p:nvPr/>
          </p:nvSpPr>
          <p:spPr bwMode="auto">
            <a:xfrm rot="19682787">
              <a:off x="-781887" y="1606270"/>
              <a:ext cx="3168650" cy="338554"/>
            </a:xfrm>
            <a:prstGeom prst="rect">
              <a:avLst/>
            </a:prstGeom>
            <a:grpFill/>
            <a:ln>
              <a:noFill/>
            </a:ln>
            <a:effectLst>
              <a:prstShdw prst="shdw17" dist="17961" dir="2700000">
                <a:schemeClr val="bg1"/>
              </a:prstShdw>
            </a:effectLst>
            <a:extLs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spcBef>
                  <a:spcPct val="50000"/>
                </a:spcBef>
              </a:pPr>
              <a:r>
                <a:rPr lang="en-US" sz="1600" dirty="0">
                  <a:solidFill>
                    <a:srgbClr val="000000"/>
                  </a:solidFill>
                </a:rPr>
                <a:t>Horizontal Hinge Line</a:t>
              </a:r>
            </a:p>
          </p:txBody>
        </p:sp>
      </p:grpSp>
      <p:sp>
        <p:nvSpPr>
          <p:cNvPr id="23" name="TextBox 22"/>
          <p:cNvSpPr txBox="1"/>
          <p:nvPr/>
        </p:nvSpPr>
        <p:spPr>
          <a:xfrm>
            <a:off x="1417325" y="332656"/>
            <a:ext cx="7691179" cy="584775"/>
          </a:xfrm>
          <a:prstGeom prst="rect">
            <a:avLst/>
          </a:prstGeom>
          <a:noFill/>
        </p:spPr>
        <p:txBody>
          <a:bodyPr wrap="square" rtlCol="0">
            <a:spAutoFit/>
          </a:bodyPr>
          <a:lstStyle/>
          <a:p>
            <a:pPr algn="r"/>
            <a:r>
              <a:rPr lang="ar-IQ" sz="1600" dirty="0">
                <a:solidFill>
                  <a:srgbClr val="000000"/>
                </a:solidFill>
                <a:latin typeface="Times New Roman" pitchFamily="18" charset="0"/>
                <a:cs typeface="Times New Roman" pitchFamily="18" charset="0"/>
              </a:rPr>
              <a:t>وادناه بعض الوضعيات المختلفة للمستوي المحوري ومحور الطية( خط مفصل الطية )                                                   ( </a:t>
            </a:r>
            <a:r>
              <a:rPr lang="en-US" sz="1600" dirty="0" err="1">
                <a:solidFill>
                  <a:srgbClr val="000000"/>
                </a:solidFill>
                <a:latin typeface="Times New Roman" pitchFamily="18" charset="0"/>
                <a:cs typeface="Times New Roman" pitchFamily="18" charset="0"/>
              </a:rPr>
              <a:t>aa</a:t>
            </a:r>
            <a:r>
              <a:rPr lang="ar-IQ" sz="1600" dirty="0">
                <a:solidFill>
                  <a:srgbClr val="000000"/>
                </a:solidFill>
                <a:latin typeface="Times New Roman" pitchFamily="18" charset="0"/>
                <a:cs typeface="Times New Roman" pitchFamily="18" charset="0"/>
              </a:rPr>
              <a:t>  يمثل خط المفصل.  المخطط يمثل المستوي المحوري)   </a:t>
            </a:r>
            <a:endParaRPr lang="en-US" sz="1600" dirty="0">
              <a:solidFill>
                <a:srgbClr val="000000"/>
              </a:solidFill>
              <a:latin typeface="Times New Roman" pitchFamily="18" charset="0"/>
              <a:cs typeface="Times New Roman" pitchFamily="18" charset="0"/>
            </a:endParaRPr>
          </a:p>
        </p:txBody>
      </p:sp>
      <p:sp>
        <p:nvSpPr>
          <p:cNvPr id="22" name="مربع نص 21"/>
          <p:cNvSpPr txBox="1"/>
          <p:nvPr/>
        </p:nvSpPr>
        <p:spPr>
          <a:xfrm>
            <a:off x="2379709" y="995112"/>
            <a:ext cx="310860" cy="369332"/>
          </a:xfrm>
          <a:prstGeom prst="rect">
            <a:avLst/>
          </a:prstGeom>
          <a:solidFill>
            <a:schemeClr val="bg1"/>
          </a:solidFill>
        </p:spPr>
        <p:txBody>
          <a:bodyPr wrap="square" rtlCol="1">
            <a:spAutoFit/>
          </a:bodyPr>
          <a:lstStyle/>
          <a:p>
            <a:r>
              <a:rPr lang="en-US" dirty="0"/>
              <a:t>a</a:t>
            </a:r>
            <a:endParaRPr lang="ar-IQ" dirty="0"/>
          </a:p>
        </p:txBody>
      </p:sp>
      <p:sp>
        <p:nvSpPr>
          <p:cNvPr id="26" name="مربع نص 25"/>
          <p:cNvSpPr txBox="1"/>
          <p:nvPr/>
        </p:nvSpPr>
        <p:spPr>
          <a:xfrm>
            <a:off x="3563888" y="1184290"/>
            <a:ext cx="288032" cy="369332"/>
          </a:xfrm>
          <a:prstGeom prst="rect">
            <a:avLst/>
          </a:prstGeom>
          <a:solidFill>
            <a:schemeClr val="bg1"/>
          </a:solidFill>
        </p:spPr>
        <p:txBody>
          <a:bodyPr wrap="square" rtlCol="1">
            <a:spAutoFit/>
          </a:bodyPr>
          <a:lstStyle/>
          <a:p>
            <a:r>
              <a:rPr lang="en-US" dirty="0"/>
              <a:t>a</a:t>
            </a:r>
            <a:endParaRPr lang="ar-IQ" dirty="0"/>
          </a:p>
        </p:txBody>
      </p:sp>
      <p:sp>
        <p:nvSpPr>
          <p:cNvPr id="25" name="عنصر نائب للتذييل 24"/>
          <p:cNvSpPr>
            <a:spLocks noGrp="1"/>
          </p:cNvSpPr>
          <p:nvPr>
            <p:ph type="ftr" idx="11"/>
          </p:nvPr>
        </p:nvSpPr>
        <p:spPr/>
        <p:txBody>
          <a:bodyPr/>
          <a:lstStyle/>
          <a:p>
            <a:pPr>
              <a:defRPr/>
            </a:pPr>
            <a:r>
              <a:rPr lang="en-US">
                <a:solidFill>
                  <a:srgbClr val="FFFFCC"/>
                </a:solidFill>
              </a:rPr>
              <a:t>1</a:t>
            </a:r>
          </a:p>
        </p:txBody>
      </p:sp>
      <p:sp>
        <p:nvSpPr>
          <p:cNvPr id="27" name="عنصر نائب لرقم الشريحة 26"/>
          <p:cNvSpPr>
            <a:spLocks noGrp="1"/>
          </p:cNvSpPr>
          <p:nvPr>
            <p:ph type="sldNum" idx="12"/>
          </p:nvPr>
        </p:nvSpPr>
        <p:spPr/>
        <p:txBody>
          <a:bodyPr/>
          <a:lstStyle/>
          <a:p>
            <a:pPr>
              <a:defRPr/>
            </a:pPr>
            <a:fld id="{A212BDC4-2B0B-49DD-BA40-1D909EB315C1}" type="slidenum">
              <a:rPr lang="en-US" smtClean="0">
                <a:solidFill>
                  <a:schemeClr val="tx1"/>
                </a:solidFill>
              </a:rPr>
              <a:pPr>
                <a:defRPr/>
              </a:pPr>
              <a:t>3</a:t>
            </a:fld>
            <a:endParaRPr lang="en-US" dirty="0">
              <a:solidFill>
                <a:schemeClr val="tx1"/>
              </a:solidFill>
            </a:endParaRPr>
          </a:p>
        </p:txBody>
      </p:sp>
      <p:sp>
        <p:nvSpPr>
          <p:cNvPr id="21" name="مستطيل 20"/>
          <p:cNvSpPr/>
          <p:nvPr/>
        </p:nvSpPr>
        <p:spPr>
          <a:xfrm>
            <a:off x="35496" y="44624"/>
            <a:ext cx="9577064" cy="861774"/>
          </a:xfrm>
          <a:prstGeom prst="rect">
            <a:avLst/>
          </a:prstGeom>
        </p:spPr>
        <p:txBody>
          <a:bodyPr wrap="square">
            <a:spAutoFit/>
          </a:bodyPr>
          <a:lstStyle/>
          <a:p>
            <a:pPr algn="l"/>
            <a:r>
              <a:rPr lang="en-US" sz="1600" dirty="0"/>
              <a:t>A few of the different </a:t>
            </a:r>
            <a:r>
              <a:rPr lang="en-US" sz="1600" dirty="0" err="1"/>
              <a:t>atittudes</a:t>
            </a:r>
            <a:r>
              <a:rPr lang="en-US" sz="1600" dirty="0"/>
              <a:t> assumed by axial plane and  hinges of folds,.</a:t>
            </a:r>
          </a:p>
          <a:p>
            <a:pPr algn="l"/>
            <a:r>
              <a:rPr lang="en-US" sz="1600" dirty="0"/>
              <a:t>axial plane is shaded in each diagram.</a:t>
            </a:r>
            <a:endParaRPr lang="ar-IQ" sz="1600" dirty="0"/>
          </a:p>
          <a:p>
            <a:pPr algn="l"/>
            <a:r>
              <a:rPr lang="en-US" sz="1600" dirty="0"/>
              <a:t>Is hinge of fold.</a:t>
            </a:r>
            <a:r>
              <a:rPr lang="ar-IQ" sz="1600" dirty="0"/>
              <a:t> </a:t>
            </a:r>
            <a:r>
              <a:rPr lang="en-US" sz="1600" dirty="0" err="1"/>
              <a:t>aa</a:t>
            </a:r>
            <a:r>
              <a:rPr lang="en-US" sz="1600" dirty="0"/>
              <a:t>′</a:t>
            </a:r>
            <a:endParaRPr lang="ar-IQ" sz="1600" dirty="0"/>
          </a:p>
        </p:txBody>
      </p:sp>
      <p:sp>
        <p:nvSpPr>
          <p:cNvPr id="24" name="عنصر نائب للتاريخ 23">
            <a:extLst>
              <a:ext uri="{FF2B5EF4-FFF2-40B4-BE49-F238E27FC236}">
                <a16:creationId xmlns:a16="http://schemas.microsoft.com/office/drawing/2014/main" id="{513F3F90-94B5-E1F4-559C-ED52A89F3229}"/>
              </a:ext>
            </a:extLst>
          </p:cNvPr>
          <p:cNvSpPr>
            <a:spLocks noGrp="1"/>
          </p:cNvSpPr>
          <p:nvPr>
            <p:ph type="dt" idx="10"/>
          </p:nvPr>
        </p:nvSpPr>
        <p:spPr/>
        <p:txBody>
          <a:bodyPr/>
          <a:lstStyle/>
          <a:p>
            <a:pPr>
              <a:defRPr/>
            </a:pPr>
            <a:fld id="{0D661862-6876-4636-871A-6A22D68064CA}"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71916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rgbClr val="FFFFCC"/>
                </a:solidFill>
              </a:rPr>
              <a:pPr>
                <a:defRPr/>
              </a:pPr>
              <a:t>30</a:t>
            </a:fld>
            <a:endParaRPr lang="en-US">
              <a:solidFill>
                <a:srgbClr val="FFFFCC"/>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4" t="18925" r="30128" b="12946"/>
          <a:stretch/>
        </p:blipFill>
        <p:spPr bwMode="auto">
          <a:xfrm>
            <a:off x="422814" y="332656"/>
            <a:ext cx="825364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611560" y="404664"/>
            <a:ext cx="360040" cy="369332"/>
          </a:xfrm>
          <a:prstGeom prst="rect">
            <a:avLst/>
          </a:prstGeom>
          <a:solidFill>
            <a:schemeClr val="accent4">
              <a:lumMod val="95000"/>
              <a:lumOff val="5000"/>
            </a:schemeClr>
          </a:solidFill>
        </p:spPr>
        <p:txBody>
          <a:bodyPr wrap="square" rtlCol="1">
            <a:spAutoFit/>
          </a:bodyPr>
          <a:lstStyle/>
          <a:p>
            <a:endParaRPr lang="ar-IQ" dirty="0"/>
          </a:p>
        </p:txBody>
      </p:sp>
      <p:sp>
        <p:nvSpPr>
          <p:cNvPr id="5" name="عنصر نائب للتاريخ 4">
            <a:extLst>
              <a:ext uri="{FF2B5EF4-FFF2-40B4-BE49-F238E27FC236}">
                <a16:creationId xmlns:a16="http://schemas.microsoft.com/office/drawing/2014/main" id="{1D36B62D-7B8F-04F2-5B30-CF5C3664DC97}"/>
              </a:ext>
            </a:extLst>
          </p:cNvPr>
          <p:cNvSpPr>
            <a:spLocks noGrp="1"/>
          </p:cNvSpPr>
          <p:nvPr>
            <p:ph type="dt" idx="10"/>
          </p:nvPr>
        </p:nvSpPr>
        <p:spPr/>
        <p:txBody>
          <a:bodyPr/>
          <a:lstStyle/>
          <a:p>
            <a:pPr>
              <a:defRPr/>
            </a:pPr>
            <a:fld id="{AAA16867-9B77-4F0F-9D8F-B2539254661C}"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4270498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2848" t="57622" r="34562" b="32128"/>
          <a:stretch/>
        </p:blipFill>
        <p:spPr bwMode="auto">
          <a:xfrm>
            <a:off x="123891" y="3300264"/>
            <a:ext cx="4176646" cy="214496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635896" y="1708771"/>
            <a:ext cx="5904656" cy="2369880"/>
          </a:xfrm>
          <a:prstGeom prst="rect">
            <a:avLst/>
          </a:prstGeom>
        </p:spPr>
        <p:txBody>
          <a:bodyPr wrap="square">
            <a:spAutoFit/>
          </a:bodyPr>
          <a:lstStyle/>
          <a:p>
            <a:pPr marL="457200" lvl="0" indent="-457200">
              <a:buFontTx/>
              <a:buChar char="-"/>
              <a:defRPr/>
            </a:pPr>
            <a:endParaRPr lang="ar-SA" sz="3200" dirty="0">
              <a:solidFill>
                <a:sysClr val="windowText" lastClr="000000"/>
              </a:solidFill>
              <a:latin typeface="Calibri"/>
              <a:cs typeface="Arial"/>
            </a:endParaRPr>
          </a:p>
          <a:p>
            <a:pPr marL="457200" lvl="0" indent="-457200">
              <a:buFontTx/>
              <a:buChar char="-"/>
              <a:defRPr/>
            </a:pPr>
            <a:endParaRPr lang="ar-SA" sz="3200" dirty="0">
              <a:solidFill>
                <a:sysClr val="windowText" lastClr="000000"/>
              </a:solidFill>
              <a:latin typeface="Calibri"/>
              <a:cs typeface="Arial"/>
            </a:endParaRPr>
          </a:p>
          <a:p>
            <a:pPr marL="457200" lvl="0" indent="-457200">
              <a:buFontTx/>
              <a:buChar char="-"/>
              <a:defRPr/>
            </a:pPr>
            <a:endParaRPr lang="ar-SA" sz="3200" dirty="0">
              <a:solidFill>
                <a:sysClr val="windowText" lastClr="000000"/>
              </a:solidFill>
              <a:latin typeface="Calibri"/>
              <a:cs typeface="Arial"/>
            </a:endParaRPr>
          </a:p>
          <a:p>
            <a:pPr marL="457200" lvl="0" indent="-457200">
              <a:buFontTx/>
              <a:buChar char="-"/>
              <a:defRPr/>
            </a:pPr>
            <a:endParaRPr lang="ar-SA" sz="3200" dirty="0">
              <a:solidFill>
                <a:sysClr val="windowText" lastClr="000000"/>
              </a:solidFill>
              <a:latin typeface="Calibri"/>
              <a:cs typeface="Arial"/>
            </a:endParaRPr>
          </a:p>
          <a:p>
            <a:pPr marL="457200" lvl="0" indent="-457200">
              <a:buFontTx/>
              <a:buChar char="-"/>
              <a:defRPr/>
            </a:pPr>
            <a:r>
              <a:rPr lang="ar-SA" sz="2000" dirty="0">
                <a:solidFill>
                  <a:sysClr val="windowText" lastClr="000000"/>
                </a:solidFill>
                <a:latin typeface="Calibri"/>
                <a:cs typeface="Arial"/>
              </a:rPr>
              <a:t>      </a:t>
            </a:r>
          </a:p>
        </p:txBody>
      </p:sp>
      <p:pic>
        <p:nvPicPr>
          <p:cNvPr id="12" name="Picture 1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2848" t="67213" r="34562" b="19571"/>
          <a:stretch/>
        </p:blipFill>
        <p:spPr bwMode="auto">
          <a:xfrm>
            <a:off x="4152190" y="3396930"/>
            <a:ext cx="3802855" cy="2264318"/>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357764" y="5389942"/>
            <a:ext cx="3708899" cy="400110"/>
          </a:xfrm>
          <a:prstGeom prst="rect">
            <a:avLst/>
          </a:prstGeom>
        </p:spPr>
        <p:txBody>
          <a:bodyPr wrap="none">
            <a:spAutoFit/>
          </a:bodyPr>
          <a:lstStyle/>
          <a:p>
            <a:pPr marL="457200" lvl="0" indent="-457200">
              <a:buFontTx/>
              <a:buChar char="-"/>
              <a:defRPr/>
            </a:pPr>
            <a:r>
              <a:rPr lang="ar-SA" sz="2000" dirty="0">
                <a:solidFill>
                  <a:sysClr val="windowText" lastClr="000000"/>
                </a:solidFill>
                <a:latin typeface="Calibri"/>
                <a:cs typeface="Arial"/>
              </a:rPr>
              <a:t>شقوق الانكماش </a:t>
            </a:r>
            <a:r>
              <a:rPr lang="en-US" sz="2000" dirty="0">
                <a:solidFill>
                  <a:sysClr val="windowText" lastClr="000000"/>
                </a:solidFill>
                <a:latin typeface="Calibri"/>
                <a:cs typeface="Arial"/>
              </a:rPr>
              <a:t>Shrinkage crakes</a:t>
            </a:r>
            <a:endParaRPr lang="ar-SA" sz="2000" dirty="0">
              <a:solidFill>
                <a:sysClr val="windowText" lastClr="000000"/>
              </a:solidFill>
              <a:latin typeface="Calibri"/>
              <a:cs typeface="Arial"/>
            </a:endParaRPr>
          </a:p>
        </p:txBody>
      </p:sp>
      <p:sp>
        <p:nvSpPr>
          <p:cNvPr id="13" name="Rectangle 12"/>
          <p:cNvSpPr/>
          <p:nvPr/>
        </p:nvSpPr>
        <p:spPr>
          <a:xfrm>
            <a:off x="5002785" y="5448853"/>
            <a:ext cx="2101665" cy="400110"/>
          </a:xfrm>
          <a:prstGeom prst="rect">
            <a:avLst/>
          </a:prstGeom>
        </p:spPr>
        <p:txBody>
          <a:bodyPr wrap="none">
            <a:spAutoFit/>
          </a:bodyPr>
          <a:lstStyle/>
          <a:p>
            <a:r>
              <a:rPr lang="ar-SA" sz="2000" dirty="0">
                <a:solidFill>
                  <a:sysClr val="windowText" lastClr="000000"/>
                </a:solidFill>
                <a:latin typeface="Calibri"/>
                <a:cs typeface="Arial"/>
              </a:rPr>
              <a:t>طبع الثقل </a:t>
            </a:r>
            <a:r>
              <a:rPr lang="en-US" sz="2000" dirty="0">
                <a:solidFill>
                  <a:sysClr val="windowText" lastClr="000000"/>
                </a:solidFill>
                <a:latin typeface="Calibri"/>
                <a:cs typeface="Arial"/>
              </a:rPr>
              <a:t> load casts</a:t>
            </a:r>
            <a:endParaRPr lang="en-US" dirty="0"/>
          </a:p>
        </p:txBody>
      </p:sp>
      <p:pic>
        <p:nvPicPr>
          <p:cNvPr id="16" name="Picture 2" descr="G:\محاضرات التركيبية النظري\2013-10-15\004.jp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073" t="13791" r="6953" b="11696"/>
          <a:stretch/>
        </p:blipFill>
        <p:spPr bwMode="auto">
          <a:xfrm>
            <a:off x="175182" y="404664"/>
            <a:ext cx="6054436" cy="29510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20072" y="2209057"/>
            <a:ext cx="3744416" cy="1015663"/>
          </a:xfrm>
          <a:prstGeom prst="rect">
            <a:avLst/>
          </a:prstGeom>
          <a:noFill/>
        </p:spPr>
        <p:txBody>
          <a:bodyPr wrap="square" rtlCol="0">
            <a:spAutoFit/>
          </a:bodyPr>
          <a:lstStyle/>
          <a:p>
            <a:r>
              <a:rPr lang="ar-IQ" dirty="0"/>
              <a:t> </a:t>
            </a:r>
            <a:r>
              <a:rPr lang="en-US" dirty="0"/>
              <a:t>B</a:t>
            </a:r>
            <a:r>
              <a:rPr lang="ar-IQ" sz="2000" dirty="0">
                <a:latin typeface="Times New Roman" pitchFamily="18" charset="0"/>
                <a:cs typeface="Times New Roman" pitchFamily="18" charset="0"/>
              </a:rPr>
              <a:t>-عدم توافق موضعي:</a:t>
            </a:r>
          </a:p>
          <a:p>
            <a:r>
              <a:rPr lang="ar-IQ" sz="2000" dirty="0">
                <a:latin typeface="Times New Roman" pitchFamily="18" charset="0"/>
                <a:cs typeface="Times New Roman" pitchFamily="18" charset="0"/>
              </a:rPr>
              <a:t>شظايا من الطفل  ضمن  طبقة الحجر الرملي (الفوقية) </a:t>
            </a:r>
            <a:endParaRPr lang="en-US" sz="2000" dirty="0">
              <a:latin typeface="Times New Roman" pitchFamily="18" charset="0"/>
              <a:cs typeface="Times New Roman" pitchFamily="18" charset="0"/>
            </a:endParaRPr>
          </a:p>
        </p:txBody>
      </p:sp>
      <p:sp>
        <p:nvSpPr>
          <p:cNvPr id="18" name="TextBox 17"/>
          <p:cNvSpPr txBox="1"/>
          <p:nvPr/>
        </p:nvSpPr>
        <p:spPr>
          <a:xfrm>
            <a:off x="6053618" y="942819"/>
            <a:ext cx="2883202" cy="707886"/>
          </a:xfrm>
          <a:prstGeom prst="rect">
            <a:avLst/>
          </a:prstGeom>
          <a:noFill/>
        </p:spPr>
        <p:txBody>
          <a:bodyPr wrap="square" rtlCol="0">
            <a:spAutoFit/>
          </a:bodyPr>
          <a:lstStyle/>
          <a:p>
            <a:r>
              <a:rPr lang="en-US" sz="2000" dirty="0">
                <a:latin typeface="Times New Roman" pitchFamily="18" charset="0"/>
                <a:cs typeface="Times New Roman" pitchFamily="18" charset="0"/>
              </a:rPr>
              <a:t>A </a:t>
            </a:r>
            <a:r>
              <a:rPr lang="ar-IQ" sz="2000" dirty="0">
                <a:latin typeface="Times New Roman" pitchFamily="18" charset="0"/>
                <a:cs typeface="Times New Roman" pitchFamily="18" charset="0"/>
              </a:rPr>
              <a:t>– قناة تقطع سطح طبقة الطفل وملئت بالمدملكات</a:t>
            </a:r>
            <a:endParaRPr lang="en-US" sz="2000" dirty="0">
              <a:latin typeface="Times New Roman" pitchFamily="18" charset="0"/>
              <a:cs typeface="Times New Roman" pitchFamily="18" charset="0"/>
            </a:endParaRPr>
          </a:p>
        </p:txBody>
      </p:sp>
      <p:sp>
        <p:nvSpPr>
          <p:cNvPr id="3" name="TextBox 2"/>
          <p:cNvSpPr txBox="1"/>
          <p:nvPr/>
        </p:nvSpPr>
        <p:spPr>
          <a:xfrm>
            <a:off x="-198276" y="5848963"/>
            <a:ext cx="7668343" cy="646331"/>
          </a:xfrm>
          <a:prstGeom prst="rect">
            <a:avLst/>
          </a:prstGeom>
          <a:noFill/>
        </p:spPr>
        <p:txBody>
          <a:bodyPr wrap="square" rtlCol="0">
            <a:spAutoFit/>
          </a:bodyPr>
          <a:lstStyle/>
          <a:p>
            <a:r>
              <a:rPr lang="ar-IQ" dirty="0">
                <a:latin typeface="Times New Roman" pitchFamily="18" charset="0"/>
                <a:cs typeface="Times New Roman" pitchFamily="18" charset="0"/>
              </a:rPr>
              <a:t>احدى علامات القاع (</a:t>
            </a:r>
            <a:r>
              <a:rPr lang="en-US" dirty="0">
                <a:latin typeface="Times New Roman" pitchFamily="18" charset="0"/>
                <a:cs typeface="Times New Roman" pitchFamily="18" charset="0"/>
              </a:rPr>
              <a:t>(Sole </a:t>
            </a:r>
            <a:r>
              <a:rPr lang="en-US" dirty="0" err="1">
                <a:latin typeface="Times New Roman" pitchFamily="18" charset="0"/>
                <a:cs typeface="Times New Roman" pitchFamily="18" charset="0"/>
              </a:rPr>
              <a:t>marke</a:t>
            </a:r>
            <a:r>
              <a:rPr lang="ar-IQ" dirty="0">
                <a:latin typeface="Times New Roman" pitchFamily="18" charset="0"/>
                <a:cs typeface="Times New Roman" pitchFamily="18" charset="0"/>
              </a:rPr>
              <a:t>هي طبعات  على الجانب السفلي من الطبقات والطبعات التي من الحجر الرملي هي الاكثر حفظا من الاصل الذي هو عادة الطفل</a:t>
            </a:r>
            <a:r>
              <a:rPr lang="ar-IQ" dirty="0"/>
              <a:t>.</a:t>
            </a:r>
            <a:endParaRPr lang="en-US" dirty="0"/>
          </a:p>
        </p:txBody>
      </p:sp>
      <p:sp>
        <p:nvSpPr>
          <p:cNvPr id="20" name="Rectangle 19"/>
          <p:cNvSpPr/>
          <p:nvPr/>
        </p:nvSpPr>
        <p:spPr>
          <a:xfrm>
            <a:off x="7445276" y="5847521"/>
            <a:ext cx="947695" cy="400110"/>
          </a:xfrm>
          <a:prstGeom prst="rect">
            <a:avLst/>
          </a:prstGeom>
        </p:spPr>
        <p:txBody>
          <a:bodyPr wrap="none">
            <a:spAutoFit/>
          </a:bodyPr>
          <a:lstStyle/>
          <a:p>
            <a:r>
              <a:rPr lang="ar-SA" sz="2000" dirty="0">
                <a:solidFill>
                  <a:sysClr val="windowText" lastClr="000000"/>
                </a:solidFill>
                <a:latin typeface="Calibri"/>
                <a:cs typeface="Arial"/>
              </a:rPr>
              <a:t>طبع الثقل</a:t>
            </a:r>
            <a:endParaRPr lang="en-US" dirty="0"/>
          </a:p>
        </p:txBody>
      </p:sp>
      <p:sp>
        <p:nvSpPr>
          <p:cNvPr id="5" name="Footer Placeholder 4"/>
          <p:cNvSpPr>
            <a:spLocks noGrp="1"/>
          </p:cNvSpPr>
          <p:nvPr>
            <p:ph type="ftr" idx="11"/>
          </p:nvPr>
        </p:nvSpPr>
        <p:spPr/>
        <p:txBody>
          <a:bodyPr/>
          <a:lstStyle/>
          <a:p>
            <a:pPr>
              <a:defRPr/>
            </a:pPr>
            <a:r>
              <a:rPr lang="en-US">
                <a:solidFill>
                  <a:srgbClr val="FFFFCC"/>
                </a:solidFill>
              </a:rPr>
              <a:t>1</a:t>
            </a:r>
          </a:p>
        </p:txBody>
      </p:sp>
      <p:sp>
        <p:nvSpPr>
          <p:cNvPr id="22533" name="Text Box 5"/>
          <p:cNvSpPr txBox="1">
            <a:spLocks noChangeArrowheads="1"/>
          </p:cNvSpPr>
          <p:nvPr/>
        </p:nvSpPr>
        <p:spPr bwMode="auto">
          <a:xfrm>
            <a:off x="63462" y="-11842"/>
            <a:ext cx="90865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rgbClr val="FFFFFF"/>
                </a:solidFill>
              </a:rPr>
              <a:t> </a:t>
            </a:r>
            <a:r>
              <a:rPr lang="ar-IQ" sz="2800" dirty="0">
                <a:solidFill>
                  <a:srgbClr val="FF0000"/>
                </a:solidFill>
                <a:cs typeface="Arial" charset="0"/>
              </a:rPr>
              <a:t> </a:t>
            </a:r>
            <a:r>
              <a:rPr lang="ar-IQ" sz="2800" dirty="0">
                <a:solidFill>
                  <a:sysClr val="windowText" lastClr="000000"/>
                </a:solidFill>
                <a:latin typeface="Calibri"/>
                <a:cs typeface="Arial"/>
              </a:rPr>
              <a:t> </a:t>
            </a:r>
            <a:r>
              <a:rPr lang="en-US" sz="2800" dirty="0">
                <a:solidFill>
                  <a:sysClr val="windowText" lastClr="000000"/>
                </a:solidFill>
                <a:latin typeface="Calibri"/>
                <a:cs typeface="Arial"/>
              </a:rPr>
              <a:t>5</a:t>
            </a:r>
            <a:r>
              <a:rPr lang="ar-IQ" sz="2800" dirty="0">
                <a:solidFill>
                  <a:sysClr val="windowText" lastClr="000000"/>
                </a:solidFill>
                <a:latin typeface="Calibri"/>
                <a:cs typeface="Arial"/>
              </a:rPr>
              <a:t>- القنوات وعدم التوافق المحلي</a:t>
            </a:r>
            <a:r>
              <a:rPr lang="en-US" sz="2800" dirty="0" err="1">
                <a:solidFill>
                  <a:sysClr val="windowText" lastClr="000000"/>
                </a:solidFill>
                <a:latin typeface="Calibri"/>
                <a:cs typeface="Arial"/>
              </a:rPr>
              <a:t>Channling</a:t>
            </a:r>
            <a:r>
              <a:rPr lang="en-US" sz="2800" dirty="0">
                <a:solidFill>
                  <a:sysClr val="windowText" lastClr="000000"/>
                </a:solidFill>
                <a:latin typeface="Calibri"/>
                <a:cs typeface="Arial"/>
              </a:rPr>
              <a:t> and Local Unconformity</a:t>
            </a:r>
            <a:endParaRPr lang="en-US" sz="2800" dirty="0">
              <a:solidFill>
                <a:srgbClr val="FF0000"/>
              </a:solidFill>
              <a:cs typeface="Arial" charset="0"/>
            </a:endParaRPr>
          </a:p>
        </p:txBody>
      </p:sp>
      <p:sp>
        <p:nvSpPr>
          <p:cNvPr id="6" name="عنصر نائب لرقم الشريحة 5"/>
          <p:cNvSpPr>
            <a:spLocks noGrp="1"/>
          </p:cNvSpPr>
          <p:nvPr>
            <p:ph type="sldNum" idx="12"/>
          </p:nvPr>
        </p:nvSpPr>
        <p:spPr/>
        <p:txBody>
          <a:bodyPr/>
          <a:lstStyle/>
          <a:p>
            <a:pPr>
              <a:defRPr/>
            </a:pPr>
            <a:fld id="{D9ABFF17-70CD-4281-9DFF-42E2B69F843F}" type="slidenum">
              <a:rPr lang="en-US" smtClean="0">
                <a:solidFill>
                  <a:schemeClr val="tx1"/>
                </a:solidFill>
              </a:rPr>
              <a:pPr>
                <a:defRPr/>
              </a:pPr>
              <a:t>31</a:t>
            </a:fld>
            <a:endParaRPr lang="en-US" dirty="0">
              <a:solidFill>
                <a:schemeClr val="tx1"/>
              </a:solidFill>
            </a:endParaRPr>
          </a:p>
        </p:txBody>
      </p:sp>
      <p:sp>
        <p:nvSpPr>
          <p:cNvPr id="7" name="عنصر نائب للتاريخ 6">
            <a:extLst>
              <a:ext uri="{FF2B5EF4-FFF2-40B4-BE49-F238E27FC236}">
                <a16:creationId xmlns:a16="http://schemas.microsoft.com/office/drawing/2014/main" id="{16F805F9-4475-5DFF-851B-356C2A3DB5FF}"/>
              </a:ext>
            </a:extLst>
          </p:cNvPr>
          <p:cNvSpPr>
            <a:spLocks noGrp="1"/>
          </p:cNvSpPr>
          <p:nvPr>
            <p:ph type="dt" idx="10"/>
          </p:nvPr>
        </p:nvSpPr>
        <p:spPr/>
        <p:txBody>
          <a:bodyPr/>
          <a:lstStyle/>
          <a:p>
            <a:pPr>
              <a:defRPr/>
            </a:pPr>
            <a:fld id="{EB3F7EF7-E932-43AE-B42C-C0D9ED7B5BD9}"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66525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4"/>
          <p:cNvPicPr>
            <a:picLocks noChangeAspect="1"/>
          </p:cNvPicPr>
          <p:nvPr/>
        </p:nvPicPr>
        <p:blipFill rotWithShape="1">
          <a:blip r:embed="rId2"/>
          <a:srcRect l="14747" t="9235" r="56530" b="5109"/>
          <a:stretch/>
        </p:blipFill>
        <p:spPr>
          <a:xfrm>
            <a:off x="144017" y="623529"/>
            <a:ext cx="4283967" cy="6045831"/>
          </a:xfrm>
          <a:prstGeom prst="rect">
            <a:avLst/>
          </a:prstGeom>
        </p:spPr>
      </p:pic>
      <p:pic>
        <p:nvPicPr>
          <p:cNvPr id="6" name="صورة 5"/>
          <p:cNvPicPr>
            <a:picLocks noChangeAspect="1"/>
          </p:cNvPicPr>
          <p:nvPr/>
        </p:nvPicPr>
        <p:blipFill rotWithShape="1">
          <a:blip r:embed="rId2"/>
          <a:srcRect l="50604" t="9897" r="19488" b="7610"/>
          <a:stretch/>
        </p:blipFill>
        <p:spPr>
          <a:xfrm>
            <a:off x="4427985" y="648072"/>
            <a:ext cx="4536504" cy="6021288"/>
          </a:xfrm>
          <a:prstGeom prst="rect">
            <a:avLst/>
          </a:prstGeom>
        </p:spPr>
      </p:pic>
      <p:sp>
        <p:nvSpPr>
          <p:cNvPr id="2" name="عنصر نائب لرقم الشريحة 1"/>
          <p:cNvSpPr>
            <a:spLocks noGrp="1"/>
          </p:cNvSpPr>
          <p:nvPr>
            <p:ph type="sldNum" idx="12"/>
          </p:nvPr>
        </p:nvSpPr>
        <p:spPr>
          <a:xfrm>
            <a:off x="4355976" y="6487903"/>
            <a:ext cx="2126880" cy="469489"/>
          </a:xfrm>
        </p:spPr>
        <p:txBody>
          <a:bodyPr/>
          <a:lstStyle/>
          <a:p>
            <a:pPr>
              <a:defRPr/>
            </a:pPr>
            <a:fld id="{D9ABFF17-70CD-4281-9DFF-42E2B69F843F}" type="slidenum">
              <a:rPr lang="en-US" smtClean="0">
                <a:solidFill>
                  <a:schemeClr val="tx1"/>
                </a:solidFill>
              </a:rPr>
              <a:pPr>
                <a:defRPr/>
              </a:pPr>
              <a:t>32</a:t>
            </a:fld>
            <a:endParaRPr lang="en-US" dirty="0">
              <a:solidFill>
                <a:schemeClr val="tx1"/>
              </a:solidFill>
            </a:endParaRPr>
          </a:p>
        </p:txBody>
      </p:sp>
      <p:sp>
        <p:nvSpPr>
          <p:cNvPr id="7" name="مستطيل 6"/>
          <p:cNvSpPr/>
          <p:nvPr/>
        </p:nvSpPr>
        <p:spPr>
          <a:xfrm>
            <a:off x="107504" y="44624"/>
            <a:ext cx="8640961" cy="369332"/>
          </a:xfrm>
          <a:prstGeom prst="rect">
            <a:avLst/>
          </a:prstGeom>
        </p:spPr>
        <p:txBody>
          <a:bodyPr wrap="square">
            <a:spAutoFit/>
          </a:bodyPr>
          <a:lstStyle/>
          <a:p>
            <a:r>
              <a:rPr lang="en-US" dirty="0"/>
              <a:t>Primary structures that may be used to determine the stratigraphic way-up of beds.</a:t>
            </a:r>
            <a:endParaRPr lang="ar-IQ" dirty="0"/>
          </a:p>
        </p:txBody>
      </p:sp>
      <p:sp>
        <p:nvSpPr>
          <p:cNvPr id="4" name="عنصر نائب للتاريخ 3">
            <a:extLst>
              <a:ext uri="{FF2B5EF4-FFF2-40B4-BE49-F238E27FC236}">
                <a16:creationId xmlns:a16="http://schemas.microsoft.com/office/drawing/2014/main" id="{F5D47704-0959-59E3-09DA-DE2438A734DD}"/>
              </a:ext>
            </a:extLst>
          </p:cNvPr>
          <p:cNvSpPr>
            <a:spLocks noGrp="1"/>
          </p:cNvSpPr>
          <p:nvPr>
            <p:ph type="dt" idx="10"/>
          </p:nvPr>
        </p:nvSpPr>
        <p:spPr/>
        <p:txBody>
          <a:bodyPr/>
          <a:lstStyle/>
          <a:p>
            <a:pPr>
              <a:defRPr/>
            </a:pPr>
            <a:fld id="{BA5C1AB8-9A92-4A8D-B3BA-930D7AED64A5}"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02942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530" t="39485" r="17588" b="6249"/>
          <a:stretch/>
        </p:blipFill>
        <p:spPr bwMode="auto">
          <a:xfrm>
            <a:off x="329121" y="2679610"/>
            <a:ext cx="4278439" cy="39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51720" y="-53337"/>
            <a:ext cx="5472608" cy="523220"/>
          </a:xfrm>
          <a:prstGeom prst="rect">
            <a:avLst/>
          </a:prstGeom>
          <a:noFill/>
        </p:spPr>
        <p:txBody>
          <a:bodyPr wrap="square" rtlCol="0">
            <a:spAutoFit/>
          </a:bodyPr>
          <a:lstStyle/>
          <a:p>
            <a:r>
              <a:rPr lang="ar-SA" sz="2800" dirty="0">
                <a:latin typeface="Times New Roman" pitchFamily="18" charset="0"/>
                <a:cs typeface="Times New Roman" pitchFamily="18" charset="0"/>
              </a:rPr>
              <a:t>الطيات الثانوية </a:t>
            </a:r>
            <a:r>
              <a:rPr lang="en-US" sz="2800" dirty="0">
                <a:latin typeface="Times New Roman" pitchFamily="18" charset="0"/>
                <a:cs typeface="Times New Roman" pitchFamily="18" charset="0"/>
              </a:rPr>
              <a:t>minor folds</a:t>
            </a:r>
          </a:p>
        </p:txBody>
      </p:sp>
      <p:sp>
        <p:nvSpPr>
          <p:cNvPr id="5" name="TextBox 4"/>
          <p:cNvSpPr txBox="1"/>
          <p:nvPr/>
        </p:nvSpPr>
        <p:spPr>
          <a:xfrm>
            <a:off x="5076056" y="587810"/>
            <a:ext cx="3672408" cy="369332"/>
          </a:xfrm>
          <a:prstGeom prst="rect">
            <a:avLst/>
          </a:prstGeom>
          <a:noFill/>
        </p:spPr>
        <p:txBody>
          <a:bodyPr wrap="square" rtlCol="0">
            <a:spAutoFit/>
          </a:bodyPr>
          <a:lstStyle/>
          <a:p>
            <a:endParaRPr lang="en-US" dirty="0"/>
          </a:p>
        </p:txBody>
      </p:sp>
      <p:sp>
        <p:nvSpPr>
          <p:cNvPr id="6" name="TextBox 5"/>
          <p:cNvSpPr txBox="1"/>
          <p:nvPr/>
        </p:nvSpPr>
        <p:spPr>
          <a:xfrm>
            <a:off x="456481" y="292387"/>
            <a:ext cx="8446705" cy="2339102"/>
          </a:xfrm>
          <a:prstGeom prst="rect">
            <a:avLst/>
          </a:prstGeom>
          <a:noFill/>
        </p:spPr>
        <p:txBody>
          <a:bodyPr wrap="square" rtlCol="0">
            <a:spAutoFit/>
          </a:bodyPr>
          <a:lstStyle/>
          <a:p>
            <a:r>
              <a:rPr lang="ar-SA" sz="2000" dirty="0">
                <a:latin typeface="Times New Roman" pitchFamily="18" charset="0"/>
                <a:cs typeface="Times New Roman" pitchFamily="18" charset="0"/>
              </a:rPr>
              <a:t> وهي طيات  صغيرة غير متناظرة تتكون على اطراف الطيات الرئيسة  وهي تنشأ في طبقات غير صلبة  (  </a:t>
            </a:r>
            <a:r>
              <a:rPr lang="en-US" sz="2000" dirty="0">
                <a:latin typeface="Times New Roman" pitchFamily="18" charset="0"/>
                <a:cs typeface="Times New Roman" pitchFamily="18" charset="0"/>
              </a:rPr>
              <a:t>bed</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incompetent</a:t>
            </a:r>
            <a:r>
              <a:rPr lang="ar-IQ" sz="2000" dirty="0">
                <a:latin typeface="Times New Roman" pitchFamily="18" charset="0"/>
                <a:cs typeface="Times New Roman" pitchFamily="18" charset="0"/>
              </a:rPr>
              <a:t>)   واقعة بين طبقتين صلبتين (</a:t>
            </a:r>
            <a:r>
              <a:rPr lang="en-US" sz="2000" dirty="0">
                <a:latin typeface="Times New Roman" pitchFamily="18" charset="0"/>
                <a:cs typeface="Times New Roman" pitchFamily="18" charset="0"/>
              </a:rPr>
              <a:t>competent   beds</a:t>
            </a:r>
            <a:r>
              <a:rPr lang="ar-SA" sz="2000" dirty="0">
                <a:latin typeface="Times New Roman" pitchFamily="18" charset="0"/>
                <a:cs typeface="Times New Roman" pitchFamily="18" charset="0"/>
              </a:rPr>
              <a:t>)  تحركتا قصيًا احداهما  عبر الاخرى  , و يطلق عليها ايضا  الطيات المتطفلة </a:t>
            </a:r>
            <a:r>
              <a:rPr lang="en-US" sz="2800" dirty="0">
                <a:latin typeface="Times New Roman" pitchFamily="18" charset="0"/>
                <a:cs typeface="Times New Roman" pitchFamily="18" charset="0"/>
              </a:rPr>
              <a:t>     </a:t>
            </a:r>
            <a:r>
              <a:rPr lang="ar-IQ"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parasitic folds</a:t>
            </a:r>
            <a:r>
              <a:rPr lang="ar-IQ" sz="2400" i="1" dirty="0">
                <a:latin typeface="Times New Roman" pitchFamily="18" charset="0"/>
                <a:cs typeface="Times New Roman" pitchFamily="18" charset="0"/>
              </a:rPr>
              <a:t>   </a:t>
            </a:r>
            <a:r>
              <a:rPr lang="ar-IQ" sz="2000" dirty="0">
                <a:latin typeface="Times New Roman" pitchFamily="18" charset="0"/>
                <a:cs typeface="Times New Roman" pitchFamily="18" charset="0"/>
              </a:rPr>
              <a:t>وذلك لامتلاكها نفس وضعية الطية الرئيسة من ناحية التوجية(المحور والمستوي المحوري).  ولأنها تكونت بنفس نمط التشوه لذلك يمكن استخدامها ( </a:t>
            </a:r>
            <a:r>
              <a:rPr lang="ar-IQ" sz="2000" i="1" u="sng" dirty="0">
                <a:latin typeface="Times New Roman" pitchFamily="18" charset="0"/>
                <a:cs typeface="Times New Roman" pitchFamily="18" charset="0"/>
              </a:rPr>
              <a:t>عموما</a:t>
            </a:r>
            <a:r>
              <a:rPr lang="ar-IQ" sz="2000" dirty="0">
                <a:latin typeface="Times New Roman" pitchFamily="18" charset="0"/>
                <a:cs typeface="Times New Roman" pitchFamily="18" charset="0"/>
              </a:rPr>
              <a:t>) في استنباط وضعية الطية الرئيسة عندما تكون مكاشفها قليلة ومتباعدة.</a:t>
            </a:r>
            <a:r>
              <a:rPr lang="ar-SA" sz="2000" dirty="0">
                <a:latin typeface="Times New Roman" pitchFamily="18" charset="0"/>
                <a:cs typeface="Times New Roman" pitchFamily="18" charset="0"/>
              </a:rPr>
              <a:t>. </a:t>
            </a:r>
            <a:r>
              <a:rPr lang="ar-SA" sz="2000" u="sng" dirty="0">
                <a:latin typeface="Times New Roman" pitchFamily="18" charset="0"/>
                <a:cs typeface="Times New Roman" pitchFamily="18" charset="0"/>
              </a:rPr>
              <a:t>كما يطلق عليها </a:t>
            </a:r>
            <a:r>
              <a:rPr lang="en-US" sz="2000" u="sng" dirty="0">
                <a:latin typeface="Times New Roman" pitchFamily="18" charset="0"/>
                <a:cs typeface="Times New Roman" pitchFamily="18" charset="0"/>
              </a:rPr>
              <a:t> </a:t>
            </a:r>
            <a:r>
              <a:rPr lang="ar-IQ" sz="2000" u="sng" dirty="0">
                <a:latin typeface="Times New Roman" pitchFamily="18" charset="0"/>
                <a:cs typeface="Times New Roman" pitchFamily="18" charset="0"/>
              </a:rPr>
              <a:t> </a:t>
            </a:r>
            <a:r>
              <a:rPr lang="en-US" sz="2000" u="sng" dirty="0">
                <a:latin typeface="Times New Roman" pitchFamily="18" charset="0"/>
                <a:cs typeface="Times New Roman" pitchFamily="18" charset="0"/>
              </a:rPr>
              <a:t>  drag fold</a:t>
            </a:r>
            <a:r>
              <a:rPr lang="ar-IQ" sz="2000" u="sng" dirty="0">
                <a:latin typeface="Times New Roman" pitchFamily="18" charset="0"/>
                <a:cs typeface="Times New Roman" pitchFamily="18" charset="0"/>
              </a:rPr>
              <a:t>الا ان المصطلح يصح اطلاقة على الطيات الناشئة عن الفوالق</a:t>
            </a:r>
            <a:r>
              <a:rPr lang="ar-SA" sz="2000" u="sng" dirty="0">
                <a:latin typeface="Times New Roman" pitchFamily="18" charset="0"/>
                <a:cs typeface="Times New Roman" pitchFamily="18" charset="0"/>
              </a:rPr>
              <a:t> </a:t>
            </a:r>
            <a:r>
              <a:rPr lang="en-US" u="sng" dirty="0">
                <a:latin typeface="Times New Roman" pitchFamily="18" charset="0"/>
                <a:cs typeface="Times New Roman" pitchFamily="18" charset="0"/>
              </a:rPr>
              <a:t>fault-drag folds</a:t>
            </a:r>
          </a:p>
        </p:txBody>
      </p:sp>
      <p:grpSp>
        <p:nvGrpSpPr>
          <p:cNvPr id="1024" name="Group 1023"/>
          <p:cNvGrpSpPr/>
          <p:nvPr/>
        </p:nvGrpSpPr>
        <p:grpSpPr>
          <a:xfrm>
            <a:off x="208928" y="3996605"/>
            <a:ext cx="2839407" cy="1047810"/>
            <a:chOff x="1853110" y="9214765"/>
            <a:chExt cx="5889757" cy="1955337"/>
          </a:xfrm>
        </p:grpSpPr>
        <p:grpSp>
          <p:nvGrpSpPr>
            <p:cNvPr id="20" name="Group 19"/>
            <p:cNvGrpSpPr/>
            <p:nvPr/>
          </p:nvGrpSpPr>
          <p:grpSpPr>
            <a:xfrm>
              <a:off x="1853110" y="9214765"/>
              <a:ext cx="747945" cy="864468"/>
              <a:chOff x="2090437" y="9214765"/>
              <a:chExt cx="747945" cy="864468"/>
            </a:xfrm>
          </p:grpSpPr>
          <p:cxnSp>
            <p:nvCxnSpPr>
              <p:cNvPr id="10" name="Straight Connector 9"/>
              <p:cNvCxnSpPr/>
              <p:nvPr/>
            </p:nvCxnSpPr>
            <p:spPr bwMode="auto">
              <a:xfrm flipV="1">
                <a:off x="2090437" y="9214765"/>
                <a:ext cx="747945" cy="864468"/>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2339752" y="9214765"/>
                <a:ext cx="498630" cy="144387"/>
              </a:xfrm>
              <a:prstGeom prst="line">
                <a:avLst/>
              </a:prstGeom>
              <a:solidFill>
                <a:srgbClr val="00B8FF"/>
              </a:solidFill>
              <a:ln w="34925" cap="flat" cmpd="sng" algn="ctr">
                <a:solidFill>
                  <a:schemeClr val="tx1"/>
                </a:solidFill>
                <a:prstDash val="solid"/>
                <a:round/>
                <a:headEnd type="none" w="med" len="med"/>
                <a:tailEnd type="none" w="med" len="med"/>
              </a:ln>
              <a:effectLst/>
            </p:spPr>
          </p:cxnSp>
        </p:grpSp>
        <p:grpSp>
          <p:nvGrpSpPr>
            <p:cNvPr id="21" name="Group 20"/>
            <p:cNvGrpSpPr/>
            <p:nvPr/>
          </p:nvGrpSpPr>
          <p:grpSpPr>
            <a:xfrm>
              <a:off x="2660556" y="10063040"/>
              <a:ext cx="736018" cy="753743"/>
              <a:chOff x="3038168" y="9898955"/>
              <a:chExt cx="736018" cy="753743"/>
            </a:xfrm>
          </p:grpSpPr>
          <p:cxnSp>
            <p:nvCxnSpPr>
              <p:cNvPr id="17" name="Straight Connector 16"/>
              <p:cNvCxnSpPr/>
              <p:nvPr/>
            </p:nvCxnSpPr>
            <p:spPr bwMode="auto">
              <a:xfrm flipV="1">
                <a:off x="3048295" y="9898955"/>
                <a:ext cx="725891" cy="743394"/>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3038168" y="10436303"/>
                <a:ext cx="498630" cy="216395"/>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3" name="Group 22"/>
            <p:cNvGrpSpPr/>
            <p:nvPr/>
          </p:nvGrpSpPr>
          <p:grpSpPr>
            <a:xfrm rot="6372669">
              <a:off x="6462748" y="10456265"/>
              <a:ext cx="561055" cy="866619"/>
              <a:chOff x="8084642" y="1456847"/>
              <a:chExt cx="561055" cy="866619"/>
            </a:xfrm>
          </p:grpSpPr>
          <p:cxnSp>
            <p:nvCxnSpPr>
              <p:cNvPr id="24" name="Straight Connector 23"/>
              <p:cNvCxnSpPr/>
              <p:nvPr/>
            </p:nvCxnSpPr>
            <p:spPr bwMode="auto">
              <a:xfrm rot="15227331">
                <a:off x="7966332" y="1644101"/>
                <a:ext cx="797675" cy="561055"/>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15227331" flipH="1">
                <a:off x="8328473" y="1736472"/>
                <a:ext cx="559254" cy="4"/>
              </a:xfrm>
              <a:prstGeom prst="line">
                <a:avLst/>
              </a:prstGeom>
              <a:solidFill>
                <a:srgbClr val="00B8FF"/>
              </a:solidFill>
              <a:ln w="34925" cap="flat" cmpd="sng" algn="ctr">
                <a:solidFill>
                  <a:schemeClr val="tx1"/>
                </a:solidFill>
                <a:prstDash val="solid"/>
                <a:round/>
                <a:headEnd type="none" w="med" len="med"/>
                <a:tailEnd type="none" w="med" len="med"/>
              </a:ln>
              <a:effectLst/>
            </p:spPr>
          </p:cxnSp>
        </p:grpSp>
        <p:grpSp>
          <p:nvGrpSpPr>
            <p:cNvPr id="29" name="Group 28"/>
            <p:cNvGrpSpPr/>
            <p:nvPr/>
          </p:nvGrpSpPr>
          <p:grpSpPr>
            <a:xfrm rot="17577414">
              <a:off x="7031434" y="9103320"/>
              <a:ext cx="470622" cy="952244"/>
              <a:chOff x="-1157639" y="6871216"/>
              <a:chExt cx="470622" cy="952244"/>
            </a:xfrm>
          </p:grpSpPr>
          <p:cxnSp>
            <p:nvCxnSpPr>
              <p:cNvPr id="30" name="Straight Connector 29"/>
              <p:cNvCxnSpPr/>
              <p:nvPr/>
            </p:nvCxnSpPr>
            <p:spPr bwMode="auto">
              <a:xfrm rot="4022586" flipH="1" flipV="1">
                <a:off x="-1369577" y="7140901"/>
                <a:ext cx="894497" cy="470622"/>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4022586">
                <a:off x="-1005612" y="7094840"/>
                <a:ext cx="447248"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sp>
        <p:nvSpPr>
          <p:cNvPr id="1025" name="TextBox 1024"/>
          <p:cNvSpPr txBox="1"/>
          <p:nvPr/>
        </p:nvSpPr>
        <p:spPr>
          <a:xfrm>
            <a:off x="4470024" y="2700214"/>
            <a:ext cx="4442243" cy="1015663"/>
          </a:xfrm>
          <a:prstGeom prst="rect">
            <a:avLst/>
          </a:prstGeom>
          <a:noFill/>
        </p:spPr>
        <p:txBody>
          <a:bodyPr wrap="square" rtlCol="0">
            <a:spAutoFit/>
          </a:bodyPr>
          <a:lstStyle/>
          <a:p>
            <a:r>
              <a:rPr lang="ar-SA" sz="2000" dirty="0">
                <a:latin typeface="Times New Roman" pitchFamily="18" charset="0"/>
                <a:cs typeface="Times New Roman" pitchFamily="18" charset="0"/>
              </a:rPr>
              <a:t>تاخذ الطيات </a:t>
            </a:r>
            <a:r>
              <a:rPr lang="ar-IQ" sz="2000" dirty="0">
                <a:latin typeface="Times New Roman" pitchFamily="18" charset="0"/>
                <a:cs typeface="Times New Roman" pitchFamily="18" charset="0"/>
              </a:rPr>
              <a:t>ا</a:t>
            </a:r>
            <a:r>
              <a:rPr lang="ar-SA" sz="2000" dirty="0">
                <a:latin typeface="Times New Roman" pitchFamily="18" charset="0"/>
                <a:cs typeface="Times New Roman" pitchFamily="18" charset="0"/>
              </a:rPr>
              <a:t>لثانوية شكل حرف </a:t>
            </a:r>
            <a:r>
              <a:rPr lang="en-US" sz="2000" b="1" dirty="0">
                <a:latin typeface="Times New Roman" pitchFamily="18" charset="0"/>
                <a:cs typeface="Times New Roman" pitchFamily="18" charset="0"/>
              </a:rPr>
              <a:t>Z</a:t>
            </a:r>
            <a:r>
              <a:rPr lang="ar-IQ" sz="2000" dirty="0">
                <a:latin typeface="Times New Roman" pitchFamily="18" charset="0"/>
                <a:cs typeface="Times New Roman" pitchFamily="18" charset="0"/>
              </a:rPr>
              <a:t>  عندما تكون الحركة القص مع عقارب الساعة </a:t>
            </a:r>
            <a:r>
              <a:rPr lang="ar-SA" sz="2000" dirty="0">
                <a:latin typeface="Times New Roman" pitchFamily="18" charset="0"/>
                <a:cs typeface="Times New Roman" pitchFamily="18" charset="0"/>
              </a:rPr>
              <a:t>فيما تاخذ شكل الحرف </a:t>
            </a:r>
            <a:r>
              <a:rPr lang="en-US" sz="2000" b="1" dirty="0">
                <a:latin typeface="Times New Roman" pitchFamily="18" charset="0"/>
                <a:cs typeface="Times New Roman" pitchFamily="18" charset="0"/>
              </a:rPr>
              <a:t>S</a:t>
            </a:r>
            <a:r>
              <a:rPr lang="ar-IQ" sz="2000" dirty="0">
                <a:latin typeface="Times New Roman" pitchFamily="18" charset="0"/>
                <a:cs typeface="Times New Roman" pitchFamily="18" charset="0"/>
              </a:rPr>
              <a:t> اذا كانت حركة القص عكس عقارب الساعة</a:t>
            </a:r>
            <a:endParaRPr lang="en-US" sz="2000" dirty="0">
              <a:latin typeface="Times New Roman" pitchFamily="18" charset="0"/>
              <a:cs typeface="Times New Roman" pitchFamily="18" charset="0"/>
            </a:endParaRPr>
          </a:p>
        </p:txBody>
      </p:sp>
      <p:sp>
        <p:nvSpPr>
          <p:cNvPr id="1027" name="TextBox 1026"/>
          <p:cNvSpPr txBox="1"/>
          <p:nvPr/>
        </p:nvSpPr>
        <p:spPr>
          <a:xfrm>
            <a:off x="4463624" y="3723458"/>
            <a:ext cx="4723570" cy="1015663"/>
          </a:xfrm>
          <a:prstGeom prst="rect">
            <a:avLst/>
          </a:prstGeom>
          <a:noFill/>
        </p:spPr>
        <p:txBody>
          <a:bodyPr wrap="square" rtlCol="0">
            <a:spAutoFit/>
          </a:bodyPr>
          <a:lstStyle/>
          <a:p>
            <a:r>
              <a:rPr lang="ar-SA" sz="2000" dirty="0">
                <a:latin typeface="Times New Roman" pitchFamily="18" charset="0"/>
                <a:cs typeface="Times New Roman" pitchFamily="18" charset="0"/>
              </a:rPr>
              <a:t>لذلك  يمكن  استنباط غلق الطية(منطقة المفصل)  المحدبة الكبيرة  (مثلا) كما في الشكل من خلال التعرف على شكل الطية الثانوية.</a:t>
            </a:r>
            <a:endParaRPr lang="en-US" sz="2000" dirty="0">
              <a:latin typeface="Times New Roman" pitchFamily="18" charset="0"/>
              <a:cs typeface="Times New Roman" pitchFamily="18" charset="0"/>
            </a:endParaRPr>
          </a:p>
        </p:txBody>
      </p:sp>
      <p:sp>
        <p:nvSpPr>
          <p:cNvPr id="7" name="Footer Placeholder 6"/>
          <p:cNvSpPr>
            <a:spLocks noGrp="1"/>
          </p:cNvSpPr>
          <p:nvPr>
            <p:ph type="ftr" idx="11"/>
          </p:nvPr>
        </p:nvSpPr>
        <p:spPr/>
        <p:txBody>
          <a:bodyPr/>
          <a:lstStyle/>
          <a:p>
            <a:pPr>
              <a:defRPr/>
            </a:pPr>
            <a:r>
              <a:rPr lang="en-US">
                <a:solidFill>
                  <a:srgbClr val="FFFFCC"/>
                </a:solidFill>
              </a:rPr>
              <a:t>1</a:t>
            </a:r>
          </a:p>
        </p:txBody>
      </p:sp>
      <p:sp>
        <p:nvSpPr>
          <p:cNvPr id="1032" name="TextBox 1031"/>
          <p:cNvSpPr txBox="1"/>
          <p:nvPr/>
        </p:nvSpPr>
        <p:spPr>
          <a:xfrm>
            <a:off x="142378" y="5723964"/>
            <a:ext cx="750824"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rot="18456155">
            <a:off x="-181080" y="2654231"/>
            <a:ext cx="1679668" cy="369332"/>
          </a:xfrm>
          <a:prstGeom prst="rect">
            <a:avLst/>
          </a:prstGeom>
          <a:noFill/>
        </p:spPr>
        <p:txBody>
          <a:bodyPr wrap="square" rtlCol="0">
            <a:spAutoFit/>
          </a:bodyPr>
          <a:lstStyle/>
          <a:p>
            <a:r>
              <a:rPr lang="en-US" dirty="0"/>
              <a:t>Left hand limb</a:t>
            </a:r>
          </a:p>
        </p:txBody>
      </p:sp>
      <p:sp>
        <p:nvSpPr>
          <p:cNvPr id="32" name="TextBox 31"/>
          <p:cNvSpPr txBox="1"/>
          <p:nvPr/>
        </p:nvSpPr>
        <p:spPr>
          <a:xfrm rot="2169654">
            <a:off x="1223083" y="2494945"/>
            <a:ext cx="2111635" cy="369332"/>
          </a:xfrm>
          <a:prstGeom prst="rect">
            <a:avLst/>
          </a:prstGeom>
          <a:noFill/>
        </p:spPr>
        <p:txBody>
          <a:bodyPr wrap="square" rtlCol="0">
            <a:spAutoFit/>
          </a:bodyPr>
          <a:lstStyle/>
          <a:p>
            <a:r>
              <a:rPr lang="en-US" dirty="0"/>
              <a:t>right hand limb</a:t>
            </a:r>
          </a:p>
        </p:txBody>
      </p:sp>
      <p:sp>
        <p:nvSpPr>
          <p:cNvPr id="9" name="مستطيل 8"/>
          <p:cNvSpPr/>
          <p:nvPr/>
        </p:nvSpPr>
        <p:spPr bwMode="auto">
          <a:xfrm>
            <a:off x="252937" y="5857689"/>
            <a:ext cx="811634" cy="37451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 name="مربع نص 1"/>
          <p:cNvSpPr txBox="1"/>
          <p:nvPr/>
        </p:nvSpPr>
        <p:spPr>
          <a:xfrm>
            <a:off x="5304893" y="5301208"/>
            <a:ext cx="3443571" cy="646331"/>
          </a:xfrm>
          <a:prstGeom prst="rect">
            <a:avLst/>
          </a:prstGeom>
          <a:noFill/>
        </p:spPr>
        <p:txBody>
          <a:bodyPr wrap="none" rtlCol="1">
            <a:spAutoFit/>
          </a:bodyPr>
          <a:lstStyle/>
          <a:p>
            <a:r>
              <a:rPr lang="ar-IQ"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ar-IQ" dirty="0" err="1">
                <a:latin typeface="Times New Roman" pitchFamily="18" charset="0"/>
                <a:cs typeface="Times New Roman" pitchFamily="18" charset="0"/>
              </a:rPr>
              <a:t>االاتكاء</a:t>
            </a:r>
            <a:r>
              <a:rPr lang="ar-IQ" dirty="0">
                <a:latin typeface="Times New Roman" pitchFamily="18" charset="0"/>
                <a:cs typeface="Times New Roman" pitchFamily="18" charset="0"/>
              </a:rPr>
              <a:t> </a:t>
            </a:r>
            <a:r>
              <a:rPr lang="en-US" dirty="0" err="1">
                <a:latin typeface="Times New Roman" pitchFamily="18" charset="0"/>
                <a:cs typeface="Times New Roman" pitchFamily="18" charset="0"/>
              </a:rPr>
              <a:t>Vergency</a:t>
            </a:r>
            <a:endParaRPr lang="ar-IQ" dirty="0">
              <a:latin typeface="Times New Roman" pitchFamily="18" charset="0"/>
              <a:cs typeface="Times New Roman" pitchFamily="18" charset="0"/>
            </a:endParaRPr>
          </a:p>
          <a:p>
            <a:r>
              <a:rPr lang="ar-IQ" dirty="0">
                <a:latin typeface="Times New Roman" pitchFamily="18" charset="0"/>
                <a:cs typeface="Times New Roman" pitchFamily="18" charset="0"/>
              </a:rPr>
              <a:t> للطيات الثانوية يشير نحو المستوي المحوري</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1"/>
                </a:solidFill>
              </a:rPr>
              <a:pPr>
                <a:defRPr/>
              </a:pPr>
              <a:t>33</a:t>
            </a:fld>
            <a:endParaRPr lang="en-US" dirty="0">
              <a:solidFill>
                <a:schemeClr val="tx1"/>
              </a:solidFill>
            </a:endParaRPr>
          </a:p>
        </p:txBody>
      </p:sp>
      <p:sp>
        <p:nvSpPr>
          <p:cNvPr id="11" name="عنصر نائب للتاريخ 10">
            <a:extLst>
              <a:ext uri="{FF2B5EF4-FFF2-40B4-BE49-F238E27FC236}">
                <a16:creationId xmlns:a16="http://schemas.microsoft.com/office/drawing/2014/main" id="{12C1E38A-1E78-6E08-AFDE-88306588EA44}"/>
              </a:ext>
            </a:extLst>
          </p:cNvPr>
          <p:cNvSpPr>
            <a:spLocks noGrp="1"/>
          </p:cNvSpPr>
          <p:nvPr>
            <p:ph type="dt" idx="10"/>
          </p:nvPr>
        </p:nvSpPr>
        <p:spPr/>
        <p:txBody>
          <a:bodyPr/>
          <a:lstStyle/>
          <a:p>
            <a:pPr>
              <a:defRPr/>
            </a:pPr>
            <a:fld id="{F76DB37A-8CEF-4123-B647-67F0A948150B}"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8471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3000"/>
                                        <p:tgtEl>
                                          <p:spTgt spid="9"/>
                                        </p:tgtEl>
                                      </p:cBhvr>
                                    </p:animEffect>
                                    <p:set>
                                      <p:cBhvr>
                                        <p:cTn id="7"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530" t="39485" r="17588" b="6249"/>
          <a:stretch/>
        </p:blipFill>
        <p:spPr bwMode="auto">
          <a:xfrm>
            <a:off x="80719" y="147480"/>
            <a:ext cx="8989764" cy="64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idx="11"/>
          </p:nvPr>
        </p:nvSpPr>
        <p:spPr/>
        <p:txBody>
          <a:bodyPr/>
          <a:lstStyle/>
          <a:p>
            <a:pPr>
              <a:defRPr/>
            </a:pPr>
            <a:r>
              <a:rPr lang="en-US">
                <a:solidFill>
                  <a:srgbClr val="FFFFCC"/>
                </a:solidFill>
              </a:rPr>
              <a:t>1</a:t>
            </a:r>
          </a:p>
        </p:txBody>
      </p:sp>
      <p:sp>
        <p:nvSpPr>
          <p:cNvPr id="7" name="TextBox 7"/>
          <p:cNvSpPr txBox="1"/>
          <p:nvPr/>
        </p:nvSpPr>
        <p:spPr>
          <a:xfrm rot="19528844">
            <a:off x="-331174" y="514820"/>
            <a:ext cx="2495885" cy="400110"/>
          </a:xfrm>
          <a:prstGeom prst="rect">
            <a:avLst/>
          </a:prstGeom>
          <a:noFill/>
        </p:spPr>
        <p:txBody>
          <a:bodyPr wrap="square" rtlCol="0">
            <a:spAutoFit/>
          </a:bodyPr>
          <a:lstStyle/>
          <a:p>
            <a:r>
              <a:rPr lang="en-US" sz="2000" b="1" dirty="0"/>
              <a:t>Left hand limb</a:t>
            </a:r>
          </a:p>
        </p:txBody>
      </p:sp>
      <p:sp>
        <p:nvSpPr>
          <p:cNvPr id="8" name="TextBox 31"/>
          <p:cNvSpPr txBox="1"/>
          <p:nvPr/>
        </p:nvSpPr>
        <p:spPr>
          <a:xfrm rot="1794284">
            <a:off x="3032200" y="359940"/>
            <a:ext cx="2605967" cy="400110"/>
          </a:xfrm>
          <a:prstGeom prst="rect">
            <a:avLst/>
          </a:prstGeom>
          <a:noFill/>
        </p:spPr>
        <p:txBody>
          <a:bodyPr wrap="square" rtlCol="0">
            <a:spAutoFit/>
          </a:bodyPr>
          <a:lstStyle/>
          <a:p>
            <a:r>
              <a:rPr lang="en-US" sz="2000" b="1" dirty="0"/>
              <a:t>right hand limb</a:t>
            </a:r>
          </a:p>
        </p:txBody>
      </p:sp>
      <p:grpSp>
        <p:nvGrpSpPr>
          <p:cNvPr id="9" name="Group 1023"/>
          <p:cNvGrpSpPr/>
          <p:nvPr/>
        </p:nvGrpSpPr>
        <p:grpSpPr>
          <a:xfrm>
            <a:off x="188017" y="2593662"/>
            <a:ext cx="5377297" cy="1532158"/>
            <a:chOff x="741188" y="8723218"/>
            <a:chExt cx="7420791" cy="2107357"/>
          </a:xfrm>
        </p:grpSpPr>
        <p:grpSp>
          <p:nvGrpSpPr>
            <p:cNvPr id="10" name="Group 19"/>
            <p:cNvGrpSpPr/>
            <p:nvPr/>
          </p:nvGrpSpPr>
          <p:grpSpPr>
            <a:xfrm>
              <a:off x="741188" y="8723218"/>
              <a:ext cx="747945" cy="865483"/>
              <a:chOff x="978515" y="8723218"/>
              <a:chExt cx="747945" cy="865483"/>
            </a:xfrm>
          </p:grpSpPr>
          <p:cxnSp>
            <p:nvCxnSpPr>
              <p:cNvPr id="20" name="Straight Connector 9"/>
              <p:cNvCxnSpPr/>
              <p:nvPr/>
            </p:nvCxnSpPr>
            <p:spPr bwMode="auto">
              <a:xfrm flipV="1">
                <a:off x="978515" y="8724232"/>
                <a:ext cx="747945" cy="864469"/>
              </a:xfrm>
              <a:prstGeom prst="line">
                <a:avLst/>
              </a:prstGeom>
              <a:solidFill>
                <a:srgbClr val="00B8FF"/>
              </a:solidFill>
              <a:ln w="63500" cap="flat" cmpd="sng" algn="ctr">
                <a:solidFill>
                  <a:srgbClr val="FF0000"/>
                </a:solidFill>
                <a:prstDash val="solid"/>
                <a:round/>
                <a:headEnd type="none" w="med" len="med"/>
                <a:tailEnd type="none" w="med" len="med"/>
              </a:ln>
              <a:effectLst/>
            </p:spPr>
          </p:cxnSp>
          <p:cxnSp>
            <p:nvCxnSpPr>
              <p:cNvPr id="21" name="Straight Connector 13"/>
              <p:cNvCxnSpPr/>
              <p:nvPr/>
            </p:nvCxnSpPr>
            <p:spPr bwMode="auto">
              <a:xfrm flipV="1">
                <a:off x="1227830" y="8723218"/>
                <a:ext cx="498630" cy="144387"/>
              </a:xfrm>
              <a:prstGeom prst="line">
                <a:avLst/>
              </a:prstGeom>
              <a:solidFill>
                <a:srgbClr val="00B8FF"/>
              </a:solidFill>
              <a:ln w="60325" cap="flat" cmpd="sng" algn="ctr">
                <a:solidFill>
                  <a:srgbClr val="FF0000"/>
                </a:solidFill>
                <a:prstDash val="solid"/>
                <a:round/>
                <a:headEnd type="none" w="med" len="med"/>
                <a:tailEnd type="none" w="med" len="med"/>
              </a:ln>
              <a:effectLst/>
            </p:spPr>
          </p:cxnSp>
        </p:grpSp>
        <p:grpSp>
          <p:nvGrpSpPr>
            <p:cNvPr id="11" name="Group 20"/>
            <p:cNvGrpSpPr/>
            <p:nvPr/>
          </p:nvGrpSpPr>
          <p:grpSpPr>
            <a:xfrm>
              <a:off x="1383937" y="10087181"/>
              <a:ext cx="725891" cy="743394"/>
              <a:chOff x="1761549" y="9923096"/>
              <a:chExt cx="725891" cy="743394"/>
            </a:xfrm>
          </p:grpSpPr>
          <p:cxnSp>
            <p:nvCxnSpPr>
              <p:cNvPr id="18" name="Straight Connector 16"/>
              <p:cNvCxnSpPr/>
              <p:nvPr/>
            </p:nvCxnSpPr>
            <p:spPr bwMode="auto">
              <a:xfrm flipV="1">
                <a:off x="1761549" y="9923096"/>
                <a:ext cx="725891" cy="743394"/>
              </a:xfrm>
              <a:prstGeom prst="line">
                <a:avLst/>
              </a:prstGeom>
              <a:solidFill>
                <a:srgbClr val="00B8FF"/>
              </a:solidFill>
              <a:ln w="63500" cap="flat" cmpd="sng" algn="ctr">
                <a:solidFill>
                  <a:srgbClr val="FF0000"/>
                </a:solidFill>
                <a:prstDash val="solid"/>
                <a:round/>
                <a:headEnd type="none" w="med" len="med"/>
                <a:tailEnd type="none" w="med" len="med"/>
              </a:ln>
              <a:effectLst/>
            </p:spPr>
          </p:cxnSp>
          <p:cxnSp>
            <p:nvCxnSpPr>
              <p:cNvPr id="19" name="Straight Connector 17"/>
              <p:cNvCxnSpPr/>
              <p:nvPr/>
            </p:nvCxnSpPr>
            <p:spPr bwMode="auto">
              <a:xfrm flipV="1">
                <a:off x="1765093" y="10541255"/>
                <a:ext cx="537986" cy="106060"/>
              </a:xfrm>
              <a:prstGeom prst="line">
                <a:avLst/>
              </a:prstGeom>
              <a:solidFill>
                <a:srgbClr val="00B8FF"/>
              </a:solidFill>
              <a:ln w="57150" cap="flat" cmpd="sng" algn="ctr">
                <a:solidFill>
                  <a:srgbClr val="FF0000"/>
                </a:solidFill>
                <a:prstDash val="solid"/>
                <a:round/>
                <a:headEnd type="none" w="med" len="med"/>
                <a:tailEnd type="none" w="med" len="med"/>
              </a:ln>
              <a:effectLst/>
            </p:spPr>
          </p:cxnSp>
        </p:grpSp>
        <p:grpSp>
          <p:nvGrpSpPr>
            <p:cNvPr id="12" name="Group 22"/>
            <p:cNvGrpSpPr/>
            <p:nvPr/>
          </p:nvGrpSpPr>
          <p:grpSpPr>
            <a:xfrm rot="6372669">
              <a:off x="6319967" y="9847761"/>
              <a:ext cx="561055" cy="918076"/>
              <a:chOff x="7564900" y="1730921"/>
              <a:chExt cx="561055" cy="918076"/>
            </a:xfrm>
          </p:grpSpPr>
          <p:cxnSp>
            <p:nvCxnSpPr>
              <p:cNvPr id="16" name="Straight Connector 23"/>
              <p:cNvCxnSpPr/>
              <p:nvPr/>
            </p:nvCxnSpPr>
            <p:spPr bwMode="auto">
              <a:xfrm rot="15227331">
                <a:off x="7446591" y="1969632"/>
                <a:ext cx="797674" cy="561055"/>
              </a:xfrm>
              <a:prstGeom prst="line">
                <a:avLst/>
              </a:prstGeom>
              <a:solidFill>
                <a:srgbClr val="00B8FF"/>
              </a:solidFill>
              <a:ln w="92075" cap="flat" cmpd="sng" algn="ctr">
                <a:solidFill>
                  <a:srgbClr val="FF0000"/>
                </a:solidFill>
                <a:prstDash val="solid"/>
                <a:round/>
                <a:headEnd type="none" w="med" len="med"/>
                <a:tailEnd type="none" w="med" len="med"/>
              </a:ln>
              <a:effectLst/>
            </p:spPr>
          </p:cxnSp>
          <p:cxnSp>
            <p:nvCxnSpPr>
              <p:cNvPr id="17" name="Straight Connector 24"/>
              <p:cNvCxnSpPr/>
              <p:nvPr/>
            </p:nvCxnSpPr>
            <p:spPr bwMode="auto">
              <a:xfrm rot="15227331" flipH="1">
                <a:off x="7819428" y="2010546"/>
                <a:ext cx="559254" cy="4"/>
              </a:xfrm>
              <a:prstGeom prst="line">
                <a:avLst/>
              </a:prstGeom>
              <a:solidFill>
                <a:srgbClr val="00B8FF"/>
              </a:solidFill>
              <a:ln w="76200" cap="flat" cmpd="sng" algn="ctr">
                <a:solidFill>
                  <a:srgbClr val="FF0000"/>
                </a:solidFill>
                <a:prstDash val="solid"/>
                <a:round/>
                <a:headEnd type="none" w="med" len="med"/>
                <a:tailEnd type="none" w="med" len="med"/>
              </a:ln>
              <a:effectLst/>
            </p:spPr>
          </p:cxnSp>
        </p:grpSp>
        <p:grpSp>
          <p:nvGrpSpPr>
            <p:cNvPr id="13" name="Group 28"/>
            <p:cNvGrpSpPr/>
            <p:nvPr/>
          </p:nvGrpSpPr>
          <p:grpSpPr>
            <a:xfrm rot="17577414">
              <a:off x="7415557" y="8747801"/>
              <a:ext cx="470622" cy="1022223"/>
              <a:chOff x="-712673" y="7064907"/>
              <a:chExt cx="470622" cy="1022223"/>
            </a:xfrm>
          </p:grpSpPr>
          <p:cxnSp>
            <p:nvCxnSpPr>
              <p:cNvPr id="14" name="Straight Connector 29"/>
              <p:cNvCxnSpPr/>
              <p:nvPr/>
            </p:nvCxnSpPr>
            <p:spPr bwMode="auto">
              <a:xfrm rot="4022586" flipH="1" flipV="1">
                <a:off x="-924611" y="7404570"/>
                <a:ext cx="894498" cy="470622"/>
              </a:xfrm>
              <a:prstGeom prst="line">
                <a:avLst/>
              </a:prstGeom>
              <a:solidFill>
                <a:srgbClr val="00B8FF"/>
              </a:solidFill>
              <a:ln w="88900" cap="flat" cmpd="sng" algn="ctr">
                <a:solidFill>
                  <a:srgbClr val="FF0000"/>
                </a:solidFill>
                <a:prstDash val="solid"/>
                <a:round/>
                <a:headEnd type="none" w="med" len="med"/>
                <a:tailEnd type="none" w="med" len="med"/>
              </a:ln>
              <a:effectLst/>
            </p:spPr>
          </p:cxnSp>
          <p:cxnSp>
            <p:nvCxnSpPr>
              <p:cNvPr id="15" name="Straight Connector 30"/>
              <p:cNvCxnSpPr/>
              <p:nvPr/>
            </p:nvCxnSpPr>
            <p:spPr bwMode="auto">
              <a:xfrm rot="4022586" flipV="1">
                <a:off x="-515931" y="7262714"/>
                <a:ext cx="460717" cy="65104"/>
              </a:xfrm>
              <a:prstGeom prst="line">
                <a:avLst/>
              </a:prstGeom>
              <a:solidFill>
                <a:srgbClr val="00B8FF"/>
              </a:solidFill>
              <a:ln w="73025" cap="flat" cmpd="sng" algn="ctr">
                <a:solidFill>
                  <a:srgbClr val="FF0000"/>
                </a:solidFill>
                <a:prstDash val="solid"/>
                <a:round/>
                <a:headEnd type="none" w="med" len="med"/>
                <a:tailEnd type="none" w="med" len="med"/>
              </a:ln>
              <a:effectLst/>
            </p:spPr>
          </p:cxnSp>
        </p:grpSp>
      </p:grpSp>
      <p:sp>
        <p:nvSpPr>
          <p:cNvPr id="24" name="مربع نص 23"/>
          <p:cNvSpPr txBox="1"/>
          <p:nvPr/>
        </p:nvSpPr>
        <p:spPr>
          <a:xfrm rot="18867997">
            <a:off x="-618314" y="1755705"/>
            <a:ext cx="3328976" cy="707886"/>
          </a:xfrm>
          <a:prstGeom prst="rect">
            <a:avLst/>
          </a:prstGeom>
          <a:noFill/>
        </p:spPr>
        <p:txBody>
          <a:bodyPr wrap="square" rtlCol="1">
            <a:spAutoFit/>
          </a:bodyPr>
          <a:lstStyle/>
          <a:p>
            <a:r>
              <a:rPr lang="ar-IQ" sz="2000" b="1" dirty="0">
                <a:latin typeface="Times New Roman" panose="02020603050405020304" pitchFamily="18" charset="0"/>
                <a:cs typeface="Times New Roman" panose="02020603050405020304" pitchFamily="18" charset="0"/>
              </a:rPr>
              <a:t> </a:t>
            </a:r>
            <a:r>
              <a:rPr lang="ar-IQ" sz="2000" b="1" dirty="0">
                <a:solidFill>
                  <a:srgbClr val="FF0000"/>
                </a:solidFill>
                <a:latin typeface="Times New Roman" panose="02020603050405020304" pitchFamily="18" charset="0"/>
                <a:cs typeface="Times New Roman" panose="02020603050405020304" pitchFamily="18" charset="0"/>
              </a:rPr>
              <a:t>حركة القص مع اتجاه دوران عقارب الساعة</a:t>
            </a:r>
          </a:p>
        </p:txBody>
      </p:sp>
      <p:sp>
        <p:nvSpPr>
          <p:cNvPr id="25" name="مربع نص 24"/>
          <p:cNvSpPr txBox="1"/>
          <p:nvPr/>
        </p:nvSpPr>
        <p:spPr>
          <a:xfrm rot="2297899">
            <a:off x="3273546" y="1518454"/>
            <a:ext cx="2785418" cy="800219"/>
          </a:xfrm>
          <a:prstGeom prst="rect">
            <a:avLst/>
          </a:prstGeom>
          <a:noFill/>
        </p:spPr>
        <p:txBody>
          <a:bodyPr wrap="square" rtlCol="1">
            <a:spAutoFit/>
          </a:bodyPr>
          <a:lstStyle/>
          <a:p>
            <a:r>
              <a:rPr lang="ar-IQ" sz="2800" b="1" dirty="0">
                <a:latin typeface="Times New Roman" panose="02020603050405020304" pitchFamily="18" charset="0"/>
                <a:cs typeface="Times New Roman" panose="02020603050405020304" pitchFamily="18" charset="0"/>
              </a:rPr>
              <a:t> </a:t>
            </a:r>
            <a:r>
              <a:rPr lang="ar-IQ" b="1" dirty="0">
                <a:solidFill>
                  <a:srgbClr val="FF0000"/>
                </a:solidFill>
                <a:latin typeface="Times New Roman" panose="02020603050405020304" pitchFamily="18" charset="0"/>
                <a:cs typeface="Times New Roman" panose="02020603050405020304" pitchFamily="18" charset="0"/>
              </a:rPr>
              <a:t>حركة القص التدوير </a:t>
            </a:r>
          </a:p>
          <a:p>
            <a:r>
              <a:rPr lang="ar-IQ" b="1" dirty="0">
                <a:solidFill>
                  <a:srgbClr val="FF0000"/>
                </a:solidFill>
                <a:latin typeface="Times New Roman" panose="02020603050405020304" pitchFamily="18" charset="0"/>
                <a:cs typeface="Times New Roman" panose="02020603050405020304" pitchFamily="18" charset="0"/>
              </a:rPr>
              <a:t>عكس اتجاه دوران عقارب الساعة</a:t>
            </a:r>
          </a:p>
        </p:txBody>
      </p:sp>
      <p:sp>
        <p:nvSpPr>
          <p:cNvPr id="6" name="مستطيل 5"/>
          <p:cNvSpPr/>
          <p:nvPr/>
        </p:nvSpPr>
        <p:spPr bwMode="auto">
          <a:xfrm>
            <a:off x="272783" y="5461950"/>
            <a:ext cx="1152128"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2" name="مربع نص 21"/>
          <p:cNvSpPr txBox="1"/>
          <p:nvPr/>
        </p:nvSpPr>
        <p:spPr>
          <a:xfrm>
            <a:off x="2987824" y="5949280"/>
            <a:ext cx="5307248" cy="400110"/>
          </a:xfrm>
          <a:prstGeom prst="rect">
            <a:avLst/>
          </a:prstGeom>
          <a:noFill/>
        </p:spPr>
        <p:txBody>
          <a:bodyPr wrap="square" rtlCol="1">
            <a:spAutoFit/>
          </a:bodyPr>
          <a:lstStyle/>
          <a:p>
            <a:r>
              <a:rPr lang="ar-IQ" sz="2000" dirty="0">
                <a:latin typeface="Times New Roman" panose="02020603050405020304" pitchFamily="18" charset="0"/>
                <a:cs typeface="Times New Roman" panose="02020603050405020304" pitchFamily="18" charset="0"/>
              </a:rPr>
              <a:t>أنواع الطيات المتطفلة (</a:t>
            </a:r>
            <a:r>
              <a:rPr lang="en-US" sz="2000" dirty="0">
                <a:latin typeface="Times New Roman" panose="02020603050405020304" pitchFamily="18" charset="0"/>
                <a:cs typeface="Times New Roman" panose="02020603050405020304" pitchFamily="18" charset="0"/>
              </a:rPr>
              <a:t>Z,M,S</a:t>
            </a:r>
            <a:r>
              <a:rPr lang="ar-IQ" sz="2000" dirty="0">
                <a:latin typeface="Times New Roman" panose="02020603050405020304" pitchFamily="18" charset="0"/>
                <a:cs typeface="Times New Roman" panose="02020603050405020304" pitchFamily="18" charset="0"/>
              </a:rPr>
              <a:t>) الأسهم تشير الى حالة القص</a:t>
            </a:r>
          </a:p>
        </p:txBody>
      </p:sp>
      <p:sp>
        <p:nvSpPr>
          <p:cNvPr id="2" name="عنصر نائب لرقم الشريحة 1"/>
          <p:cNvSpPr>
            <a:spLocks noGrp="1"/>
          </p:cNvSpPr>
          <p:nvPr>
            <p:ph type="sldNum" idx="12"/>
          </p:nvPr>
        </p:nvSpPr>
        <p:spPr>
          <a:xfrm>
            <a:off x="6556321" y="6415895"/>
            <a:ext cx="2126880" cy="469489"/>
          </a:xfrm>
        </p:spPr>
        <p:txBody>
          <a:bodyPr/>
          <a:lstStyle/>
          <a:p>
            <a:pPr>
              <a:defRPr/>
            </a:pPr>
            <a:fld id="{D9ABFF17-70CD-4281-9DFF-42E2B69F843F}" type="slidenum">
              <a:rPr lang="en-US" smtClean="0">
                <a:solidFill>
                  <a:schemeClr val="tx1"/>
                </a:solidFill>
              </a:rPr>
              <a:pPr>
                <a:defRPr/>
              </a:pPr>
              <a:t>34</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1AA2D914-0F0C-FB3C-2DE5-512C0F33BD33}"/>
              </a:ext>
            </a:extLst>
          </p:cNvPr>
          <p:cNvSpPr>
            <a:spLocks noGrp="1"/>
          </p:cNvSpPr>
          <p:nvPr>
            <p:ph type="dt" idx="10"/>
          </p:nvPr>
        </p:nvSpPr>
        <p:spPr/>
        <p:txBody>
          <a:bodyPr/>
          <a:lstStyle/>
          <a:p>
            <a:pPr>
              <a:defRPr/>
            </a:pPr>
            <a:fld id="{9B2D9478-FA50-4210-B498-633BA969AB03}"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401736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4"/>
          <p:cNvPicPr>
            <a:picLocks noChangeAspect="1"/>
          </p:cNvPicPr>
          <p:nvPr/>
        </p:nvPicPr>
        <p:blipFill rotWithShape="1">
          <a:blip r:embed="rId2"/>
          <a:srcRect l="29401" t="17160" r="41268" b="16888"/>
          <a:stretch/>
        </p:blipFill>
        <p:spPr>
          <a:xfrm>
            <a:off x="431558" y="3043580"/>
            <a:ext cx="2696123" cy="3408307"/>
          </a:xfrm>
          <a:prstGeom prst="rect">
            <a:avLst/>
          </a:prstGeom>
        </p:spPr>
      </p:pic>
      <p:pic>
        <p:nvPicPr>
          <p:cNvPr id="6" name="صورة 5"/>
          <p:cNvPicPr>
            <a:picLocks noChangeAspect="1"/>
          </p:cNvPicPr>
          <p:nvPr/>
        </p:nvPicPr>
        <p:blipFill rotWithShape="1">
          <a:blip r:embed="rId3"/>
          <a:srcRect l="59962" t="20470" r="10706" b="47047"/>
          <a:stretch/>
        </p:blipFill>
        <p:spPr>
          <a:xfrm>
            <a:off x="4348423" y="3284984"/>
            <a:ext cx="4415796" cy="2749458"/>
          </a:xfrm>
          <a:prstGeom prst="rect">
            <a:avLst/>
          </a:prstGeom>
        </p:spPr>
      </p:pic>
      <p:sp>
        <p:nvSpPr>
          <p:cNvPr id="7" name="مستطيل 6"/>
          <p:cNvSpPr/>
          <p:nvPr/>
        </p:nvSpPr>
        <p:spPr>
          <a:xfrm>
            <a:off x="298730" y="382568"/>
            <a:ext cx="8460432" cy="2554545"/>
          </a:xfrm>
          <a:prstGeom prst="rect">
            <a:avLst/>
          </a:prstGeom>
        </p:spPr>
        <p:txBody>
          <a:bodyPr wrap="square">
            <a:spAutoFit/>
          </a:bodyPr>
          <a:lstStyle/>
          <a:p>
            <a:pPr algn="l"/>
            <a:r>
              <a:rPr lang="en-US" sz="3200" dirty="0">
                <a:latin typeface="Times New Roman" panose="02020603050405020304" pitchFamily="18" charset="0"/>
              </a:rPr>
              <a:t> in  cross-section the minor folds </a:t>
            </a:r>
            <a:r>
              <a:rPr lang="en-US" sz="3200" dirty="0">
                <a:solidFill>
                  <a:srgbClr val="FF0000"/>
                </a:solidFill>
                <a:latin typeface="Times New Roman" panose="02020603050405020304" pitchFamily="18" charset="0"/>
              </a:rPr>
              <a:t>C</a:t>
            </a:r>
            <a:r>
              <a:rPr lang="en-US" sz="3200" dirty="0">
                <a:latin typeface="Times New Roman" panose="02020603050405020304" pitchFamily="18" charset="0"/>
              </a:rPr>
              <a:t> </a:t>
            </a:r>
          </a:p>
          <a:p>
            <a:pPr algn="l"/>
            <a:r>
              <a:rPr lang="en-US" sz="3200" dirty="0">
                <a:latin typeface="Times New Roman" panose="02020603050405020304" pitchFamily="18" charset="0"/>
              </a:rPr>
              <a:t>and </a:t>
            </a:r>
            <a:r>
              <a:rPr lang="en-US" sz="3200" dirty="0">
                <a:solidFill>
                  <a:srgbClr val="FF0000"/>
                </a:solidFill>
                <a:latin typeface="Times New Roman" panose="02020603050405020304" pitchFamily="18" charset="0"/>
              </a:rPr>
              <a:t>E </a:t>
            </a:r>
            <a:r>
              <a:rPr lang="en-US" sz="3200" dirty="0">
                <a:latin typeface="Times New Roman" panose="02020603050405020304" pitchFamily="18" charset="0"/>
              </a:rPr>
              <a:t>verge towards the hinge of the anticline,</a:t>
            </a:r>
          </a:p>
          <a:p>
            <a:pPr algn="l"/>
            <a:r>
              <a:rPr lang="en-US" sz="3200" dirty="0">
                <a:latin typeface="Times New Roman" panose="02020603050405020304" pitchFamily="18" charset="0"/>
              </a:rPr>
              <a:t>whereas folds </a:t>
            </a:r>
            <a:r>
              <a:rPr lang="en-US" sz="3200" dirty="0">
                <a:solidFill>
                  <a:srgbClr val="0070C0"/>
                </a:solidFill>
                <a:latin typeface="Times New Roman" panose="02020603050405020304" pitchFamily="18" charset="0"/>
              </a:rPr>
              <a:t>D</a:t>
            </a:r>
            <a:r>
              <a:rPr lang="en-US" sz="3200" dirty="0">
                <a:latin typeface="Times New Roman" panose="02020603050405020304" pitchFamily="18" charset="0"/>
              </a:rPr>
              <a:t> and </a:t>
            </a:r>
            <a:r>
              <a:rPr lang="en-US" sz="3200" dirty="0">
                <a:solidFill>
                  <a:srgbClr val="0070C0"/>
                </a:solidFill>
                <a:latin typeface="Times New Roman" panose="02020603050405020304" pitchFamily="18" charset="0"/>
              </a:rPr>
              <a:t>F</a:t>
            </a:r>
            <a:r>
              <a:rPr lang="en-US" sz="3200" dirty="0">
                <a:latin typeface="Times New Roman" panose="02020603050405020304" pitchFamily="18" charset="0"/>
              </a:rPr>
              <a:t> have neutral </a:t>
            </a:r>
            <a:r>
              <a:rPr lang="en-US" sz="3200" dirty="0" err="1">
                <a:latin typeface="Times New Roman" panose="02020603050405020304" pitchFamily="18" charset="0"/>
              </a:rPr>
              <a:t>vergence</a:t>
            </a:r>
            <a:endParaRPr lang="en-US" sz="3200" dirty="0">
              <a:latin typeface="Times New Roman" panose="02020603050405020304" pitchFamily="18" charset="0"/>
            </a:endParaRPr>
          </a:p>
          <a:p>
            <a:pPr algn="l"/>
            <a:r>
              <a:rPr lang="en-US" sz="3200" dirty="0">
                <a:latin typeface="Times New Roman" panose="02020603050405020304" pitchFamily="18" charset="0"/>
              </a:rPr>
              <a:t>at the hinge lines. Minor folds E and G verge</a:t>
            </a:r>
          </a:p>
          <a:p>
            <a:pPr algn="l"/>
            <a:r>
              <a:rPr lang="en-US" sz="3200" dirty="0">
                <a:latin typeface="Times New Roman" panose="02020603050405020304" pitchFamily="18" charset="0"/>
              </a:rPr>
              <a:t>away from the synclinal axis</a:t>
            </a:r>
            <a:r>
              <a:rPr lang="en-US" sz="2000" dirty="0">
                <a:latin typeface="Times New Roman" panose="02020603050405020304" pitchFamily="18" charset="0"/>
              </a:rPr>
              <a:t>;</a:t>
            </a:r>
            <a:endParaRPr lang="ar-IQ" sz="5400" dirty="0"/>
          </a:p>
        </p:txBody>
      </p:sp>
      <p:sp>
        <p:nvSpPr>
          <p:cNvPr id="8" name="مخطط انسيابي: رابط 7"/>
          <p:cNvSpPr/>
          <p:nvPr/>
        </p:nvSpPr>
        <p:spPr bwMode="auto">
          <a:xfrm>
            <a:off x="6667785" y="4668565"/>
            <a:ext cx="515417" cy="526645"/>
          </a:xfrm>
          <a:prstGeom prst="flowChartConnector">
            <a:avLst/>
          </a:prstGeom>
          <a:noFill/>
          <a:ln w="57150" cap="flat" cmpd="sng" algn="ctr">
            <a:solidFill>
              <a:srgbClr val="FF0000">
                <a:alpha val="98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9" name="مخطط انسيابي: رابط 8"/>
          <p:cNvSpPr/>
          <p:nvPr/>
        </p:nvSpPr>
        <p:spPr bwMode="auto">
          <a:xfrm>
            <a:off x="5508104" y="4130840"/>
            <a:ext cx="515417" cy="526645"/>
          </a:xfrm>
          <a:prstGeom prst="flowChartConnector">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0" name="مخطط انسيابي: رابط 9"/>
          <p:cNvSpPr/>
          <p:nvPr/>
        </p:nvSpPr>
        <p:spPr bwMode="auto">
          <a:xfrm>
            <a:off x="6556321" y="3573015"/>
            <a:ext cx="515417" cy="403759"/>
          </a:xfrm>
          <a:prstGeom prst="flowChartConnector">
            <a:avLst/>
          </a:prstGeom>
          <a:noFill/>
          <a:ln w="69850"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1" name="مخطط انسيابي: رابط 10"/>
          <p:cNvSpPr/>
          <p:nvPr/>
        </p:nvSpPr>
        <p:spPr bwMode="auto">
          <a:xfrm>
            <a:off x="6504855" y="5257489"/>
            <a:ext cx="515417" cy="403759"/>
          </a:xfrm>
          <a:prstGeom prst="flowChartConnector">
            <a:avLst/>
          </a:prstGeom>
          <a:noFill/>
          <a:ln w="69850"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35</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89784259-73D1-7511-575B-DB9412D7F727}"/>
              </a:ext>
            </a:extLst>
          </p:cNvPr>
          <p:cNvSpPr>
            <a:spLocks noGrp="1"/>
          </p:cNvSpPr>
          <p:nvPr>
            <p:ph type="dt" idx="10"/>
          </p:nvPr>
        </p:nvSpPr>
        <p:spPr/>
        <p:txBody>
          <a:bodyPr/>
          <a:lstStyle/>
          <a:p>
            <a:pPr>
              <a:defRPr/>
            </a:pPr>
            <a:fld id="{3197E18B-B22D-4E7C-BE3A-AE85677EF17C}"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8796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6" t="24802" r="43778" b="33730"/>
          <a:stretch/>
        </p:blipFill>
        <p:spPr bwMode="auto">
          <a:xfrm>
            <a:off x="13196" y="706030"/>
            <a:ext cx="91440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037"/>
          <p:cNvSpPr txBox="1"/>
          <p:nvPr/>
        </p:nvSpPr>
        <p:spPr>
          <a:xfrm>
            <a:off x="1259632" y="5323532"/>
            <a:ext cx="5760640" cy="707886"/>
          </a:xfrm>
          <a:prstGeom prst="rect">
            <a:avLst/>
          </a:prstGeom>
          <a:solidFill>
            <a:schemeClr val="bg1"/>
          </a:solidFill>
        </p:spPr>
        <p:txBody>
          <a:bodyPr wrap="square" rtlCol="0">
            <a:spAutoFit/>
          </a:bodyPr>
          <a:lstStyle/>
          <a:p>
            <a:r>
              <a:rPr lang="ar-SA" sz="4000" b="1" dirty="0">
                <a:latin typeface="Times New Roman" pitchFamily="18" charset="0"/>
                <a:cs typeface="Times New Roman" pitchFamily="18" charset="0"/>
              </a:rPr>
              <a:t>الرموز الخاصة بالطيات الثانوية</a:t>
            </a:r>
            <a:endParaRPr lang="en-US" sz="4000" b="1" dirty="0">
              <a:latin typeface="Times New Roman" pitchFamily="18" charset="0"/>
              <a:cs typeface="Times New Roman" pitchFamily="18" charset="0"/>
            </a:endParaRPr>
          </a:p>
        </p:txBody>
      </p:sp>
      <p:sp>
        <p:nvSpPr>
          <p:cNvPr id="7" name="سهم لأعلى 6"/>
          <p:cNvSpPr/>
          <p:nvPr/>
        </p:nvSpPr>
        <p:spPr bwMode="auto">
          <a:xfrm>
            <a:off x="4178823" y="384183"/>
            <a:ext cx="360040" cy="1008112"/>
          </a:xfrm>
          <a:prstGeom prst="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8" name="مربع نص 7"/>
          <p:cNvSpPr txBox="1"/>
          <p:nvPr/>
        </p:nvSpPr>
        <p:spPr>
          <a:xfrm>
            <a:off x="3999537" y="-41289"/>
            <a:ext cx="576064" cy="584775"/>
          </a:xfrm>
          <a:prstGeom prst="rect">
            <a:avLst/>
          </a:prstGeom>
          <a:noFill/>
        </p:spPr>
        <p:txBody>
          <a:bodyPr wrap="square" rtlCol="1">
            <a:spAutoFit/>
          </a:bodyPr>
          <a:lstStyle/>
          <a:p>
            <a:r>
              <a:rPr lang="en-US" dirty="0"/>
              <a:t> </a:t>
            </a:r>
            <a:r>
              <a:rPr lang="en-US" sz="3200" b="1" dirty="0"/>
              <a:t>N</a:t>
            </a:r>
            <a:endParaRPr lang="ar-IQ" sz="3200" b="1"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36</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13DC8099-F08D-451E-5156-9D0D12BF91E9}"/>
              </a:ext>
            </a:extLst>
          </p:cNvPr>
          <p:cNvSpPr>
            <a:spLocks noGrp="1"/>
          </p:cNvSpPr>
          <p:nvPr>
            <p:ph type="dt" idx="10"/>
          </p:nvPr>
        </p:nvSpPr>
        <p:spPr/>
        <p:txBody>
          <a:bodyPr/>
          <a:lstStyle/>
          <a:p>
            <a:pPr>
              <a:defRPr/>
            </a:pPr>
            <a:fld id="{122F6E96-7D8C-4609-B3B1-DA8EE760911F}"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902023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4"/>
          <p:cNvPicPr>
            <a:picLocks noChangeAspect="1"/>
          </p:cNvPicPr>
          <p:nvPr/>
        </p:nvPicPr>
        <p:blipFill>
          <a:blip r:embed="rId2"/>
          <a:stretch>
            <a:fillRect/>
          </a:stretch>
        </p:blipFill>
        <p:spPr>
          <a:xfrm>
            <a:off x="107504" y="50516"/>
            <a:ext cx="3926531" cy="2928339"/>
          </a:xfrm>
          <a:prstGeom prst="rect">
            <a:avLst/>
          </a:prstGeom>
        </p:spPr>
      </p:pic>
      <p:pic>
        <p:nvPicPr>
          <p:cNvPr id="6" name="صورة 5"/>
          <p:cNvPicPr>
            <a:picLocks noChangeAspect="1"/>
          </p:cNvPicPr>
          <p:nvPr/>
        </p:nvPicPr>
        <p:blipFill>
          <a:blip r:embed="rId3"/>
          <a:stretch>
            <a:fillRect/>
          </a:stretch>
        </p:blipFill>
        <p:spPr>
          <a:xfrm>
            <a:off x="4283968" y="50516"/>
            <a:ext cx="3820374" cy="2857264"/>
          </a:xfrm>
          <a:prstGeom prst="rect">
            <a:avLst/>
          </a:prstGeom>
        </p:spPr>
      </p:pic>
      <p:pic>
        <p:nvPicPr>
          <p:cNvPr id="7" name="صورة 6"/>
          <p:cNvPicPr>
            <a:picLocks noChangeAspect="1"/>
          </p:cNvPicPr>
          <p:nvPr/>
        </p:nvPicPr>
        <p:blipFill>
          <a:blip r:embed="rId4"/>
          <a:stretch>
            <a:fillRect/>
          </a:stretch>
        </p:blipFill>
        <p:spPr>
          <a:xfrm>
            <a:off x="4283968" y="2916067"/>
            <a:ext cx="3713602" cy="3178072"/>
          </a:xfrm>
          <a:prstGeom prst="rect">
            <a:avLst/>
          </a:prstGeom>
        </p:spPr>
      </p:pic>
      <p:pic>
        <p:nvPicPr>
          <p:cNvPr id="8" name="صورة 7"/>
          <p:cNvPicPr>
            <a:picLocks noChangeAspect="1"/>
          </p:cNvPicPr>
          <p:nvPr/>
        </p:nvPicPr>
        <p:blipFill>
          <a:blip r:embed="rId5"/>
          <a:stretch>
            <a:fillRect/>
          </a:stretch>
        </p:blipFill>
        <p:spPr>
          <a:xfrm>
            <a:off x="69405" y="2940542"/>
            <a:ext cx="4014489" cy="3002370"/>
          </a:xfrm>
          <a:prstGeom prst="rect">
            <a:avLst/>
          </a:prstGeom>
        </p:spPr>
      </p:pic>
      <p:sp>
        <p:nvSpPr>
          <p:cNvPr id="9" name="مستطيل 8"/>
          <p:cNvSpPr/>
          <p:nvPr/>
        </p:nvSpPr>
        <p:spPr>
          <a:xfrm>
            <a:off x="-464335" y="5942912"/>
            <a:ext cx="8460541" cy="646331"/>
          </a:xfrm>
          <a:prstGeom prst="rect">
            <a:avLst/>
          </a:prstGeom>
        </p:spPr>
        <p:txBody>
          <a:bodyPr wrap="square">
            <a:spAutoFit/>
          </a:bodyPr>
          <a:lstStyle/>
          <a:p>
            <a:r>
              <a:rPr lang="en-US" b="1" dirty="0">
                <a:solidFill>
                  <a:srgbClr val="000000"/>
                </a:solidFill>
                <a:latin typeface="Arial" panose="020B0604020202020204" pitchFamily="34" charset="0"/>
              </a:rPr>
              <a:t>Show four minor folds in </a:t>
            </a:r>
            <a:r>
              <a:rPr lang="en-US" b="1" dirty="0" err="1">
                <a:solidFill>
                  <a:srgbClr val="000000"/>
                </a:solidFill>
                <a:latin typeface="Arial" panose="020B0604020202020204" pitchFamily="34" charset="0"/>
              </a:rPr>
              <a:t>Azmar</a:t>
            </a:r>
            <a:r>
              <a:rPr lang="en-US" b="1" dirty="0">
                <a:solidFill>
                  <a:srgbClr val="000000"/>
                </a:solidFill>
                <a:latin typeface="Arial" panose="020B0604020202020204" pitchFamily="34" charset="0"/>
              </a:rPr>
              <a:t> anticline limbs 1 and 2 are Z folds, 3 is approximately M fold is in the hinge of </a:t>
            </a:r>
            <a:r>
              <a:rPr lang="en-US" b="1" dirty="0" err="1">
                <a:solidFill>
                  <a:srgbClr val="000000"/>
                </a:solidFill>
                <a:latin typeface="Arial" panose="020B0604020202020204" pitchFamily="34" charset="0"/>
              </a:rPr>
              <a:t>Azmar</a:t>
            </a:r>
            <a:r>
              <a:rPr lang="en-US" b="1" dirty="0">
                <a:solidFill>
                  <a:srgbClr val="000000"/>
                </a:solidFill>
                <a:latin typeface="Arial" panose="020B0604020202020204" pitchFamily="34" charset="0"/>
              </a:rPr>
              <a:t> anticline, 4 is S fold </a:t>
            </a:r>
            <a:endParaRPr lang="ar-IQ"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37</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6696443E-7497-1D9F-53C3-575D1CAE8A6D}"/>
              </a:ext>
            </a:extLst>
          </p:cNvPr>
          <p:cNvSpPr>
            <a:spLocks noGrp="1"/>
          </p:cNvSpPr>
          <p:nvPr>
            <p:ph type="dt" idx="10"/>
          </p:nvPr>
        </p:nvSpPr>
        <p:spPr/>
        <p:txBody>
          <a:bodyPr/>
          <a:lstStyle/>
          <a:p>
            <a:pPr>
              <a:defRPr/>
            </a:pPr>
            <a:fld id="{7E542E6F-3154-424D-8ADA-9C6E96C5C2BD}"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9847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712"/>
            <a:ext cx="9144000" cy="3816424"/>
          </a:xfrm>
          <a:prstGeom prst="rect">
            <a:avLst/>
          </a:prstGeom>
        </p:spPr>
      </p:pic>
      <p:sp>
        <p:nvSpPr>
          <p:cNvPr id="6" name="مربع نص 5"/>
          <p:cNvSpPr txBox="1"/>
          <p:nvPr/>
        </p:nvSpPr>
        <p:spPr>
          <a:xfrm>
            <a:off x="466371" y="5013176"/>
            <a:ext cx="6381127" cy="461665"/>
          </a:xfrm>
          <a:prstGeom prst="rect">
            <a:avLst/>
          </a:prstGeom>
          <a:noFill/>
        </p:spPr>
        <p:txBody>
          <a:bodyPr wrap="square" rtlCol="1">
            <a:spAutoFit/>
          </a:bodyPr>
          <a:lstStyle/>
          <a:p>
            <a:r>
              <a:rPr lang="en-US" dirty="0"/>
              <a:t>M fold in the </a:t>
            </a:r>
            <a:r>
              <a:rPr lang="en-US" sz="2400" dirty="0"/>
              <a:t>c</a:t>
            </a:r>
            <a:r>
              <a:rPr lang="en-US" dirty="0"/>
              <a:t>ore of </a:t>
            </a:r>
            <a:r>
              <a:rPr lang="en-US" dirty="0" err="1"/>
              <a:t>Azmar</a:t>
            </a:r>
            <a:r>
              <a:rPr lang="en-US" dirty="0"/>
              <a:t> Anticline,  </a:t>
            </a:r>
            <a:r>
              <a:rPr lang="en-US" dirty="0" err="1"/>
              <a:t>Sulaimania</a:t>
            </a:r>
            <a:endParaRPr lang="ar-IQ" dirty="0"/>
          </a:p>
        </p:txBody>
      </p:sp>
      <p:sp>
        <p:nvSpPr>
          <p:cNvPr id="8" name="شكل حر 7"/>
          <p:cNvSpPr/>
          <p:nvPr/>
        </p:nvSpPr>
        <p:spPr bwMode="auto">
          <a:xfrm>
            <a:off x="4186047" y="1564395"/>
            <a:ext cx="297818" cy="2313542"/>
          </a:xfrm>
          <a:custGeom>
            <a:avLst/>
            <a:gdLst>
              <a:gd name="connsiteX0" fmla="*/ 297818 w 297818"/>
              <a:gd name="connsiteY0" fmla="*/ 0 h 2313542"/>
              <a:gd name="connsiteX1" fmla="*/ 154599 w 297818"/>
              <a:gd name="connsiteY1" fmla="*/ 319489 h 2313542"/>
              <a:gd name="connsiteX2" fmla="*/ 121548 w 297818"/>
              <a:gd name="connsiteY2" fmla="*/ 495759 h 2313542"/>
              <a:gd name="connsiteX3" fmla="*/ 110531 w 297818"/>
              <a:gd name="connsiteY3" fmla="*/ 594911 h 2313542"/>
              <a:gd name="connsiteX4" fmla="*/ 176633 w 297818"/>
              <a:gd name="connsiteY4" fmla="*/ 881350 h 2313542"/>
              <a:gd name="connsiteX5" fmla="*/ 132565 w 297818"/>
              <a:gd name="connsiteY5" fmla="*/ 1134738 h 2313542"/>
              <a:gd name="connsiteX6" fmla="*/ 11380 w 297818"/>
              <a:gd name="connsiteY6" fmla="*/ 1333041 h 2313542"/>
              <a:gd name="connsiteX7" fmla="*/ 11380 w 297818"/>
              <a:gd name="connsiteY7" fmla="*/ 1509311 h 2313542"/>
              <a:gd name="connsiteX8" fmla="*/ 66464 w 297818"/>
              <a:gd name="connsiteY8" fmla="*/ 1972019 h 2313542"/>
              <a:gd name="connsiteX9" fmla="*/ 66464 w 297818"/>
              <a:gd name="connsiteY9" fmla="*/ 2104222 h 2313542"/>
              <a:gd name="connsiteX10" fmla="*/ 66464 w 297818"/>
              <a:gd name="connsiteY10" fmla="*/ 2258458 h 2313542"/>
              <a:gd name="connsiteX11" fmla="*/ 66464 w 297818"/>
              <a:gd name="connsiteY11" fmla="*/ 2313542 h 2313542"/>
              <a:gd name="connsiteX12" fmla="*/ 66464 w 297818"/>
              <a:gd name="connsiteY12" fmla="*/ 2313542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18" h="2313542">
                <a:moveTo>
                  <a:pt x="297818" y="0"/>
                </a:moveTo>
                <a:cubicBezTo>
                  <a:pt x="240897" y="118431"/>
                  <a:pt x="183977" y="236863"/>
                  <a:pt x="154599" y="319489"/>
                </a:cubicBezTo>
                <a:cubicBezTo>
                  <a:pt x="125221" y="402116"/>
                  <a:pt x="128893" y="449855"/>
                  <a:pt x="121548" y="495759"/>
                </a:cubicBezTo>
                <a:cubicBezTo>
                  <a:pt x="114203" y="541663"/>
                  <a:pt x="101350" y="530646"/>
                  <a:pt x="110531" y="594911"/>
                </a:cubicBezTo>
                <a:cubicBezTo>
                  <a:pt x="119712" y="659176"/>
                  <a:pt x="172961" y="791379"/>
                  <a:pt x="176633" y="881350"/>
                </a:cubicBezTo>
                <a:cubicBezTo>
                  <a:pt x="180305" y="971321"/>
                  <a:pt x="160107" y="1059456"/>
                  <a:pt x="132565" y="1134738"/>
                </a:cubicBezTo>
                <a:cubicBezTo>
                  <a:pt x="105023" y="1210020"/>
                  <a:pt x="31577" y="1270612"/>
                  <a:pt x="11380" y="1333041"/>
                </a:cubicBezTo>
                <a:cubicBezTo>
                  <a:pt x="-8817" y="1395470"/>
                  <a:pt x="2199" y="1402815"/>
                  <a:pt x="11380" y="1509311"/>
                </a:cubicBezTo>
                <a:cubicBezTo>
                  <a:pt x="20561" y="1615807"/>
                  <a:pt x="57283" y="1872867"/>
                  <a:pt x="66464" y="1972019"/>
                </a:cubicBezTo>
                <a:cubicBezTo>
                  <a:pt x="75645" y="2071171"/>
                  <a:pt x="66464" y="2104222"/>
                  <a:pt x="66464" y="2104222"/>
                </a:cubicBezTo>
                <a:lnTo>
                  <a:pt x="66464" y="2258458"/>
                </a:lnTo>
                <a:lnTo>
                  <a:pt x="66464" y="2313542"/>
                </a:lnTo>
                <a:lnTo>
                  <a:pt x="66464" y="2313542"/>
                </a:lnTo>
              </a:path>
            </a:pathLst>
          </a:cu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cxnSp>
        <p:nvCxnSpPr>
          <p:cNvPr id="10" name="رابط كسهم مستقيم 9"/>
          <p:cNvCxnSpPr/>
          <p:nvPr/>
        </p:nvCxnSpPr>
        <p:spPr bwMode="auto">
          <a:xfrm flipV="1">
            <a:off x="4552741" y="836712"/>
            <a:ext cx="0" cy="1008112"/>
          </a:xfrm>
          <a:prstGeom prst="straightConnector1">
            <a:avLst/>
          </a:prstGeom>
          <a:solidFill>
            <a:srgbClr val="00B8FF"/>
          </a:solidFill>
          <a:ln w="53975" cap="flat" cmpd="sng" algn="ctr">
            <a:solidFill>
              <a:srgbClr val="FFFF00"/>
            </a:solidFill>
            <a:prstDash val="solid"/>
            <a:round/>
            <a:headEnd type="none" w="med" len="med"/>
            <a:tailEnd type="triangle"/>
          </a:ln>
          <a:effectLst/>
        </p:spPr>
      </p:cxnSp>
      <p:sp>
        <p:nvSpPr>
          <p:cNvPr id="11" name="شكل حر 10"/>
          <p:cNvSpPr/>
          <p:nvPr/>
        </p:nvSpPr>
        <p:spPr bwMode="auto">
          <a:xfrm>
            <a:off x="3279988" y="1564395"/>
            <a:ext cx="893562" cy="1258383"/>
          </a:xfrm>
          <a:custGeom>
            <a:avLst/>
            <a:gdLst>
              <a:gd name="connsiteX0" fmla="*/ 0 w 538809"/>
              <a:gd name="connsiteY0" fmla="*/ 0 h 731088"/>
              <a:gd name="connsiteX1" fmla="*/ 297180 w 538809"/>
              <a:gd name="connsiteY1" fmla="*/ 377190 h 731088"/>
              <a:gd name="connsiteX2" fmla="*/ 457200 w 538809"/>
              <a:gd name="connsiteY2" fmla="*/ 605790 h 731088"/>
              <a:gd name="connsiteX3" fmla="*/ 537210 w 538809"/>
              <a:gd name="connsiteY3" fmla="*/ 720090 h 731088"/>
              <a:gd name="connsiteX4" fmla="*/ 502920 w 538809"/>
              <a:gd name="connsiteY4" fmla="*/ 720090 h 73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9" h="731088">
                <a:moveTo>
                  <a:pt x="0" y="0"/>
                </a:moveTo>
                <a:cubicBezTo>
                  <a:pt x="110490" y="138112"/>
                  <a:pt x="220980" y="276225"/>
                  <a:pt x="297180" y="377190"/>
                </a:cubicBezTo>
                <a:cubicBezTo>
                  <a:pt x="373380" y="478155"/>
                  <a:pt x="457200" y="605790"/>
                  <a:pt x="457200" y="605790"/>
                </a:cubicBezTo>
                <a:cubicBezTo>
                  <a:pt x="497205" y="662940"/>
                  <a:pt x="529590" y="701040"/>
                  <a:pt x="537210" y="720090"/>
                </a:cubicBezTo>
                <a:cubicBezTo>
                  <a:pt x="544830" y="739140"/>
                  <a:pt x="523875" y="729615"/>
                  <a:pt x="502920" y="720090"/>
                </a:cubicBez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12" name="شكل حر 11"/>
          <p:cNvSpPr/>
          <p:nvPr/>
        </p:nvSpPr>
        <p:spPr bwMode="auto">
          <a:xfrm>
            <a:off x="3703616" y="1564395"/>
            <a:ext cx="538809" cy="731088"/>
          </a:xfrm>
          <a:custGeom>
            <a:avLst/>
            <a:gdLst>
              <a:gd name="connsiteX0" fmla="*/ 0 w 538809"/>
              <a:gd name="connsiteY0" fmla="*/ 0 h 731088"/>
              <a:gd name="connsiteX1" fmla="*/ 297180 w 538809"/>
              <a:gd name="connsiteY1" fmla="*/ 377190 h 731088"/>
              <a:gd name="connsiteX2" fmla="*/ 457200 w 538809"/>
              <a:gd name="connsiteY2" fmla="*/ 605790 h 731088"/>
              <a:gd name="connsiteX3" fmla="*/ 537210 w 538809"/>
              <a:gd name="connsiteY3" fmla="*/ 720090 h 731088"/>
              <a:gd name="connsiteX4" fmla="*/ 502920 w 538809"/>
              <a:gd name="connsiteY4" fmla="*/ 720090 h 73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9" h="731088">
                <a:moveTo>
                  <a:pt x="0" y="0"/>
                </a:moveTo>
                <a:cubicBezTo>
                  <a:pt x="110490" y="138112"/>
                  <a:pt x="220980" y="276225"/>
                  <a:pt x="297180" y="377190"/>
                </a:cubicBezTo>
                <a:cubicBezTo>
                  <a:pt x="373380" y="478155"/>
                  <a:pt x="457200" y="605790"/>
                  <a:pt x="457200" y="605790"/>
                </a:cubicBezTo>
                <a:cubicBezTo>
                  <a:pt x="497205" y="662940"/>
                  <a:pt x="529590" y="701040"/>
                  <a:pt x="537210" y="720090"/>
                </a:cubicBezTo>
                <a:cubicBezTo>
                  <a:pt x="544830" y="739140"/>
                  <a:pt x="523875" y="729615"/>
                  <a:pt x="502920" y="720090"/>
                </a:cubicBez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1" name="شكل حر 20"/>
          <p:cNvSpPr/>
          <p:nvPr/>
        </p:nvSpPr>
        <p:spPr bwMode="auto">
          <a:xfrm>
            <a:off x="4254923" y="2103120"/>
            <a:ext cx="1894417" cy="1308316"/>
          </a:xfrm>
          <a:custGeom>
            <a:avLst/>
            <a:gdLst>
              <a:gd name="connsiteX0" fmla="*/ 0 w 1817370"/>
              <a:gd name="connsiteY0" fmla="*/ 1314450 h 1314450"/>
              <a:gd name="connsiteX1" fmla="*/ 468630 w 1817370"/>
              <a:gd name="connsiteY1" fmla="*/ 902970 h 1314450"/>
              <a:gd name="connsiteX2" fmla="*/ 628650 w 1817370"/>
              <a:gd name="connsiteY2" fmla="*/ 811530 h 1314450"/>
              <a:gd name="connsiteX3" fmla="*/ 857250 w 1817370"/>
              <a:gd name="connsiteY3" fmla="*/ 662940 h 1314450"/>
              <a:gd name="connsiteX4" fmla="*/ 1062990 w 1817370"/>
              <a:gd name="connsiteY4" fmla="*/ 525780 h 1314450"/>
              <a:gd name="connsiteX5" fmla="*/ 1154430 w 1817370"/>
              <a:gd name="connsiteY5" fmla="*/ 457200 h 1314450"/>
              <a:gd name="connsiteX6" fmla="*/ 1383030 w 1817370"/>
              <a:gd name="connsiteY6" fmla="*/ 308610 h 1314450"/>
              <a:gd name="connsiteX7" fmla="*/ 1565910 w 1817370"/>
              <a:gd name="connsiteY7" fmla="*/ 160020 h 1314450"/>
              <a:gd name="connsiteX8" fmla="*/ 1817370 w 1817370"/>
              <a:gd name="connsiteY8"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70" h="1314450">
                <a:moveTo>
                  <a:pt x="0" y="1314450"/>
                </a:moveTo>
                <a:cubicBezTo>
                  <a:pt x="181927" y="1150620"/>
                  <a:pt x="363855" y="986790"/>
                  <a:pt x="468630" y="902970"/>
                </a:cubicBezTo>
                <a:cubicBezTo>
                  <a:pt x="573405" y="819150"/>
                  <a:pt x="563880" y="851535"/>
                  <a:pt x="628650" y="811530"/>
                </a:cubicBezTo>
                <a:cubicBezTo>
                  <a:pt x="693420" y="771525"/>
                  <a:pt x="857250" y="662940"/>
                  <a:pt x="857250" y="662940"/>
                </a:cubicBezTo>
                <a:lnTo>
                  <a:pt x="1062990" y="525780"/>
                </a:lnTo>
                <a:cubicBezTo>
                  <a:pt x="1112520" y="491490"/>
                  <a:pt x="1101090" y="493395"/>
                  <a:pt x="1154430" y="457200"/>
                </a:cubicBezTo>
                <a:cubicBezTo>
                  <a:pt x="1207770" y="421005"/>
                  <a:pt x="1314450" y="358140"/>
                  <a:pt x="1383030" y="308610"/>
                </a:cubicBezTo>
                <a:cubicBezTo>
                  <a:pt x="1451610" y="259080"/>
                  <a:pt x="1493520" y="211455"/>
                  <a:pt x="1565910" y="160020"/>
                </a:cubicBezTo>
                <a:cubicBezTo>
                  <a:pt x="1638300" y="108585"/>
                  <a:pt x="1727835" y="54292"/>
                  <a:pt x="1817370" y="0"/>
                </a:cubicBezTo>
              </a:path>
            </a:pathLst>
          </a:cu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2" name="شكل حر 21"/>
          <p:cNvSpPr/>
          <p:nvPr/>
        </p:nvSpPr>
        <p:spPr bwMode="auto">
          <a:xfrm>
            <a:off x="4331970" y="1543050"/>
            <a:ext cx="1485900" cy="1108710"/>
          </a:xfrm>
          <a:custGeom>
            <a:avLst/>
            <a:gdLst>
              <a:gd name="connsiteX0" fmla="*/ 0 w 1485900"/>
              <a:gd name="connsiteY0" fmla="*/ 1108710 h 1108710"/>
              <a:gd name="connsiteX1" fmla="*/ 297180 w 1485900"/>
              <a:gd name="connsiteY1" fmla="*/ 902970 h 1108710"/>
              <a:gd name="connsiteX2" fmla="*/ 754380 w 1485900"/>
              <a:gd name="connsiteY2" fmla="*/ 594360 h 1108710"/>
              <a:gd name="connsiteX3" fmla="*/ 1028700 w 1485900"/>
              <a:gd name="connsiteY3" fmla="*/ 331470 h 1108710"/>
              <a:gd name="connsiteX4" fmla="*/ 1348740 w 1485900"/>
              <a:gd name="connsiteY4" fmla="*/ 91440 h 1108710"/>
              <a:gd name="connsiteX5" fmla="*/ 1485900 w 1485900"/>
              <a:gd name="connsiteY5" fmla="*/ 0 h 110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108710">
                <a:moveTo>
                  <a:pt x="0" y="1108710"/>
                </a:moveTo>
                <a:lnTo>
                  <a:pt x="297180" y="902970"/>
                </a:lnTo>
                <a:cubicBezTo>
                  <a:pt x="422910" y="817245"/>
                  <a:pt x="632460" y="689610"/>
                  <a:pt x="754380" y="594360"/>
                </a:cubicBezTo>
                <a:cubicBezTo>
                  <a:pt x="876300" y="499110"/>
                  <a:pt x="929640" y="415290"/>
                  <a:pt x="1028700" y="331470"/>
                </a:cubicBezTo>
                <a:cubicBezTo>
                  <a:pt x="1127760" y="247650"/>
                  <a:pt x="1272540" y="146685"/>
                  <a:pt x="1348740" y="91440"/>
                </a:cubicBezTo>
                <a:cubicBezTo>
                  <a:pt x="1424940" y="36195"/>
                  <a:pt x="1455420" y="18097"/>
                  <a:pt x="1485900" y="0"/>
                </a:cubicBezTo>
              </a:path>
            </a:pathLst>
          </a:custGeom>
          <a:noFill/>
          <a:ln w="34925"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3" name="شكل حر 22"/>
          <p:cNvSpPr/>
          <p:nvPr/>
        </p:nvSpPr>
        <p:spPr bwMode="auto">
          <a:xfrm>
            <a:off x="4354830" y="1337310"/>
            <a:ext cx="1097280" cy="857250"/>
          </a:xfrm>
          <a:custGeom>
            <a:avLst/>
            <a:gdLst>
              <a:gd name="connsiteX0" fmla="*/ 0 w 1097280"/>
              <a:gd name="connsiteY0" fmla="*/ 857250 h 857250"/>
              <a:gd name="connsiteX1" fmla="*/ 320040 w 1097280"/>
              <a:gd name="connsiteY1" fmla="*/ 662940 h 857250"/>
              <a:gd name="connsiteX2" fmla="*/ 582930 w 1097280"/>
              <a:gd name="connsiteY2" fmla="*/ 480060 h 857250"/>
              <a:gd name="connsiteX3" fmla="*/ 742950 w 1097280"/>
              <a:gd name="connsiteY3" fmla="*/ 320040 h 857250"/>
              <a:gd name="connsiteX4" fmla="*/ 914400 w 1097280"/>
              <a:gd name="connsiteY4" fmla="*/ 182880 h 857250"/>
              <a:gd name="connsiteX5" fmla="*/ 1017270 w 1097280"/>
              <a:gd name="connsiteY5" fmla="*/ 57150 h 857250"/>
              <a:gd name="connsiteX6" fmla="*/ 1097280 w 1097280"/>
              <a:gd name="connsiteY6"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857250">
                <a:moveTo>
                  <a:pt x="0" y="857250"/>
                </a:moveTo>
                <a:cubicBezTo>
                  <a:pt x="111442" y="791527"/>
                  <a:pt x="222885" y="725805"/>
                  <a:pt x="320040" y="662940"/>
                </a:cubicBezTo>
                <a:cubicBezTo>
                  <a:pt x="417195" y="600075"/>
                  <a:pt x="512445" y="537210"/>
                  <a:pt x="582930" y="480060"/>
                </a:cubicBezTo>
                <a:cubicBezTo>
                  <a:pt x="653415" y="422910"/>
                  <a:pt x="687705" y="369570"/>
                  <a:pt x="742950" y="320040"/>
                </a:cubicBezTo>
                <a:cubicBezTo>
                  <a:pt x="798195" y="270510"/>
                  <a:pt x="868680" y="226695"/>
                  <a:pt x="914400" y="182880"/>
                </a:cubicBezTo>
                <a:cubicBezTo>
                  <a:pt x="960120" y="139065"/>
                  <a:pt x="986790" y="87630"/>
                  <a:pt x="1017270" y="57150"/>
                </a:cubicBezTo>
                <a:cubicBezTo>
                  <a:pt x="1047750" y="26670"/>
                  <a:pt x="1072515" y="13335"/>
                  <a:pt x="1097280" y="0"/>
                </a:cubicBezTo>
              </a:path>
            </a:pathLst>
          </a:custGeom>
          <a:noFill/>
          <a:ln w="41275"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4" name="شكل حر 23"/>
          <p:cNvSpPr/>
          <p:nvPr/>
        </p:nvSpPr>
        <p:spPr bwMode="auto">
          <a:xfrm>
            <a:off x="107504" y="1988840"/>
            <a:ext cx="3543300" cy="1973028"/>
          </a:xfrm>
          <a:custGeom>
            <a:avLst/>
            <a:gdLst>
              <a:gd name="connsiteX0" fmla="*/ 0 w 3543300"/>
              <a:gd name="connsiteY0" fmla="*/ 1694475 h 1973028"/>
              <a:gd name="connsiteX1" fmla="*/ 445770 w 3543300"/>
              <a:gd name="connsiteY1" fmla="*/ 1340145 h 1973028"/>
              <a:gd name="connsiteX2" fmla="*/ 868680 w 3543300"/>
              <a:gd name="connsiteY2" fmla="*/ 940095 h 1973028"/>
              <a:gd name="connsiteX3" fmla="*/ 1085850 w 3543300"/>
              <a:gd name="connsiteY3" fmla="*/ 654345 h 1973028"/>
              <a:gd name="connsiteX4" fmla="*/ 1360170 w 3543300"/>
              <a:gd name="connsiteY4" fmla="*/ 414315 h 1973028"/>
              <a:gd name="connsiteX5" fmla="*/ 1520190 w 3543300"/>
              <a:gd name="connsiteY5" fmla="*/ 311445 h 1973028"/>
              <a:gd name="connsiteX6" fmla="*/ 1714500 w 3543300"/>
              <a:gd name="connsiteY6" fmla="*/ 197145 h 1973028"/>
              <a:gd name="connsiteX7" fmla="*/ 1863090 w 3543300"/>
              <a:gd name="connsiteY7" fmla="*/ 71415 h 1973028"/>
              <a:gd name="connsiteX8" fmla="*/ 2034540 w 3543300"/>
              <a:gd name="connsiteY8" fmla="*/ 14265 h 1973028"/>
              <a:gd name="connsiteX9" fmla="*/ 2274570 w 3543300"/>
              <a:gd name="connsiteY9" fmla="*/ 14265 h 1973028"/>
              <a:gd name="connsiteX10" fmla="*/ 2480310 w 3543300"/>
              <a:gd name="connsiteY10" fmla="*/ 174285 h 1973028"/>
              <a:gd name="connsiteX11" fmla="*/ 2731770 w 3543300"/>
              <a:gd name="connsiteY11" fmla="*/ 482895 h 1973028"/>
              <a:gd name="connsiteX12" fmla="*/ 2880360 w 3543300"/>
              <a:gd name="connsiteY12" fmla="*/ 791505 h 1973028"/>
              <a:gd name="connsiteX13" fmla="*/ 3040380 w 3543300"/>
              <a:gd name="connsiteY13" fmla="*/ 1077255 h 1973028"/>
              <a:gd name="connsiteX14" fmla="*/ 3188970 w 3543300"/>
              <a:gd name="connsiteY14" fmla="*/ 1340145 h 1973028"/>
              <a:gd name="connsiteX15" fmla="*/ 3337560 w 3543300"/>
              <a:gd name="connsiteY15" fmla="*/ 1568745 h 1973028"/>
              <a:gd name="connsiteX16" fmla="*/ 3417570 w 3543300"/>
              <a:gd name="connsiteY16" fmla="*/ 1740195 h 1973028"/>
              <a:gd name="connsiteX17" fmla="*/ 3497580 w 3543300"/>
              <a:gd name="connsiteY17" fmla="*/ 1911645 h 1973028"/>
              <a:gd name="connsiteX18" fmla="*/ 3531870 w 3543300"/>
              <a:gd name="connsiteY18" fmla="*/ 1968795 h 1973028"/>
              <a:gd name="connsiteX19" fmla="*/ 3543300 w 3543300"/>
              <a:gd name="connsiteY19" fmla="*/ 1968795 h 1973028"/>
              <a:gd name="connsiteX20" fmla="*/ 3543300 w 3543300"/>
              <a:gd name="connsiteY20" fmla="*/ 1968795 h 1973028"/>
              <a:gd name="connsiteX21" fmla="*/ 3543300 w 3543300"/>
              <a:gd name="connsiteY21" fmla="*/ 1968795 h 1973028"/>
              <a:gd name="connsiteX22" fmla="*/ 3543300 w 3543300"/>
              <a:gd name="connsiteY22" fmla="*/ 1968795 h 1973028"/>
              <a:gd name="connsiteX23" fmla="*/ 3543300 w 3543300"/>
              <a:gd name="connsiteY23" fmla="*/ 1968795 h 1973028"/>
              <a:gd name="connsiteX24" fmla="*/ 3543300 w 3543300"/>
              <a:gd name="connsiteY24" fmla="*/ 1968795 h 19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43300" h="1973028">
                <a:moveTo>
                  <a:pt x="0" y="1694475"/>
                </a:moveTo>
                <a:cubicBezTo>
                  <a:pt x="150495" y="1580175"/>
                  <a:pt x="300990" y="1465875"/>
                  <a:pt x="445770" y="1340145"/>
                </a:cubicBezTo>
                <a:cubicBezTo>
                  <a:pt x="590550" y="1214415"/>
                  <a:pt x="762000" y="1054395"/>
                  <a:pt x="868680" y="940095"/>
                </a:cubicBezTo>
                <a:cubicBezTo>
                  <a:pt x="975360" y="825795"/>
                  <a:pt x="1003935" y="741975"/>
                  <a:pt x="1085850" y="654345"/>
                </a:cubicBezTo>
                <a:cubicBezTo>
                  <a:pt x="1167765" y="566715"/>
                  <a:pt x="1287780" y="471465"/>
                  <a:pt x="1360170" y="414315"/>
                </a:cubicBezTo>
                <a:cubicBezTo>
                  <a:pt x="1432560" y="357165"/>
                  <a:pt x="1461135" y="347640"/>
                  <a:pt x="1520190" y="311445"/>
                </a:cubicBezTo>
                <a:cubicBezTo>
                  <a:pt x="1579245" y="275250"/>
                  <a:pt x="1657350" y="237150"/>
                  <a:pt x="1714500" y="197145"/>
                </a:cubicBezTo>
                <a:cubicBezTo>
                  <a:pt x="1771650" y="157140"/>
                  <a:pt x="1809750" y="101895"/>
                  <a:pt x="1863090" y="71415"/>
                </a:cubicBezTo>
                <a:cubicBezTo>
                  <a:pt x="1916430" y="40935"/>
                  <a:pt x="1965960" y="23790"/>
                  <a:pt x="2034540" y="14265"/>
                </a:cubicBezTo>
                <a:cubicBezTo>
                  <a:pt x="2103120" y="4740"/>
                  <a:pt x="2200275" y="-12405"/>
                  <a:pt x="2274570" y="14265"/>
                </a:cubicBezTo>
                <a:cubicBezTo>
                  <a:pt x="2348865" y="40935"/>
                  <a:pt x="2404110" y="96180"/>
                  <a:pt x="2480310" y="174285"/>
                </a:cubicBezTo>
                <a:cubicBezTo>
                  <a:pt x="2556510" y="252390"/>
                  <a:pt x="2665095" y="380025"/>
                  <a:pt x="2731770" y="482895"/>
                </a:cubicBezTo>
                <a:cubicBezTo>
                  <a:pt x="2798445" y="585765"/>
                  <a:pt x="2828925" y="692445"/>
                  <a:pt x="2880360" y="791505"/>
                </a:cubicBezTo>
                <a:cubicBezTo>
                  <a:pt x="2931795" y="890565"/>
                  <a:pt x="3040380" y="1077255"/>
                  <a:pt x="3040380" y="1077255"/>
                </a:cubicBezTo>
                <a:cubicBezTo>
                  <a:pt x="3091815" y="1168695"/>
                  <a:pt x="3139440" y="1258230"/>
                  <a:pt x="3188970" y="1340145"/>
                </a:cubicBezTo>
                <a:cubicBezTo>
                  <a:pt x="3238500" y="1422060"/>
                  <a:pt x="3299460" y="1502070"/>
                  <a:pt x="3337560" y="1568745"/>
                </a:cubicBezTo>
                <a:cubicBezTo>
                  <a:pt x="3375660" y="1635420"/>
                  <a:pt x="3417570" y="1740195"/>
                  <a:pt x="3417570" y="1740195"/>
                </a:cubicBezTo>
                <a:cubicBezTo>
                  <a:pt x="3444240" y="1797345"/>
                  <a:pt x="3478530" y="1873545"/>
                  <a:pt x="3497580" y="1911645"/>
                </a:cubicBezTo>
                <a:cubicBezTo>
                  <a:pt x="3516630" y="1949745"/>
                  <a:pt x="3524250" y="1959270"/>
                  <a:pt x="3531870" y="1968795"/>
                </a:cubicBezTo>
                <a:cubicBezTo>
                  <a:pt x="3539490" y="1978320"/>
                  <a:pt x="3543300" y="1968795"/>
                  <a:pt x="3543300" y="1968795"/>
                </a:cubicBezTo>
                <a:lnTo>
                  <a:pt x="3543300" y="1968795"/>
                </a:lnTo>
                <a:lnTo>
                  <a:pt x="3543300" y="1968795"/>
                </a:lnTo>
                <a:lnTo>
                  <a:pt x="3543300" y="1968795"/>
                </a:lnTo>
                <a:lnTo>
                  <a:pt x="3543300" y="1968795"/>
                </a:lnTo>
                <a:lnTo>
                  <a:pt x="3543300" y="1968795"/>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5" name="شكل حر 24"/>
          <p:cNvSpPr/>
          <p:nvPr/>
        </p:nvSpPr>
        <p:spPr bwMode="auto">
          <a:xfrm>
            <a:off x="2686050" y="1714500"/>
            <a:ext cx="1337310" cy="1943100"/>
          </a:xfrm>
          <a:custGeom>
            <a:avLst/>
            <a:gdLst>
              <a:gd name="connsiteX0" fmla="*/ 1337310 w 1337310"/>
              <a:gd name="connsiteY0" fmla="*/ 1943100 h 1943100"/>
              <a:gd name="connsiteX1" fmla="*/ 902970 w 1337310"/>
              <a:gd name="connsiteY1" fmla="*/ 1303020 h 1943100"/>
              <a:gd name="connsiteX2" fmla="*/ 674370 w 1337310"/>
              <a:gd name="connsiteY2" fmla="*/ 925830 h 1943100"/>
              <a:gd name="connsiteX3" fmla="*/ 422910 w 1337310"/>
              <a:gd name="connsiteY3" fmla="*/ 525780 h 1943100"/>
              <a:gd name="connsiteX4" fmla="*/ 102870 w 1337310"/>
              <a:gd name="connsiteY4" fmla="*/ 125730 h 1943100"/>
              <a:gd name="connsiteX5" fmla="*/ 0 w 1337310"/>
              <a:gd name="connsiteY5" fmla="*/ 0 h 1943100"/>
              <a:gd name="connsiteX6" fmla="*/ 0 w 1337310"/>
              <a:gd name="connsiteY6"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310" h="1943100">
                <a:moveTo>
                  <a:pt x="1337310" y="1943100"/>
                </a:moveTo>
                <a:cubicBezTo>
                  <a:pt x="1175385" y="1707832"/>
                  <a:pt x="1013460" y="1472565"/>
                  <a:pt x="902970" y="1303020"/>
                </a:cubicBezTo>
                <a:cubicBezTo>
                  <a:pt x="792480" y="1133475"/>
                  <a:pt x="754380" y="1055370"/>
                  <a:pt x="674370" y="925830"/>
                </a:cubicBezTo>
                <a:cubicBezTo>
                  <a:pt x="594360" y="796290"/>
                  <a:pt x="518160" y="659130"/>
                  <a:pt x="422910" y="525780"/>
                </a:cubicBezTo>
                <a:cubicBezTo>
                  <a:pt x="327660" y="392430"/>
                  <a:pt x="173355" y="213360"/>
                  <a:pt x="102870" y="125730"/>
                </a:cubicBezTo>
                <a:cubicBezTo>
                  <a:pt x="32385" y="38100"/>
                  <a:pt x="0" y="0"/>
                  <a:pt x="0" y="0"/>
                </a:cubicBezTo>
                <a:lnTo>
                  <a:pt x="0" y="0"/>
                </a:ln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6" name="شكل حر 25"/>
          <p:cNvSpPr/>
          <p:nvPr/>
        </p:nvSpPr>
        <p:spPr bwMode="auto">
          <a:xfrm>
            <a:off x="4457700" y="2141656"/>
            <a:ext cx="4318577" cy="1778834"/>
          </a:xfrm>
          <a:custGeom>
            <a:avLst/>
            <a:gdLst>
              <a:gd name="connsiteX0" fmla="*/ 0 w 4318577"/>
              <a:gd name="connsiteY0" fmla="*/ 1778834 h 1778834"/>
              <a:gd name="connsiteX1" fmla="*/ 525780 w 4318577"/>
              <a:gd name="connsiteY1" fmla="*/ 1527374 h 1778834"/>
              <a:gd name="connsiteX2" fmla="*/ 971550 w 4318577"/>
              <a:gd name="connsiteY2" fmla="*/ 1241624 h 1778834"/>
              <a:gd name="connsiteX3" fmla="*/ 1280160 w 4318577"/>
              <a:gd name="connsiteY3" fmla="*/ 967304 h 1778834"/>
              <a:gd name="connsiteX4" fmla="*/ 1645920 w 4318577"/>
              <a:gd name="connsiteY4" fmla="*/ 658694 h 1778834"/>
              <a:gd name="connsiteX5" fmla="*/ 2068830 w 4318577"/>
              <a:gd name="connsiteY5" fmla="*/ 372944 h 1778834"/>
              <a:gd name="connsiteX6" fmla="*/ 2400300 w 4318577"/>
              <a:gd name="connsiteY6" fmla="*/ 155774 h 1778834"/>
              <a:gd name="connsiteX7" fmla="*/ 2720340 w 4318577"/>
              <a:gd name="connsiteY7" fmla="*/ 41474 h 1778834"/>
              <a:gd name="connsiteX8" fmla="*/ 2948940 w 4318577"/>
              <a:gd name="connsiteY8" fmla="*/ 18614 h 1778834"/>
              <a:gd name="connsiteX9" fmla="*/ 3371850 w 4318577"/>
              <a:gd name="connsiteY9" fmla="*/ 18614 h 1778834"/>
              <a:gd name="connsiteX10" fmla="*/ 3794760 w 4318577"/>
              <a:gd name="connsiteY10" fmla="*/ 132914 h 1778834"/>
              <a:gd name="connsiteX11" fmla="*/ 4080510 w 4318577"/>
              <a:gd name="connsiteY11" fmla="*/ 167204 h 1778834"/>
              <a:gd name="connsiteX12" fmla="*/ 4297680 w 4318577"/>
              <a:gd name="connsiteY12" fmla="*/ 18614 h 1778834"/>
              <a:gd name="connsiteX13" fmla="*/ 4297680 w 4318577"/>
              <a:gd name="connsiteY13" fmla="*/ 7184 h 17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8577" h="1778834">
                <a:moveTo>
                  <a:pt x="0" y="1778834"/>
                </a:moveTo>
                <a:cubicBezTo>
                  <a:pt x="181927" y="1697871"/>
                  <a:pt x="363855" y="1616909"/>
                  <a:pt x="525780" y="1527374"/>
                </a:cubicBezTo>
                <a:cubicBezTo>
                  <a:pt x="687705" y="1437839"/>
                  <a:pt x="845820" y="1334969"/>
                  <a:pt x="971550" y="1241624"/>
                </a:cubicBezTo>
                <a:cubicBezTo>
                  <a:pt x="1097280" y="1148279"/>
                  <a:pt x="1167765" y="1064459"/>
                  <a:pt x="1280160" y="967304"/>
                </a:cubicBezTo>
                <a:cubicBezTo>
                  <a:pt x="1392555" y="870149"/>
                  <a:pt x="1514475" y="757754"/>
                  <a:pt x="1645920" y="658694"/>
                </a:cubicBezTo>
                <a:cubicBezTo>
                  <a:pt x="1777365" y="559634"/>
                  <a:pt x="1943100" y="456764"/>
                  <a:pt x="2068830" y="372944"/>
                </a:cubicBezTo>
                <a:cubicBezTo>
                  <a:pt x="2194560" y="289124"/>
                  <a:pt x="2291715" y="211019"/>
                  <a:pt x="2400300" y="155774"/>
                </a:cubicBezTo>
                <a:cubicBezTo>
                  <a:pt x="2508885" y="100529"/>
                  <a:pt x="2628900" y="64334"/>
                  <a:pt x="2720340" y="41474"/>
                </a:cubicBezTo>
                <a:cubicBezTo>
                  <a:pt x="2811780" y="18614"/>
                  <a:pt x="2840355" y="22424"/>
                  <a:pt x="2948940" y="18614"/>
                </a:cubicBezTo>
                <a:cubicBezTo>
                  <a:pt x="3057525" y="14804"/>
                  <a:pt x="3230880" y="-436"/>
                  <a:pt x="3371850" y="18614"/>
                </a:cubicBezTo>
                <a:cubicBezTo>
                  <a:pt x="3512820" y="37664"/>
                  <a:pt x="3676650" y="108149"/>
                  <a:pt x="3794760" y="132914"/>
                </a:cubicBezTo>
                <a:cubicBezTo>
                  <a:pt x="3912870" y="157679"/>
                  <a:pt x="3996690" y="186254"/>
                  <a:pt x="4080510" y="167204"/>
                </a:cubicBezTo>
                <a:cubicBezTo>
                  <a:pt x="4164330" y="148154"/>
                  <a:pt x="4261485" y="45284"/>
                  <a:pt x="4297680" y="18614"/>
                </a:cubicBezTo>
                <a:cubicBezTo>
                  <a:pt x="4333875" y="-8056"/>
                  <a:pt x="4315777" y="-436"/>
                  <a:pt x="4297680" y="7184"/>
                </a:cubicBezTo>
              </a:path>
            </a:pathLst>
          </a:cu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38</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C5E152A7-778B-9DEA-C301-74262F02F33C}"/>
              </a:ext>
            </a:extLst>
          </p:cNvPr>
          <p:cNvSpPr>
            <a:spLocks noGrp="1"/>
          </p:cNvSpPr>
          <p:nvPr>
            <p:ph type="dt" idx="10"/>
          </p:nvPr>
        </p:nvSpPr>
        <p:spPr/>
        <p:txBody>
          <a:bodyPr/>
          <a:lstStyle/>
          <a:p>
            <a:pPr>
              <a:defRPr/>
            </a:pPr>
            <a:fld id="{7E4A3162-6A4D-4E09-9F75-E7EC48C2BB30}"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891020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1</a:t>
            </a: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1191" t="3487" b="10317"/>
          <a:stretch/>
        </p:blipFill>
        <p:spPr>
          <a:xfrm>
            <a:off x="1259631" y="908720"/>
            <a:ext cx="6198921" cy="4248472"/>
          </a:xfrm>
          <a:prstGeom prst="rect">
            <a:avLst/>
          </a:prstGeom>
        </p:spPr>
      </p:pic>
      <p:sp>
        <p:nvSpPr>
          <p:cNvPr id="6" name="مربع نص 5"/>
          <p:cNvSpPr txBox="1"/>
          <p:nvPr/>
        </p:nvSpPr>
        <p:spPr>
          <a:xfrm>
            <a:off x="975200" y="5435932"/>
            <a:ext cx="7557239" cy="369332"/>
          </a:xfrm>
          <a:prstGeom prst="rect">
            <a:avLst/>
          </a:prstGeom>
          <a:noFill/>
        </p:spPr>
        <p:txBody>
          <a:bodyPr wrap="square" rtlCol="1">
            <a:spAutoFit/>
          </a:bodyPr>
          <a:lstStyle/>
          <a:p>
            <a:r>
              <a:rPr lang="en-US" dirty="0"/>
              <a:t>Minor folds in Chia </a:t>
            </a:r>
            <a:r>
              <a:rPr lang="en-US" dirty="0" err="1"/>
              <a:t>Gara</a:t>
            </a:r>
            <a:r>
              <a:rPr lang="en-US" dirty="0"/>
              <a:t> Formation    .. </a:t>
            </a:r>
            <a:r>
              <a:rPr lang="en-US" dirty="0" err="1"/>
              <a:t>Bekhme</a:t>
            </a:r>
            <a:r>
              <a:rPr lang="en-US" dirty="0"/>
              <a:t> Gorge-</a:t>
            </a:r>
            <a:r>
              <a:rPr lang="en-US" dirty="0" err="1"/>
              <a:t>Berat</a:t>
            </a:r>
            <a:r>
              <a:rPr lang="en-US" dirty="0"/>
              <a:t> </a:t>
            </a:r>
            <a:r>
              <a:rPr lang="en-US" dirty="0" err="1"/>
              <a:t>Anticlne</a:t>
            </a:r>
            <a:endParaRPr lang="ar-IQ"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39</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05687BBA-5D1B-0502-6A3E-4A320E599050}"/>
              </a:ext>
            </a:extLst>
          </p:cNvPr>
          <p:cNvSpPr>
            <a:spLocks noGrp="1"/>
          </p:cNvSpPr>
          <p:nvPr>
            <p:ph type="dt" idx="10"/>
          </p:nvPr>
        </p:nvSpPr>
        <p:spPr/>
        <p:txBody>
          <a:bodyPr/>
          <a:lstStyle/>
          <a:p>
            <a:pPr>
              <a:defRPr/>
            </a:pPr>
            <a:fld id="{10BAE7B5-0455-4AF7-B691-F518C5BA9F99}"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0172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 y="2236658"/>
            <a:ext cx="6222495" cy="44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03748" y="2420888"/>
            <a:ext cx="504056" cy="523220"/>
          </a:xfrm>
          <a:prstGeom prst="rect">
            <a:avLst/>
          </a:prstGeom>
          <a:noFill/>
        </p:spPr>
        <p:txBody>
          <a:bodyPr wrap="square" rtlCol="1">
            <a:spAutoFit/>
          </a:bodyPr>
          <a:lstStyle/>
          <a:p>
            <a:r>
              <a:rPr lang="en-US" sz="2800" b="1" dirty="0">
                <a:solidFill>
                  <a:schemeClr val="bg1"/>
                </a:solidFill>
              </a:rPr>
              <a:t>N</a:t>
            </a:r>
            <a:endParaRPr lang="ar-IQ" sz="2800" b="1" dirty="0">
              <a:solidFill>
                <a:schemeClr val="bg1"/>
              </a:solidFill>
            </a:endParaRPr>
          </a:p>
        </p:txBody>
      </p:sp>
      <p:grpSp>
        <p:nvGrpSpPr>
          <p:cNvPr id="5" name="مجموعة 4"/>
          <p:cNvGrpSpPr/>
          <p:nvPr/>
        </p:nvGrpSpPr>
        <p:grpSpPr>
          <a:xfrm>
            <a:off x="179512" y="2289067"/>
            <a:ext cx="5760640" cy="2436077"/>
            <a:chOff x="179512" y="2328579"/>
            <a:chExt cx="5760640" cy="2372346"/>
          </a:xfrm>
        </p:grpSpPr>
        <p:cxnSp>
          <p:nvCxnSpPr>
            <p:cNvPr id="4" name="Straight Arrow Connector 3"/>
            <p:cNvCxnSpPr/>
            <p:nvPr/>
          </p:nvCxnSpPr>
          <p:spPr bwMode="auto">
            <a:xfrm flipV="1">
              <a:off x="539552" y="3620805"/>
              <a:ext cx="0" cy="1080120"/>
            </a:xfrm>
            <a:prstGeom prst="straightConnector1">
              <a:avLst/>
            </a:prstGeom>
            <a:solidFill>
              <a:schemeClr val="accent1"/>
            </a:solidFill>
            <a:ln w="47625" cap="flat" cmpd="sng" algn="ctr">
              <a:solidFill>
                <a:schemeClr val="bg2"/>
              </a:solidFill>
              <a:prstDash val="solid"/>
              <a:round/>
              <a:headEnd type="none" w="med" len="med"/>
              <a:tailEnd type="arrow"/>
            </a:ln>
            <a:effectLst/>
          </p:spPr>
        </p:cxnSp>
        <p:sp>
          <p:nvSpPr>
            <p:cNvPr id="7" name="Freeform 6"/>
            <p:cNvSpPr/>
            <p:nvPr/>
          </p:nvSpPr>
          <p:spPr bwMode="auto">
            <a:xfrm>
              <a:off x="2723928" y="4280180"/>
              <a:ext cx="263896" cy="350621"/>
            </a:xfrm>
            <a:custGeom>
              <a:avLst/>
              <a:gdLst>
                <a:gd name="connsiteX0" fmla="*/ 48126 w 500158"/>
                <a:gd name="connsiteY0" fmla="*/ 10315 h 635958"/>
                <a:gd name="connsiteX1" fmla="*/ 144379 w 500158"/>
                <a:gd name="connsiteY1" fmla="*/ 26358 h 635958"/>
                <a:gd name="connsiteX2" fmla="*/ 224590 w 500158"/>
                <a:gd name="connsiteY2" fmla="*/ 90526 h 635958"/>
                <a:gd name="connsiteX3" fmla="*/ 320842 w 500158"/>
                <a:gd name="connsiteY3" fmla="*/ 138652 h 635958"/>
                <a:gd name="connsiteX4" fmla="*/ 401053 w 500158"/>
                <a:gd name="connsiteY4" fmla="*/ 202821 h 635958"/>
                <a:gd name="connsiteX5" fmla="*/ 449179 w 500158"/>
                <a:gd name="connsiteY5" fmla="*/ 234905 h 635958"/>
                <a:gd name="connsiteX6" fmla="*/ 465221 w 500158"/>
                <a:gd name="connsiteY6" fmla="*/ 283031 h 635958"/>
                <a:gd name="connsiteX7" fmla="*/ 481263 w 500158"/>
                <a:gd name="connsiteY7" fmla="*/ 379284 h 635958"/>
                <a:gd name="connsiteX8" fmla="*/ 288758 w 500158"/>
                <a:gd name="connsiteY8" fmla="*/ 475536 h 635958"/>
                <a:gd name="connsiteX9" fmla="*/ 240632 w 500158"/>
                <a:gd name="connsiteY9" fmla="*/ 491579 h 635958"/>
                <a:gd name="connsiteX10" fmla="*/ 208547 w 500158"/>
                <a:gd name="connsiteY10" fmla="*/ 523663 h 635958"/>
                <a:gd name="connsiteX11" fmla="*/ 112295 w 500158"/>
                <a:gd name="connsiteY11" fmla="*/ 587831 h 635958"/>
                <a:gd name="connsiteX12" fmla="*/ 64169 w 500158"/>
                <a:gd name="connsiteY12" fmla="*/ 635958 h 635958"/>
                <a:gd name="connsiteX13" fmla="*/ 32084 w 500158"/>
                <a:gd name="connsiteY13" fmla="*/ 539705 h 635958"/>
                <a:gd name="connsiteX14" fmla="*/ 0 w 500158"/>
                <a:gd name="connsiteY14" fmla="*/ 186779 h 635958"/>
                <a:gd name="connsiteX15" fmla="*/ 48126 w 500158"/>
                <a:gd name="connsiteY15" fmla="*/ 10315 h 635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158" h="635958">
                  <a:moveTo>
                    <a:pt x="48126" y="10315"/>
                  </a:moveTo>
                  <a:cubicBezTo>
                    <a:pt x="72189" y="-16422"/>
                    <a:pt x="113521" y="16072"/>
                    <a:pt x="144379" y="26358"/>
                  </a:cubicBezTo>
                  <a:cubicBezTo>
                    <a:pt x="186699" y="40465"/>
                    <a:pt x="193299" y="65493"/>
                    <a:pt x="224590" y="90526"/>
                  </a:cubicBezTo>
                  <a:cubicBezTo>
                    <a:pt x="301215" y="151825"/>
                    <a:pt x="241770" y="99117"/>
                    <a:pt x="320842" y="138652"/>
                  </a:cubicBezTo>
                  <a:cubicBezTo>
                    <a:pt x="386682" y="171572"/>
                    <a:pt x="351313" y="163028"/>
                    <a:pt x="401053" y="202821"/>
                  </a:cubicBezTo>
                  <a:cubicBezTo>
                    <a:pt x="416108" y="214865"/>
                    <a:pt x="433137" y="224210"/>
                    <a:pt x="449179" y="234905"/>
                  </a:cubicBezTo>
                  <a:cubicBezTo>
                    <a:pt x="454526" y="250947"/>
                    <a:pt x="457659" y="267906"/>
                    <a:pt x="465221" y="283031"/>
                  </a:cubicBezTo>
                  <a:cubicBezTo>
                    <a:pt x="482946" y="318481"/>
                    <a:pt x="524222" y="336325"/>
                    <a:pt x="481263" y="379284"/>
                  </a:cubicBezTo>
                  <a:cubicBezTo>
                    <a:pt x="419066" y="441481"/>
                    <a:pt x="367044" y="449440"/>
                    <a:pt x="288758" y="475536"/>
                  </a:cubicBezTo>
                  <a:lnTo>
                    <a:pt x="240632" y="491579"/>
                  </a:lnTo>
                  <a:cubicBezTo>
                    <a:pt x="229937" y="502274"/>
                    <a:pt x="220647" y="514588"/>
                    <a:pt x="208547" y="523663"/>
                  </a:cubicBezTo>
                  <a:cubicBezTo>
                    <a:pt x="177699" y="546799"/>
                    <a:pt x="139561" y="560565"/>
                    <a:pt x="112295" y="587831"/>
                  </a:cubicBezTo>
                  <a:lnTo>
                    <a:pt x="64169" y="635958"/>
                  </a:lnTo>
                  <a:cubicBezTo>
                    <a:pt x="53474" y="603874"/>
                    <a:pt x="33862" y="573478"/>
                    <a:pt x="32084" y="539705"/>
                  </a:cubicBezTo>
                  <a:cubicBezTo>
                    <a:pt x="15153" y="218019"/>
                    <a:pt x="48215" y="331425"/>
                    <a:pt x="0" y="186779"/>
                  </a:cubicBezTo>
                  <a:cubicBezTo>
                    <a:pt x="16486" y="-11056"/>
                    <a:pt x="24063" y="37052"/>
                    <a:pt x="48126" y="10315"/>
                  </a:cubicBez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8" name="Freeform 7"/>
            <p:cNvSpPr/>
            <p:nvPr/>
          </p:nvSpPr>
          <p:spPr bwMode="auto">
            <a:xfrm rot="21244296">
              <a:off x="2783702" y="4386417"/>
              <a:ext cx="731948" cy="261333"/>
            </a:xfrm>
            <a:custGeom>
              <a:avLst/>
              <a:gdLst>
                <a:gd name="connsiteX0" fmla="*/ 87 w 820157"/>
                <a:gd name="connsiteY0" fmla="*/ 401420 h 401582"/>
                <a:gd name="connsiteX1" fmla="*/ 80297 w 820157"/>
                <a:gd name="connsiteY1" fmla="*/ 353294 h 401582"/>
                <a:gd name="connsiteX2" fmla="*/ 112382 w 820157"/>
                <a:gd name="connsiteY2" fmla="*/ 305167 h 401582"/>
                <a:gd name="connsiteX3" fmla="*/ 256761 w 820157"/>
                <a:gd name="connsiteY3" fmla="*/ 224957 h 401582"/>
                <a:gd name="connsiteX4" fmla="*/ 288845 w 820157"/>
                <a:gd name="connsiteY4" fmla="*/ 192872 h 401582"/>
                <a:gd name="connsiteX5" fmla="*/ 385097 w 820157"/>
                <a:gd name="connsiteY5" fmla="*/ 160788 h 401582"/>
                <a:gd name="connsiteX6" fmla="*/ 465308 w 820157"/>
                <a:gd name="connsiteY6" fmla="*/ 112662 h 401582"/>
                <a:gd name="connsiteX7" fmla="*/ 561561 w 820157"/>
                <a:gd name="connsiteY7" fmla="*/ 64536 h 401582"/>
                <a:gd name="connsiteX8" fmla="*/ 754066 w 820157"/>
                <a:gd name="connsiteY8" fmla="*/ 16409 h 401582"/>
                <a:gd name="connsiteX9" fmla="*/ 770108 w 820157"/>
                <a:gd name="connsiteY9" fmla="*/ 96620 h 401582"/>
                <a:gd name="connsiteX10" fmla="*/ 802192 w 820157"/>
                <a:gd name="connsiteY10" fmla="*/ 192872 h 401582"/>
                <a:gd name="connsiteX11" fmla="*/ 818234 w 820157"/>
                <a:gd name="connsiteY11" fmla="*/ 289125 h 401582"/>
                <a:gd name="connsiteX12" fmla="*/ 770108 w 820157"/>
                <a:gd name="connsiteY12" fmla="*/ 321209 h 401582"/>
                <a:gd name="connsiteX13" fmla="*/ 144466 w 820157"/>
                <a:gd name="connsiteY13" fmla="*/ 337251 h 401582"/>
                <a:gd name="connsiteX14" fmla="*/ 96340 w 820157"/>
                <a:gd name="connsiteY14" fmla="*/ 369336 h 401582"/>
                <a:gd name="connsiteX15" fmla="*/ 87 w 820157"/>
                <a:gd name="connsiteY15" fmla="*/ 401420 h 40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0157" h="401582">
                  <a:moveTo>
                    <a:pt x="87" y="401420"/>
                  </a:moveTo>
                  <a:cubicBezTo>
                    <a:pt x="-2587" y="398746"/>
                    <a:pt x="56623" y="373586"/>
                    <a:pt x="80297" y="353294"/>
                  </a:cubicBezTo>
                  <a:cubicBezTo>
                    <a:pt x="94936" y="340746"/>
                    <a:pt x="97872" y="317863"/>
                    <a:pt x="112382" y="305167"/>
                  </a:cubicBezTo>
                  <a:cubicBezTo>
                    <a:pt x="180273" y="245762"/>
                    <a:pt x="190660" y="246990"/>
                    <a:pt x="256761" y="224957"/>
                  </a:cubicBezTo>
                  <a:cubicBezTo>
                    <a:pt x="267456" y="214262"/>
                    <a:pt x="275317" y="199636"/>
                    <a:pt x="288845" y="192872"/>
                  </a:cubicBezTo>
                  <a:cubicBezTo>
                    <a:pt x="319094" y="177747"/>
                    <a:pt x="385097" y="160788"/>
                    <a:pt x="385097" y="160788"/>
                  </a:cubicBezTo>
                  <a:cubicBezTo>
                    <a:pt x="447767" y="98120"/>
                    <a:pt x="382007" y="154312"/>
                    <a:pt x="465308" y="112662"/>
                  </a:cubicBezTo>
                  <a:cubicBezTo>
                    <a:pt x="589697" y="50467"/>
                    <a:pt x="440595" y="104857"/>
                    <a:pt x="561561" y="64536"/>
                  </a:cubicBezTo>
                  <a:cubicBezTo>
                    <a:pt x="684877" y="-17676"/>
                    <a:pt x="619777" y="-5972"/>
                    <a:pt x="754066" y="16409"/>
                  </a:cubicBezTo>
                  <a:cubicBezTo>
                    <a:pt x="759413" y="43146"/>
                    <a:pt x="762934" y="70314"/>
                    <a:pt x="770108" y="96620"/>
                  </a:cubicBezTo>
                  <a:cubicBezTo>
                    <a:pt x="779006" y="129248"/>
                    <a:pt x="802192" y="192872"/>
                    <a:pt x="802192" y="192872"/>
                  </a:cubicBezTo>
                  <a:cubicBezTo>
                    <a:pt x="807539" y="224956"/>
                    <a:pt x="826123" y="257569"/>
                    <a:pt x="818234" y="289125"/>
                  </a:cubicBezTo>
                  <a:cubicBezTo>
                    <a:pt x="813558" y="307829"/>
                    <a:pt x="789339" y="319835"/>
                    <a:pt x="770108" y="321209"/>
                  </a:cubicBezTo>
                  <a:cubicBezTo>
                    <a:pt x="562022" y="336072"/>
                    <a:pt x="353013" y="331904"/>
                    <a:pt x="144466" y="337251"/>
                  </a:cubicBezTo>
                  <a:cubicBezTo>
                    <a:pt x="128424" y="347946"/>
                    <a:pt x="115502" y="367207"/>
                    <a:pt x="96340" y="369336"/>
                  </a:cubicBezTo>
                  <a:cubicBezTo>
                    <a:pt x="64012" y="372928"/>
                    <a:pt x="2761" y="404094"/>
                    <a:pt x="87" y="401420"/>
                  </a:cubicBezTo>
                  <a:close/>
                </a:path>
              </a:pathLst>
            </a:cu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IQ" sz="2400" b="0" i="0" u="none" strike="noStrike" cap="none" normalizeH="0" baseline="0">
                <a:ln>
                  <a:noFill/>
                </a:ln>
                <a:solidFill>
                  <a:schemeClr val="tx1"/>
                </a:solidFill>
                <a:effectLst/>
                <a:latin typeface="Times New Roman" pitchFamily="18" charset="0"/>
              </a:endParaRPr>
            </a:p>
          </p:txBody>
        </p:sp>
        <p:sp>
          <p:nvSpPr>
            <p:cNvPr id="9" name="TextBox 8"/>
            <p:cNvSpPr txBox="1"/>
            <p:nvPr/>
          </p:nvSpPr>
          <p:spPr>
            <a:xfrm>
              <a:off x="4788024" y="2486156"/>
              <a:ext cx="1152128" cy="461665"/>
            </a:xfrm>
            <a:prstGeom prst="rect">
              <a:avLst/>
            </a:prstGeom>
            <a:noFill/>
          </p:spPr>
          <p:txBody>
            <a:bodyPr wrap="square" rtlCol="1">
              <a:spAutoFit/>
            </a:bodyPr>
            <a:lstStyle/>
            <a:p>
              <a:r>
                <a:rPr lang="en-US" sz="2400" b="1" dirty="0"/>
                <a:t>070</a:t>
              </a:r>
              <a:r>
                <a:rPr lang="en-US" sz="2400" b="1" dirty="0">
                  <a:latin typeface="Arial"/>
                  <a:cs typeface="Arial"/>
                </a:rPr>
                <a:t>̊</a:t>
              </a:r>
              <a:r>
                <a:rPr lang="en-US" sz="2400" b="1" dirty="0"/>
                <a:t>/40</a:t>
              </a:r>
              <a:r>
                <a:rPr lang="en-US" sz="2400" b="1" dirty="0">
                  <a:solidFill>
                    <a:schemeClr val="bg2"/>
                  </a:solidFill>
                  <a:latin typeface="Arial"/>
                  <a:cs typeface="Arial"/>
                </a:rPr>
                <a:t>̊</a:t>
              </a:r>
              <a:endParaRPr lang="ar-IQ" sz="2400" dirty="0"/>
            </a:p>
          </p:txBody>
        </p:sp>
        <p:sp>
          <p:nvSpPr>
            <p:cNvPr id="10" name="TextBox 9"/>
            <p:cNvSpPr txBox="1"/>
            <p:nvPr/>
          </p:nvSpPr>
          <p:spPr>
            <a:xfrm>
              <a:off x="179512" y="2328579"/>
              <a:ext cx="4032448" cy="689366"/>
            </a:xfrm>
            <a:prstGeom prst="rect">
              <a:avLst/>
            </a:prstGeom>
            <a:noFill/>
          </p:spPr>
          <p:txBody>
            <a:bodyPr wrap="square" rtlCol="1">
              <a:spAutoFit/>
            </a:bodyPr>
            <a:lstStyle/>
            <a:p>
              <a:pPr algn="l"/>
              <a:r>
                <a:rPr lang="en-US" sz="1600" dirty="0"/>
                <a:t>Fold Axis Orientation (trend/plunge</a:t>
              </a:r>
              <a:r>
                <a:rPr lang="en-US" sz="2400" dirty="0"/>
                <a:t>)</a:t>
              </a:r>
            </a:p>
            <a:p>
              <a:pPr algn="l"/>
              <a:r>
                <a:rPr lang="en-US" sz="1600" dirty="0"/>
                <a:t>Axial Plane (strike /dip)</a:t>
              </a:r>
              <a:endParaRPr lang="ar-IQ" sz="1600" dirty="0"/>
            </a:p>
          </p:txBody>
        </p:sp>
      </p:grpSp>
      <p:sp>
        <p:nvSpPr>
          <p:cNvPr id="11" name="مربع نص 10"/>
          <p:cNvSpPr txBox="1"/>
          <p:nvPr/>
        </p:nvSpPr>
        <p:spPr>
          <a:xfrm>
            <a:off x="323528" y="3275692"/>
            <a:ext cx="288032" cy="369332"/>
          </a:xfrm>
          <a:prstGeom prst="rect">
            <a:avLst/>
          </a:prstGeom>
          <a:noFill/>
        </p:spPr>
        <p:txBody>
          <a:bodyPr wrap="square" rtlCol="1">
            <a:spAutoFit/>
          </a:bodyPr>
          <a:lstStyle/>
          <a:p>
            <a:r>
              <a:rPr lang="en-US" dirty="0"/>
              <a:t>N</a:t>
            </a:r>
            <a:endParaRPr lang="ar-IQ" dirty="0"/>
          </a:p>
        </p:txBody>
      </p:sp>
      <p:sp>
        <p:nvSpPr>
          <p:cNvPr id="14" name="TextBox 1"/>
          <p:cNvSpPr txBox="1"/>
          <p:nvPr/>
        </p:nvSpPr>
        <p:spPr>
          <a:xfrm>
            <a:off x="-13284" y="-27384"/>
            <a:ext cx="9073008" cy="1077218"/>
          </a:xfrm>
          <a:prstGeom prst="rect">
            <a:avLst/>
          </a:prstGeom>
          <a:noFill/>
        </p:spPr>
        <p:txBody>
          <a:bodyPr wrap="square" rtlCol="1">
            <a:spAutoFit/>
          </a:bodyPr>
          <a:lstStyle/>
          <a:p>
            <a:r>
              <a:rPr lang="ar-IQ" dirty="0">
                <a:latin typeface="Times New Roman" pitchFamily="18" charset="0"/>
                <a:cs typeface="Times New Roman" pitchFamily="18" charset="0"/>
              </a:rPr>
              <a:t>ان وضعية محور الطية تحدد  بالاتجاه </a:t>
            </a:r>
            <a:r>
              <a:rPr lang="en-US" dirty="0">
                <a:latin typeface="Times New Roman" pitchFamily="18" charset="0"/>
                <a:cs typeface="Times New Roman" pitchFamily="18" charset="0"/>
              </a:rPr>
              <a:t> bearing  )</a:t>
            </a:r>
            <a:r>
              <a:rPr lang="ar-IQ" dirty="0">
                <a:latin typeface="Times New Roman" pitchFamily="18" charset="0"/>
                <a:cs typeface="Times New Roman" pitchFamily="18" charset="0"/>
              </a:rPr>
              <a:t>نسبة للشمال الجغرافي</a:t>
            </a:r>
            <a:r>
              <a:rPr lang="en-US" dirty="0">
                <a:latin typeface="Times New Roman" pitchFamily="18" charset="0"/>
                <a:cs typeface="Times New Roman" pitchFamily="18" charset="0"/>
              </a:rPr>
              <a:t>( </a:t>
            </a:r>
            <a:r>
              <a:rPr lang="ar-IQ" dirty="0">
                <a:latin typeface="Times New Roman" pitchFamily="18" charset="0"/>
                <a:cs typeface="Times New Roman" pitchFamily="18" charset="0"/>
              </a:rPr>
              <a:t>    والميل (الغطس </a:t>
            </a:r>
            <a:r>
              <a:rPr lang="en-US" dirty="0">
                <a:latin typeface="Times New Roman" pitchFamily="18" charset="0"/>
                <a:cs typeface="Times New Roman" pitchFamily="18" charset="0"/>
              </a:rPr>
              <a:t> plunge)</a:t>
            </a:r>
            <a:r>
              <a:rPr lang="ar-IQ" dirty="0">
                <a:latin typeface="Times New Roman" pitchFamily="18" charset="0"/>
                <a:cs typeface="Times New Roman" pitchFamily="18" charset="0"/>
              </a:rPr>
              <a:t>). كما موضح بالشكل.</a:t>
            </a:r>
          </a:p>
          <a:p>
            <a:endParaRPr lang="ar-IQ" sz="2800" dirty="0">
              <a:latin typeface="Times New Roman" pitchFamily="18" charset="0"/>
              <a:cs typeface="Times New Roman" pitchFamily="18" charset="0"/>
            </a:endParaRPr>
          </a:p>
        </p:txBody>
      </p:sp>
      <p:sp>
        <p:nvSpPr>
          <p:cNvPr id="16" name="مربع نص 15"/>
          <p:cNvSpPr txBox="1"/>
          <p:nvPr/>
        </p:nvSpPr>
        <p:spPr>
          <a:xfrm>
            <a:off x="539552" y="548680"/>
            <a:ext cx="6340198" cy="369332"/>
          </a:xfrm>
          <a:prstGeom prst="rect">
            <a:avLst/>
          </a:prstGeom>
          <a:noFill/>
        </p:spPr>
        <p:txBody>
          <a:bodyPr wrap="none" rtlCol="1">
            <a:spAutoFit/>
          </a:bodyPr>
          <a:lstStyle/>
          <a:p>
            <a:r>
              <a:rPr lang="en-US" i="1" dirty="0"/>
              <a:t>Bearing  </a:t>
            </a:r>
            <a:r>
              <a:rPr lang="en-US" dirty="0"/>
              <a:t>or </a:t>
            </a:r>
            <a:r>
              <a:rPr lang="en-US" i="1" dirty="0"/>
              <a:t>strike of its horizontal projection  </a:t>
            </a:r>
            <a:r>
              <a:rPr lang="en-US" dirty="0"/>
              <a:t>and the </a:t>
            </a:r>
            <a:r>
              <a:rPr lang="en-US" i="1" dirty="0"/>
              <a:t>plunge.</a:t>
            </a:r>
            <a:endParaRPr lang="ar-IQ" i="1" dirty="0"/>
          </a:p>
        </p:txBody>
      </p:sp>
      <p:sp>
        <p:nvSpPr>
          <p:cNvPr id="17" name="مربع نص 16"/>
          <p:cNvSpPr txBox="1"/>
          <p:nvPr/>
        </p:nvSpPr>
        <p:spPr>
          <a:xfrm>
            <a:off x="516313" y="260648"/>
            <a:ext cx="6647975" cy="369332"/>
          </a:xfrm>
          <a:prstGeom prst="rect">
            <a:avLst/>
          </a:prstGeom>
          <a:noFill/>
        </p:spPr>
        <p:txBody>
          <a:bodyPr wrap="none" rtlCol="1">
            <a:spAutoFit/>
          </a:bodyPr>
          <a:lstStyle/>
          <a:p>
            <a:r>
              <a:rPr lang="en-US" dirty="0"/>
              <a:t>The attitude of the axis of fold is defined by two measurements:</a:t>
            </a:r>
            <a:endParaRPr lang="ar-IQ" dirty="0"/>
          </a:p>
        </p:txBody>
      </p:sp>
      <p:sp>
        <p:nvSpPr>
          <p:cNvPr id="18" name="عنصر نائب للتذييل 17"/>
          <p:cNvSpPr>
            <a:spLocks noGrp="1"/>
          </p:cNvSpPr>
          <p:nvPr>
            <p:ph type="ftr" idx="11"/>
          </p:nvPr>
        </p:nvSpPr>
        <p:spPr/>
        <p:txBody>
          <a:bodyPr/>
          <a:lstStyle/>
          <a:p>
            <a:pPr>
              <a:defRPr/>
            </a:pPr>
            <a:r>
              <a:rPr lang="en-US">
                <a:solidFill>
                  <a:srgbClr val="FFFFCC"/>
                </a:solidFill>
              </a:rPr>
              <a:t>1</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1"/>
                </a:solidFill>
              </a:rPr>
              <a:pPr>
                <a:defRPr/>
              </a:pPr>
              <a:t>4</a:t>
            </a:fld>
            <a:endParaRPr lang="en-US" dirty="0">
              <a:solidFill>
                <a:schemeClr val="tx1"/>
              </a:solidFill>
            </a:endParaRPr>
          </a:p>
        </p:txBody>
      </p:sp>
      <p:sp>
        <p:nvSpPr>
          <p:cNvPr id="12" name="مربع نص 11"/>
          <p:cNvSpPr txBox="1"/>
          <p:nvPr/>
        </p:nvSpPr>
        <p:spPr>
          <a:xfrm>
            <a:off x="2433406" y="971436"/>
            <a:ext cx="6603090" cy="369332"/>
          </a:xfrm>
          <a:prstGeom prst="rect">
            <a:avLst/>
          </a:prstGeom>
          <a:noFill/>
        </p:spPr>
        <p:txBody>
          <a:bodyPr wrap="none" rtlCol="1">
            <a:spAutoFit/>
          </a:bodyPr>
          <a:lstStyle/>
          <a:p>
            <a:r>
              <a:rPr lang="ar-IQ" dirty="0">
                <a:latin typeface="Times New Roman" pitchFamily="18" charset="0"/>
                <a:cs typeface="Times New Roman" pitchFamily="18" charset="0"/>
              </a:rPr>
              <a:t> اما وضعية المستوي المحوري تحدد بقياس المضرب والميل          </a:t>
            </a:r>
            <a:r>
              <a:rPr lang="en-US" dirty="0">
                <a:latin typeface="Times New Roman" pitchFamily="18" charset="0"/>
                <a:cs typeface="Times New Roman" pitchFamily="18" charset="0"/>
              </a:rPr>
              <a:t> </a:t>
            </a:r>
            <a:r>
              <a:rPr lang="en-US" dirty="0"/>
              <a:t>Strike and Dip</a:t>
            </a:r>
            <a:endParaRPr lang="ar-IQ" dirty="0"/>
          </a:p>
        </p:txBody>
      </p:sp>
      <p:pic>
        <p:nvPicPr>
          <p:cNvPr id="19" name="Picture 2" descr="f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067" y="1412776"/>
            <a:ext cx="2790429" cy="2009336"/>
          </a:xfrm>
          <a:prstGeom prst="rect">
            <a:avLst/>
          </a:prstGeom>
          <a:noFill/>
          <a:extLst>
            <a:ext uri="{909E8E84-426E-40DD-AFC4-6F175D3DCCD1}">
              <a14:hiddenFill xmlns:a14="http://schemas.microsoft.com/office/drawing/2010/main">
                <a:solidFill>
                  <a:srgbClr val="FFFFFF"/>
                </a:solidFill>
              </a14:hiddenFill>
            </a:ext>
          </a:extLst>
        </p:spPr>
      </p:pic>
      <p:sp>
        <p:nvSpPr>
          <p:cNvPr id="13" name="عنصر نائب للتاريخ 12">
            <a:extLst>
              <a:ext uri="{FF2B5EF4-FFF2-40B4-BE49-F238E27FC236}">
                <a16:creationId xmlns:a16="http://schemas.microsoft.com/office/drawing/2014/main" id="{CB8BA8AC-6A07-2586-3103-276CB5919E66}"/>
              </a:ext>
            </a:extLst>
          </p:cNvPr>
          <p:cNvSpPr>
            <a:spLocks noGrp="1"/>
          </p:cNvSpPr>
          <p:nvPr>
            <p:ph type="dt" idx="10"/>
          </p:nvPr>
        </p:nvSpPr>
        <p:spPr/>
        <p:txBody>
          <a:bodyPr/>
          <a:lstStyle/>
          <a:p>
            <a:pPr>
              <a:defRPr/>
            </a:pPr>
            <a:fld id="{1B8BC4AF-D95D-44EE-9808-1EFA4C31F8AE}"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43124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934" y="1019637"/>
            <a:ext cx="6912768" cy="54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952" y="604139"/>
            <a:ext cx="8702733" cy="830997"/>
          </a:xfrm>
          <a:prstGeom prst="rect">
            <a:avLst/>
          </a:prstGeom>
          <a:noFill/>
        </p:spPr>
        <p:txBody>
          <a:bodyPr wrap="square" rtlCol="1">
            <a:spAutoFit/>
          </a:bodyPr>
          <a:lstStyle/>
          <a:p>
            <a:r>
              <a:rPr lang="ar-IQ" sz="2400" dirty="0">
                <a:latin typeface="Times New Roman" pitchFamily="18" charset="0"/>
                <a:cs typeface="Times New Roman" pitchFamily="18" charset="0"/>
              </a:rPr>
              <a:t>على الرغم  من انه لايكمن  ملاحظة غطس الطيات الواسعة  مباشرة , الا انه من السهل تشخيصة من نمط مكشفها على الخارطة,</a:t>
            </a:r>
          </a:p>
        </p:txBody>
      </p:sp>
      <p:sp>
        <p:nvSpPr>
          <p:cNvPr id="2" name="TextBox 1"/>
          <p:cNvSpPr txBox="1"/>
          <p:nvPr/>
        </p:nvSpPr>
        <p:spPr>
          <a:xfrm>
            <a:off x="7671" y="5284507"/>
            <a:ext cx="7128792" cy="369332"/>
          </a:xfrm>
          <a:prstGeom prst="rect">
            <a:avLst/>
          </a:prstGeom>
          <a:noFill/>
        </p:spPr>
        <p:txBody>
          <a:bodyPr wrap="square" rtlCol="1">
            <a:spAutoFit/>
          </a:bodyPr>
          <a:lstStyle/>
          <a:p>
            <a:r>
              <a:rPr lang="ar-IQ" b="1" dirty="0">
                <a:latin typeface="Times New Roman" pitchFamily="18" charset="0"/>
                <a:cs typeface="Times New Roman" pitchFamily="18" charset="0"/>
              </a:rPr>
              <a:t>على الخارطة تمتد مضرب  الطبقات دون تقارب للطية الغير غاطسة</a:t>
            </a:r>
          </a:p>
        </p:txBody>
      </p:sp>
      <p:sp>
        <p:nvSpPr>
          <p:cNvPr id="4" name="TextBox 3"/>
          <p:cNvSpPr txBox="1"/>
          <p:nvPr/>
        </p:nvSpPr>
        <p:spPr>
          <a:xfrm>
            <a:off x="2824305" y="89450"/>
            <a:ext cx="5688632" cy="523220"/>
          </a:xfrm>
          <a:prstGeom prst="rect">
            <a:avLst/>
          </a:prstGeom>
          <a:noFill/>
        </p:spPr>
        <p:txBody>
          <a:bodyPr wrap="square" rtlCol="0">
            <a:spAutoFit/>
          </a:bodyPr>
          <a:lstStyle/>
          <a:p>
            <a:r>
              <a:rPr lang="ar-IQ" sz="2800" b="1" u="sng" dirty="0">
                <a:latin typeface="Times New Roman" pitchFamily="18" charset="0"/>
                <a:cs typeface="Times New Roman" pitchFamily="18" charset="0"/>
              </a:rPr>
              <a:t>مظهر الطيات  على الخارطة والشكل المجسم</a:t>
            </a:r>
            <a:endParaRPr lang="en-US" sz="2800" b="1" u="sng" dirty="0">
              <a:latin typeface="Times New Roman" pitchFamily="18" charset="0"/>
              <a:cs typeface="Times New Roman" pitchFamily="18" charset="0"/>
            </a:endParaRPr>
          </a:p>
        </p:txBody>
      </p:sp>
      <p:sp>
        <p:nvSpPr>
          <p:cNvPr id="5" name="TextBox 4"/>
          <p:cNvSpPr txBox="1"/>
          <p:nvPr/>
        </p:nvSpPr>
        <p:spPr>
          <a:xfrm>
            <a:off x="1035934" y="5653839"/>
            <a:ext cx="799762" cy="369332"/>
          </a:xfrm>
          <a:prstGeom prst="rect">
            <a:avLst/>
          </a:prstGeom>
          <a:solidFill>
            <a:schemeClr val="bg1"/>
          </a:solidFill>
        </p:spPr>
        <p:txBody>
          <a:bodyPr wrap="square" rtlCol="0">
            <a:spAutoFit/>
          </a:bodyPr>
          <a:lstStyle/>
          <a:p>
            <a:endParaRPr lang="en-US" dirty="0"/>
          </a:p>
        </p:txBody>
      </p:sp>
      <p:sp>
        <p:nvSpPr>
          <p:cNvPr id="6" name="Footer Placeholder 5"/>
          <p:cNvSpPr>
            <a:spLocks noGrp="1"/>
          </p:cNvSpPr>
          <p:nvPr>
            <p:ph type="ftr" idx="11"/>
          </p:nvPr>
        </p:nvSpPr>
        <p:spPr/>
        <p:txBody>
          <a:bodyPr/>
          <a:lstStyle/>
          <a:p>
            <a:pPr>
              <a:defRPr/>
            </a:pPr>
            <a:r>
              <a:rPr lang="en-US">
                <a:solidFill>
                  <a:srgbClr val="FFFFCC"/>
                </a:solidFill>
              </a:rPr>
              <a:t>1</a:t>
            </a:r>
          </a:p>
        </p:txBody>
      </p:sp>
      <p:sp>
        <p:nvSpPr>
          <p:cNvPr id="7" name="عنصر نائب لرقم الشريحة 6"/>
          <p:cNvSpPr>
            <a:spLocks noGrp="1"/>
          </p:cNvSpPr>
          <p:nvPr>
            <p:ph type="sldNum" idx="12"/>
          </p:nvPr>
        </p:nvSpPr>
        <p:spPr/>
        <p:txBody>
          <a:bodyPr/>
          <a:lstStyle/>
          <a:p>
            <a:pPr>
              <a:defRPr/>
            </a:pPr>
            <a:fld id="{D9ABFF17-70CD-4281-9DFF-42E2B69F843F}" type="slidenum">
              <a:rPr lang="en-US" smtClean="0">
                <a:solidFill>
                  <a:schemeClr val="tx1"/>
                </a:solidFill>
              </a:rPr>
              <a:pPr>
                <a:defRPr/>
              </a:pPr>
              <a:t>5</a:t>
            </a:fld>
            <a:endParaRPr lang="en-US" dirty="0">
              <a:solidFill>
                <a:schemeClr val="tx1"/>
              </a:solidFill>
            </a:endParaRPr>
          </a:p>
        </p:txBody>
      </p:sp>
      <p:sp>
        <p:nvSpPr>
          <p:cNvPr id="8" name="عنصر نائب للتاريخ 7">
            <a:extLst>
              <a:ext uri="{FF2B5EF4-FFF2-40B4-BE49-F238E27FC236}">
                <a16:creationId xmlns:a16="http://schemas.microsoft.com/office/drawing/2014/main" id="{30D794D1-E509-3D77-7546-145EA36E5783}"/>
              </a:ext>
            </a:extLst>
          </p:cNvPr>
          <p:cNvSpPr>
            <a:spLocks noGrp="1"/>
          </p:cNvSpPr>
          <p:nvPr>
            <p:ph type="dt" idx="10"/>
          </p:nvPr>
        </p:nvSpPr>
        <p:spPr/>
        <p:txBody>
          <a:bodyPr/>
          <a:lstStyle/>
          <a:p>
            <a:pPr>
              <a:defRPr/>
            </a:pPr>
            <a:fld id="{4A5E680A-952B-4D81-90DD-E60BD0F868B8}"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74222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29" t="47874" r="15852" b="8431"/>
          <a:stretch/>
        </p:blipFill>
        <p:spPr bwMode="auto">
          <a:xfrm>
            <a:off x="0" y="0"/>
            <a:ext cx="889248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6723" y="5349315"/>
            <a:ext cx="5976664" cy="461665"/>
          </a:xfrm>
          <a:prstGeom prst="rect">
            <a:avLst/>
          </a:prstGeom>
          <a:noFill/>
        </p:spPr>
        <p:txBody>
          <a:bodyPr wrap="square" rtlCol="1">
            <a:spAutoFit/>
          </a:bodyPr>
          <a:lstStyle/>
          <a:p>
            <a:r>
              <a:rPr lang="ar-IQ" sz="2400" b="1" dirty="0">
                <a:latin typeface="Times New Roman" pitchFamily="18" charset="0"/>
                <a:cs typeface="Times New Roman" pitchFamily="18" charset="0"/>
              </a:rPr>
              <a:t>على الخارطة تلتقي مضارب الطبقات للطيةالغاطسة </a:t>
            </a:r>
          </a:p>
        </p:txBody>
      </p:sp>
      <p:sp>
        <p:nvSpPr>
          <p:cNvPr id="3" name="TextBox 2"/>
          <p:cNvSpPr txBox="1"/>
          <p:nvPr/>
        </p:nvSpPr>
        <p:spPr>
          <a:xfrm>
            <a:off x="0" y="5872746"/>
            <a:ext cx="1187624" cy="369332"/>
          </a:xfrm>
          <a:prstGeom prst="rect">
            <a:avLst/>
          </a:prstGeom>
          <a:solidFill>
            <a:schemeClr val="bg1"/>
          </a:solidFill>
        </p:spPr>
        <p:txBody>
          <a:bodyPr wrap="square" rtlCol="0">
            <a:spAutoFit/>
          </a:bodyPr>
          <a:lstStyle/>
          <a:p>
            <a:endParaRPr lang="en-US" dirty="0"/>
          </a:p>
        </p:txBody>
      </p:sp>
      <p:sp>
        <p:nvSpPr>
          <p:cNvPr id="6" name="مربع نص 5"/>
          <p:cNvSpPr txBox="1"/>
          <p:nvPr/>
        </p:nvSpPr>
        <p:spPr>
          <a:xfrm>
            <a:off x="6045618" y="2544771"/>
            <a:ext cx="2088232" cy="369332"/>
          </a:xfrm>
          <a:prstGeom prst="rect">
            <a:avLst/>
          </a:prstGeom>
          <a:noFill/>
        </p:spPr>
        <p:txBody>
          <a:bodyPr wrap="square" rtlCol="1">
            <a:spAutoFit/>
          </a:bodyPr>
          <a:lstStyle/>
          <a:p>
            <a:r>
              <a:rPr lang="ar-IQ" dirty="0">
                <a:solidFill>
                  <a:srgbClr val="FF0000"/>
                </a:solidFill>
              </a:rPr>
              <a:t>طية مقعرة غاطسة</a:t>
            </a:r>
          </a:p>
        </p:txBody>
      </p:sp>
      <p:sp>
        <p:nvSpPr>
          <p:cNvPr id="9" name="مربع نص 8"/>
          <p:cNvSpPr txBox="1"/>
          <p:nvPr/>
        </p:nvSpPr>
        <p:spPr>
          <a:xfrm>
            <a:off x="1865859" y="2544771"/>
            <a:ext cx="2084073" cy="369332"/>
          </a:xfrm>
          <a:prstGeom prst="rect">
            <a:avLst/>
          </a:prstGeom>
          <a:noFill/>
        </p:spPr>
        <p:txBody>
          <a:bodyPr wrap="square" rtlCol="1">
            <a:spAutoFit/>
          </a:bodyPr>
          <a:lstStyle/>
          <a:p>
            <a:r>
              <a:rPr lang="ar-IQ" dirty="0"/>
              <a:t>طية محدبة غاطسة</a:t>
            </a:r>
          </a:p>
        </p:txBody>
      </p:sp>
      <p:sp>
        <p:nvSpPr>
          <p:cNvPr id="10" name="عنصر نائب للتذييل 9"/>
          <p:cNvSpPr>
            <a:spLocks noGrp="1"/>
          </p:cNvSpPr>
          <p:nvPr>
            <p:ph type="ftr" idx="11"/>
          </p:nvPr>
        </p:nvSpPr>
        <p:spPr/>
        <p:txBody>
          <a:bodyPr/>
          <a:lstStyle/>
          <a:p>
            <a:pPr>
              <a:defRPr/>
            </a:pPr>
            <a:r>
              <a:rPr lang="en-US">
                <a:solidFill>
                  <a:srgbClr val="FFFFCC"/>
                </a:solidFill>
              </a:rPr>
              <a:t>1</a:t>
            </a:r>
          </a:p>
        </p:txBody>
      </p:sp>
      <p:sp>
        <p:nvSpPr>
          <p:cNvPr id="4" name="عنصر نائب لرقم الشريحة 3"/>
          <p:cNvSpPr>
            <a:spLocks noGrp="1"/>
          </p:cNvSpPr>
          <p:nvPr>
            <p:ph type="sldNum" idx="12"/>
          </p:nvPr>
        </p:nvSpPr>
        <p:spPr/>
        <p:txBody>
          <a:bodyPr/>
          <a:lstStyle/>
          <a:p>
            <a:pPr>
              <a:defRPr/>
            </a:pPr>
            <a:fld id="{D9ABFF17-70CD-4281-9DFF-42E2B69F843F}" type="slidenum">
              <a:rPr lang="en-US" smtClean="0">
                <a:solidFill>
                  <a:schemeClr val="tx1"/>
                </a:solidFill>
              </a:rPr>
              <a:pPr>
                <a:defRPr/>
              </a:pPr>
              <a:t>6</a:t>
            </a:fld>
            <a:endParaRPr lang="en-US" dirty="0">
              <a:solidFill>
                <a:schemeClr val="tx1"/>
              </a:solidFill>
            </a:endParaRPr>
          </a:p>
        </p:txBody>
      </p:sp>
      <p:sp>
        <p:nvSpPr>
          <p:cNvPr id="5" name="عنصر نائب للتاريخ 4">
            <a:extLst>
              <a:ext uri="{FF2B5EF4-FFF2-40B4-BE49-F238E27FC236}">
                <a16:creationId xmlns:a16="http://schemas.microsoft.com/office/drawing/2014/main" id="{7D062391-EB70-199C-F9CF-C2532DDF5652}"/>
              </a:ext>
            </a:extLst>
          </p:cNvPr>
          <p:cNvSpPr>
            <a:spLocks noGrp="1"/>
          </p:cNvSpPr>
          <p:nvPr>
            <p:ph type="dt" idx="10"/>
          </p:nvPr>
        </p:nvSpPr>
        <p:spPr/>
        <p:txBody>
          <a:bodyPr/>
          <a:lstStyle/>
          <a:p>
            <a:pPr>
              <a:defRPr/>
            </a:pPr>
            <a:fld id="{EDED82D6-A81A-46FE-A3E0-28CAF8FC4598}"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38202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463"/>
            <a:ext cx="8640638" cy="667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H="1">
            <a:off x="6660232" y="1743306"/>
            <a:ext cx="144016" cy="174041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a:off x="6300192" y="1761531"/>
            <a:ext cx="144016" cy="174041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6012160" y="1761531"/>
            <a:ext cx="144016" cy="174041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5580112" y="1761531"/>
            <a:ext cx="144016" cy="1740412"/>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a:off x="4860032" y="1761531"/>
            <a:ext cx="144016" cy="1740412"/>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7" name="TextBox 6"/>
          <p:cNvSpPr txBox="1"/>
          <p:nvPr/>
        </p:nvSpPr>
        <p:spPr>
          <a:xfrm>
            <a:off x="179512" y="6093296"/>
            <a:ext cx="936104" cy="369332"/>
          </a:xfrm>
          <a:prstGeom prst="rect">
            <a:avLst/>
          </a:prstGeom>
          <a:solidFill>
            <a:schemeClr val="bg1"/>
          </a:solidFill>
        </p:spPr>
        <p:txBody>
          <a:bodyPr wrap="square" rtlCol="0">
            <a:spAutoFit/>
          </a:bodyPr>
          <a:lstStyle/>
          <a:p>
            <a:endParaRPr lang="en-US" dirty="0"/>
          </a:p>
        </p:txBody>
      </p:sp>
      <p:sp>
        <p:nvSpPr>
          <p:cNvPr id="3" name="عنصر نائب للتذييل 2"/>
          <p:cNvSpPr>
            <a:spLocks noGrp="1"/>
          </p:cNvSpPr>
          <p:nvPr>
            <p:ph type="ftr" idx="11"/>
          </p:nvPr>
        </p:nvSpPr>
        <p:spPr/>
        <p:txBody>
          <a:bodyPr/>
          <a:lstStyle/>
          <a:p>
            <a:pPr>
              <a:defRPr/>
            </a:pPr>
            <a:r>
              <a:rPr lang="en-US">
                <a:solidFill>
                  <a:srgbClr val="FFFFCC"/>
                </a:solidFill>
              </a:rPr>
              <a:t>1</a:t>
            </a:r>
          </a:p>
        </p:txBody>
      </p:sp>
      <p:sp>
        <p:nvSpPr>
          <p:cNvPr id="2" name="عنصر نائب لرقم الشريحة 1"/>
          <p:cNvSpPr>
            <a:spLocks noGrp="1"/>
          </p:cNvSpPr>
          <p:nvPr>
            <p:ph type="sldNum" idx="12"/>
          </p:nvPr>
        </p:nvSpPr>
        <p:spPr>
          <a:xfrm>
            <a:off x="6556321" y="6415895"/>
            <a:ext cx="2126880" cy="469489"/>
          </a:xfrm>
        </p:spPr>
        <p:txBody>
          <a:bodyPr/>
          <a:lstStyle/>
          <a:p>
            <a:pPr>
              <a:defRPr/>
            </a:pPr>
            <a:fld id="{D9ABFF17-70CD-4281-9DFF-42E2B69F843F}" type="slidenum">
              <a:rPr lang="en-US" smtClean="0">
                <a:solidFill>
                  <a:schemeClr val="tx1"/>
                </a:solidFill>
              </a:rPr>
              <a:pPr>
                <a:defRPr/>
              </a:pPr>
              <a:t>7</a:t>
            </a:fld>
            <a:endParaRPr lang="en-US" dirty="0">
              <a:solidFill>
                <a:schemeClr val="tx1"/>
              </a:solidFill>
            </a:endParaRPr>
          </a:p>
        </p:txBody>
      </p:sp>
      <p:sp>
        <p:nvSpPr>
          <p:cNvPr id="4" name="عنصر نائب للتاريخ 3">
            <a:extLst>
              <a:ext uri="{FF2B5EF4-FFF2-40B4-BE49-F238E27FC236}">
                <a16:creationId xmlns:a16="http://schemas.microsoft.com/office/drawing/2014/main" id="{339F6AAC-267D-18C0-5337-41ECBC868B65}"/>
              </a:ext>
            </a:extLst>
          </p:cNvPr>
          <p:cNvSpPr>
            <a:spLocks noGrp="1"/>
          </p:cNvSpPr>
          <p:nvPr>
            <p:ph type="dt" idx="10"/>
          </p:nvPr>
        </p:nvSpPr>
        <p:spPr/>
        <p:txBody>
          <a:bodyPr/>
          <a:lstStyle/>
          <a:p>
            <a:pPr>
              <a:defRPr/>
            </a:pPr>
            <a:fld id="{4B058194-A5B0-472F-8780-18BE1BFEC57D}"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7924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2013-08-25 zz\2013-08-25 ll\2013-08-25 hh\2013-08-25 gg\gg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143" t="54696" r="7527" b="18647"/>
          <a:stretch/>
        </p:blipFill>
        <p:spPr bwMode="auto">
          <a:xfrm>
            <a:off x="-130224" y="332657"/>
            <a:ext cx="9306671"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4997419"/>
            <a:ext cx="8136904" cy="1569660"/>
          </a:xfrm>
          <a:prstGeom prst="rect">
            <a:avLst/>
          </a:prstGeom>
          <a:noFill/>
        </p:spPr>
        <p:txBody>
          <a:bodyPr wrap="square" rtlCol="1">
            <a:spAutoFit/>
          </a:bodyPr>
          <a:lstStyle/>
          <a:p>
            <a:r>
              <a:rPr lang="ar-IQ" sz="3200" dirty="0">
                <a:latin typeface="Times New Roman" pitchFamily="18" charset="0"/>
                <a:cs typeface="Times New Roman" pitchFamily="18" charset="0"/>
              </a:rPr>
              <a:t>ويمثل الشكل التالي مجسم ومقطع لطية متكئة </a:t>
            </a:r>
            <a:r>
              <a:rPr lang="en-US" sz="3200" dirty="0">
                <a:latin typeface="Times New Roman" pitchFamily="18" charset="0"/>
                <a:cs typeface="Times New Roman" pitchFamily="18" charset="0"/>
              </a:rPr>
              <a:t>overturned</a:t>
            </a:r>
            <a:r>
              <a:rPr lang="ar-IQ" sz="3200" dirty="0">
                <a:latin typeface="Times New Roman" pitchFamily="18" charset="0"/>
                <a:cs typeface="Times New Roman" pitchFamily="18" charset="0"/>
              </a:rPr>
              <a:t> مع تمثيلها على خارطة جيولوجية       لاحظ الرموز المستخدمة للطرف المقلوب </a:t>
            </a:r>
          </a:p>
        </p:txBody>
      </p:sp>
      <p:sp>
        <p:nvSpPr>
          <p:cNvPr id="5" name="Right Arrow 4"/>
          <p:cNvSpPr/>
          <p:nvPr/>
        </p:nvSpPr>
        <p:spPr bwMode="auto">
          <a:xfrm rot="10800000">
            <a:off x="2735796" y="620688"/>
            <a:ext cx="1944216" cy="36004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6" name="Oval 5"/>
          <p:cNvSpPr/>
          <p:nvPr/>
        </p:nvSpPr>
        <p:spPr bwMode="auto">
          <a:xfrm>
            <a:off x="7698831" y="1880829"/>
            <a:ext cx="864096" cy="79208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ar-IQ" sz="1800" b="0" i="0" u="none" strike="noStrike" cap="none" normalizeH="0" baseline="0">
              <a:ln>
                <a:noFill/>
              </a:ln>
              <a:solidFill>
                <a:schemeClr val="bg1"/>
              </a:solidFill>
              <a:effectLst/>
              <a:latin typeface="Arial" charset="0"/>
              <a:cs typeface="Arial Unicode MS" charset="0"/>
            </a:endParaRPr>
          </a:p>
        </p:txBody>
      </p:sp>
      <p:sp>
        <p:nvSpPr>
          <p:cNvPr id="7" name="TextBox 6"/>
          <p:cNvSpPr txBox="1"/>
          <p:nvPr/>
        </p:nvSpPr>
        <p:spPr>
          <a:xfrm>
            <a:off x="1573433" y="616042"/>
            <a:ext cx="1152128" cy="369332"/>
          </a:xfrm>
          <a:prstGeom prst="rect">
            <a:avLst/>
          </a:prstGeom>
          <a:noFill/>
        </p:spPr>
        <p:txBody>
          <a:bodyPr wrap="square" rtlCol="1">
            <a:spAutoFit/>
          </a:bodyPr>
          <a:lstStyle/>
          <a:p>
            <a:r>
              <a:rPr lang="en-US" dirty="0"/>
              <a:t>west</a:t>
            </a:r>
            <a:endParaRPr lang="ar-IQ" dirty="0"/>
          </a:p>
        </p:txBody>
      </p:sp>
      <p:sp>
        <p:nvSpPr>
          <p:cNvPr id="3" name="Footer Placeholder 2"/>
          <p:cNvSpPr>
            <a:spLocks noGrp="1"/>
          </p:cNvSpPr>
          <p:nvPr>
            <p:ph type="ftr" idx="11"/>
          </p:nvPr>
        </p:nvSpPr>
        <p:spPr/>
        <p:txBody>
          <a:bodyPr/>
          <a:lstStyle/>
          <a:p>
            <a:pPr>
              <a:defRPr/>
            </a:pPr>
            <a:r>
              <a:rPr lang="en-US">
                <a:solidFill>
                  <a:srgbClr val="FFFFCC"/>
                </a:solidFill>
              </a:rPr>
              <a:t>1</a:t>
            </a:r>
          </a:p>
        </p:txBody>
      </p:sp>
      <p:sp>
        <p:nvSpPr>
          <p:cNvPr id="8" name="عنصر نائب لرقم الشريحة 7"/>
          <p:cNvSpPr>
            <a:spLocks noGrp="1"/>
          </p:cNvSpPr>
          <p:nvPr>
            <p:ph type="sldNum" idx="12"/>
          </p:nvPr>
        </p:nvSpPr>
        <p:spPr>
          <a:xfrm>
            <a:off x="6556321" y="6487903"/>
            <a:ext cx="2126880" cy="469489"/>
          </a:xfrm>
        </p:spPr>
        <p:txBody>
          <a:bodyPr/>
          <a:lstStyle/>
          <a:p>
            <a:pPr>
              <a:defRPr/>
            </a:pPr>
            <a:fld id="{D9ABFF17-70CD-4281-9DFF-42E2B69F843F}" type="slidenum">
              <a:rPr lang="en-US" smtClean="0">
                <a:solidFill>
                  <a:schemeClr val="tx1"/>
                </a:solidFill>
              </a:rPr>
              <a:pPr>
                <a:defRPr/>
              </a:pPr>
              <a:t>8</a:t>
            </a:fld>
            <a:endParaRPr lang="en-US" dirty="0">
              <a:solidFill>
                <a:schemeClr val="tx1"/>
              </a:solidFill>
            </a:endParaRPr>
          </a:p>
        </p:txBody>
      </p:sp>
      <p:sp>
        <p:nvSpPr>
          <p:cNvPr id="9" name="عنصر نائب للتاريخ 8">
            <a:extLst>
              <a:ext uri="{FF2B5EF4-FFF2-40B4-BE49-F238E27FC236}">
                <a16:creationId xmlns:a16="http://schemas.microsoft.com/office/drawing/2014/main" id="{9DE878BA-67E2-EBC5-64D3-48FDA21B1246}"/>
              </a:ext>
            </a:extLst>
          </p:cNvPr>
          <p:cNvSpPr>
            <a:spLocks noGrp="1"/>
          </p:cNvSpPr>
          <p:nvPr>
            <p:ph type="dt" idx="10"/>
          </p:nvPr>
        </p:nvSpPr>
        <p:spPr/>
        <p:txBody>
          <a:bodyPr/>
          <a:lstStyle/>
          <a:p>
            <a:pPr>
              <a:defRPr/>
            </a:pPr>
            <a:fld id="{0A8A026D-2D11-4383-A6C6-94AFEF212ECF}"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275349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488" t="12455" r="31426" b="39982"/>
          <a:stretch/>
        </p:blipFill>
        <p:spPr bwMode="auto">
          <a:xfrm>
            <a:off x="15984" y="4653136"/>
            <a:ext cx="2913639" cy="217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84138"/>
            <a:ext cx="9053512" cy="677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8560" y="91251"/>
            <a:ext cx="5580112" cy="523220"/>
          </a:xfrm>
          <a:prstGeom prst="rect">
            <a:avLst/>
          </a:prstGeom>
          <a:noFill/>
        </p:spPr>
        <p:txBody>
          <a:bodyPr wrap="square" rtlCol="1">
            <a:spAutoFit/>
          </a:bodyPr>
          <a:lstStyle/>
          <a:p>
            <a:r>
              <a:rPr lang="en-US" sz="2800" b="1" dirty="0">
                <a:solidFill>
                  <a:srgbClr val="FF0000"/>
                </a:solidFill>
              </a:rPr>
              <a:t>    East plunging Anticline</a:t>
            </a:r>
            <a:endParaRPr lang="ar-IQ" sz="2800" b="1" dirty="0">
              <a:solidFill>
                <a:srgbClr val="FF0000"/>
              </a:solidFill>
            </a:endParaRPr>
          </a:p>
        </p:txBody>
      </p:sp>
      <p:grpSp>
        <p:nvGrpSpPr>
          <p:cNvPr id="21" name="Group 20"/>
          <p:cNvGrpSpPr/>
          <p:nvPr/>
        </p:nvGrpSpPr>
        <p:grpSpPr>
          <a:xfrm>
            <a:off x="1979712" y="1052736"/>
            <a:ext cx="5436000" cy="720080"/>
            <a:chOff x="1979712" y="1052736"/>
            <a:chExt cx="5436000" cy="720080"/>
          </a:xfrm>
        </p:grpSpPr>
        <p:cxnSp>
          <p:nvCxnSpPr>
            <p:cNvPr id="11" name="Straight Arrow Connector 10"/>
            <p:cNvCxnSpPr/>
            <p:nvPr/>
          </p:nvCxnSpPr>
          <p:spPr bwMode="auto">
            <a:xfrm>
              <a:off x="1979712" y="1436711"/>
              <a:ext cx="5436000" cy="0"/>
            </a:xfrm>
            <a:prstGeom prst="straightConnector1">
              <a:avLst/>
            </a:prstGeom>
            <a:solidFill>
              <a:schemeClr val="accent1"/>
            </a:solidFill>
            <a:ln w="412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2483768" y="1052736"/>
              <a:ext cx="0" cy="720080"/>
            </a:xfrm>
            <a:prstGeom prst="straightConnector1">
              <a:avLst/>
            </a:prstGeom>
            <a:solidFill>
              <a:schemeClr val="accent1"/>
            </a:solidFill>
            <a:ln w="50800" cap="flat" cmpd="sng" algn="ctr">
              <a:solidFill>
                <a:srgbClr val="FF0000"/>
              </a:solidFill>
              <a:prstDash val="solid"/>
              <a:round/>
              <a:headEnd type="arrow"/>
              <a:tailEnd type="arrow"/>
            </a:ln>
            <a:effectLst/>
          </p:spPr>
        </p:cxnSp>
      </p:grpSp>
      <p:grpSp>
        <p:nvGrpSpPr>
          <p:cNvPr id="2051" name="Group 2050"/>
          <p:cNvGrpSpPr/>
          <p:nvPr/>
        </p:nvGrpSpPr>
        <p:grpSpPr>
          <a:xfrm>
            <a:off x="1763688" y="3824372"/>
            <a:ext cx="6228000" cy="828764"/>
            <a:chOff x="1763688" y="3824372"/>
            <a:chExt cx="6228000" cy="828764"/>
          </a:xfrm>
        </p:grpSpPr>
        <p:cxnSp>
          <p:nvCxnSpPr>
            <p:cNvPr id="15" name="Straight Arrow Connector 14"/>
            <p:cNvCxnSpPr/>
            <p:nvPr/>
          </p:nvCxnSpPr>
          <p:spPr bwMode="auto">
            <a:xfrm>
              <a:off x="1763688" y="4256420"/>
              <a:ext cx="6228000" cy="0"/>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516216" y="3824372"/>
              <a:ext cx="0" cy="432048"/>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flipH="1" flipV="1">
              <a:off x="6503295" y="4256420"/>
              <a:ext cx="12921" cy="396716"/>
            </a:xfrm>
            <a:prstGeom prst="straightConnector1">
              <a:avLst/>
            </a:prstGeom>
            <a:solidFill>
              <a:schemeClr val="accent1"/>
            </a:solidFill>
            <a:ln w="47625" cap="flat" cmpd="sng" algn="ctr">
              <a:solidFill>
                <a:srgbClr val="FF0000"/>
              </a:solidFill>
              <a:prstDash val="solid"/>
              <a:round/>
              <a:headEnd type="none" w="med" len="med"/>
              <a:tailEnd type="arrow"/>
            </a:ln>
            <a:effectLst/>
          </p:spPr>
        </p:cxnSp>
      </p:grpSp>
      <p:sp>
        <p:nvSpPr>
          <p:cNvPr id="2052" name="Rectangle 2051"/>
          <p:cNvSpPr/>
          <p:nvPr/>
        </p:nvSpPr>
        <p:spPr>
          <a:xfrm>
            <a:off x="1146923" y="3009404"/>
            <a:ext cx="3565400" cy="461665"/>
          </a:xfrm>
          <a:prstGeom prst="rect">
            <a:avLst/>
          </a:prstGeom>
        </p:spPr>
        <p:txBody>
          <a:bodyPr wrap="none">
            <a:spAutoFit/>
          </a:bodyPr>
          <a:lstStyle/>
          <a:p>
            <a:r>
              <a:rPr lang="en-US" sz="2400" b="1" dirty="0">
                <a:solidFill>
                  <a:srgbClr val="FF0000"/>
                </a:solidFill>
              </a:rPr>
              <a:t>East plunging Syncline</a:t>
            </a:r>
            <a:endParaRPr lang="ar-IQ" sz="2400" dirty="0"/>
          </a:p>
        </p:txBody>
      </p:sp>
      <mc:AlternateContent xmlns:mc="http://schemas.openxmlformats.org/markup-compatibility/2006" xmlns:p14="http://schemas.microsoft.com/office/powerpoint/2010/main">
        <mc:Choice Requires="p14">
          <p:contentPart p14:bwMode="auto" r:id="rId4">
            <p14:nvContentPartPr>
              <p14:cNvPr id="2055" name="Ink 2054"/>
              <p14:cNvContentPartPr/>
              <p14:nvPr/>
            </p14:nvContentPartPr>
            <p14:xfrm>
              <a:off x="1107360" y="1161000"/>
              <a:ext cx="1607760" cy="553680"/>
            </p14:xfrm>
          </p:contentPart>
        </mc:Choice>
        <mc:Fallback xmlns="">
          <p:pic>
            <p:nvPicPr>
              <p:cNvPr id="2055" name="Ink 2054"/>
              <p:cNvPicPr/>
              <p:nvPr/>
            </p:nvPicPr>
            <p:blipFill>
              <a:blip r:embed="rId5"/>
              <a:stretch>
                <a:fillRect/>
              </a:stretch>
            </p:blipFill>
            <p:spPr>
              <a:xfrm>
                <a:off x="1091520" y="1097280"/>
                <a:ext cx="163944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56" name="Ink 2055"/>
              <p14:cNvContentPartPr/>
              <p14:nvPr/>
            </p14:nvContentPartPr>
            <p14:xfrm>
              <a:off x="1714680" y="3482640"/>
              <a:ext cx="1714680" cy="18000"/>
            </p14:xfrm>
          </p:contentPart>
        </mc:Choice>
        <mc:Fallback xmlns="">
          <p:pic>
            <p:nvPicPr>
              <p:cNvPr id="2056" name="Ink 2055"/>
              <p:cNvPicPr/>
              <p:nvPr/>
            </p:nvPicPr>
            <p:blipFill>
              <a:blip r:embed="rId8"/>
              <a:stretch>
                <a:fillRect/>
              </a:stretch>
            </p:blipFill>
            <p:spPr>
              <a:xfrm>
                <a:off x="1698840" y="3418920"/>
                <a:ext cx="1746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57" name="Ink 2056"/>
              <p14:cNvContentPartPr/>
              <p14:nvPr/>
            </p14:nvContentPartPr>
            <p14:xfrm>
              <a:off x="5241960" y="651960"/>
              <a:ext cx="2027160" cy="62640"/>
            </p14:xfrm>
          </p:contentPart>
        </mc:Choice>
        <mc:Fallback xmlns="">
          <p:pic>
            <p:nvPicPr>
              <p:cNvPr id="2057" name="Ink 2056"/>
              <p:cNvPicPr/>
              <p:nvPr/>
            </p:nvPicPr>
            <p:blipFill>
              <a:blip r:embed="rId10"/>
              <a:stretch>
                <a:fillRect/>
              </a:stretch>
            </p:blipFill>
            <p:spPr>
              <a:xfrm>
                <a:off x="5226120" y="588240"/>
                <a:ext cx="20588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8" name="Ink 2057"/>
              <p14:cNvContentPartPr/>
              <p14:nvPr/>
            </p14:nvContentPartPr>
            <p14:xfrm>
              <a:off x="6456240" y="3955680"/>
              <a:ext cx="1509480" cy="581040"/>
            </p14:xfrm>
          </p:contentPart>
        </mc:Choice>
        <mc:Fallback xmlns="">
          <p:pic>
            <p:nvPicPr>
              <p:cNvPr id="2058" name="Ink 2057"/>
              <p:cNvPicPr/>
              <p:nvPr/>
            </p:nvPicPr>
            <p:blipFill>
              <a:blip r:embed="rId12"/>
              <a:stretch>
                <a:fillRect/>
              </a:stretch>
            </p:blipFill>
            <p:spPr>
              <a:xfrm>
                <a:off x="6440400" y="3892320"/>
                <a:ext cx="154116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59" name="Ink 2058"/>
              <p14:cNvContentPartPr/>
              <p14:nvPr/>
            </p14:nvContentPartPr>
            <p14:xfrm>
              <a:off x="5259600" y="714240"/>
              <a:ext cx="2027520" cy="125640"/>
            </p14:xfrm>
          </p:contentPart>
        </mc:Choice>
        <mc:Fallback xmlns="">
          <p:pic>
            <p:nvPicPr>
              <p:cNvPr id="2059" name="Ink 2058"/>
              <p:cNvPicPr/>
              <p:nvPr/>
            </p:nvPicPr>
            <p:blipFill>
              <a:blip r:embed="rId14"/>
              <a:stretch>
                <a:fillRect/>
              </a:stretch>
            </p:blipFill>
            <p:spPr>
              <a:xfrm>
                <a:off x="5243760" y="650880"/>
                <a:ext cx="2059200" cy="252360"/>
              </a:xfrm>
              <a:prstGeom prst="rect">
                <a:avLst/>
              </a:prstGeom>
            </p:spPr>
          </p:pic>
        </mc:Fallback>
      </mc:AlternateContent>
      <p:sp>
        <p:nvSpPr>
          <p:cNvPr id="3" name="TextBox 2"/>
          <p:cNvSpPr txBox="1"/>
          <p:nvPr/>
        </p:nvSpPr>
        <p:spPr>
          <a:xfrm>
            <a:off x="90488" y="5949280"/>
            <a:ext cx="1624192" cy="369332"/>
          </a:xfrm>
          <a:prstGeom prst="rect">
            <a:avLst/>
          </a:prstGeom>
          <a:solidFill>
            <a:schemeClr val="bg1"/>
          </a:solidFill>
        </p:spPr>
        <p:txBody>
          <a:bodyPr wrap="square" rtlCol="0">
            <a:spAutoFit/>
          </a:bodyPr>
          <a:lstStyle/>
          <a:p>
            <a:endParaRPr lang="en-US" dirty="0"/>
          </a:p>
        </p:txBody>
      </p:sp>
      <p:sp>
        <p:nvSpPr>
          <p:cNvPr id="4" name="Footer Placeholder 3"/>
          <p:cNvSpPr>
            <a:spLocks noGrp="1"/>
          </p:cNvSpPr>
          <p:nvPr>
            <p:ph type="ftr" idx="11"/>
          </p:nvPr>
        </p:nvSpPr>
        <p:spPr/>
        <p:txBody>
          <a:bodyPr/>
          <a:lstStyle/>
          <a:p>
            <a:pPr>
              <a:defRPr/>
            </a:pPr>
            <a:r>
              <a:rPr lang="en-US">
                <a:solidFill>
                  <a:srgbClr val="FFFFCC"/>
                </a:solidFill>
              </a:rPr>
              <a:t>1</a:t>
            </a:r>
          </a:p>
        </p:txBody>
      </p:sp>
      <p:sp>
        <p:nvSpPr>
          <p:cNvPr id="5" name="عنصر نائب لرقم الشريحة 4"/>
          <p:cNvSpPr>
            <a:spLocks noGrp="1"/>
          </p:cNvSpPr>
          <p:nvPr>
            <p:ph type="sldNum" idx="12"/>
          </p:nvPr>
        </p:nvSpPr>
        <p:spPr>
          <a:xfrm>
            <a:off x="6556321" y="6415895"/>
            <a:ext cx="2126880" cy="469489"/>
          </a:xfrm>
        </p:spPr>
        <p:txBody>
          <a:bodyPr/>
          <a:lstStyle/>
          <a:p>
            <a:pPr>
              <a:defRPr/>
            </a:pPr>
            <a:fld id="{D9ABFF17-70CD-4281-9DFF-42E2B69F843F}" type="slidenum">
              <a:rPr lang="en-US" smtClean="0">
                <a:solidFill>
                  <a:schemeClr val="tx1"/>
                </a:solidFill>
              </a:rPr>
              <a:pPr>
                <a:defRPr/>
              </a:pPr>
              <a:t>9</a:t>
            </a:fld>
            <a:endParaRPr lang="en-US" dirty="0">
              <a:solidFill>
                <a:schemeClr val="tx1"/>
              </a:solidFill>
            </a:endParaRPr>
          </a:p>
        </p:txBody>
      </p:sp>
      <p:sp>
        <p:nvSpPr>
          <p:cNvPr id="6" name="عنصر نائب للتاريخ 5">
            <a:extLst>
              <a:ext uri="{FF2B5EF4-FFF2-40B4-BE49-F238E27FC236}">
                <a16:creationId xmlns:a16="http://schemas.microsoft.com/office/drawing/2014/main" id="{C8E931F9-559B-8CF6-2A10-000A14AAA4A9}"/>
              </a:ext>
            </a:extLst>
          </p:cNvPr>
          <p:cNvSpPr>
            <a:spLocks noGrp="1"/>
          </p:cNvSpPr>
          <p:nvPr>
            <p:ph type="dt" idx="10"/>
          </p:nvPr>
        </p:nvSpPr>
        <p:spPr/>
        <p:txBody>
          <a:bodyPr/>
          <a:lstStyle/>
          <a:p>
            <a:pPr>
              <a:defRPr/>
            </a:pPr>
            <a:fld id="{9271B9D8-1393-4FCF-B160-293D9757E002}" type="datetime1">
              <a:rPr lang="en-US" smtClean="0">
                <a:solidFill>
                  <a:srgbClr val="FFFFCC"/>
                </a:solidFill>
              </a:rPr>
              <a:t>3/9/2025</a:t>
            </a:fld>
            <a:endParaRPr lang="en-US">
              <a:solidFill>
                <a:srgbClr val="FFFFCC"/>
              </a:solidFill>
            </a:endParaRPr>
          </a:p>
        </p:txBody>
      </p:sp>
    </p:spTree>
    <p:extLst>
      <p:ext uri="{BB962C8B-B14F-4D97-AF65-F5344CB8AC3E}">
        <p14:creationId xmlns:p14="http://schemas.microsoft.com/office/powerpoint/2010/main" val="12051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0-#ppt_w/2"/>
                                          </p:val>
                                        </p:tav>
                                        <p:tav tm="100000">
                                          <p:val>
                                            <p:strVal val="#ppt_x"/>
                                          </p:val>
                                        </p:tav>
                                      </p:tavLst>
                                    </p:anim>
                                    <p:anim calcmode="lin" valueType="num">
                                      <p:cBhvr additive="base">
                                        <p:cTn id="20"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 calcmode="lin" valueType="num">
                                      <p:cBhvr additive="base">
                                        <p:cTn id="25" dur="500" fill="hold"/>
                                        <p:tgtEl>
                                          <p:spTgt spid="2051"/>
                                        </p:tgtEl>
                                        <p:attrNameLst>
                                          <p:attrName>ppt_x</p:attrName>
                                        </p:attrNameLst>
                                      </p:cBhvr>
                                      <p:tavLst>
                                        <p:tav tm="0">
                                          <p:val>
                                            <p:strVal val="0-#ppt_w/2"/>
                                          </p:val>
                                        </p:tav>
                                        <p:tav tm="100000">
                                          <p:val>
                                            <p:strVal val="#ppt_x"/>
                                          </p:val>
                                        </p:tav>
                                      </p:tavLst>
                                    </p:anim>
                                    <p:anim calcmode="lin" valueType="num">
                                      <p:cBhvr additive="base">
                                        <p:cTn id="26"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52" grpId="0"/>
    </p:bldLst>
  </p:timing>
</p:sld>
</file>

<file path=ppt/theme/theme1.xml><?xml version="1.0" encoding="utf-8"?>
<a:theme xmlns:a="http://schemas.openxmlformats.org/drawingml/2006/main" name="Them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eme2">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14538</TotalTime>
  <Words>1976</Words>
  <Application>Microsoft Office PowerPoint</Application>
  <PresentationFormat>عرض على الشاشة (4:3)</PresentationFormat>
  <Paragraphs>317</Paragraphs>
  <Slides>39</Slides>
  <Notes>4</Notes>
  <HiddenSlides>0</HiddenSlides>
  <MMClips>0</MMClips>
  <ScaleCrop>false</ScaleCrop>
  <HeadingPairs>
    <vt:vector size="8" baseType="variant">
      <vt:variant>
        <vt:lpstr>الخطوط المستخدمة</vt:lpstr>
      </vt:variant>
      <vt:variant>
        <vt:i4>4</vt:i4>
      </vt:variant>
      <vt:variant>
        <vt:lpstr>نسق</vt:lpstr>
      </vt:variant>
      <vt:variant>
        <vt:i4>3</vt:i4>
      </vt:variant>
      <vt:variant>
        <vt:lpstr>خوادم OLE مضمنة</vt:lpstr>
      </vt:variant>
      <vt:variant>
        <vt:i4>0</vt:i4>
      </vt:variant>
      <vt:variant>
        <vt:lpstr>عناوين الشرائح</vt:lpstr>
      </vt:variant>
      <vt:variant>
        <vt:i4>39</vt:i4>
      </vt:variant>
    </vt:vector>
  </HeadingPairs>
  <TitlesOfParts>
    <vt:vector size="46" baseType="lpstr">
      <vt:lpstr>AngsanaUPC</vt:lpstr>
      <vt:lpstr>Arial</vt:lpstr>
      <vt:lpstr>Calibri</vt:lpstr>
      <vt:lpstr>Times New Roman</vt:lpstr>
      <vt:lpstr>Theme2</vt:lpstr>
      <vt:lpstr>1_Office Theme</vt:lpstr>
      <vt:lpstr>1_Theme2</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رسم خارطة للطية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Dr.Rabeea</dc:creator>
  <cp:lastModifiedBy>GEOLOGY</cp:lastModifiedBy>
  <cp:revision>268</cp:revision>
  <cp:lastPrinted>2013-11-24T15:00:21Z</cp:lastPrinted>
  <dcterms:created xsi:type="dcterms:W3CDTF">2013-08-30T08:18:41Z</dcterms:created>
  <dcterms:modified xsi:type="dcterms:W3CDTF">2025-03-09T09:13:51Z</dcterms:modified>
</cp:coreProperties>
</file>