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9"/>
  </p:notesMasterIdLst>
  <p:handoutMasterIdLst>
    <p:handoutMasterId r:id="rId30"/>
  </p:handoutMasterIdLst>
  <p:sldIdLst>
    <p:sldId id="270" r:id="rId3"/>
    <p:sldId id="290" r:id="rId4"/>
    <p:sldId id="288" r:id="rId5"/>
    <p:sldId id="271" r:id="rId6"/>
    <p:sldId id="275" r:id="rId7"/>
    <p:sldId id="272" r:id="rId8"/>
    <p:sldId id="274" r:id="rId9"/>
    <p:sldId id="258" r:id="rId10"/>
    <p:sldId id="257" r:id="rId11"/>
    <p:sldId id="285" r:id="rId12"/>
    <p:sldId id="263" r:id="rId13"/>
    <p:sldId id="279" r:id="rId14"/>
    <p:sldId id="268" r:id="rId15"/>
    <p:sldId id="266" r:id="rId16"/>
    <p:sldId id="269" r:id="rId17"/>
    <p:sldId id="277" r:id="rId18"/>
    <p:sldId id="292" r:id="rId19"/>
    <p:sldId id="278" r:id="rId20"/>
    <p:sldId id="286" r:id="rId21"/>
    <p:sldId id="291" r:id="rId22"/>
    <p:sldId id="294" r:id="rId23"/>
    <p:sldId id="293" r:id="rId24"/>
    <p:sldId id="280" r:id="rId25"/>
    <p:sldId id="281" r:id="rId26"/>
    <p:sldId id="282" r:id="rId27"/>
    <p:sldId id="284" r:id="rId28"/>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540" y="48"/>
      </p:cViewPr>
      <p:guideLst>
        <p:guide orient="horz" pos="2160"/>
        <p:guide pos="2880"/>
      </p:guideLst>
    </p:cSldViewPr>
  </p:slideViewPr>
  <p:notesTextViewPr>
    <p:cViewPr>
      <p:scale>
        <a:sx n="1" d="1"/>
        <a:sy n="1" d="1"/>
      </p:scale>
      <p:origin x="0" y="0"/>
    </p:cViewPr>
  </p:notesTextViewPr>
  <p:sorterViewPr>
    <p:cViewPr>
      <p:scale>
        <a:sx n="100" d="100"/>
        <a:sy n="100" d="100"/>
      </p:scale>
      <p:origin x="0" y="17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21113" y="0"/>
            <a:ext cx="2921000" cy="493713"/>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sz="quarter" idx="1"/>
          </p:nvPr>
        </p:nvSpPr>
        <p:spPr>
          <a:xfrm>
            <a:off x="1588" y="0"/>
            <a:ext cx="2921000" cy="493713"/>
          </a:xfrm>
          <a:prstGeom prst="rect">
            <a:avLst/>
          </a:prstGeom>
        </p:spPr>
        <p:txBody>
          <a:bodyPr vert="horz" lIns="91440" tIns="45720" rIns="91440" bIns="45720" rtlCol="1"/>
          <a:lstStyle>
            <a:lvl1pPr algn="l">
              <a:defRPr sz="1200"/>
            </a:lvl1pPr>
          </a:lstStyle>
          <a:p>
            <a:fld id="{4F4E734E-CB28-4C4C-B774-B95FA7D255E8}" type="datetimeFigureOut">
              <a:rPr lang="ar-IQ" smtClean="0"/>
              <a:t>10/09/1446</a:t>
            </a:fld>
            <a:endParaRPr lang="ar-IQ"/>
          </a:p>
        </p:txBody>
      </p:sp>
      <p:sp>
        <p:nvSpPr>
          <p:cNvPr id="4" name="عنصر نائب للتذييل 3"/>
          <p:cNvSpPr>
            <a:spLocks noGrp="1"/>
          </p:cNvSpPr>
          <p:nvPr>
            <p:ph type="ftr" sz="quarter" idx="2"/>
          </p:nvPr>
        </p:nvSpPr>
        <p:spPr>
          <a:xfrm>
            <a:off x="3821113" y="9377363"/>
            <a:ext cx="2921000" cy="493712"/>
          </a:xfrm>
          <a:prstGeom prst="rect">
            <a:avLst/>
          </a:prstGeom>
        </p:spPr>
        <p:txBody>
          <a:bodyPr vert="horz" lIns="91440" tIns="45720" rIns="91440" bIns="45720" rtlCol="1" anchor="b"/>
          <a:lstStyle>
            <a:lvl1pPr algn="r">
              <a:defRPr sz="1200"/>
            </a:lvl1pPr>
          </a:lstStyle>
          <a:p>
            <a:r>
              <a:rPr lang="ar-IQ"/>
              <a:t>1</a:t>
            </a:r>
          </a:p>
        </p:txBody>
      </p:sp>
      <p:sp>
        <p:nvSpPr>
          <p:cNvPr id="5" name="عنصر نائب لرقم الشريحة 4"/>
          <p:cNvSpPr>
            <a:spLocks noGrp="1"/>
          </p:cNvSpPr>
          <p:nvPr>
            <p:ph type="sldNum" sz="quarter" idx="3"/>
          </p:nvPr>
        </p:nvSpPr>
        <p:spPr>
          <a:xfrm>
            <a:off x="1588" y="9377363"/>
            <a:ext cx="2921000" cy="493712"/>
          </a:xfrm>
          <a:prstGeom prst="rect">
            <a:avLst/>
          </a:prstGeom>
        </p:spPr>
        <p:txBody>
          <a:bodyPr vert="horz" lIns="91440" tIns="45720" rIns="91440" bIns="45720" rtlCol="1" anchor="b"/>
          <a:lstStyle>
            <a:lvl1pPr algn="l">
              <a:defRPr sz="1200"/>
            </a:lvl1pPr>
          </a:lstStyle>
          <a:p>
            <a:fld id="{64DAD948-BA60-43A5-85C7-6148E113D4A7}" type="slidenum">
              <a:rPr lang="ar-IQ" smtClean="0"/>
              <a:t>‹#›</a:t>
            </a:fld>
            <a:endParaRPr lang="ar-IQ"/>
          </a:p>
        </p:txBody>
      </p:sp>
    </p:spTree>
    <p:extLst>
      <p:ext uri="{BB962C8B-B14F-4D97-AF65-F5344CB8AC3E}">
        <p14:creationId xmlns:p14="http://schemas.microsoft.com/office/powerpoint/2010/main" val="2571357633"/>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2" units="1/cm"/>
          <inkml:channelProperty channel="Y" name="resolution" value="45" units="1/cm"/>
        </inkml:channelProperties>
      </inkml:inkSource>
      <inkml:timestamp xml:id="ts0" timeString="2009-11-30T02:34:03.109"/>
    </inkml:context>
    <inkml:brush xml:id="br0">
      <inkml:brushProperty name="width" value="0.05292" units="cm"/>
      <inkml:brushProperty name="height" value="0.05292" units="cm"/>
      <inkml:brushProperty name="color" value="#D8D8D8"/>
      <inkml:brushProperty name="fitToCurve" value="1"/>
    </inkml:brush>
    <inkml:brush xml:id="br1">
      <inkml:brushProperty name="width" value="0.05292" units="cm"/>
      <inkml:brushProperty name="height" value="0.05292" units="cm"/>
      <inkml:brushProperty name="color" value="#F2F2F2"/>
      <inkml:brushProperty name="fitToCurve" value="1"/>
    </inkml:brush>
  </inkml:definitions>
  <inkml:trace contextRef="#ctx0" brushRef="#br0">521 690,'0'0,"-49"-25,49 25,0 0,25-50,-25 25,0 0,0 0,0 25,-50 0,50 0,-25 0,25 0,-50 0,50 25,-24-25,24 0,-25 0,25 0,25-25,-1 0,1 25,25 0,-50 0,0-25,0 25,-25 0,25 0,-25 25,0-25,25 25,-24 0,24 0,-25-25,25 25,-25-25,25 25,50-50,49 25,-25-25,1 25,-1-25,-24 25,-25-25,-50 25,-25 0,26 25,-51-25,25 0,1 25,24 0,0-25,25 0,0-50,25 50,-25-25,50 0,-50 25,-25 0,0 0,-25 25,1-25,-26 0,1 25,24 0,0-25,50 0,50-25,0 0,-1 0,-24 25,25-50,-25 50,49-25,-49 25,0-25,-25 25,-25 0,25 0,-25 25,0-25,0 25,1 0,-1-25,25 25,-50-25,50 25,-25-25,25 0,0-25,25 25,50 0,-1 0,-24 0,-1 0,-49 0,-24 0,24 0,-25 0,25 0,-25 25,0-25,25 0,-25 25,0-25,25 25,-24-25,48 0,-24-25,0 0,25 25,-25-25,0 25,0 25,-25-25,25 0,-24 25,24-25,-50 0,50 0,-25 25,25-25,0 25,0-25,-25 0,25 0,25 0,0 50,0-50,-25 0,0 25,-25 0,0-25,25 50,0-25,0 0,-25-25,25 0,25-25,-50 50,0-25,25 25,-24-25,24 0,-25 0,25 0,0-25,0 0,0 25,-25 0,-25 0,1 0,-1 0,75 0,0-25,-1 25,26-25,-25 25,0 0,0 0,-25-25,49 0,-49 25,25-25,-25 25,25-25,-50 25,25 0,0-25,0 25,-25 0,0 0,25-25,0 0,25 25,-25-25,0 25,-25 25,1-25,24 0,0 0,24 25,76 0,-51 0,26 0,-25-25,-1 0,-24 0,-25 0,-25-25,0-25,1 25,-1 0,25 0,0 25,25 0,-25 0,-50 0</inkml:trace>
  <inkml:trace contextRef="#ctx0" brushRef="#br1" timeOffset="86453">521 415,'0'25,"0"50,0-25,0-25,0 25,0-50,0 25,0 0,0-25,0 25,-24-25,24-100,0 25,0 50,0-25,0 25,0 25,0-25,-25 0,25 25,-25 0,25 0,0 0,0 25,-25 25,25 25,0-25,0-25,0 0,0-100,0 50,0-25,0 25,0 0,0 25,0 0,0 75,0 0,0-25,0 25,0-75,0 25,0 0,0-25,0-100,0 50,0 0,0 0,0 0,0 50,0-25,0 50,-25 50,25-25,0 0,-25-25,25 25,0-25,-24-25,24 50,0-50,0 25,-25-25,25 0,-25-25,25-50,0 50,0 0,0-25,0 0,0 25,0 0,0 0,0 25,0-50,0 50,0 0,0 100,0-50,0 25,0 25,0 0,0-50,0 0,0-25,0-25,0-75,0 25,0-25,0 0,0 0,0 25,0-25,0 25,0 25,0 0,0 0,0 75,0 100,0-75,0 25,0-25,25-25,-25 25,0-25,0-24,-25 24,25-50,0-25,0 0,0-26,-25-24,25 0,0 0,0 50,0 0,0 0,0-25,0 50,0 0,0 50,0 0,0-25,0 0,0-75,0 0,0 0,0 25,0-25,0 0,0 0,0 25,0 0,0-25,0 50,0-25,0 25,-25-25,25 25,-25 25,25 25,-24 50,24-25,-25 0,25 0,0 0,0-50,0-25,0 25,0-50,0 0,0-25,0 25,0-25,0 25,0 0,0 25,0-25,0 0,0 25,0 50,0 0,0 0,0 0,25 50,-25-75,0 25,0-25,0-25,0-25,0 0,0-25,24 25,-24-25,0 25,25 0,-25 0,0 25,25-50,-25 25,0 25,0 0,0 50,0 50,0-50,0 25,0-25,0-50,0-50,25 0,0-25,0 25,-1-25,1 25,0 25,-25 0,0 25,0 0,25-25,0-50,24 25,1 0,0-51,49 51,-49-25,24 0,-49 25,0 50,-25-25,0 25,-25 0,0 25,25 0,-49 25,24 25,-25-50,25 50,-24-24,24-1,25-50,-25 0,25 0,0-25,0 25,0-25,0 25,25 0,-50 0,25 0,-25 0,25 25,-25 0,0 0,1 25,24-25,-25 0,25-25,-25 25,25-25,-50 0,-24 0,123 0,51-25,-26 0,-74 0,50 25,0-25,-50 25,0 25,-25-25,25 25,0-25,0 25,0 0,0 0,-25 0,25 0,-50-25,50 25,25-50,-50 0,25 25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2" units="1/cm"/>
          <inkml:channelProperty channel="Y" name="resolution" value="45" units="1/cm"/>
        </inkml:channelProperties>
      </inkml:inkSource>
      <inkml:timestamp xml:id="ts0" timeString="2009-11-30T02:34:12.953"/>
    </inkml:context>
    <inkml:brush xml:id="br0">
      <inkml:brushProperty name="width" value="0.05292" units="cm"/>
      <inkml:brushProperty name="height" value="0.05292" units="cm"/>
      <inkml:brushProperty name="color" value="#D8D8D8"/>
      <inkml:brushProperty name="fitToCurve" value="1"/>
    </inkml:brush>
    <inkml:brush xml:id="br1">
      <inkml:brushProperty name="width" value="0.05292" units="cm"/>
      <inkml:brushProperty name="height" value="0.05292" units="cm"/>
      <inkml:brushProperty name="color" value="#F2F2F2"/>
      <inkml:brushProperty name="fitToCurve" value="1"/>
    </inkml:brush>
  </inkml:definitions>
  <inkml:trace contextRef="#ctx0" brushRef="#br0">137 975,'25'0,"0"0,0 0,25 0,-25 0,1 0,-1 0,0 0,0 0,-25 0,-50 25,-76-25,101 0,0 0,25 0,-50 0,50 0,0 0,25 0,-25 0,25 0,25 0,-25 0,0 0,26 0,-51 0,-51 0,-49 25,50-25,25 0,-25 0,25 0,0 0,50 0,0 0,25 0,-25 0,0 0,25 0,-25 0,0 0,-25 0,50 0,-50 0,51 0,-26 26,0-26,0 0,-75 0,25 0,0 0,25 0,25 0,25 0,-50 0,25 0,0 0,0 0,25 0,-50 0,25 0,0 0,-25 0,50 0,-25 0,0 0,-50 0,-50 0,0 0,50 0,0 0,-25 0,25 0,25 0,0 0,25 0,25-26,-25 26,-25 0,25 0,25-25,-25 25,-25 0,25 0,-25 0,25 0,25 0,-50 0,50 0,-50 0,-25 0,0 0,-75-25,25 25,75 0,-25-26,25 26,0 0,25 0,25 0,0 0,0 0,0 0,0 0,-25 0,1 0,-1 0,0 0,-25 0,25 0,-50 0,-25 0,-26 0,51 0,-25 0,0 0,50 0,25 0,50 0,-25 0,-25 0,26 0,-1 0,-25 0,0 0,0 0,0 0,0 0,-25 0,-25 0,0 0,-25 0,-50 0,49 0,-24 0,50 0,75 0,25 26,-49-1,-1-25,25 0,0 0,-25 25,25-25,-25 0,0 26,-25-26,-75 0,25 0,0 0,0 0,-1 0</inkml:trace>
  <inkml:trace contextRef="#ctx0" brushRef="#br0" timeOffset="3297">763 1051,'0'0,"0"0,-25 0,0 0,25 25,-25-25,25 25,-25-25,25 26,-25-26,0 0,0 0,25 0,0 25,-25-25,0 0,25 0,-25 0,0 0,-25 0,25 0,25 0,50-25,-25-1,50 26,-50-25,50 25,-50 0,0-25,-25 25,-50 0,0-26,0 26,25 0,25 0,-50 0,50 0,-25 0,0 0,0 0,25 0,25 0,25 0,50 0,-100 0,25 0,25 0,-100 0,-25 26,25-1,-25-25,25 0,0 0,50 0,0 0,25 0,0-25,0 25,0 0,0 0,-25-26,50 26,0 0,-25 0,-25 0,-25 0,0 0,-25 0,-25 0,50 0,0 0,0-25,-1 25,26 0,26-25,-1 25,-25-26,0 26,25 0,-25 0,25 0,25 0,-25 0,0 0,0 0,-25 0,-25 0,25 51</inkml:trace>
  <inkml:trace contextRef="#ctx0" brushRef="#br1" timeOffset="67203">538 899,'-25'0,"0"25,-50 26,75-26,-25-25,0 25,25-25,0 26,-25-26,25 0,0-26,25 1,100 0,-100 25,25 0,25 0,-50-26,-50 26,-50 26,50-1,0 0,25-25,0 26,0-52,25 1,50-51,-25 51,0-1,-25 1,0 0,1-1,-1 26,-25 0,-25 0,-26 0,1 51,-50-51,50 25,0 1,25-1,0-25,25 0,25-25,75-26,-50 51,25-25,26-26,49 26,-100 0,-25 25,0 0,-50 0,0 25,-100 51,50-26,-1-24,-24 24,50 1,0-51,0 25,0 1,50-26,-25 0,25 0,25-26,50-24,276 50,-251-26,25 1,50 0,-49-1,-76 26,-50-25,0 25,-50 25,-25 1,24 24,1-24,0-1,25 0,0-25,25 0,0-25,0 0,25-1,-75 26,-25 26,-25 24,-26-24,51-26,0 25,25 0,25 1,-50-26,75 0,0 0,50-51,50 26,-25 25,-25-26,51 1,-51 0,0 25,-100-26,50 26,-50 26,-51-1,51 26,0-51,25 25,0 0,25-25,-25 0,0 0,50-25,75 0,26-1,-26-24,-50 50,-25-26,25 26,-75 0,0 0,-50 51,0-26,-1 26,1-26,25-25,0 26,50-1,0-25,50 0,25 0,-50 0,-50 0,-25 25,25 1,0-1,0 0,0-25,25 0,0-25,0 25,50-25,75-1,1 1,-26 25,-25-25,-25 25</inkml:trace>
  <inkml:trace contextRef="#ctx0" brushRef="#br1" timeOffset="70515">438 873,'-50'26,"-51"-1,76 0,-50 1,25-26,25 25,25-50,0-1,0 1,0 25,0 0,25 25,-25 1,0-77,0 0,0 51,0-50,0 50,0 0,0 25,0 102,25-51,0 76,25-26,26 26,-26-25,-25-77,0-24,-25-128,0-24,0 50,0-51,-25 51,25 26,0-1,-25 0,25 1,-25 24,25 1,-25 25,25 0,-76 51,51 75,0-50,-25 0,50-25,0-1,0 1,0-51,0-51,0-25,0-25,0 25,50 26,-25-1,-25 0,0 51,0-25,0 25,0 25,0 1,0-52,25-24,-25 24,0-24,0 24,0 1,0 25,0 0,0 51,25 50,0-50,-25 25,26-51,-102-25,126 0,1-76,-26 51,-25-1,25 26,-25-25,0 25,-25 51,0 25,0 25,-1 0,26-50,0-51,26-51,24-75,-50 50,25-26,-25-24,0 50,0 25,25 26,-50 25,25 0,-25 0,25 0,-25 0,25 25,-25 76,25-25,0 0,0 0,0 0,-26 0,26-25,-25-26,25 26,0-26,0-50,25-1,26-24,24-1,25-25,-50 26,25-1,0 0,-25 51,-50-25,-25 50,0 1,0 24,0 1,0 0,0-26,0-25,25 0,25-51,0 1,0-1,0 0,25 1,-25 24,1 26,-26-50,0 50,-26 25,1 26,-25 25,0 25,0-50,-50-1,75 26,0-51,0 1,25-26,0-26,25 1,25 0,25 0,-25-1,25-24,0-1,-24 51,-1-25,-25-1,0 26,-50 0,0 26,0-26,0 50,0-50,-1 26,1-26,25 25,25-50,-25-1,101-24,-1-1,25 0,-25 1,26 50,-101-26,-100 52,-1-1,-74 26,25-1,-26 1,1-51,75 51,25-26,50-25,100 25,25 1,-24-26,49 0,-75 0,-25 0,-75 0,0 25,-50 25,0-24,0 24,24-24,26-26,25 0,0-26,0 26,0-25,0 0,25-1,-25 1,26 0,-26 0,25 25,-25-26,0 26,0-25,0 0,0-1,0 1,-25 0,-1-1,26 26,51-25,24 25,-50 0,25-25,-25-1,0 1,-25 25,0 51,0-1,0 1,0 0,-25-77,25 1,0 25,0-25,-25 25,25-26,0 26,-25-25,25 25,-25 0,25 0,-25 0,0 25,0 1,0-26,0-26,-101 1,-49 0,75-1,-26 1,51 25,25-25,50 25,25-51,0 0,0 26,-25 0,25 25,-25-25,0 25,-25 0,25-51,25 51,-25-25,0 25,0-26,0-24,0 24,25-50,0 0,-25 26,26-1,-26 26,0 0,0-1,0 1,0 25,0-25,0 25,0-51,0 51,0-25,0-1,0 26,0-25,0 0,0 25,0-26,0 26,0-25,0 25,25 51,-25-26,50 0,-50-25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2" units="1/cm"/>
          <inkml:channelProperty channel="Y" name="resolution" value="45" units="1/cm"/>
        </inkml:channelProperties>
      </inkml:inkSource>
      <inkml:timestamp xml:id="ts0" timeString="2009-11-30T02:34:23.937"/>
    </inkml:context>
    <inkml:brush xml:id="br0">
      <inkml:brushProperty name="width" value="0.05292" units="cm"/>
      <inkml:brushProperty name="height" value="0.05292" units="cm"/>
      <inkml:brushProperty name="color" value="#D8D8D8"/>
      <inkml:brushProperty name="fitToCurve" value="1"/>
    </inkml:brush>
    <inkml:brush xml:id="br1">
      <inkml:brushProperty name="width" value="0.05292" units="cm"/>
      <inkml:brushProperty name="height" value="0.05292" units="cm"/>
      <inkml:brushProperty name="color" value="#F2F2F2"/>
      <inkml:brushProperty name="fitToCurve" value="1"/>
    </inkml:brush>
  </inkml:definitions>
  <inkml:trace contextRef="#ctx0" brushRef="#br0">460 2330,'0'0,"50"0,26 0,-51 0,26 0,-51 0,50 0,-25 0,-25 0,26 0,-26 0,-26 0,26 0,-75 0,-26 0,50 0,-75 0,101 0,25 0,0 0,25 0,-75 0,50 0,-101 0,429 25,-202 0,-50-25,-26 25,-50-25,-25 0,0 0,-76-25,25 25,0-25,1 25,75 0,0 0,25 0,51 0,-1 0,-24 0,24 0,-24 0,-1 0,-24 0,-1 0,0 0,-50 0,0 0,-51 0,0 0,-25 0,0 0,26 0,50 0,25 0,25 0,50 0,-24 0,25 0,-1 0,26 50,-50-25,-1-25,1 24,-51-24,-26 0,-24 0,25 0,-26 0,1 0,-1 0,26 0,25 0,50 0,1 0,-26 0,26 0,-1 0,-50 0,0 0,-25 0,-26 0,-24-24,-1 24,0-25,1 25,-26-25,50 25,51 0,51 0,24 0,26 0,-50 25,50 0,-26-25,-49 0,-77 0,26 24,-51-24,26 0,-1 0,-24 0,24 0,26 0,25 0,25 0,26 0,24 0,-24 0,-1 0,26 0,-26 25,1 0,-51-25,25 0,-50 0,0 0,-51 0,0-25,1 0,-52 25,27-24,74 24,26 0,26 0,-1 0,-25-25,101 25,-51 25,26-1,-26-24,1 0,-51 25,25-25,0 0,0 0,1 0,-1 0,-25 0,50 0,1 25,-1-25,-50 0,25 0,1 0,24 0,-75 0,0 0,25-25,-26 25,26 0,-25-25,-25 1,50 24,-51-25,51 25,26 0,-52 0</inkml:trace>
  <inkml:trace contextRef="#ctx0" brushRef="#br1" timeOffset="76250">813 2032,'0'25,"-25"99,25-74,0 24,0-24,0-25,0 0,0-75,0 25,0 0,25-24,-25 24,0 0,0 25,-25 0,25 0,0 74,0-49,25 50,-25-50,0 49,25-49,-25 0,0-25,0-50,-25-24,25 24,0 25,0 0,0 50,0 25,-25 24,0-24,25 25,0-26,0 1,0-50,0 25,-26-50,26-74,0 24,127 50,-127-24,0 49,0 0,0 49,0 1,0 0,0-1,0 26,0-50,0-1,0 1,0-25,-26 0,26-49,-25-26,0 1,126-1,101 25,-228 1,-24-1,50 100,0-1,0 26,0-50,-151 24,151-24,-26-74,-49-51,24 1,-50-50,51 99,25 25,25 75,0 0,0-1,0 1,0 0,0-1,0-49,0 25,0-74,0-26,0 25,0 1,0 49,0-25,-26 25,26 0,-25 0,25 25,25 24,-25 1,26 0,-1-25,-202-1,177 26,26-50,-52 0,26 0,0-74,101 24,-101 0,0 25,-25-24,75 123,1-24,50 0,-76-26,0 1,-50-99,25-1,0 50,0 25,0-49,0 24,0-25,0 50,0-25,0 25,0-49,25 49,-25-25,0 0,25 25,1 25,-1 49,-25-24,25 24,-25-24,0-25,51 74,-51-74,25 25,-25-25,0-50,0-50,0 26,25-26,0 25,1-24,-26 24,25 50,-25-25,-51 75,26 25,-25-1,-1 26,26-26,25 50,-25-74,-1 0,26-26,0-48,26-26,49 0,-24-49,-1 0,1-1,-26 50,-25 50,0-24,0 24,-25 0,25 0,-25 74,25 1,-26 24,-24-24,25-1,25-24,0-50,0-50,0-24,0-1,0-24,0 74,0 25,0-25,-26 50,-24 0,25 24,-26 1,-50 0,51 24,-1-49,1 25,25-50,25 25,0-25,-25 0,25 0,-26-25,26 0,0-25,0 25,0-49,0 49,26 0,-26 25,50-49,-50 49,25-50,-25 50,0 0,25-25,-25 0,26 25,-26-25,0 25,-51-25,76 25,-25 0,51-24,-1 24,-24-25,-1 0,25 25,-50-25,25 25,-25-25,0 0,26 25,-26-24,0 24,0-25,0 25,0-25,25 0,-25 25,0-25,25 25,-25-25,51 1,-51-1,50 25,-25-50,1 50,-26-25,25 0,-25 25,0-24,0-1,25 25,0 0,0-25,26 0,-26 0,0 25,1-25,-26 25,50-25,-50 1,25 24,-25-25,0 25,25-25,-25 25,26-25,-1 0,0 0,0 1,-25-1,26 25,-1 0,-25-50,25 50,-25-25,25 0,-25 25,26-24,-26 24,50-50,-50 50,25-25,0 0,1 0,-26 25,25-25,0 1,0-1,-25 25,26-25,-1 25,-25-25,25 0,-25 0,25 1,26-26,-26 50,0-50,0 50,1-25,-1 25,-25-24,25 24,26-25,-26 0,25 0,-50 25,25-25,1 25,24-25,-25 25,1 0,-1 0,0 0,0 0,-25 0,-25 25,-25 50,-1-1,-50 1,51-50,-1 24,1-49,-1 25,26-25,50-50,1 26,24-26,-25 25,1 0,49-24,-50 24,1 25,-26-25,0 25,0-25,0 25,-51 25,-100 0,75-25,-25 49,-50-49,75 0,26 0,50 0,25 0,76 0,0 0,25 0,76 0,-76 0,0 0,-75 0,-26-24,-50 24,-26 24,-50 1,-50 0,25-25,-51 0,76 0,0 0,26 0,24 0,51 0,0-25,25 0,26 25,24-24,-24-1,50 25,-25-25,-1 25,-24 0,-1-25,-50 25,-25 0,-26 25,-49 0,-27 0,26-1,1 26,-52-50,76 0,51 0,0 0,25 0,25 0,26-25,-1 0,1 1,-1 24,51-25,50 25,-50-25,0 0,-25 25,0-25,-102 25,1 25,0-25,0 25,-26-25,51 0,-25 0,25 0,-50 25,-26 24,25-24,-50 25,-25-25,76 0,-1-25,51-25,51 0,25 25,24-25,77 25,-26-25,-24 0,24 1,-75-1,-26 25,-25 0,-50 0,-25 25,-1-1,-25 26,-75 0,25-25,50-1,1 1,49-25,52 0,75 0,25 0,0 0,25 0,-25 0,0 0,1 0,-27 0,-100 0,-50 0,-51 50,-50-25,25-25,-76 25,0-1,25 1,76-25,51 0,25 0,25 0,0-25,50 1,76-1,-50 25,50-25,51 25,-1-25,-49 25,49 0,-100 0,-51 0,-25 0,-25 0,0 0,-102 0,-49 0,-1 25,-75 25,25-26,25-24,25 0,77 0,74 0,26 0,26-49,49 24,-24 0,24-25,77 26,-26 24,25-25,76 25,-126-25,0 0,-76 25,-50 0,0 0,-51 25,26-25,-1 0,-24 0,24 0,26 0,-25 0,50 0,-76 25,51-25,-1 0,-49 0,-1 25,26-1,-26-24,25 0,1 0,-1 0,26 0,0 0,0 0,-26 0,-24 0,-1 0,-25 0,0 0,76 0,0 0,-1 0,-24 0,-26 0,51 0,0 0,0 0,25 0,-26 0,1 0,-25-24,-1-1,-24 0,-1 0,51 0,-1 25,26-25,0-24,0 24,0 25,0-25,0 25,-25-25,25 0,0 1,0-1,0 25,0-25,0 0,0 0,0 0,0 0,-25 1,-25-1,50 0,-26 0,1 0,25 0,0 1,-25 24,25-25,0 25,0-25,0 25,0-25,0 0,0 0,0 1,0-1,0 0,0 25,0-25,25 0,-25 25,25-25,-25 1,51-1,-26 0,0 25,26-50,-51 50,25 0,51 75,50 24,-51-24,26 49,25-50,-100-24,24-25,-50-100,0 26,25-1,-25 0,0 1,0-1,0 25,-25 0,0 0,25 1,-25-1,-1 0,26 25,26 0,-52 0,77 50,-26 24,26-24,-26-1,0 1,-25-25,0-25,0 25,0 0,0-25,0 24,-25-48,25 48,25 76,0-51,1-24,-1 25,-25-100,0 1,0 24,0 0,0-25,-25 25,-1-24,1-26,0 26,0 24,-1 0,26 50,26 24,-1 1,-25 25,0-26,25 51,-25-51,0-49,0 25,0-25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2" units="1/cm"/>
          <inkml:channelProperty channel="Y" name="resolution" value="45" units="1/cm"/>
        </inkml:channelProperties>
      </inkml:inkSource>
      <inkml:timestamp xml:id="ts0" timeString="2009-11-30T02:34:33.515"/>
    </inkml:context>
    <inkml:brush xml:id="br0">
      <inkml:brushProperty name="width" value="0.05292" units="cm"/>
      <inkml:brushProperty name="height" value="0.05292" units="cm"/>
      <inkml:brushProperty name="color" value="#D8D8D8"/>
      <inkml:brushProperty name="fitToCurve" value="1"/>
    </inkml:brush>
    <inkml:brush xml:id="br1">
      <inkml:brushProperty name="width" value="0.05292" units="cm"/>
      <inkml:brushProperty name="height" value="0.05292" units="cm"/>
      <inkml:brushProperty name="color" value="#F2F2F2"/>
      <inkml:brushProperty name="fitToCurve" value="1"/>
    </inkml:brush>
  </inkml:definitions>
  <inkml:trace contextRef="#ctx0" brushRef="#br0">667 397,'-24'0,"24"24,0-24,-25 0,0 0,25 0,-25 0,25 0,50 0,-25 0,24 0,25 0,-24 0,-50 0,-50 0,26 0,-1 0,-25 0,1 0,49 0,-25 0,25-24,-25 24,1 24,-1-24,0 0,1 0,24 0,-25 25,25-25,-25 0,0 0,1 0,24 0,24-25,1 25,0 0,0 0,-1 0,-24-24,50 24,-50 0,24 0,26 0,-25 0,24 0,-24 0,24 0,-24 0,-50 0,1 0,-51 0,26 0,-75-25,100 25,-1 0,0-25,25 25,25-25,49 25,-25 0,26 0,-1 0,-25 0,1 0,-26 0,1 0,-25 0,25 0,0 0,-1 0,-48-25,24 25,-25 0,25 0,-25 0,0 0,25 0,0 0,50 0,-1 0,26-24,-1 24,25 0,-50 0,1 0,-50 0,-25 0,0 0,-24 24,-26-24,1 0,0 25,74-25,0 0,50 0,-26 0,50 0,1 25,-26-25,-49 0,25 0,-25 0,-50 0,50 0,-49 0,49 0,-50 0,26 0,-1 0,0 0,1 0,24 0,-50 25,25-25,1 25,-26-25,25 0,1 0,24 0,-25 0,25 0,25 0,74 49,-50-24,-24 0,24 0,-49-1,0-48,0 24,25 0,24 0,-49 0,50 0,-25 0,-1 0,-24-25,-24 25,-1-25,0 0,25 25,-49 0,-1 0,50 0,-49 0,24 0,0 0,25 0,25-25,25 25,-1 0,-24-24,24 24,-24 0,-50 0,-24 0,-1 0,1 0,-1 0,-24 0,0 0,25 0,-1 0,25 0,1 0,24 0,-25 0,0 0,0 24,1-24,-26 0,50 0,-24 0,-1 0,0 25,25-25,0 0,-25 0,1 0,24 0,-25 0,25 0,-25 0,25 0,-25 0,1 0,24 0,0-25,0 1,0 24,0 0,24 0,26-25,24 25,-24 0,-50 0,49 0,-74 0,-24 0,-50 0,74 0,-24 0,49 0,0 0</inkml:trace>
  <inkml:trace contextRef="#ctx0" brushRef="#br0" timeOffset="9594">346 2381,'25'0,"-25"0,24 0,26 0,-25 0,-1 0,-24 0,50 0,-50 0,-50 0,50 0,-24 0,24 0,49 0,-24 0,-1 0,1 0,0 0,-25-25,0 25,25 0,-1 0,1 25,0 0,-25 0,0-25,25 24,-25-24,24 25,-48-25,24 0,24 0,1 25,0-25,24 25,-49-25,25 0,0 25,-1-25,26 24,-25 1,-1-25,1 0,0 0,-25 0,24 0,1 0,0 0,0 0,-25 25,24-25,1 0,25 25,-26-25,1 0,-25 0,25 0,-25 0,24 0,-24 0,25 0,-25 0,25 0,0 0,-25 0,24 0,-24 0,25 0,-25 0,25 0,-1 0,-24 0,0 25,25-25,-25 0,0 0,25 24,24-24,-24 25,0 0,-50-25,-24 0,-75 0,99-50,-24 26,-1 24,26 0,-1 0,0-25,1 25,-26 0,25 0,1 0,24-25,-25 25,0 0,25 0,-49 0,49 0,-25 0,25 0,-25 0,25 0,25 0,0 0,-25 0,24 0,-73-25,24 0,1 25,-1-24,0 24,0-25,1 0,-1 25,0 0,0-25,-24 25,49 0,-25 0,25-25,-24 25,-1-24,0-1,0 25,1-25,-1 25,25 0,-50 0,50 0,-24-25,-1 25,25 0,-25 0,25 0,25 0,0 25,24-25,-24 25,24 0,26-25,-26 24,-24-24,-1 0,-73 0,49 0,-49-24,24 24,25 0,-50-25,50 25,-49 25,49-25,0 0,-25 0,0 0,25 0,-24 0,24 0,24 24,1 1,0 0,0 0,-50-25,0 0,0-25,1 0,-26 0,1 25,49 0,0 0,25 0,-1 0,1 0,0 0,-1 0,-48 0,24 0,-25 0,0-24,1-1,24 25,-50-25,50 25,-49-25,49 25,-25-25,50 25,-25 0,49 0,-24 0,49 25,-49-25,-1 0,26 0,-50 0,25 0,-25 0,24 0,1 0,-74 0,49 0,0 0,24 0,1 0,-25 0,50 25,-26 0,1 0,0-25,-25 0,24 0,1 0,-25 0,25 0,-25 24,25-24,-25 0,49 25,-49-25,25 0,24 25,-24-25,0 0,-25 0,24 0,-24 0,25 0,0 0,-25 0,25 0,-1 0,1 0,0 0,0 0,-1 0,-48 25,-1-25,25 25,-25-25,25 0,-25 24,1-24,48 0,1 0,0 0,24 0,-24 25,0-25,-1 0,-24 0,25 0,0 25,0-25,-50 0,0 0,0 0,25 0,-49 0,24 0,25 0,-24 0,-1-25,0 25,25 0,0 0,25 0,24 0,1 0,-26 25,26 0,-25-25,-1 0,1 0,-25 0,-74 0,74 0,99 25,-124-25,0 0,25 0,-24 0,73 24,-24-24,-1 25,26 0,-1 0,1 24,-50-49,25 25,-50-50,25 1,0 24,0-25,-25 25,25-25,0 25,0-50,-25 50,25-24,-24 24,-1-25,25 0,-25 25,0-25,1 25,24 0,-25 0,-24 0,49 0,-25 0,25 0,-25 0,0 0,1 0,-26 0,1 0,24 0,0 0,-24 0,24 0,0 0,25 0,-24 0,-1 0,0 0,1 0,-1 0,0-25,-24 25,49 0,-25 0,0 0,25 0,-49 0,24 0,0 0,1 0,-1 0,0 0,25 0,-25 0,1 0,-1 0,0-24,-24 24,24-25,0 0,25 25,-24-25,24 0,-25 1,0 24,-24-25,24 0,-25 25,26-25,-26 0,100 25,-1 0,-24 0,-99 0,-25 0,99 0,25 0,-75 0,-98 0,172 0,1 25,0-25,0 0,-1 25,1-25,0 0,24 0,-49 0,25 0,-25 0,25 0,-25 25,49-25,-49 0,25 25,49-25,-74 24,25 1,0-25,-1 0,-24 0,25 0,-25 0,25 0,-25 0,24 0,26 0,-50 0,49 0,-49 0,25 0,-25 0,25 0,0 0,-1 0,1 0,-25 0,-25 0,25 0,25 0,-25 0,25 0,-1 0,1 0,0 0,-25 0,25 0,-1 0,-24 0,25 0,-25 0,0 0,25 0,-25 0,25 0,-1 0,1 0,0 0,-25 0,24 0,1 0,-25 0,25 0,0 0,-1 0,-24 0,25 0,-25 0,-25 0,25 0,-49 25,-25-25,24 0,50 0,-49 0,49 0,49 25,1-25,-1 49,50 1,-49-50,-26 0,1 0,-25 0,-25-25,25 25,-24 0,-51-25,26 25,-25-49,-75 24,75-25,25 50,123 0,-25 0,1 0,-1 25,1-25,-1 0,-49 0,25 0,-25 0,25 0,-1 0,1 25,0-25,-25 25,49 0,-49-25,50 0,-50 24,24-24,1 0,-25 25,25-25,0 0,-25 0,24 25,-24 0,25-25,-25 25,25-1,-1-24,-24 0,25 0,25 25,-50-25,24 0,1 0,-50 0,25 0,25 0,25 0,-50 25,24-25,-48 0,-1 25,0-25,0 0,-24 0,-1-25</inkml:trace>
  <inkml:trace contextRef="#ctx0" brushRef="#br1" timeOffset="80844">865 248,'0'0,"0"49,0-24,0 25,0-50,0 25,0-25,0 24,0-24,50-24,-26-1,1-25,0 1,-25-1,0 25,0 0,0 1,-25 73,0 1,1-1,24 1,-25-25,0 24,25 26,0-26,0 1,-25-25,25 0,0-50,25 25,25-75,-26 1,-24 49,25-24,-25-1,0 25,0 0,0 25,0-24,0 24,0-50,0 75,0-25,0-25,25 0,-25-24,49-1,-24 25,-25-24,25 49,-25-25,0 25,0 25,-25 24,0 26,1-26,24 26,-25-26,25-24,0-25,49-50,50 1,-49 24,-50 0,49 25,-49-25,25 25,-50 25,0 50,1-51,24 26,-25 0,0-26,25 1,0-25,-25 25,25-25,25 0,25-50,24 1,-49-1,-25 25,24 1,1-1,-25 25,-74 25,74 49,0-49,-74 0,24-1,25 1,1 0,-1 25,25-26,-25-24,25 0,0-24,0-1,-24-74,-26-25,50 74,0 25,-25 75,25-50,0 25,-24 24,24-49,-25 25,25 0,25-50,24 0,1-49,-26 49,26-25,-26 1,-24 49,0 49,0-24,-197 0,-397-25,569 25,25 0,0-1,25-73,0 24,-50 0,50 25,-124 0,124 99,-99-49,49 0,25-1,0 1,-25-25,25-50,50-25,-1 1,-24 24,24-25,-24 25,0 1,-100 24,-23 24,98 1,-25-25,25 0,-25-25,0 50,-49 0,74 25,-25-50,25 24,0-24,75 0,-51 0,26 0,-25-24,24-1,-24 0,-25 0,24 25,-24-25,0 25,-24-24,24 24,-25 0,25 0,-25 49,25 26,-24-51,24 51,0-75,0 0,49 0,50-25,-50 0,26 25,-26-25,0 1,-24-1,-50 25,-24 25,24-25,-24 24,24 1,0-25,-24 25,49-25,0 0,25 0,74 0,-1 0,26-25,-25 0,0 1,0-1,-99 25,-50 25,26-25,-1 24,-25 1,1 0,-25 0,24 0,1-1,49 1,0-50,49 25,26-24,-26-1,25-25,-24 50,24-49,-25 49,1-25,-26 0,1 25,-50 0,1 0,-1 0,0 0,1 0,-51 0,26 0,-50-25,25 0,-25 25,-49-24,49-1,24 0,26 25,24 0,25 0,25 0,24 0,26 0,-1 0,25 0,0 0,-25 0,0 0,-49 25,-1-25,-73 0,49 0,-25 0,-74 0,-24 25,-26-1,26-24,49 0,24 0,50 0,0-24,25 24,49 0,25 0,-50 24,1 1,-1-25,25 0,-49 0,49 0,-24 0,-25 0,-1 0,-24 0,-24 0,-1 0,25 0,-25 0,0 0,1 0,24 25,0-25,-50 25,1-25,49 25,-50-1,50-24,74 0,25 0,-24 0,23 25,-23-25,-26 0,1 0,-50 0,-25 0,0 0,0 0,25 0,-49 0,-1 0,-48 0,-1 0,-74 0,24 0,1 0,49 0,74 0,25 0,25-25,24 25,-24 0,25 0,48 0,1 0,74 25,-24 0,-50 0,-25-25,-49 0,-50 0,0 0,25 0,-25 0,25 0,-49 0,0-25,-1 25,50-25,-25 25,1 0,24 0,24-25,26 25,24 0,25 0,-50 0,26 0,-51 0,-73 0,49 0,-25 0,0 0,-24-24,-50-26,74 25,-24 0,49 25,25-24,-25 24,24 0,-24 0,25 0,24 0,-24 0,0 0,24 0,-73 0,24 0,-25 24,0 51,25-75,-25 49,25-24,0 0,0 25,0-1,25 26,0-26,0 50,-25-24,24-1,-24 1,0-26,-24 26,24-1,0 1,0 49,0-75,0 26,0-26,24 1,1-1,-25-49,-25 0,1 25,-1 25,0-1,0 1,25-25,0-25,25 49,0-24,0-25,-50 0,0 50,25-25,0 49,0 25,0-24,0 74,0-50,0 0,25-25,24-24,-73-50,-1 0,25 0,0 25,-50-25,26 0,-1 0,0 0,-24-25,24 0,-24 0,98 25,1-24,48-1,-73 0,49 25,-74 0,25 0,-50 0,1 0,24 0,-25 0,-25 0,-48-25,23 25,26-25,-1 25,26 0,24 0,0-24,24 24,26 0,-1 0,50 0,-25 0,1 0,24 0,-25 0,0 0,-25 0,-73 0,-1 0,0 0,0 0,1 0,-75 0,49 0,-49-25,50 25,-25 0,24 0,50 0,-24 0,48 0,26 0,24 0,-25 0,26 0,24 25,24-25,-49 0,-24 0,-1 0,-73 0,-1 0,0 0,25 0,-49 0,-75-50,0 0,1 26,49-1,-25 25,49-25,25 25,50 0,25-25,73 25,-24 0,50 0,-26 0,-24 0,0 0,-50 0,1 0,-75 0,0 0,1 0,-1 0,0 0,-49-25,-74 25,24-24,-24-1,49 25,0 0,25 0,24 0,50 0,25 0,24-25,1 25,-1 0,1 0,-25 0,24 0,0 0,-24 25,0-25,-50 0,0 0,1 0,-26 0,-49 0,50-25,24 25,50-25,-25 25,25 0,-1 0,1 0,25 0,-26 25,-48-25,-1 0,0 0,0 0,1 0,24 0,0 0,49 25,-24-25,0 25,-1-25,-48 0,-1 0,25 0,-25 0,0 24,-24 1,-1-25,1 50,24-50,1 0,24 0,24 0,1 0,-25 0,49 0,1 0,-1 25,1-1,-1-24,25 0,1 0,-26 0,-74 0,1 0,-1 0,25 0,-50 0,26 0,-1 0,-24-24,-50-26,74 50,-49-25,24 25,1-25,49 25,0 0,25 0,-1 0,75 0,-25 50,50-25,-25 0,-25-25,-49 0,-75 0,26 0,-26 0,1 0,-25-50,-1 25,1 0,25 25,24 0,25 0,0 0,25 0,24 0,50 25,-25 0,25 25,50-1,24 1,-50-25,-98-25,-25 0,-49 0,-26 0,51 0,-1 0,-49-25,0 0,74 25,-25-25,-25 25,1 0,-1 0,1 0,-25 0,24 0,1 0,49 0,0 0,49 0,1 0,-1 0,25 0,1 25,-1 0,25 0,0-25,49 0,-49 24,-25-24,-49 0,-1 0,-48 0,-1 0,-24 0,24 0,25 0,-50 0,-24 0,0-24,25 24,49 0,-50 0,25 0,25 0,25 0,25 0,24 0,0 0,-25 24,1 1,24-25,-49 0,24 0,-49 0,-25 0,25 0,-24 0,-1 0,25 0,-25 25,1 0,-1 0,25-1,-25-24,25 25,-25-25,25 0,25 0,0 0,24 0,1 0,24 25,-25-25,26 0,-26 25,25-25,-49 0,-50 0,0 0,25 0,-24 0,24 0,-25 0,0 0,-49-25,-50-25,26 26,23 24,1-25,25 25,24 0,25 0,25 0,-25 0,0-25,0 25,49 0,25 0,1 0,-26 25,25 0,-24-25,-26 0,1 0,-50 0,1 0,-1 0,25 0,-25 0,0 0,1 0,-26-50,26 50,-26-25,1 0,24 25,0 0,25 0,25-24,0 24,-25 0,24 0,26 0,-25 0,24 0,0 24,-24 1,0-25,-50 0,0 0,1 0,24 0,-50 0,1-25,-25-24,0 24,-75 0,26 25,-26-25,75 25,25 0,24 0,25 0,74 0,50 25,-25 50,-75-75,26 24,-1 1,-49-25,-25 0,1 0,-1 0,0 0,1-25,-51 25,26-24,-1-1,-24 0,0 25,-25-25,0 25,-49-25,74 25,24 0,26 0,-1 0,25 0,0 0,25 0,-50 0,25 0,-25 0,25 0,25 0,-50 0,25 0,25 0,-50-24,25 24,25 0,-25 0,-25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AD1DA2C8-350A-4A43-A087-0CF362B86CFA}" type="datetimeFigureOut">
              <a:rPr lang="en-US" smtClean="0"/>
              <a:t>3/9/2025</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19EA1F45-59AC-49E8-AFC8-BFF6D144A2B2}" type="slidenum">
              <a:rPr lang="en-US" smtClean="0"/>
              <a:t>‹#›</a:t>
            </a:fld>
            <a:endParaRPr lang="en-US"/>
          </a:p>
        </p:txBody>
      </p:sp>
    </p:spTree>
    <p:extLst>
      <p:ext uri="{BB962C8B-B14F-4D97-AF65-F5344CB8AC3E}">
        <p14:creationId xmlns:p14="http://schemas.microsoft.com/office/powerpoint/2010/main" val="38753478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19EA1F45-59AC-49E8-AFC8-BFF6D144A2B2}" type="slidenum">
              <a:rPr lang="en-US" smtClean="0"/>
              <a:t>1</a:t>
            </a:fld>
            <a:endParaRPr lang="en-US"/>
          </a:p>
        </p:txBody>
      </p:sp>
      <p:sp>
        <p:nvSpPr>
          <p:cNvPr id="5" name="عنصر نائب للتذييل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21102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19EA1F45-59AC-49E8-AFC8-BFF6D144A2B2}" type="slidenum">
              <a:rPr lang="en-US" smtClean="0"/>
              <a:t>4</a:t>
            </a:fld>
            <a:endParaRPr lang="en-US"/>
          </a:p>
        </p:txBody>
      </p:sp>
      <p:sp>
        <p:nvSpPr>
          <p:cNvPr id="5" name="عنصر نائب للتذييل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79676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F53B7AB-E798-48BF-9E07-88E497033B4F}" type="datetime8">
              <a:rPr lang="ar-IQ" smtClean="0">
                <a:solidFill>
                  <a:prstClr val="black"/>
                </a:solidFill>
              </a:rPr>
              <a:pPr/>
              <a:t>09 آذار، 25</a:t>
            </a:fld>
            <a:endParaRPr lang="ar-IQ">
              <a:solidFill>
                <a:prstClr val="black"/>
              </a:solidFill>
            </a:endParaRPr>
          </a:p>
        </p:txBody>
      </p:sp>
      <p:sp>
        <p:nvSpPr>
          <p:cNvPr id="5" name="Footer Placeholder 4"/>
          <p:cNvSpPr>
            <a:spLocks noGrp="1"/>
          </p:cNvSpPr>
          <p:nvPr>
            <p:ph type="ftr" sz="quarter" idx="11"/>
          </p:nvPr>
        </p:nvSpPr>
        <p:spPr/>
        <p:txBody>
          <a:bodyPr/>
          <a:lstStyle/>
          <a:p>
            <a:r>
              <a:rPr lang="ar-IQ">
                <a:solidFill>
                  <a:prstClr val="black"/>
                </a:solidFill>
              </a:rPr>
              <a:t>1</a:t>
            </a:r>
          </a:p>
        </p:txBody>
      </p:sp>
      <p:sp>
        <p:nvSpPr>
          <p:cNvPr id="6" name="Slide Number Placeholder 5"/>
          <p:cNvSpPr>
            <a:spLocks noGrp="1"/>
          </p:cNvSpPr>
          <p:nvPr>
            <p:ph type="sldNum" sz="quarter" idx="12"/>
          </p:nvPr>
        </p:nvSpPr>
        <p:spPr/>
        <p:txBody>
          <a:bodyPr/>
          <a:lstStyle/>
          <a:p>
            <a:fld id="{F8DC02A2-66E9-48AD-B82C-49C45D963ABC}" type="slidenum">
              <a:rPr lang="ar-IQ" smtClean="0">
                <a:solidFill>
                  <a:prstClr val="black"/>
                </a:solidFill>
              </a:rPr>
              <a:pPr/>
              <a:t>8</a:t>
            </a:fld>
            <a:endParaRPr lang="ar-IQ">
              <a:solidFill>
                <a:prstClr val="black"/>
              </a:solidFill>
            </a:endParaRPr>
          </a:p>
        </p:txBody>
      </p:sp>
    </p:spTree>
    <p:extLst>
      <p:ext uri="{BB962C8B-B14F-4D97-AF65-F5344CB8AC3E}">
        <p14:creationId xmlns:p14="http://schemas.microsoft.com/office/powerpoint/2010/main" val="185082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19EA1F45-59AC-49E8-AFC8-BFF6D144A2B2}" type="slidenum">
              <a:rPr lang="en-US" smtClean="0"/>
              <a:t>14</a:t>
            </a:fld>
            <a:endParaRPr lang="en-US"/>
          </a:p>
        </p:txBody>
      </p:sp>
      <p:sp>
        <p:nvSpPr>
          <p:cNvPr id="5" name="عنصر نائب للتذييل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38995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fld id="{FC3914A3-0184-4926-8DB6-0D0D5AA212DF}"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A212BDC4-2B0B-49DD-BA40-1D909EB315C1}"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3899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5F19B8D6-93E6-499F-8F47-39AAE675F723}"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21DA2FEA-8688-4B52-A258-40118634736F}"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16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6320" cy="58542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0" y="273629"/>
            <a:ext cx="6030720" cy="58542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238A039F-8F5E-453A-A7AE-107BDC53BF0D}"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59801452-5A01-4CDE-A335-165AB77D6C3A}"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440903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7DAC919-D371-4819-B9E1-D2B73059B4EA}" type="datetime1">
              <a:rPr lang="en-US" smtClean="0">
                <a:solidFill>
                  <a:prstClr val="black">
                    <a:tint val="75000"/>
                  </a:prstClr>
                </a:solidFill>
              </a:rPr>
              <a:t>3/9/2025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a:solidFill>
                  <a:prstClr val="black">
                    <a:tint val="75000"/>
                  </a:prstClr>
                </a:solidFill>
              </a:rPr>
              <a:t>1</a:t>
            </a:r>
          </a:p>
        </p:txBody>
      </p:sp>
      <p:sp>
        <p:nvSpPr>
          <p:cNvPr id="6" name="عنصر نائب لرقم الشريحة 5"/>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50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0188814-9BD1-4D87-9D01-EACB6759546C}" type="datetime1">
              <a:rPr lang="en-US" smtClean="0">
                <a:solidFill>
                  <a:prstClr val="black">
                    <a:tint val="75000"/>
                  </a:prstClr>
                </a:solidFill>
              </a:rPr>
              <a:t>3/9/2025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a:solidFill>
                  <a:prstClr val="black">
                    <a:tint val="75000"/>
                  </a:prstClr>
                </a:solidFill>
              </a:rPr>
              <a:t>1</a:t>
            </a:r>
          </a:p>
        </p:txBody>
      </p:sp>
      <p:sp>
        <p:nvSpPr>
          <p:cNvPr id="6" name="عنصر نائب لرقم الشريحة 5"/>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860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40E8A28-1AF5-4618-8AFA-734FBF79642C}" type="datetime1">
              <a:rPr lang="en-US" smtClean="0">
                <a:solidFill>
                  <a:prstClr val="black">
                    <a:tint val="75000"/>
                  </a:prstClr>
                </a:solidFill>
              </a:rPr>
              <a:t>3/9/2025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a:solidFill>
                  <a:prstClr val="black">
                    <a:tint val="75000"/>
                  </a:prstClr>
                </a:solidFill>
              </a:rPr>
              <a:t>1</a:t>
            </a:r>
          </a:p>
        </p:txBody>
      </p:sp>
      <p:sp>
        <p:nvSpPr>
          <p:cNvPr id="6" name="عنصر نائب لرقم الشريحة 5"/>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721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5BF15CC9-6B2F-4B44-AA59-5670F11563C6}" type="datetime1">
              <a:rPr lang="en-US" smtClean="0">
                <a:solidFill>
                  <a:prstClr val="black">
                    <a:tint val="75000"/>
                  </a:prstClr>
                </a:solidFill>
              </a:rPr>
              <a:t>3/9/2025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a:solidFill>
                  <a:prstClr val="black">
                    <a:tint val="75000"/>
                  </a:prstClr>
                </a:solidFill>
              </a:rPr>
              <a:t>1</a:t>
            </a:r>
          </a:p>
        </p:txBody>
      </p:sp>
      <p:sp>
        <p:nvSpPr>
          <p:cNvPr id="7" name="عنصر نائب لرقم الشريحة 6"/>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84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63E6F78-6707-4A0D-8E72-D99616B01617}" type="datetime1">
              <a:rPr lang="en-US" smtClean="0">
                <a:solidFill>
                  <a:prstClr val="black">
                    <a:tint val="75000"/>
                  </a:prstClr>
                </a:solidFill>
              </a:rPr>
              <a:t>3/9/2025</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a:solidFill>
                  <a:prstClr val="black">
                    <a:tint val="75000"/>
                  </a:prstClr>
                </a:solidFill>
              </a:rPr>
              <a:t>1</a:t>
            </a:r>
          </a:p>
        </p:txBody>
      </p:sp>
      <p:sp>
        <p:nvSpPr>
          <p:cNvPr id="9" name="عنصر نائب لرقم الشريحة 8"/>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9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811F125-09B5-482E-A56C-C23B4077E626}" type="datetime1">
              <a:rPr lang="en-US" smtClean="0">
                <a:solidFill>
                  <a:prstClr val="black">
                    <a:tint val="75000"/>
                  </a:prstClr>
                </a:solidFill>
              </a:rPr>
              <a:t>3/9/2025</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a:solidFill>
                  <a:prstClr val="black">
                    <a:tint val="75000"/>
                  </a:prstClr>
                </a:solidFill>
              </a:rPr>
              <a:t>1</a:t>
            </a:r>
          </a:p>
        </p:txBody>
      </p:sp>
      <p:sp>
        <p:nvSpPr>
          <p:cNvPr id="5" name="عنصر نائب لرقم الشريحة 4"/>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4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8DDC4CE-F357-4A09-A26B-13F78CB65AF9}" type="datetime1">
              <a:rPr lang="en-US" smtClean="0">
                <a:solidFill>
                  <a:prstClr val="black">
                    <a:tint val="75000"/>
                  </a:prstClr>
                </a:solidFill>
              </a:rPr>
              <a:t>3/9/2025</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a:solidFill>
                  <a:prstClr val="black">
                    <a:tint val="75000"/>
                  </a:prstClr>
                </a:solidFill>
              </a:rPr>
              <a:t>1</a:t>
            </a:r>
          </a:p>
        </p:txBody>
      </p:sp>
      <p:sp>
        <p:nvSpPr>
          <p:cNvPr id="4" name="عنصر نائب لرقم الشريحة 3"/>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627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F114CA5-23AE-4BDA-8F79-EED1605DAC0B}" type="datetime1">
              <a:rPr lang="en-US" smtClean="0">
                <a:solidFill>
                  <a:prstClr val="black">
                    <a:tint val="75000"/>
                  </a:prstClr>
                </a:solidFill>
              </a:rPr>
              <a:t>3/9/2025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a:solidFill>
                  <a:prstClr val="black">
                    <a:tint val="75000"/>
                  </a:prstClr>
                </a:solidFill>
              </a:rPr>
              <a:t>1</a:t>
            </a:r>
          </a:p>
        </p:txBody>
      </p:sp>
      <p:sp>
        <p:nvSpPr>
          <p:cNvPr id="7" name="عنصر نائب لرقم الشريحة 6"/>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68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5861E6D1-68A9-473C-BFE2-40016DC2FDCA}"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6779CDE2-9B42-4627-8D55-F0B1B0D3F267}"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08011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202A104-9639-4161-B479-353B84D19A28}" type="datetime1">
              <a:rPr lang="en-US" smtClean="0">
                <a:solidFill>
                  <a:prstClr val="black">
                    <a:tint val="75000"/>
                  </a:prstClr>
                </a:solidFill>
              </a:rPr>
              <a:t>3/9/2025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a:solidFill>
                  <a:prstClr val="black">
                    <a:tint val="75000"/>
                  </a:prstClr>
                </a:solidFill>
              </a:rPr>
              <a:t>1</a:t>
            </a:r>
          </a:p>
        </p:txBody>
      </p:sp>
      <p:sp>
        <p:nvSpPr>
          <p:cNvPr id="7" name="عنصر نائب لرقم الشريحة 6"/>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582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8CDD72B8-FEE2-43F9-9044-FEA17641C934}" type="datetime1">
              <a:rPr lang="en-US" smtClean="0">
                <a:solidFill>
                  <a:prstClr val="black">
                    <a:tint val="75000"/>
                  </a:prstClr>
                </a:solidFill>
              </a:rPr>
              <a:t>3/9/2025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a:solidFill>
                  <a:prstClr val="black">
                    <a:tint val="75000"/>
                  </a:prstClr>
                </a:solidFill>
              </a:rPr>
              <a:t>1</a:t>
            </a:r>
          </a:p>
        </p:txBody>
      </p:sp>
      <p:sp>
        <p:nvSpPr>
          <p:cNvPr id="6" name="عنصر نائب لرقم الشريحة 5"/>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023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2FD55B4-3FC8-4905-A3F3-AB51B7B657D1}" type="datetime1">
              <a:rPr lang="en-US" smtClean="0">
                <a:solidFill>
                  <a:prstClr val="black">
                    <a:tint val="75000"/>
                  </a:prstClr>
                </a:solidFill>
              </a:rPr>
              <a:t>3/9/2025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a:solidFill>
                  <a:prstClr val="black">
                    <a:tint val="75000"/>
                  </a:prstClr>
                </a:solidFill>
              </a:rPr>
              <a:t>1</a:t>
            </a:r>
          </a:p>
        </p:txBody>
      </p:sp>
      <p:sp>
        <p:nvSpPr>
          <p:cNvPr id="6" name="عنصر نائب لرقم الشريحة 5"/>
          <p:cNvSpPr>
            <a:spLocks noGrp="1"/>
          </p:cNvSpPr>
          <p:nvPr>
            <p:ph type="sldNum" sz="quarter" idx="12"/>
          </p:nvPr>
        </p:nvSpPr>
        <p:spPr/>
        <p:txBody>
          <a:body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46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FE90F739-85FD-45F8-8A18-0343E8570679}"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6E1833ED-271E-4C75-BB70-16ED63AC4103}"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1131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24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fld id="{7CE46BAF-D55F-428E-B24C-E84CFA1E8268}" type="datetime1">
              <a:rPr lang="en-US" smtClean="0">
                <a:solidFill>
                  <a:srgbClr val="FFFFCC"/>
                </a:solidFill>
              </a:rPr>
              <a:t>3/9/2025</a:t>
            </a:fld>
            <a:endParaRPr lang="en-US">
              <a:solidFill>
                <a:srgbClr val="FFFFCC"/>
              </a:solidFill>
            </a:endParaRPr>
          </a:p>
        </p:txBody>
      </p:sp>
      <p:sp>
        <p:nvSpPr>
          <p:cNvPr id="6"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7" name="Rectangle 5"/>
          <p:cNvSpPr>
            <a:spLocks noGrp="1" noChangeArrowheads="1"/>
          </p:cNvSpPr>
          <p:nvPr>
            <p:ph type="sldNum" idx="12"/>
          </p:nvPr>
        </p:nvSpPr>
        <p:spPr>
          <a:ln/>
        </p:spPr>
        <p:txBody>
          <a:bodyPr/>
          <a:lstStyle>
            <a:lvl1pPr>
              <a:defRPr/>
            </a:lvl1pPr>
          </a:lstStyle>
          <a:p>
            <a:pPr>
              <a:defRPr/>
            </a:pPr>
            <a:fld id="{6BE25FBB-EB58-4B52-B8D0-4603B1686A63}"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473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fld id="{51FA0F31-62C2-44E0-916E-7F5E97053792}" type="datetime1">
              <a:rPr lang="en-US" smtClean="0">
                <a:solidFill>
                  <a:srgbClr val="FFFFCC"/>
                </a:solidFill>
              </a:rPr>
              <a:t>3/9/2025</a:t>
            </a:fld>
            <a:endParaRPr lang="en-US">
              <a:solidFill>
                <a:srgbClr val="FFFFCC"/>
              </a:solidFill>
            </a:endParaRPr>
          </a:p>
        </p:txBody>
      </p:sp>
      <p:sp>
        <p:nvSpPr>
          <p:cNvPr id="8"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9" name="Rectangle 5"/>
          <p:cNvSpPr>
            <a:spLocks noGrp="1" noChangeArrowheads="1"/>
          </p:cNvSpPr>
          <p:nvPr>
            <p:ph type="sldNum" idx="12"/>
          </p:nvPr>
        </p:nvSpPr>
        <p:spPr>
          <a:ln/>
        </p:spPr>
        <p:txBody>
          <a:bodyPr/>
          <a:lstStyle>
            <a:lvl1pPr>
              <a:defRPr/>
            </a:lvl1pPr>
          </a:lstStyle>
          <a:p>
            <a:pPr>
              <a:defRPr/>
            </a:pPr>
            <a:fld id="{1174B4A7-29B8-4F8D-96DF-095651CD1277}"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1542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fld id="{3310A45C-0276-4C81-BA6C-23DF409C2111}" type="datetime1">
              <a:rPr lang="en-US" smtClean="0">
                <a:solidFill>
                  <a:srgbClr val="FFFFCC"/>
                </a:solidFill>
              </a:rPr>
              <a:t>3/9/2025</a:t>
            </a:fld>
            <a:endParaRPr lang="en-US">
              <a:solidFill>
                <a:srgbClr val="FFFFCC"/>
              </a:solidFill>
            </a:endParaRPr>
          </a:p>
        </p:txBody>
      </p:sp>
      <p:sp>
        <p:nvSpPr>
          <p:cNvPr id="4"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5" name="Rectangle 5"/>
          <p:cNvSpPr>
            <a:spLocks noGrp="1" noChangeArrowheads="1"/>
          </p:cNvSpPr>
          <p:nvPr>
            <p:ph type="sldNum" idx="12"/>
          </p:nvPr>
        </p:nvSpPr>
        <p:spPr>
          <a:ln/>
        </p:spPr>
        <p:txBody>
          <a:bodyPr/>
          <a:lstStyle>
            <a:lvl1pPr>
              <a:defRPr/>
            </a:lvl1pPr>
          </a:lstStyle>
          <a:p>
            <a:pPr>
              <a:defRPr/>
            </a:pPr>
            <a:fld id="{75B2D5BB-FA32-4190-9600-A0AFE5139334}"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0594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3077F8EE-FE0D-467A-AD64-6B0E2E4E79CE}" type="datetime1">
              <a:rPr lang="en-US" smtClean="0">
                <a:solidFill>
                  <a:srgbClr val="FFFFCC"/>
                </a:solidFill>
              </a:rPr>
              <a:t>3/9/2025</a:t>
            </a:fld>
            <a:endParaRPr lang="en-US">
              <a:solidFill>
                <a:srgbClr val="FFFFCC"/>
              </a:solidFill>
            </a:endParaRPr>
          </a:p>
        </p:txBody>
      </p:sp>
      <p:sp>
        <p:nvSpPr>
          <p:cNvPr id="3"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4" name="Rectangle 5"/>
          <p:cNvSpPr>
            <a:spLocks noGrp="1" noChangeArrowheads="1"/>
          </p:cNvSpPr>
          <p:nvPr>
            <p:ph type="sldNum" idx="12"/>
          </p:nvPr>
        </p:nvSpPr>
        <p:spPr>
          <a:ln/>
        </p:spPr>
        <p:txBody>
          <a:bodyPr/>
          <a:lstStyle>
            <a:lvl1pPr>
              <a:defRPr/>
            </a:lvl1pPr>
          </a:lstStyle>
          <a:p>
            <a:pPr>
              <a:defRPr/>
            </a:pPr>
            <a:fld id="{D9ABFF17-70CD-4281-9DFF-42E2B69F843F}"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5455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B83990F0-6C73-4EA3-98CB-DF0211E3EBC1}" type="datetime1">
              <a:rPr lang="en-US" smtClean="0">
                <a:solidFill>
                  <a:srgbClr val="FFFFCC"/>
                </a:solidFill>
              </a:rPr>
              <a:t>3/9/2025</a:t>
            </a:fld>
            <a:endParaRPr lang="en-US">
              <a:solidFill>
                <a:srgbClr val="FFFFCC"/>
              </a:solidFill>
            </a:endParaRPr>
          </a:p>
        </p:txBody>
      </p:sp>
      <p:sp>
        <p:nvSpPr>
          <p:cNvPr id="6"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7" name="Rectangle 5"/>
          <p:cNvSpPr>
            <a:spLocks noGrp="1" noChangeArrowheads="1"/>
          </p:cNvSpPr>
          <p:nvPr>
            <p:ph type="sldNum" idx="12"/>
          </p:nvPr>
        </p:nvSpPr>
        <p:spPr>
          <a:ln/>
        </p:spPr>
        <p:txBody>
          <a:bodyPr/>
          <a:lstStyle>
            <a:lvl1pPr>
              <a:defRPr/>
            </a:lvl1pPr>
          </a:lstStyle>
          <a:p>
            <a:pPr>
              <a:defRPr/>
            </a:pPr>
            <a:fld id="{2C5E3DA7-6ADA-4FA1-B8D8-FF07C887966B}"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7085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A30C573C-87CD-4CEA-8072-DD95BAD34B37}" type="datetime1">
              <a:rPr lang="en-US" smtClean="0">
                <a:solidFill>
                  <a:srgbClr val="FFFFCC"/>
                </a:solidFill>
              </a:rPr>
              <a:t>3/9/2025</a:t>
            </a:fld>
            <a:endParaRPr lang="en-US">
              <a:solidFill>
                <a:srgbClr val="FFFFCC"/>
              </a:solidFill>
            </a:endParaRPr>
          </a:p>
        </p:txBody>
      </p:sp>
      <p:sp>
        <p:nvSpPr>
          <p:cNvPr id="6"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7" name="Rectangle 5"/>
          <p:cNvSpPr>
            <a:spLocks noGrp="1" noChangeArrowheads="1"/>
          </p:cNvSpPr>
          <p:nvPr>
            <p:ph type="sldNum" idx="12"/>
          </p:nvPr>
        </p:nvSpPr>
        <p:spPr>
          <a:ln/>
        </p:spPr>
        <p:txBody>
          <a:bodyPr/>
          <a:lstStyle>
            <a:lvl1pPr>
              <a:defRPr/>
            </a:lvl1pPr>
          </a:lstStyle>
          <a:p>
            <a:pPr>
              <a:defRPr/>
            </a:pPr>
            <a:fld id="{E81A3457-2289-43D4-AEBE-41C8656B23F6}"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8788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29"/>
            <a:ext cx="8225280" cy="114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051" name="Rectangle 2"/>
          <p:cNvSpPr>
            <a:spLocks noGrp="1" noChangeArrowheads="1"/>
          </p:cNvSpPr>
          <p:nvPr>
            <p:ph type="body" idx="1"/>
          </p:nvPr>
        </p:nvSpPr>
        <p:spPr bwMode="auto">
          <a:xfrm>
            <a:off x="456480" y="1604329"/>
            <a:ext cx="8225280" cy="452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471"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648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latin typeface="Arial" charset="0"/>
                <a:ea typeface="+mn-ea"/>
                <a:cs typeface="Arial Unicode MS" charset="0"/>
              </a:defRPr>
            </a:lvl1pPr>
          </a:lstStyle>
          <a:p>
            <a:pPr algn="r" defTabSz="914036" fontAlgn="base">
              <a:spcBef>
                <a:spcPct val="0"/>
              </a:spcBef>
              <a:spcAft>
                <a:spcPct val="0"/>
              </a:spcAft>
              <a:defRPr/>
            </a:pPr>
            <a:fld id="{2904ED14-B578-4A3B-8602-6A25773FC879}" type="datetime1">
              <a:rPr lang="en-US" smtClean="0">
                <a:solidFill>
                  <a:srgbClr val="FFFFCC"/>
                </a:solidFill>
              </a:rPr>
              <a:t>3/9/2025</a:t>
            </a:fld>
            <a:endParaRPr lang="en-US">
              <a:solidFill>
                <a:srgbClr val="FFFFCC"/>
              </a:solidFill>
            </a:endParaRPr>
          </a:p>
        </p:txBody>
      </p:sp>
      <p:sp>
        <p:nvSpPr>
          <p:cNvPr id="1028" name="Rectangle 4"/>
          <p:cNvSpPr>
            <a:spLocks noGrp="1" noChangeArrowheads="1"/>
          </p:cNvSpPr>
          <p:nvPr>
            <p:ph type="ftr"/>
          </p:nvPr>
        </p:nvSpPr>
        <p:spPr bwMode="auto">
          <a:xfrm>
            <a:off x="3127681" y="6247376"/>
            <a:ext cx="289584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latin typeface="Arial" charset="0"/>
                <a:ea typeface="+mn-ea"/>
                <a:cs typeface="Arial Unicode MS" charset="0"/>
              </a:defRPr>
            </a:lvl1pPr>
          </a:lstStyle>
          <a:p>
            <a:pPr algn="r" defTabSz="914036" fontAlgn="base">
              <a:spcBef>
                <a:spcPct val="0"/>
              </a:spcBef>
              <a:spcAft>
                <a:spcPct val="0"/>
              </a:spcAft>
              <a:defRPr/>
            </a:pPr>
            <a:r>
              <a:rPr lang="en-US">
                <a:solidFill>
                  <a:srgbClr val="FFFFCC"/>
                </a:solidFill>
              </a:rPr>
              <a:t>1</a:t>
            </a:r>
          </a:p>
        </p:txBody>
      </p:sp>
      <p:sp>
        <p:nvSpPr>
          <p:cNvPr id="1029" name="Rectangle 5"/>
          <p:cNvSpPr>
            <a:spLocks noGrp="1" noChangeArrowheads="1"/>
          </p:cNvSpPr>
          <p:nvPr>
            <p:ph type="sldNum"/>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latin typeface="Arial" charset="0"/>
                <a:ea typeface="+mn-ea"/>
                <a:cs typeface="Arial Unicode MS" charset="0"/>
              </a:defRPr>
            </a:lvl1pPr>
          </a:lstStyle>
          <a:p>
            <a:pPr defTabSz="914036" fontAlgn="base">
              <a:spcBef>
                <a:spcPct val="0"/>
              </a:spcBef>
              <a:spcAft>
                <a:spcPct val="0"/>
              </a:spcAft>
              <a:defRPr/>
            </a:pPr>
            <a:fld id="{4B3B5142-B1C6-42A7-9823-5EB26D6B6F8A}" type="slidenum">
              <a:rPr lang="en-US" sz="2400">
                <a:solidFill>
                  <a:srgbClr val="FFFFCC"/>
                </a:solidFill>
              </a:rPr>
              <a:pPr defTabSz="914036"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2527868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Arial Unicode MS" pitchFamily="34" charset="-128"/>
          <a:cs typeface="+mj-cs"/>
        </a:defRPr>
      </a:lvl1pPr>
      <a:lvl2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2pPr>
      <a:lvl3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3pPr>
      <a:lvl4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4pPr>
      <a:lvl5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5pPr>
      <a:lvl6pPr marL="2280994"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95720"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10446"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25172"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11045" indent="-311045" algn="r" defTabSz="414726" rtl="1" eaLnBrk="1" fontAlgn="base" hangingPunct="1">
        <a:lnSpc>
          <a:spcPct val="93000"/>
        </a:lnSpc>
        <a:spcBef>
          <a:spcPct val="0"/>
        </a:spcBef>
        <a:spcAft>
          <a:spcPts val="1293"/>
        </a:spcAft>
        <a:buClr>
          <a:srgbClr val="000000"/>
        </a:buClr>
        <a:buSzPct val="100000"/>
        <a:buFont typeface="Times New Roman" pitchFamily="18" charset="0"/>
        <a:buChar char="•"/>
        <a:defRPr sz="2900">
          <a:solidFill>
            <a:srgbClr val="000000"/>
          </a:solidFill>
          <a:latin typeface="+mn-lt"/>
          <a:ea typeface="Arial Unicode MS" pitchFamily="34" charset="-128"/>
          <a:cs typeface="+mn-cs"/>
        </a:defRPr>
      </a:lvl1pPr>
      <a:lvl2pPr marL="673930" indent="-259204" algn="r" defTabSz="414726" rtl="1" eaLnBrk="1" fontAlgn="base" hangingPunct="1">
        <a:lnSpc>
          <a:spcPct val="93000"/>
        </a:lnSpc>
        <a:spcBef>
          <a:spcPct val="0"/>
        </a:spcBef>
        <a:spcAft>
          <a:spcPts val="1032"/>
        </a:spcAft>
        <a:buClr>
          <a:srgbClr val="000000"/>
        </a:buClr>
        <a:buSzPct val="100000"/>
        <a:buFont typeface="Times New Roman" pitchFamily="18" charset="0"/>
        <a:buChar char="–"/>
        <a:defRPr sz="2500">
          <a:solidFill>
            <a:srgbClr val="000000"/>
          </a:solidFill>
          <a:latin typeface="+mn-lt"/>
          <a:ea typeface="Arial Unicode MS" pitchFamily="34" charset="-128"/>
          <a:cs typeface="+mn-cs"/>
        </a:defRPr>
      </a:lvl2pPr>
      <a:lvl3pPr marL="1036815" indent="-207363" algn="r" defTabSz="414726" rtl="1" eaLnBrk="1" fontAlgn="base" hangingPunct="1">
        <a:lnSpc>
          <a:spcPct val="93000"/>
        </a:lnSpc>
        <a:spcBef>
          <a:spcPct val="0"/>
        </a:spcBef>
        <a:spcAft>
          <a:spcPts val="771"/>
        </a:spcAft>
        <a:buClr>
          <a:srgbClr val="000000"/>
        </a:buClr>
        <a:buSzPct val="100000"/>
        <a:buFont typeface="Times New Roman" pitchFamily="18" charset="0"/>
        <a:buChar char="•"/>
        <a:defRPr sz="2200">
          <a:solidFill>
            <a:srgbClr val="000000"/>
          </a:solidFill>
          <a:latin typeface="+mn-lt"/>
          <a:ea typeface="Arial Unicode MS" pitchFamily="34" charset="-128"/>
          <a:cs typeface="+mn-cs"/>
        </a:defRPr>
      </a:lvl3pPr>
      <a:lvl4pPr marL="1451541" indent="-207363" algn="r" defTabSz="414726" rtl="1" eaLnBrk="1" fontAlgn="base" hangingPunct="1">
        <a:lnSpc>
          <a:spcPct val="93000"/>
        </a:lnSpc>
        <a:spcBef>
          <a:spcPct val="0"/>
        </a:spcBef>
        <a:spcAft>
          <a:spcPts val="522"/>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4pPr>
      <a:lvl5pPr marL="1866268" indent="-207363" algn="r" defTabSz="414726" rtl="1" eaLnBrk="1" fontAlgn="base" hangingPunct="1">
        <a:lnSpc>
          <a:spcPct val="93000"/>
        </a:lnSpc>
        <a:spcBef>
          <a:spcPct val="0"/>
        </a:spcBef>
        <a:spcAft>
          <a:spcPts val="261"/>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5pPr>
      <a:lvl6pPr marL="2280994"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5720"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10446"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5172"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r" defTabSz="829452" rtl="1" eaLnBrk="1" latinLnBrk="0" hangingPunct="1">
        <a:defRPr sz="1600" kern="1200">
          <a:solidFill>
            <a:schemeClr val="tx1"/>
          </a:solidFill>
          <a:latin typeface="+mn-lt"/>
          <a:ea typeface="+mn-ea"/>
          <a:cs typeface="+mn-cs"/>
        </a:defRPr>
      </a:lvl1pPr>
      <a:lvl2pPr marL="414726" algn="r" defTabSz="829452" rtl="1" eaLnBrk="1" latinLnBrk="0" hangingPunct="1">
        <a:defRPr sz="1600" kern="1200">
          <a:solidFill>
            <a:schemeClr val="tx1"/>
          </a:solidFill>
          <a:latin typeface="+mn-lt"/>
          <a:ea typeface="+mn-ea"/>
          <a:cs typeface="+mn-cs"/>
        </a:defRPr>
      </a:lvl2pPr>
      <a:lvl3pPr marL="829452" algn="r" defTabSz="829452" rtl="1" eaLnBrk="1" latinLnBrk="0" hangingPunct="1">
        <a:defRPr sz="1600" kern="1200">
          <a:solidFill>
            <a:schemeClr val="tx1"/>
          </a:solidFill>
          <a:latin typeface="+mn-lt"/>
          <a:ea typeface="+mn-ea"/>
          <a:cs typeface="+mn-cs"/>
        </a:defRPr>
      </a:lvl3pPr>
      <a:lvl4pPr marL="1244178" algn="r" defTabSz="829452" rtl="1" eaLnBrk="1" latinLnBrk="0" hangingPunct="1">
        <a:defRPr sz="1600" kern="1200">
          <a:solidFill>
            <a:schemeClr val="tx1"/>
          </a:solidFill>
          <a:latin typeface="+mn-lt"/>
          <a:ea typeface="+mn-ea"/>
          <a:cs typeface="+mn-cs"/>
        </a:defRPr>
      </a:lvl4pPr>
      <a:lvl5pPr marL="1658904" algn="r" defTabSz="829452" rtl="1" eaLnBrk="1" latinLnBrk="0" hangingPunct="1">
        <a:defRPr sz="1600" kern="1200">
          <a:solidFill>
            <a:schemeClr val="tx1"/>
          </a:solidFill>
          <a:latin typeface="+mn-lt"/>
          <a:ea typeface="+mn-ea"/>
          <a:cs typeface="+mn-cs"/>
        </a:defRPr>
      </a:lvl5pPr>
      <a:lvl6pPr marL="2073631" algn="r" defTabSz="829452" rtl="1" eaLnBrk="1" latinLnBrk="0" hangingPunct="1">
        <a:defRPr sz="1600" kern="1200">
          <a:solidFill>
            <a:schemeClr val="tx1"/>
          </a:solidFill>
          <a:latin typeface="+mn-lt"/>
          <a:ea typeface="+mn-ea"/>
          <a:cs typeface="+mn-cs"/>
        </a:defRPr>
      </a:lvl6pPr>
      <a:lvl7pPr marL="2488357" algn="r" defTabSz="829452" rtl="1" eaLnBrk="1" latinLnBrk="0" hangingPunct="1">
        <a:defRPr sz="1600" kern="1200">
          <a:solidFill>
            <a:schemeClr val="tx1"/>
          </a:solidFill>
          <a:latin typeface="+mn-lt"/>
          <a:ea typeface="+mn-ea"/>
          <a:cs typeface="+mn-cs"/>
        </a:defRPr>
      </a:lvl7pPr>
      <a:lvl8pPr marL="2903083" algn="r" defTabSz="829452" rtl="1" eaLnBrk="1" latinLnBrk="0" hangingPunct="1">
        <a:defRPr sz="1600" kern="1200">
          <a:solidFill>
            <a:schemeClr val="tx1"/>
          </a:solidFill>
          <a:latin typeface="+mn-lt"/>
          <a:ea typeface="+mn-ea"/>
          <a:cs typeface="+mn-cs"/>
        </a:defRPr>
      </a:lvl8pPr>
      <a:lvl9pPr marL="3317809" algn="r" defTabSz="829452" rtl="1"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F9855-BE61-4C39-899A-D375D1DF2254}" type="datetime1">
              <a:rPr lang="en-US" smtClean="0">
                <a:solidFill>
                  <a:prstClr val="black">
                    <a:tint val="75000"/>
                  </a:prstClr>
                </a:solidFill>
              </a:rPr>
              <a:t>3/9/2025</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1</a:t>
            </a: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9E258-6CF6-4C93-9333-48A46D823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129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8.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7.png"/><Relationship Id="rId7"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p:txBody>
          <a:bodyPr/>
          <a:lstStyle/>
          <a:p>
            <a:pPr>
              <a:defRPr/>
            </a:pPr>
            <a:fld id="{D9ABFF17-70CD-4281-9DFF-42E2B69F843F}" type="slidenum">
              <a:rPr lang="en-US" smtClean="0">
                <a:solidFill>
                  <a:schemeClr val="tx1"/>
                </a:solidFill>
              </a:rPr>
              <a:pPr>
                <a:defRPr/>
              </a:pPr>
              <a:t>1</a:t>
            </a:fld>
            <a:endParaRPr lang="en-US" dirty="0">
              <a:solidFill>
                <a:schemeClr val="tx1"/>
              </a:solidFill>
            </a:endParaRPr>
          </a:p>
        </p:txBody>
      </p:sp>
      <p:sp>
        <p:nvSpPr>
          <p:cNvPr id="5" name="مربع نص 4"/>
          <p:cNvSpPr txBox="1"/>
          <p:nvPr/>
        </p:nvSpPr>
        <p:spPr>
          <a:xfrm>
            <a:off x="2787810" y="1177782"/>
            <a:ext cx="6032662" cy="400110"/>
          </a:xfrm>
          <a:prstGeom prst="rect">
            <a:avLst/>
          </a:prstGeom>
          <a:noFill/>
        </p:spPr>
        <p:txBody>
          <a:bodyPr wrap="square" rtlCol="1">
            <a:spAutoFit/>
          </a:bodyPr>
          <a:lstStyle/>
          <a:p>
            <a:pPr algn="r"/>
            <a:r>
              <a:rPr lang="ar-IQ" sz="2000" dirty="0">
                <a:latin typeface="Times New Roman" panose="02020603050405020304" pitchFamily="18" charset="0"/>
                <a:cs typeface="Times New Roman" panose="02020603050405020304" pitchFamily="18" charset="0"/>
              </a:rPr>
              <a:t>هناك عدة تصانيف للطيات اعتمادا على هندسية عناصر الطية وكما يلي</a:t>
            </a:r>
          </a:p>
        </p:txBody>
      </p:sp>
      <p:sp>
        <p:nvSpPr>
          <p:cNvPr id="6" name="مربع نص 5"/>
          <p:cNvSpPr txBox="1"/>
          <p:nvPr/>
        </p:nvSpPr>
        <p:spPr>
          <a:xfrm>
            <a:off x="809836" y="1844824"/>
            <a:ext cx="8125901" cy="338554"/>
          </a:xfrm>
          <a:prstGeom prst="rect">
            <a:avLst/>
          </a:prstGeom>
          <a:noFill/>
        </p:spPr>
        <p:txBody>
          <a:bodyPr wrap="square" rtlCol="1">
            <a:spAutoFit/>
          </a:bodyPr>
          <a:lstStyle/>
          <a:p>
            <a:pPr algn="r" rtl="1"/>
            <a:r>
              <a:rPr lang="ar-IQ" sz="1600" dirty="0">
                <a:latin typeface="Times New Roman" panose="02020603050405020304" pitchFamily="18" charset="0"/>
                <a:cs typeface="Times New Roman" panose="02020603050405020304" pitchFamily="18" charset="0"/>
              </a:rPr>
              <a:t>التصنيف حسب  الزاوية الداخلية بين جناحي الطية لذلك فان هذا التصنيف يبين درجة احكام الطي</a:t>
            </a:r>
          </a:p>
        </p:txBody>
      </p:sp>
      <p:sp>
        <p:nvSpPr>
          <p:cNvPr id="8" name="مربع نص 7"/>
          <p:cNvSpPr txBox="1"/>
          <p:nvPr/>
        </p:nvSpPr>
        <p:spPr>
          <a:xfrm>
            <a:off x="2699792" y="2773653"/>
            <a:ext cx="880106" cy="369332"/>
          </a:xfrm>
          <a:prstGeom prst="rect">
            <a:avLst/>
          </a:prstGeom>
          <a:solidFill>
            <a:schemeClr val="bg1"/>
          </a:solidFill>
        </p:spPr>
        <p:txBody>
          <a:bodyPr wrap="square" rtlCol="1">
            <a:spAutoFit/>
          </a:bodyPr>
          <a:lstStyle/>
          <a:p>
            <a:endParaRPr lang="ar-IQ" dirty="0"/>
          </a:p>
        </p:txBody>
      </p:sp>
      <p:grpSp>
        <p:nvGrpSpPr>
          <p:cNvPr id="16" name="مجموعة 15"/>
          <p:cNvGrpSpPr/>
          <p:nvPr/>
        </p:nvGrpSpPr>
        <p:grpSpPr>
          <a:xfrm>
            <a:off x="4392488" y="2348880"/>
            <a:ext cx="3204334" cy="3793801"/>
            <a:chOff x="0" y="1905000"/>
            <a:chExt cx="3779912" cy="4953000"/>
          </a:xfrm>
        </p:grpSpPr>
        <p:grpSp>
          <p:nvGrpSpPr>
            <p:cNvPr id="14" name="مجموعة 13"/>
            <p:cNvGrpSpPr/>
            <p:nvPr/>
          </p:nvGrpSpPr>
          <p:grpSpPr>
            <a:xfrm>
              <a:off x="0" y="1905000"/>
              <a:ext cx="3779912" cy="4953000"/>
              <a:chOff x="0" y="1905000"/>
              <a:chExt cx="3779912" cy="4953000"/>
            </a:xfrm>
          </p:grpSpPr>
          <p:pic>
            <p:nvPicPr>
              <p:cNvPr id="7" name="Picture 2"/>
              <p:cNvPicPr>
                <a:picLocks noChangeAspect="1" noChangeArrowheads="1"/>
              </p:cNvPicPr>
              <p:nvPr/>
            </p:nvPicPr>
            <p:blipFill>
              <a:blip r:embed="rId3"/>
              <a:srcRect/>
              <a:stretch>
                <a:fillRect/>
              </a:stretch>
            </p:blipFill>
            <p:spPr bwMode="auto">
              <a:xfrm>
                <a:off x="0" y="1905000"/>
                <a:ext cx="3606800" cy="4953000"/>
              </a:xfrm>
              <a:prstGeom prst="rect">
                <a:avLst/>
              </a:prstGeom>
              <a:noFill/>
            </p:spPr>
          </p:pic>
          <p:sp>
            <p:nvSpPr>
              <p:cNvPr id="9" name="مربع نص 8"/>
              <p:cNvSpPr txBox="1"/>
              <p:nvPr/>
            </p:nvSpPr>
            <p:spPr>
              <a:xfrm>
                <a:off x="2787810" y="4221701"/>
                <a:ext cx="992102" cy="369332"/>
              </a:xfrm>
              <a:prstGeom prst="rect">
                <a:avLst/>
              </a:prstGeom>
              <a:solidFill>
                <a:schemeClr val="bg1"/>
              </a:solidFill>
            </p:spPr>
            <p:txBody>
              <a:bodyPr wrap="square" rtlCol="1">
                <a:spAutoFit/>
              </a:bodyPr>
              <a:lstStyle/>
              <a:p>
                <a:endParaRPr lang="ar-IQ" dirty="0"/>
              </a:p>
            </p:txBody>
          </p:sp>
          <p:sp>
            <p:nvSpPr>
              <p:cNvPr id="10" name="مربع نص 9"/>
              <p:cNvSpPr txBox="1"/>
              <p:nvPr/>
            </p:nvSpPr>
            <p:spPr>
              <a:xfrm>
                <a:off x="2699792" y="4919500"/>
                <a:ext cx="792086" cy="369332"/>
              </a:xfrm>
              <a:prstGeom prst="rect">
                <a:avLst/>
              </a:prstGeom>
              <a:solidFill>
                <a:schemeClr val="bg1"/>
              </a:solidFill>
            </p:spPr>
            <p:txBody>
              <a:bodyPr wrap="square" rtlCol="1">
                <a:spAutoFit/>
              </a:bodyPr>
              <a:lstStyle/>
              <a:p>
                <a:endParaRPr lang="ar-IQ" dirty="0"/>
              </a:p>
            </p:txBody>
          </p:sp>
          <p:sp>
            <p:nvSpPr>
              <p:cNvPr id="15" name="مربع نص 14"/>
              <p:cNvSpPr txBox="1"/>
              <p:nvPr/>
            </p:nvSpPr>
            <p:spPr>
              <a:xfrm>
                <a:off x="2708283" y="2694867"/>
                <a:ext cx="992102" cy="369332"/>
              </a:xfrm>
              <a:prstGeom prst="rect">
                <a:avLst/>
              </a:prstGeom>
              <a:solidFill>
                <a:schemeClr val="bg1"/>
              </a:solidFill>
            </p:spPr>
            <p:txBody>
              <a:bodyPr wrap="square" rtlCol="1">
                <a:spAutoFit/>
              </a:bodyPr>
              <a:lstStyle/>
              <a:p>
                <a:endParaRPr lang="ar-IQ" dirty="0"/>
              </a:p>
            </p:txBody>
          </p:sp>
        </p:grpSp>
        <p:sp>
          <p:nvSpPr>
            <p:cNvPr id="11" name="مربع نص 10"/>
            <p:cNvSpPr txBox="1"/>
            <p:nvPr/>
          </p:nvSpPr>
          <p:spPr>
            <a:xfrm>
              <a:off x="2391766" y="5367618"/>
              <a:ext cx="1188132" cy="369332"/>
            </a:xfrm>
            <a:prstGeom prst="rect">
              <a:avLst/>
            </a:prstGeom>
            <a:solidFill>
              <a:schemeClr val="bg1"/>
            </a:solidFill>
          </p:spPr>
          <p:txBody>
            <a:bodyPr wrap="square" rtlCol="1">
              <a:spAutoFit/>
            </a:bodyPr>
            <a:lstStyle/>
            <a:p>
              <a:endParaRPr lang="ar-IQ" dirty="0"/>
            </a:p>
          </p:txBody>
        </p:sp>
        <p:sp>
          <p:nvSpPr>
            <p:cNvPr id="12" name="مربع نص 11"/>
            <p:cNvSpPr txBox="1"/>
            <p:nvPr/>
          </p:nvSpPr>
          <p:spPr>
            <a:xfrm>
              <a:off x="2187316" y="6297454"/>
              <a:ext cx="1304563" cy="369332"/>
            </a:xfrm>
            <a:prstGeom prst="rect">
              <a:avLst/>
            </a:prstGeom>
            <a:solidFill>
              <a:schemeClr val="bg1"/>
            </a:solidFill>
          </p:spPr>
          <p:txBody>
            <a:bodyPr wrap="square" rtlCol="1">
              <a:spAutoFit/>
            </a:bodyPr>
            <a:lstStyle/>
            <a:p>
              <a:endParaRPr lang="ar-IQ" dirty="0"/>
            </a:p>
          </p:txBody>
        </p:sp>
      </p:grpSp>
      <p:sp>
        <p:nvSpPr>
          <p:cNvPr id="17" name="مربع نص 16"/>
          <p:cNvSpPr txBox="1"/>
          <p:nvPr/>
        </p:nvSpPr>
        <p:spPr>
          <a:xfrm>
            <a:off x="251520" y="1556792"/>
            <a:ext cx="6019597" cy="338554"/>
          </a:xfrm>
          <a:prstGeom prst="rect">
            <a:avLst/>
          </a:prstGeom>
          <a:noFill/>
        </p:spPr>
        <p:txBody>
          <a:bodyPr wrap="none" rtlCol="1">
            <a:spAutoFit/>
          </a:bodyPr>
          <a:lstStyle/>
          <a:p>
            <a:r>
              <a:rPr lang="en-US" sz="1600" b="1" dirty="0"/>
              <a:t>1-According to </a:t>
            </a:r>
            <a:r>
              <a:rPr lang="en-US" sz="1600" b="1" dirty="0" err="1"/>
              <a:t>interlimb</a:t>
            </a:r>
            <a:r>
              <a:rPr lang="en-US" sz="1600" b="1" dirty="0"/>
              <a:t> angle    (measure of fold tightness)</a:t>
            </a:r>
            <a:endParaRPr lang="ar-IQ" sz="1600" b="1" dirty="0"/>
          </a:p>
        </p:txBody>
      </p:sp>
      <p:sp>
        <p:nvSpPr>
          <p:cNvPr id="20" name="مربع نص 19"/>
          <p:cNvSpPr txBox="1"/>
          <p:nvPr/>
        </p:nvSpPr>
        <p:spPr>
          <a:xfrm>
            <a:off x="1004504" y="260648"/>
            <a:ext cx="5187639" cy="461665"/>
          </a:xfrm>
          <a:prstGeom prst="rect">
            <a:avLst/>
          </a:prstGeom>
          <a:noFill/>
        </p:spPr>
        <p:txBody>
          <a:bodyPr wrap="none" rtlCol="1">
            <a:spAutoFit/>
          </a:bodyPr>
          <a:lstStyle/>
          <a:p>
            <a:r>
              <a:rPr lang="en-US" sz="2400" dirty="0">
                <a:latin typeface="Times New Roman" panose="02020603050405020304" pitchFamily="18" charset="0"/>
                <a:cs typeface="Times New Roman" panose="02020603050405020304" pitchFamily="18" charset="0"/>
              </a:rPr>
              <a:t>The Geometrical Classification </a:t>
            </a:r>
            <a:r>
              <a:rPr lang="en-US"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f Folds</a:t>
            </a:r>
            <a:endParaRPr lang="ar-IQ" sz="2400" dirty="0">
              <a:latin typeface="Times New Roman" panose="02020603050405020304" pitchFamily="18" charset="0"/>
              <a:cs typeface="Times New Roman" panose="02020603050405020304" pitchFamily="18" charset="0"/>
            </a:endParaRPr>
          </a:p>
        </p:txBody>
      </p:sp>
      <p:sp>
        <p:nvSpPr>
          <p:cNvPr id="21" name="مستطيل 20"/>
          <p:cNvSpPr/>
          <p:nvPr/>
        </p:nvSpPr>
        <p:spPr>
          <a:xfrm>
            <a:off x="251520" y="692696"/>
            <a:ext cx="8442684" cy="590931"/>
          </a:xfrm>
          <a:prstGeom prst="rect">
            <a:avLst/>
          </a:prstGeom>
        </p:spPr>
        <p:txBody>
          <a:bodyPr wrap="square">
            <a:spAutoFit/>
          </a:bodyPr>
          <a:lstStyle/>
          <a:p>
            <a:pPr>
              <a:lnSpc>
                <a:spcPct val="80000"/>
              </a:lnSpc>
            </a:pPr>
            <a:r>
              <a:rPr lang="es-ES" sz="2000" dirty="0">
                <a:latin typeface="Candara" pitchFamily="34" charset="0"/>
              </a:rPr>
              <a:t>This classification depends on the shape of the profile section of the folded layers</a:t>
            </a:r>
            <a:r>
              <a:rPr lang="es-ES" dirty="0">
                <a:latin typeface="Candara" pitchFamily="34" charset="0"/>
              </a:rPr>
              <a:t>.</a:t>
            </a:r>
          </a:p>
        </p:txBody>
      </p:sp>
      <p:sp>
        <p:nvSpPr>
          <p:cNvPr id="18" name="عنصر نائب للتذييل 17"/>
          <p:cNvSpPr>
            <a:spLocks noGrp="1"/>
          </p:cNvSpPr>
          <p:nvPr>
            <p:ph type="ftr" idx="11"/>
          </p:nvPr>
        </p:nvSpPr>
        <p:spPr/>
        <p:txBody>
          <a:bodyPr/>
          <a:lstStyle/>
          <a:p>
            <a:pPr>
              <a:defRPr/>
            </a:pPr>
            <a:r>
              <a:rPr lang="en-US" dirty="0">
                <a:solidFill>
                  <a:srgbClr val="FFFFCC"/>
                </a:solidFill>
              </a:rPr>
              <a:t>1</a:t>
            </a:r>
          </a:p>
        </p:txBody>
      </p:sp>
      <p:sp>
        <p:nvSpPr>
          <p:cNvPr id="2" name="مربع نص 1"/>
          <p:cNvSpPr txBox="1"/>
          <p:nvPr/>
        </p:nvSpPr>
        <p:spPr>
          <a:xfrm>
            <a:off x="4355976" y="5723964"/>
            <a:ext cx="1411653" cy="369332"/>
          </a:xfrm>
          <a:prstGeom prst="rect">
            <a:avLst/>
          </a:prstGeom>
          <a:solidFill>
            <a:schemeClr val="bg1"/>
          </a:solidFill>
        </p:spPr>
        <p:txBody>
          <a:bodyPr wrap="square" rtlCol="1">
            <a:spAutoFit/>
          </a:bodyPr>
          <a:lstStyle/>
          <a:p>
            <a:endParaRPr lang="ar-IQ" dirty="0">
              <a:solidFill>
                <a:schemeClr val="bg1"/>
              </a:solidFill>
            </a:endParaRPr>
          </a:p>
        </p:txBody>
      </p:sp>
      <p:sp>
        <p:nvSpPr>
          <p:cNvPr id="4" name="مربع نص 3"/>
          <p:cNvSpPr txBox="1"/>
          <p:nvPr/>
        </p:nvSpPr>
        <p:spPr>
          <a:xfrm>
            <a:off x="6420053" y="260648"/>
            <a:ext cx="1536323" cy="369332"/>
          </a:xfrm>
          <a:prstGeom prst="rect">
            <a:avLst/>
          </a:prstGeom>
          <a:noFill/>
        </p:spPr>
        <p:txBody>
          <a:bodyPr wrap="square" rtlCol="1">
            <a:spAutoFit/>
          </a:bodyPr>
          <a:lstStyle/>
          <a:p>
            <a:r>
              <a:rPr lang="ar-IQ" dirty="0"/>
              <a:t>محاضرة رقم 3</a:t>
            </a:r>
          </a:p>
        </p:txBody>
      </p:sp>
      <p:sp>
        <p:nvSpPr>
          <p:cNvPr id="13" name="عنصر نائب للتاريخ 12">
            <a:extLst>
              <a:ext uri="{FF2B5EF4-FFF2-40B4-BE49-F238E27FC236}">
                <a16:creationId xmlns:a16="http://schemas.microsoft.com/office/drawing/2014/main" id="{793D2AA6-60C4-331F-6F3F-25B051CC728D}"/>
              </a:ext>
            </a:extLst>
          </p:cNvPr>
          <p:cNvSpPr>
            <a:spLocks noGrp="1"/>
          </p:cNvSpPr>
          <p:nvPr>
            <p:ph type="dt" idx="10"/>
          </p:nvPr>
        </p:nvSpPr>
        <p:spPr/>
        <p:txBody>
          <a:bodyPr/>
          <a:lstStyle/>
          <a:p>
            <a:pPr>
              <a:defRPr/>
            </a:pPr>
            <a:fld id="{507DA2AA-8A21-4925-AC92-8B9C0F17C968}" type="datetime1">
              <a:rPr lang="en-US" smtClean="0">
                <a:solidFill>
                  <a:srgbClr val="FFFFCC"/>
                </a:solidFill>
                <a:highlight>
                  <a:srgbClr val="000080"/>
                </a:highlight>
              </a:rPr>
              <a:t>3/9/2025</a:t>
            </a:fld>
            <a:endParaRPr lang="en-US" dirty="0">
              <a:solidFill>
                <a:srgbClr val="FFFFCC"/>
              </a:solidFill>
              <a:highlight>
                <a:srgbClr val="000080"/>
              </a:highlight>
            </a:endParaRPr>
          </a:p>
        </p:txBody>
      </p:sp>
    </p:spTree>
    <p:extLst>
      <p:ext uri="{BB962C8B-B14F-4D97-AF65-F5344CB8AC3E}">
        <p14:creationId xmlns:p14="http://schemas.microsoft.com/office/powerpoint/2010/main" val="33067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a:xfrm>
            <a:off x="8277768" y="6559911"/>
            <a:ext cx="2126880" cy="469489"/>
          </a:xfrm>
        </p:spPr>
        <p:txBody>
          <a:bodyPr/>
          <a:lstStyle/>
          <a:p>
            <a:pPr>
              <a:defRPr/>
            </a:pPr>
            <a:fld id="{D9ABFF17-70CD-4281-9DFF-42E2B69F843F}" type="slidenum">
              <a:rPr lang="en-US" smtClean="0">
                <a:solidFill>
                  <a:schemeClr val="tx2"/>
                </a:solidFill>
              </a:rPr>
              <a:pPr>
                <a:defRPr/>
              </a:pPr>
              <a:t>10</a:t>
            </a:fld>
            <a:endParaRPr lang="en-US" dirty="0">
              <a:solidFill>
                <a:schemeClr val="tx2"/>
              </a:solidFill>
            </a:endParaRPr>
          </a:p>
        </p:txBody>
      </p:sp>
      <p:pic>
        <p:nvPicPr>
          <p:cNvPr id="4" name="صورة 3"/>
          <p:cNvPicPr>
            <a:picLocks noChangeAspect="1"/>
          </p:cNvPicPr>
          <p:nvPr/>
        </p:nvPicPr>
        <p:blipFill>
          <a:blip r:embed="rId2"/>
          <a:stretch>
            <a:fillRect/>
          </a:stretch>
        </p:blipFill>
        <p:spPr>
          <a:xfrm>
            <a:off x="4355976" y="1052736"/>
            <a:ext cx="3933825" cy="3048000"/>
          </a:xfrm>
          <a:prstGeom prst="rect">
            <a:avLst/>
          </a:prstGeom>
          <a:noFill/>
        </p:spPr>
      </p:pic>
      <p:sp>
        <p:nvSpPr>
          <p:cNvPr id="5" name="مربع نص 4"/>
          <p:cNvSpPr txBox="1"/>
          <p:nvPr/>
        </p:nvSpPr>
        <p:spPr>
          <a:xfrm>
            <a:off x="5681603" y="422538"/>
            <a:ext cx="611052" cy="646331"/>
          </a:xfrm>
          <a:prstGeom prst="rect">
            <a:avLst/>
          </a:prstGeom>
          <a:noFill/>
        </p:spPr>
        <p:txBody>
          <a:bodyPr wrap="square" rtlCol="1">
            <a:spAutoFit/>
          </a:bodyPr>
          <a:lstStyle/>
          <a:p>
            <a:r>
              <a:rPr lang="en-US" sz="3600" dirty="0"/>
              <a:t>hₐ</a:t>
            </a:r>
            <a:endParaRPr lang="ar-IQ" sz="3600" dirty="0"/>
          </a:p>
        </p:txBody>
      </p:sp>
      <p:sp>
        <p:nvSpPr>
          <p:cNvPr id="6" name="مربع نص 5"/>
          <p:cNvSpPr txBox="1"/>
          <p:nvPr/>
        </p:nvSpPr>
        <p:spPr>
          <a:xfrm>
            <a:off x="5767425" y="1495857"/>
            <a:ext cx="856597" cy="646331"/>
          </a:xfrm>
          <a:prstGeom prst="rect">
            <a:avLst/>
          </a:prstGeom>
          <a:noFill/>
        </p:spPr>
        <p:txBody>
          <a:bodyPr wrap="square" rtlCol="1">
            <a:spAutoFit/>
          </a:bodyPr>
          <a:lstStyle/>
          <a:p>
            <a:r>
              <a:rPr lang="en-US" sz="3600" dirty="0"/>
              <a:t>h</a:t>
            </a:r>
            <a:r>
              <a:rPr lang="az-Cyrl-AZ" sz="2800" dirty="0"/>
              <a:t>ь</a:t>
            </a:r>
            <a:endParaRPr lang="ar-IQ" sz="2800" dirty="0"/>
          </a:p>
        </p:txBody>
      </p:sp>
      <p:sp>
        <p:nvSpPr>
          <p:cNvPr id="7" name="مربع نص 6"/>
          <p:cNvSpPr txBox="1"/>
          <p:nvPr/>
        </p:nvSpPr>
        <p:spPr>
          <a:xfrm>
            <a:off x="3671687" y="2686928"/>
            <a:ext cx="742897" cy="646331"/>
          </a:xfrm>
          <a:prstGeom prst="rect">
            <a:avLst/>
          </a:prstGeom>
          <a:noFill/>
        </p:spPr>
        <p:txBody>
          <a:bodyPr wrap="square" rtlCol="1">
            <a:spAutoFit/>
          </a:bodyPr>
          <a:lstStyle/>
          <a:p>
            <a:r>
              <a:rPr lang="az-Cyrl-AZ" sz="3600" dirty="0"/>
              <a:t>і</a:t>
            </a:r>
            <a:r>
              <a:rPr lang="en-US" sz="3600" dirty="0"/>
              <a:t>ₐ</a:t>
            </a:r>
            <a:endParaRPr lang="ar-IQ" sz="3600" dirty="0"/>
          </a:p>
        </p:txBody>
      </p:sp>
      <p:sp>
        <p:nvSpPr>
          <p:cNvPr id="8" name="مربع نص 7"/>
          <p:cNvSpPr txBox="1"/>
          <p:nvPr/>
        </p:nvSpPr>
        <p:spPr>
          <a:xfrm>
            <a:off x="4648005" y="3333259"/>
            <a:ext cx="798465" cy="646331"/>
          </a:xfrm>
          <a:prstGeom prst="rect">
            <a:avLst/>
          </a:prstGeom>
          <a:noFill/>
        </p:spPr>
        <p:txBody>
          <a:bodyPr wrap="square" rtlCol="1">
            <a:spAutoFit/>
          </a:bodyPr>
          <a:lstStyle/>
          <a:p>
            <a:r>
              <a:rPr lang="az-Cyrl-AZ" sz="3600" dirty="0"/>
              <a:t>іь</a:t>
            </a:r>
            <a:endParaRPr lang="ar-IQ" sz="3600" dirty="0"/>
          </a:p>
        </p:txBody>
      </p:sp>
      <p:cxnSp>
        <p:nvCxnSpPr>
          <p:cNvPr id="9" name="رابط مستقيم 8"/>
          <p:cNvCxnSpPr/>
          <p:nvPr/>
        </p:nvCxnSpPr>
        <p:spPr bwMode="auto">
          <a:xfrm flipH="1">
            <a:off x="1746354" y="1079742"/>
            <a:ext cx="4364628" cy="18973"/>
          </a:xfrm>
          <a:prstGeom prst="line">
            <a:avLst/>
          </a:prstGeom>
          <a:solidFill>
            <a:srgbClr val="00B8FF"/>
          </a:solidFill>
          <a:ln w="34925" cap="flat" cmpd="sng" algn="ctr">
            <a:solidFill>
              <a:schemeClr val="tx1"/>
            </a:solidFill>
            <a:prstDash val="solid"/>
            <a:round/>
            <a:headEnd type="none" w="med" len="med"/>
            <a:tailEnd type="none" w="med" len="med"/>
          </a:ln>
          <a:effectLst/>
        </p:spPr>
      </p:cxnSp>
      <p:cxnSp>
        <p:nvCxnSpPr>
          <p:cNvPr id="10" name="رابط مستقيم 9"/>
          <p:cNvCxnSpPr/>
          <p:nvPr/>
        </p:nvCxnSpPr>
        <p:spPr bwMode="auto">
          <a:xfrm flipH="1">
            <a:off x="2121596" y="1507170"/>
            <a:ext cx="4108000" cy="74432"/>
          </a:xfrm>
          <a:prstGeom prst="line">
            <a:avLst/>
          </a:prstGeom>
          <a:solidFill>
            <a:srgbClr val="00B8FF"/>
          </a:solidFill>
          <a:ln w="41275" cap="flat" cmpd="sng" algn="ctr">
            <a:solidFill>
              <a:schemeClr val="tx1"/>
            </a:solidFill>
            <a:prstDash val="solid"/>
            <a:round/>
            <a:headEnd type="none" w="med" len="med"/>
            <a:tailEnd type="none" w="med" len="med"/>
          </a:ln>
          <a:effectLst/>
        </p:spPr>
      </p:cxnSp>
      <p:sp>
        <p:nvSpPr>
          <p:cNvPr id="11" name="مربع نص 10"/>
          <p:cNvSpPr txBox="1"/>
          <p:nvPr/>
        </p:nvSpPr>
        <p:spPr>
          <a:xfrm>
            <a:off x="6244976" y="1153858"/>
            <a:ext cx="633453" cy="461665"/>
          </a:xfrm>
          <a:prstGeom prst="rect">
            <a:avLst/>
          </a:prstGeom>
          <a:noFill/>
        </p:spPr>
        <p:txBody>
          <a:bodyPr wrap="square" rtlCol="1">
            <a:spAutoFit/>
          </a:bodyPr>
          <a:lstStyle/>
          <a:p>
            <a:r>
              <a:rPr lang="en-US" sz="2400" dirty="0"/>
              <a:t>t</a:t>
            </a:r>
            <a:r>
              <a:rPr lang="en-US" sz="2400" b="1" dirty="0"/>
              <a:t>ₒ</a:t>
            </a:r>
            <a:endParaRPr lang="ar-IQ" sz="2400" b="1" dirty="0"/>
          </a:p>
        </p:txBody>
      </p:sp>
      <p:cxnSp>
        <p:nvCxnSpPr>
          <p:cNvPr id="12" name="رابط مستقيم 11"/>
          <p:cNvCxnSpPr/>
          <p:nvPr/>
        </p:nvCxnSpPr>
        <p:spPr bwMode="auto">
          <a:xfrm>
            <a:off x="6155646" y="1052736"/>
            <a:ext cx="0" cy="490292"/>
          </a:xfrm>
          <a:prstGeom prst="line">
            <a:avLst/>
          </a:prstGeom>
          <a:solidFill>
            <a:srgbClr val="00B8FF"/>
          </a:solidFill>
          <a:ln w="63500" cap="flat" cmpd="sng" algn="ctr">
            <a:solidFill>
              <a:schemeClr val="tx1"/>
            </a:solidFill>
            <a:prstDash val="sysDash"/>
            <a:round/>
            <a:headEnd type="none" w="med" len="med"/>
            <a:tailEnd type="none" w="med" len="med"/>
          </a:ln>
          <a:effectLst/>
        </p:spPr>
      </p:cxnSp>
      <p:sp>
        <p:nvSpPr>
          <p:cNvPr id="17" name="مستطيل 16"/>
          <p:cNvSpPr/>
          <p:nvPr/>
        </p:nvSpPr>
        <p:spPr>
          <a:xfrm>
            <a:off x="179513" y="3234792"/>
            <a:ext cx="2926378" cy="1384995"/>
          </a:xfrm>
          <a:prstGeom prst="rect">
            <a:avLst/>
          </a:prstGeom>
        </p:spPr>
        <p:txBody>
          <a:bodyPr wrap="square">
            <a:spAutoFit/>
          </a:bodyPr>
          <a:lstStyle/>
          <a:p>
            <a:r>
              <a:rPr lang="en-US" sz="3200" dirty="0">
                <a:latin typeface="Calibri" panose="020F0502020204030204" pitchFamily="34" charset="0"/>
              </a:rPr>
              <a:t>When</a:t>
            </a:r>
          </a:p>
          <a:p>
            <a:r>
              <a:rPr lang="en-US" sz="2400" dirty="0">
                <a:latin typeface="Calibri" panose="020F0502020204030204" pitchFamily="34" charset="0"/>
              </a:rPr>
              <a:t> </a:t>
            </a:r>
            <a:r>
              <a:rPr lang="el-GR" sz="2400" dirty="0"/>
              <a:t>α</a:t>
            </a:r>
            <a:r>
              <a:rPr lang="en-US" sz="2400" dirty="0"/>
              <a:t>=0   </a:t>
            </a:r>
          </a:p>
          <a:p>
            <a:r>
              <a:rPr lang="en-US" sz="2800" dirty="0">
                <a:latin typeface="Calibri" panose="020F0502020204030204" pitchFamily="34" charset="0"/>
              </a:rPr>
              <a:t>tₒ= 10</a:t>
            </a:r>
          </a:p>
        </p:txBody>
      </p:sp>
      <p:graphicFrame>
        <p:nvGraphicFramePr>
          <p:cNvPr id="18" name="جدول 17"/>
          <p:cNvGraphicFramePr>
            <a:graphicFrameLocks noGrp="1"/>
          </p:cNvGraphicFramePr>
          <p:nvPr>
            <p:extLst>
              <p:ext uri="{D42A27DB-BD31-4B8C-83A1-F6EECF244321}">
                <p14:modId xmlns:p14="http://schemas.microsoft.com/office/powerpoint/2010/main" val="1488095944"/>
              </p:ext>
            </p:extLst>
          </p:nvPr>
        </p:nvGraphicFramePr>
        <p:xfrm>
          <a:off x="4150458" y="3860492"/>
          <a:ext cx="4643436" cy="2684478"/>
        </p:xfrm>
        <a:graphic>
          <a:graphicData uri="http://schemas.openxmlformats.org/drawingml/2006/table">
            <a:tbl>
              <a:tblPr firstRow="1" bandRow="1">
                <a:tableStyleId>{5C22544A-7EE6-4342-B048-85BDC9FD1C3A}</a:tableStyleId>
              </a:tblPr>
              <a:tblGrid>
                <a:gridCol w="1547812">
                  <a:extLst>
                    <a:ext uri="{9D8B030D-6E8A-4147-A177-3AD203B41FA5}">
                      <a16:colId xmlns:a16="http://schemas.microsoft.com/office/drawing/2014/main" val="20000"/>
                    </a:ext>
                  </a:extLst>
                </a:gridCol>
                <a:gridCol w="1547812">
                  <a:extLst>
                    <a:ext uri="{9D8B030D-6E8A-4147-A177-3AD203B41FA5}">
                      <a16:colId xmlns:a16="http://schemas.microsoft.com/office/drawing/2014/main" val="20001"/>
                    </a:ext>
                  </a:extLst>
                </a:gridCol>
                <a:gridCol w="1547812">
                  <a:extLst>
                    <a:ext uri="{9D8B030D-6E8A-4147-A177-3AD203B41FA5}">
                      <a16:colId xmlns:a16="http://schemas.microsoft.com/office/drawing/2014/main" val="20002"/>
                    </a:ext>
                  </a:extLst>
                </a:gridCol>
              </a:tblGrid>
              <a:tr h="513676">
                <a:tc>
                  <a:txBody>
                    <a:bodyPr/>
                    <a:lstStyle/>
                    <a:p>
                      <a:pPr algn="ctr" rtl="0"/>
                      <a:r>
                        <a:rPr lang="el-GR" sz="3200" dirty="0">
                          <a:solidFill>
                            <a:srgbClr val="FF0000"/>
                          </a:solidFill>
                        </a:rPr>
                        <a:t>α</a:t>
                      </a:r>
                      <a:endParaRPr lang="en-US" sz="3200" dirty="0"/>
                    </a:p>
                  </a:txBody>
                  <a:tcPr marL="91439" marR="91439"/>
                </a:tc>
                <a:tc>
                  <a:txBody>
                    <a:bodyPr/>
                    <a:lstStyle/>
                    <a:p>
                      <a:pPr algn="ctr"/>
                      <a:r>
                        <a:rPr lang="en-US" sz="3200" dirty="0">
                          <a:solidFill>
                            <a:srgbClr val="FF0000"/>
                          </a:solidFill>
                        </a:rPr>
                        <a:t>t</a:t>
                      </a:r>
                      <a:r>
                        <a:rPr lang="el-GR" sz="2400" dirty="0">
                          <a:solidFill>
                            <a:srgbClr val="FF0000"/>
                          </a:solidFill>
                        </a:rPr>
                        <a:t>α</a:t>
                      </a:r>
                      <a:endParaRPr lang="en-US" sz="2400" dirty="0"/>
                    </a:p>
                  </a:txBody>
                  <a:tcPr marL="91439" marR="91439"/>
                </a:tc>
                <a:tc>
                  <a:txBody>
                    <a:bodyPr/>
                    <a:lstStyle/>
                    <a:p>
                      <a:pPr algn="ctr"/>
                      <a:r>
                        <a:rPr lang="en-US" sz="3200" dirty="0">
                          <a:solidFill>
                            <a:srgbClr val="FF0000"/>
                          </a:solidFill>
                        </a:rPr>
                        <a:t>ť</a:t>
                      </a:r>
                      <a:r>
                        <a:rPr lang="el-GR" sz="2400" dirty="0">
                          <a:solidFill>
                            <a:srgbClr val="FF0000"/>
                          </a:solidFill>
                        </a:rPr>
                        <a:t>α</a:t>
                      </a:r>
                      <a:r>
                        <a:rPr lang="ar-SA" sz="1800" dirty="0"/>
                        <a:t> </a:t>
                      </a:r>
                      <a:endParaRPr lang="en-US" sz="1800" dirty="0"/>
                    </a:p>
                  </a:txBody>
                  <a:tcPr marL="91439" marR="91439"/>
                </a:tc>
                <a:extLst>
                  <a:ext uri="{0D108BD9-81ED-4DB2-BD59-A6C34878D82A}">
                    <a16:rowId xmlns:a16="http://schemas.microsoft.com/office/drawing/2014/main" val="10000"/>
                  </a:ext>
                </a:extLst>
              </a:tr>
              <a:tr h="1339068">
                <a:tc>
                  <a:txBody>
                    <a:bodyPr/>
                    <a:lstStyle/>
                    <a:p>
                      <a:pPr algn="ctr"/>
                      <a:r>
                        <a:rPr lang="en-US" sz="2000" dirty="0">
                          <a:solidFill>
                            <a:srgbClr val="FF0000"/>
                          </a:solidFill>
                        </a:rPr>
                        <a:t>20</a:t>
                      </a:r>
                    </a:p>
                  </a:txBody>
                  <a:tcPr marL="91439" marR="91439"/>
                </a:tc>
                <a:tc>
                  <a:txBody>
                    <a:bodyPr/>
                    <a:lstStyle/>
                    <a:p>
                      <a:pPr algn="ctr"/>
                      <a:r>
                        <a:rPr lang="en-US" sz="1800" dirty="0">
                          <a:solidFill>
                            <a:srgbClr val="FF0000"/>
                          </a:solidFill>
                        </a:rPr>
                        <a:t>20</a:t>
                      </a:r>
                    </a:p>
                  </a:txBody>
                  <a:tcPr marL="91439" marR="91439"/>
                </a:tc>
                <a:tc>
                  <a:txBody>
                    <a:bodyPr/>
                    <a:lstStyle/>
                    <a:p>
                      <a:pPr algn="ctr"/>
                      <a:r>
                        <a:rPr lang="en-US" sz="2400" dirty="0">
                          <a:solidFill>
                            <a:srgbClr val="FF0000"/>
                          </a:solidFill>
                        </a:rPr>
                        <a:t>2</a:t>
                      </a:r>
                    </a:p>
                  </a:txBody>
                  <a:tcPr marL="91439" marR="91439"/>
                </a:tc>
                <a:extLst>
                  <a:ext uri="{0D108BD9-81ED-4DB2-BD59-A6C34878D82A}">
                    <a16:rowId xmlns:a16="http://schemas.microsoft.com/office/drawing/2014/main" val="10001"/>
                  </a:ext>
                </a:extLst>
              </a:tr>
              <a:tr h="370050">
                <a:tc>
                  <a:txBody>
                    <a:bodyPr/>
                    <a:lstStyle/>
                    <a:p>
                      <a:pPr algn="ctr"/>
                      <a:r>
                        <a:rPr lang="en-US" sz="2000" dirty="0"/>
                        <a:t> </a:t>
                      </a:r>
                    </a:p>
                  </a:txBody>
                  <a:tcPr marL="91439" marR="91439"/>
                </a:tc>
                <a:tc>
                  <a:txBody>
                    <a:bodyPr/>
                    <a:lstStyle/>
                    <a:p>
                      <a:pPr algn="ctr"/>
                      <a:r>
                        <a:rPr lang="en-US" sz="1800" dirty="0"/>
                        <a:t> </a:t>
                      </a:r>
                    </a:p>
                  </a:txBody>
                  <a:tcPr marL="91439" marR="91439"/>
                </a:tc>
                <a:tc>
                  <a:txBody>
                    <a:bodyPr/>
                    <a:lstStyle/>
                    <a:p>
                      <a:pPr algn="ctr"/>
                      <a:r>
                        <a:rPr lang="en-US" sz="2000" dirty="0"/>
                        <a:t> </a:t>
                      </a:r>
                    </a:p>
                  </a:txBody>
                  <a:tcPr marL="91439" marR="91439"/>
                </a:tc>
                <a:extLst>
                  <a:ext uri="{0D108BD9-81ED-4DB2-BD59-A6C34878D82A}">
                    <a16:rowId xmlns:a16="http://schemas.microsoft.com/office/drawing/2014/main" val="10002"/>
                  </a:ext>
                </a:extLst>
              </a:tr>
              <a:tr h="370050">
                <a:tc>
                  <a:txBody>
                    <a:bodyPr/>
                    <a:lstStyle/>
                    <a:p>
                      <a:pPr algn="l"/>
                      <a:endParaRPr lang="en-US" sz="1800" dirty="0"/>
                    </a:p>
                  </a:txBody>
                  <a:tcPr marL="91439" marR="91439"/>
                </a:tc>
                <a:tc>
                  <a:txBody>
                    <a:bodyPr/>
                    <a:lstStyle/>
                    <a:p>
                      <a:pPr algn="ctr"/>
                      <a:endParaRPr lang="en-US" sz="1800" dirty="0"/>
                    </a:p>
                  </a:txBody>
                  <a:tcPr marL="91439" marR="91439"/>
                </a:tc>
                <a:tc>
                  <a:txBody>
                    <a:bodyPr/>
                    <a:lstStyle/>
                    <a:p>
                      <a:pPr algn="ctr"/>
                      <a:endParaRPr lang="en-US" sz="1800" dirty="0"/>
                    </a:p>
                  </a:txBody>
                  <a:tcPr marL="91439" marR="91439"/>
                </a:tc>
                <a:extLst>
                  <a:ext uri="{0D108BD9-81ED-4DB2-BD59-A6C34878D82A}">
                    <a16:rowId xmlns:a16="http://schemas.microsoft.com/office/drawing/2014/main" val="10003"/>
                  </a:ext>
                </a:extLst>
              </a:tr>
            </a:tbl>
          </a:graphicData>
        </a:graphic>
      </p:graphicFrame>
      <p:cxnSp>
        <p:nvCxnSpPr>
          <p:cNvPr id="19" name="رابط مستقيم 18"/>
          <p:cNvCxnSpPr/>
          <p:nvPr/>
        </p:nvCxnSpPr>
        <p:spPr bwMode="auto">
          <a:xfrm flipH="1">
            <a:off x="2771800" y="1113213"/>
            <a:ext cx="3000172" cy="2027755"/>
          </a:xfrm>
          <a:prstGeom prst="line">
            <a:avLst/>
          </a:prstGeom>
          <a:solidFill>
            <a:srgbClr val="00B8FF"/>
          </a:solidFill>
          <a:ln w="31750" cap="flat" cmpd="sng" algn="ctr">
            <a:solidFill>
              <a:srgbClr val="C00000"/>
            </a:solidFill>
            <a:prstDash val="solid"/>
            <a:round/>
            <a:headEnd type="none" w="med" len="med"/>
            <a:tailEnd type="none" w="med" len="med"/>
          </a:ln>
          <a:effectLst/>
        </p:spPr>
      </p:cxnSp>
      <p:cxnSp>
        <p:nvCxnSpPr>
          <p:cNvPr id="20" name="رابط مستقيم 19"/>
          <p:cNvCxnSpPr>
            <a:endCxn id="31" idx="1"/>
          </p:cNvCxnSpPr>
          <p:nvPr/>
        </p:nvCxnSpPr>
        <p:spPr bwMode="auto">
          <a:xfrm flipH="1">
            <a:off x="3296672" y="1487924"/>
            <a:ext cx="2769646" cy="2159421"/>
          </a:xfrm>
          <a:prstGeom prst="line">
            <a:avLst/>
          </a:prstGeom>
          <a:solidFill>
            <a:srgbClr val="00B8FF"/>
          </a:solidFill>
          <a:ln w="38100" cap="flat" cmpd="sng" algn="ctr">
            <a:solidFill>
              <a:srgbClr val="C00000"/>
            </a:solidFill>
            <a:prstDash val="solid"/>
            <a:round/>
            <a:headEnd type="none" w="med" len="med"/>
            <a:tailEnd type="none" w="med" len="med"/>
          </a:ln>
          <a:effectLst/>
        </p:spPr>
      </p:cxnSp>
      <p:cxnSp>
        <p:nvCxnSpPr>
          <p:cNvPr id="26" name="رابط مستقيم 25"/>
          <p:cNvCxnSpPr/>
          <p:nvPr/>
        </p:nvCxnSpPr>
        <p:spPr bwMode="auto">
          <a:xfrm>
            <a:off x="4019147" y="2297041"/>
            <a:ext cx="332282" cy="541186"/>
          </a:xfrm>
          <a:prstGeom prst="line">
            <a:avLst/>
          </a:prstGeom>
          <a:solidFill>
            <a:srgbClr val="00B8FF"/>
          </a:solidFill>
          <a:ln w="41275" cap="flat" cmpd="sng" algn="ctr">
            <a:solidFill>
              <a:srgbClr val="C00000"/>
            </a:solidFill>
            <a:prstDash val="sysDash"/>
            <a:round/>
            <a:headEnd type="none" w="med" len="med"/>
            <a:tailEnd type="none" w="med" len="med"/>
          </a:ln>
          <a:effectLst/>
        </p:spPr>
      </p:cxnSp>
      <p:sp>
        <p:nvSpPr>
          <p:cNvPr id="31" name="مربع نص 30"/>
          <p:cNvSpPr txBox="1"/>
          <p:nvPr/>
        </p:nvSpPr>
        <p:spPr>
          <a:xfrm>
            <a:off x="3296672" y="3354957"/>
            <a:ext cx="555234" cy="584775"/>
          </a:xfrm>
          <a:prstGeom prst="rect">
            <a:avLst/>
          </a:prstGeom>
          <a:noFill/>
        </p:spPr>
        <p:txBody>
          <a:bodyPr wrap="square" rtlCol="1">
            <a:spAutoFit/>
          </a:bodyPr>
          <a:lstStyle/>
          <a:p>
            <a:r>
              <a:rPr lang="en-US" sz="3200" dirty="0">
                <a:solidFill>
                  <a:srgbClr val="92D050"/>
                </a:solidFill>
              </a:rPr>
              <a:t>t</a:t>
            </a:r>
            <a:r>
              <a:rPr lang="el-GR" b="1" dirty="0">
                <a:solidFill>
                  <a:srgbClr val="92D050"/>
                </a:solidFill>
              </a:rPr>
              <a:t>α</a:t>
            </a:r>
            <a:endParaRPr lang="ar-IQ" b="1" dirty="0">
              <a:solidFill>
                <a:srgbClr val="92D050"/>
              </a:solidFill>
            </a:endParaRPr>
          </a:p>
        </p:txBody>
      </p:sp>
      <p:sp>
        <p:nvSpPr>
          <p:cNvPr id="32" name="مربع نص 31"/>
          <p:cNvSpPr txBox="1"/>
          <p:nvPr/>
        </p:nvSpPr>
        <p:spPr>
          <a:xfrm>
            <a:off x="3581032" y="2394540"/>
            <a:ext cx="555234" cy="584775"/>
          </a:xfrm>
          <a:prstGeom prst="rect">
            <a:avLst/>
          </a:prstGeom>
          <a:noFill/>
        </p:spPr>
        <p:txBody>
          <a:bodyPr wrap="square" rtlCol="1">
            <a:spAutoFit/>
          </a:bodyPr>
          <a:lstStyle/>
          <a:p>
            <a:r>
              <a:rPr lang="en-US" sz="3200" dirty="0">
                <a:solidFill>
                  <a:srgbClr val="FF0000"/>
                </a:solidFill>
              </a:rPr>
              <a:t>t</a:t>
            </a:r>
            <a:r>
              <a:rPr lang="el-GR" b="1" dirty="0">
                <a:solidFill>
                  <a:srgbClr val="FF0000"/>
                </a:solidFill>
              </a:rPr>
              <a:t>α</a:t>
            </a:r>
            <a:endParaRPr lang="ar-IQ" b="1" dirty="0">
              <a:solidFill>
                <a:srgbClr val="FF0000"/>
              </a:solidFill>
            </a:endParaRPr>
          </a:p>
        </p:txBody>
      </p:sp>
      <p:sp>
        <p:nvSpPr>
          <p:cNvPr id="33" name="مخطط انسيابي: دمج 32"/>
          <p:cNvSpPr/>
          <p:nvPr/>
        </p:nvSpPr>
        <p:spPr bwMode="auto">
          <a:xfrm rot="15342343">
            <a:off x="5078506" y="706347"/>
            <a:ext cx="478277" cy="1040898"/>
          </a:xfrm>
          <a:prstGeom prst="flowChartMerg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34" name="مستطيل 33"/>
          <p:cNvSpPr/>
          <p:nvPr/>
        </p:nvSpPr>
        <p:spPr>
          <a:xfrm>
            <a:off x="-41882" y="4636735"/>
            <a:ext cx="3214021" cy="923330"/>
          </a:xfrm>
          <a:prstGeom prst="rect">
            <a:avLst/>
          </a:prstGeom>
        </p:spPr>
        <p:txBody>
          <a:bodyPr wrap="none">
            <a:spAutoFit/>
          </a:bodyPr>
          <a:lstStyle/>
          <a:p>
            <a:r>
              <a:rPr lang="en-US" sz="5400" b="1" dirty="0">
                <a:solidFill>
                  <a:srgbClr val="FF0000"/>
                </a:solidFill>
                <a:latin typeface="Calibri" panose="020F0502020204030204" pitchFamily="34" charset="0"/>
              </a:rPr>
              <a:t>ť</a:t>
            </a:r>
            <a:r>
              <a:rPr lang="el-GR" sz="5400" b="1" dirty="0">
                <a:solidFill>
                  <a:srgbClr val="FF0000"/>
                </a:solidFill>
                <a:latin typeface="Calibri" panose="020F0502020204030204" pitchFamily="34" charset="0"/>
              </a:rPr>
              <a:t>α</a:t>
            </a:r>
            <a:r>
              <a:rPr lang="en-US" sz="5400" b="1" dirty="0">
                <a:solidFill>
                  <a:srgbClr val="FF0000"/>
                </a:solidFill>
                <a:latin typeface="Calibri" panose="020F0502020204030204" pitchFamily="34" charset="0"/>
              </a:rPr>
              <a:t> = t</a:t>
            </a:r>
            <a:r>
              <a:rPr lang="el-GR" sz="5400" b="1" dirty="0">
                <a:solidFill>
                  <a:srgbClr val="FF0000"/>
                </a:solidFill>
                <a:latin typeface="Calibri" panose="020F0502020204030204" pitchFamily="34" charset="0"/>
              </a:rPr>
              <a:t>α</a:t>
            </a:r>
            <a:r>
              <a:rPr lang="en-US" sz="5400" b="1" dirty="0">
                <a:solidFill>
                  <a:srgbClr val="FF0000"/>
                </a:solidFill>
                <a:latin typeface="Calibri" panose="020F0502020204030204" pitchFamily="34" charset="0"/>
              </a:rPr>
              <a:t>/tₒ </a:t>
            </a:r>
          </a:p>
        </p:txBody>
      </p:sp>
      <p:cxnSp>
        <p:nvCxnSpPr>
          <p:cNvPr id="35" name="رابط مستقيم 34"/>
          <p:cNvCxnSpPr/>
          <p:nvPr/>
        </p:nvCxnSpPr>
        <p:spPr bwMode="auto">
          <a:xfrm flipH="1">
            <a:off x="3184813" y="1399778"/>
            <a:ext cx="2114236" cy="2726329"/>
          </a:xfrm>
          <a:prstGeom prst="line">
            <a:avLst/>
          </a:prstGeom>
          <a:solidFill>
            <a:srgbClr val="00B8FF"/>
          </a:solidFill>
          <a:ln w="28575" cap="flat" cmpd="sng" algn="ctr">
            <a:solidFill>
              <a:srgbClr val="00B050"/>
            </a:solidFill>
            <a:prstDash val="solid"/>
            <a:round/>
            <a:headEnd type="none" w="med" len="med"/>
            <a:tailEnd type="none" w="med" len="med"/>
          </a:ln>
          <a:effectLst/>
        </p:spPr>
      </p:cxnSp>
      <p:cxnSp>
        <p:nvCxnSpPr>
          <p:cNvPr id="36" name="رابط مستقيم 35"/>
          <p:cNvCxnSpPr/>
          <p:nvPr/>
        </p:nvCxnSpPr>
        <p:spPr bwMode="auto">
          <a:xfrm flipH="1">
            <a:off x="3736773" y="1872014"/>
            <a:ext cx="1889444" cy="2690698"/>
          </a:xfrm>
          <a:prstGeom prst="line">
            <a:avLst/>
          </a:prstGeom>
          <a:solidFill>
            <a:srgbClr val="00B8FF"/>
          </a:solidFill>
          <a:ln w="28575" cap="flat" cmpd="sng" algn="ctr">
            <a:solidFill>
              <a:srgbClr val="00B050"/>
            </a:solidFill>
            <a:prstDash val="solid"/>
            <a:round/>
            <a:headEnd type="none" w="med" len="med"/>
            <a:tailEnd type="none" w="med" len="med"/>
          </a:ln>
          <a:effectLst/>
        </p:spPr>
      </p:cxnSp>
      <p:sp>
        <p:nvSpPr>
          <p:cNvPr id="41" name="مخطط انسيابي: دمج 40"/>
          <p:cNvSpPr/>
          <p:nvPr/>
        </p:nvSpPr>
        <p:spPr bwMode="auto">
          <a:xfrm>
            <a:off x="4547114" y="1107419"/>
            <a:ext cx="1043830" cy="495745"/>
          </a:xfrm>
          <a:prstGeom prst="flowChartMerg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graphicFrame>
        <p:nvGraphicFramePr>
          <p:cNvPr id="42" name="جدول 41"/>
          <p:cNvGraphicFramePr>
            <a:graphicFrameLocks noGrp="1"/>
          </p:cNvGraphicFramePr>
          <p:nvPr>
            <p:extLst>
              <p:ext uri="{D42A27DB-BD31-4B8C-83A1-F6EECF244321}">
                <p14:modId xmlns:p14="http://schemas.microsoft.com/office/powerpoint/2010/main" val="1116198595"/>
              </p:ext>
            </p:extLst>
          </p:nvPr>
        </p:nvGraphicFramePr>
        <p:xfrm>
          <a:off x="4167228" y="5013176"/>
          <a:ext cx="4643436" cy="460755"/>
        </p:xfrm>
        <a:graphic>
          <a:graphicData uri="http://schemas.openxmlformats.org/drawingml/2006/table">
            <a:tbl>
              <a:tblPr firstRow="1" bandRow="1">
                <a:tableStyleId>{5C22544A-7EE6-4342-B048-85BDC9FD1C3A}</a:tableStyleId>
              </a:tblPr>
              <a:tblGrid>
                <a:gridCol w="1547812">
                  <a:extLst>
                    <a:ext uri="{9D8B030D-6E8A-4147-A177-3AD203B41FA5}">
                      <a16:colId xmlns:a16="http://schemas.microsoft.com/office/drawing/2014/main" val="20000"/>
                    </a:ext>
                  </a:extLst>
                </a:gridCol>
                <a:gridCol w="1547812">
                  <a:extLst>
                    <a:ext uri="{9D8B030D-6E8A-4147-A177-3AD203B41FA5}">
                      <a16:colId xmlns:a16="http://schemas.microsoft.com/office/drawing/2014/main" val="20001"/>
                    </a:ext>
                  </a:extLst>
                </a:gridCol>
                <a:gridCol w="1547812">
                  <a:extLst>
                    <a:ext uri="{9D8B030D-6E8A-4147-A177-3AD203B41FA5}">
                      <a16:colId xmlns:a16="http://schemas.microsoft.com/office/drawing/2014/main" val="20002"/>
                    </a:ext>
                  </a:extLst>
                </a:gridCol>
              </a:tblGrid>
              <a:tr h="460755">
                <a:tc>
                  <a:txBody>
                    <a:bodyPr/>
                    <a:lstStyle/>
                    <a:p>
                      <a:pPr algn="ctr"/>
                      <a:r>
                        <a:rPr lang="en-US" sz="2000" b="0" dirty="0">
                          <a:solidFill>
                            <a:srgbClr val="00B050"/>
                          </a:solidFill>
                        </a:rPr>
                        <a:t>40</a:t>
                      </a:r>
                    </a:p>
                  </a:txBody>
                  <a:tcPr marL="91439" marR="91439">
                    <a:solidFill>
                      <a:schemeClr val="bg2">
                        <a:lumMod val="40000"/>
                        <a:lumOff val="60000"/>
                      </a:schemeClr>
                    </a:solidFill>
                  </a:tcPr>
                </a:tc>
                <a:tc>
                  <a:txBody>
                    <a:bodyPr/>
                    <a:lstStyle/>
                    <a:p>
                      <a:pPr algn="ctr"/>
                      <a:r>
                        <a:rPr lang="en-US" sz="1800" b="1" dirty="0">
                          <a:solidFill>
                            <a:srgbClr val="00B050"/>
                          </a:solidFill>
                        </a:rPr>
                        <a:t>25</a:t>
                      </a:r>
                    </a:p>
                  </a:txBody>
                  <a:tcPr marL="91439" marR="91439">
                    <a:solidFill>
                      <a:schemeClr val="bg2">
                        <a:lumMod val="40000"/>
                        <a:lumOff val="60000"/>
                      </a:schemeClr>
                    </a:solidFill>
                  </a:tcPr>
                </a:tc>
                <a:tc>
                  <a:txBody>
                    <a:bodyPr/>
                    <a:lstStyle/>
                    <a:p>
                      <a:pPr algn="ctr"/>
                      <a:r>
                        <a:rPr lang="en-US" sz="2000" b="1" dirty="0">
                          <a:solidFill>
                            <a:srgbClr val="00B050"/>
                          </a:solidFill>
                        </a:rPr>
                        <a:t>2.5</a:t>
                      </a:r>
                    </a:p>
                  </a:txBody>
                  <a:tcPr marL="91439" marR="91439">
                    <a:solidFill>
                      <a:schemeClr val="bg2">
                        <a:lumMod val="40000"/>
                        <a:lumOff val="60000"/>
                      </a:schemeClr>
                    </a:solidFill>
                  </a:tcPr>
                </a:tc>
                <a:extLst>
                  <a:ext uri="{0D108BD9-81ED-4DB2-BD59-A6C34878D82A}">
                    <a16:rowId xmlns:a16="http://schemas.microsoft.com/office/drawing/2014/main" val="10000"/>
                  </a:ext>
                </a:extLst>
              </a:tr>
            </a:tbl>
          </a:graphicData>
        </a:graphic>
      </p:graphicFrame>
      <p:cxnSp>
        <p:nvCxnSpPr>
          <p:cNvPr id="43" name="رابط مستقيم 42"/>
          <p:cNvCxnSpPr/>
          <p:nvPr/>
        </p:nvCxnSpPr>
        <p:spPr bwMode="auto">
          <a:xfrm>
            <a:off x="3716782" y="3413333"/>
            <a:ext cx="495178" cy="375707"/>
          </a:xfrm>
          <a:prstGeom prst="line">
            <a:avLst/>
          </a:prstGeom>
          <a:solidFill>
            <a:srgbClr val="00B8FF"/>
          </a:solidFill>
          <a:ln w="38100" cap="flat" cmpd="sng" algn="ctr">
            <a:solidFill>
              <a:srgbClr val="00B050"/>
            </a:solidFill>
            <a:prstDash val="dash"/>
            <a:round/>
            <a:headEnd type="none" w="med" len="med"/>
            <a:tailEnd type="none" w="med" len="med"/>
          </a:ln>
          <a:effectLst/>
        </p:spPr>
      </p:cxnSp>
      <p:graphicFrame>
        <p:nvGraphicFramePr>
          <p:cNvPr id="47" name="جدول 46"/>
          <p:cNvGraphicFramePr>
            <a:graphicFrameLocks noGrp="1"/>
          </p:cNvGraphicFramePr>
          <p:nvPr>
            <p:extLst>
              <p:ext uri="{D42A27DB-BD31-4B8C-83A1-F6EECF244321}">
                <p14:modId xmlns:p14="http://schemas.microsoft.com/office/powerpoint/2010/main" val="2457392031"/>
              </p:ext>
            </p:extLst>
          </p:nvPr>
        </p:nvGraphicFramePr>
        <p:xfrm>
          <a:off x="4173943" y="5560065"/>
          <a:ext cx="4643436" cy="411480"/>
        </p:xfrm>
        <a:graphic>
          <a:graphicData uri="http://schemas.openxmlformats.org/drawingml/2006/table">
            <a:tbl>
              <a:tblPr firstRow="1" bandRow="1">
                <a:tableStyleId>{5C22544A-7EE6-4342-B048-85BDC9FD1C3A}</a:tableStyleId>
              </a:tblPr>
              <a:tblGrid>
                <a:gridCol w="1547812">
                  <a:extLst>
                    <a:ext uri="{9D8B030D-6E8A-4147-A177-3AD203B41FA5}">
                      <a16:colId xmlns:a16="http://schemas.microsoft.com/office/drawing/2014/main" val="20000"/>
                    </a:ext>
                  </a:extLst>
                </a:gridCol>
                <a:gridCol w="1547812">
                  <a:extLst>
                    <a:ext uri="{9D8B030D-6E8A-4147-A177-3AD203B41FA5}">
                      <a16:colId xmlns:a16="http://schemas.microsoft.com/office/drawing/2014/main" val="20001"/>
                    </a:ext>
                  </a:extLst>
                </a:gridCol>
                <a:gridCol w="1547812">
                  <a:extLst>
                    <a:ext uri="{9D8B030D-6E8A-4147-A177-3AD203B41FA5}">
                      <a16:colId xmlns:a16="http://schemas.microsoft.com/office/drawing/2014/main" val="20002"/>
                    </a:ext>
                  </a:extLst>
                </a:gridCol>
              </a:tblGrid>
              <a:tr h="411480">
                <a:tc>
                  <a:txBody>
                    <a:bodyPr/>
                    <a:lstStyle/>
                    <a:p>
                      <a:pPr algn="ctr"/>
                      <a:r>
                        <a:rPr lang="en-US" sz="2000" dirty="0">
                          <a:solidFill>
                            <a:srgbClr val="002060"/>
                          </a:solidFill>
                        </a:rPr>
                        <a:t>60</a:t>
                      </a:r>
                    </a:p>
                  </a:txBody>
                  <a:tcPr marL="91439" marR="91439"/>
                </a:tc>
                <a:tc>
                  <a:txBody>
                    <a:bodyPr/>
                    <a:lstStyle/>
                    <a:p>
                      <a:pPr algn="ctr"/>
                      <a:r>
                        <a:rPr lang="en-US" sz="1800" dirty="0">
                          <a:solidFill>
                            <a:srgbClr val="002060"/>
                          </a:solidFill>
                        </a:rPr>
                        <a:t>30</a:t>
                      </a:r>
                    </a:p>
                  </a:txBody>
                  <a:tcPr marL="91439" marR="91439"/>
                </a:tc>
                <a:tc>
                  <a:txBody>
                    <a:bodyPr/>
                    <a:lstStyle/>
                    <a:p>
                      <a:pPr algn="ctr"/>
                      <a:r>
                        <a:rPr lang="en-US" sz="2000" dirty="0">
                          <a:solidFill>
                            <a:srgbClr val="002060"/>
                          </a:solidFill>
                        </a:rPr>
                        <a:t>3</a:t>
                      </a:r>
                    </a:p>
                  </a:txBody>
                  <a:tcPr marL="91439" marR="91439"/>
                </a:tc>
                <a:extLst>
                  <a:ext uri="{0D108BD9-81ED-4DB2-BD59-A6C34878D82A}">
                    <a16:rowId xmlns:a16="http://schemas.microsoft.com/office/drawing/2014/main" val="10000"/>
                  </a:ext>
                </a:extLst>
              </a:tr>
            </a:tbl>
          </a:graphicData>
        </a:graphic>
      </p:graphicFrame>
      <p:graphicFrame>
        <p:nvGraphicFramePr>
          <p:cNvPr id="48" name="جدول 47"/>
          <p:cNvGraphicFramePr>
            <a:graphicFrameLocks noGrp="1"/>
          </p:cNvGraphicFramePr>
          <p:nvPr>
            <p:extLst>
              <p:ext uri="{D42A27DB-BD31-4B8C-83A1-F6EECF244321}">
                <p14:modId xmlns:p14="http://schemas.microsoft.com/office/powerpoint/2010/main" val="982090866"/>
              </p:ext>
            </p:extLst>
          </p:nvPr>
        </p:nvGraphicFramePr>
        <p:xfrm>
          <a:off x="4198319" y="6021288"/>
          <a:ext cx="4643436" cy="417195"/>
        </p:xfrm>
        <a:graphic>
          <a:graphicData uri="http://schemas.openxmlformats.org/drawingml/2006/table">
            <a:tbl>
              <a:tblPr firstRow="1" bandRow="1">
                <a:tableStyleId>{5C22544A-7EE6-4342-B048-85BDC9FD1C3A}</a:tableStyleId>
              </a:tblPr>
              <a:tblGrid>
                <a:gridCol w="1547812">
                  <a:extLst>
                    <a:ext uri="{9D8B030D-6E8A-4147-A177-3AD203B41FA5}">
                      <a16:colId xmlns:a16="http://schemas.microsoft.com/office/drawing/2014/main" val="20000"/>
                    </a:ext>
                  </a:extLst>
                </a:gridCol>
                <a:gridCol w="1547812">
                  <a:extLst>
                    <a:ext uri="{9D8B030D-6E8A-4147-A177-3AD203B41FA5}">
                      <a16:colId xmlns:a16="http://schemas.microsoft.com/office/drawing/2014/main" val="20001"/>
                    </a:ext>
                  </a:extLst>
                </a:gridCol>
                <a:gridCol w="1547812">
                  <a:extLst>
                    <a:ext uri="{9D8B030D-6E8A-4147-A177-3AD203B41FA5}">
                      <a16:colId xmlns:a16="http://schemas.microsoft.com/office/drawing/2014/main" val="20002"/>
                    </a:ext>
                  </a:extLst>
                </a:gridCol>
              </a:tblGrid>
              <a:tr h="417195">
                <a:tc>
                  <a:txBody>
                    <a:bodyPr/>
                    <a:lstStyle/>
                    <a:p>
                      <a:pPr algn="ctr"/>
                      <a:r>
                        <a:rPr lang="en-US" sz="1800" dirty="0"/>
                        <a:t>80</a:t>
                      </a:r>
                    </a:p>
                  </a:txBody>
                  <a:tcPr marL="91439" marR="91439"/>
                </a:tc>
                <a:tc>
                  <a:txBody>
                    <a:bodyPr/>
                    <a:lstStyle/>
                    <a:p>
                      <a:pPr algn="ctr"/>
                      <a:r>
                        <a:rPr lang="en-US" sz="1800" dirty="0"/>
                        <a:t>40</a:t>
                      </a:r>
                    </a:p>
                  </a:txBody>
                  <a:tcPr marL="91439" marR="91439"/>
                </a:tc>
                <a:tc>
                  <a:txBody>
                    <a:bodyPr/>
                    <a:lstStyle/>
                    <a:p>
                      <a:pPr algn="ctr"/>
                      <a:r>
                        <a:rPr lang="en-US" sz="1800" dirty="0"/>
                        <a:t>4</a:t>
                      </a:r>
                    </a:p>
                  </a:txBody>
                  <a:tcPr marL="91439" marR="91439"/>
                </a:tc>
                <a:extLst>
                  <a:ext uri="{0D108BD9-81ED-4DB2-BD59-A6C34878D82A}">
                    <a16:rowId xmlns:a16="http://schemas.microsoft.com/office/drawing/2014/main" val="10000"/>
                  </a:ext>
                </a:extLst>
              </a:tr>
            </a:tbl>
          </a:graphicData>
        </a:graphic>
      </p:graphicFrame>
      <p:sp>
        <p:nvSpPr>
          <p:cNvPr id="14" name="عنصر نائب للتذييل 13"/>
          <p:cNvSpPr>
            <a:spLocks noGrp="1"/>
          </p:cNvSpPr>
          <p:nvPr>
            <p:ph type="ftr" idx="11"/>
          </p:nvPr>
        </p:nvSpPr>
        <p:spPr/>
        <p:txBody>
          <a:bodyPr/>
          <a:lstStyle/>
          <a:p>
            <a:pPr>
              <a:defRPr/>
            </a:pPr>
            <a:r>
              <a:rPr lang="en-US">
                <a:solidFill>
                  <a:srgbClr val="FFFFCC"/>
                </a:solidFill>
              </a:rPr>
              <a:t>1</a:t>
            </a:r>
          </a:p>
        </p:txBody>
      </p:sp>
      <p:sp>
        <p:nvSpPr>
          <p:cNvPr id="2" name="عنصر نائب للتاريخ 1">
            <a:extLst>
              <a:ext uri="{FF2B5EF4-FFF2-40B4-BE49-F238E27FC236}">
                <a16:creationId xmlns:a16="http://schemas.microsoft.com/office/drawing/2014/main" id="{1EDFE1C9-0721-9ABB-6ADF-3CECC434EBF8}"/>
              </a:ext>
            </a:extLst>
          </p:cNvPr>
          <p:cNvSpPr>
            <a:spLocks noGrp="1"/>
          </p:cNvSpPr>
          <p:nvPr>
            <p:ph type="dt" idx="10"/>
          </p:nvPr>
        </p:nvSpPr>
        <p:spPr/>
        <p:txBody>
          <a:bodyPr/>
          <a:lstStyle/>
          <a:p>
            <a:pPr>
              <a:defRPr/>
            </a:pPr>
            <a:fld id="{D4F0FD4F-77FD-4D91-B585-B4A1F35C5A6E}"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410517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0-#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down)">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fill="hold"/>
                                        <p:tgtEl>
                                          <p:spTgt spid="31"/>
                                        </p:tgtEl>
                                        <p:attrNameLst>
                                          <p:attrName>ppt_x</p:attrName>
                                        </p:attrNameLst>
                                      </p:cBhvr>
                                      <p:tavLst>
                                        <p:tav tm="0">
                                          <p:val>
                                            <p:strVal val="0-#ppt_w/2"/>
                                          </p:val>
                                        </p:tav>
                                        <p:tav tm="100000">
                                          <p:val>
                                            <p:strVal val="#ppt_x"/>
                                          </p:val>
                                        </p:tav>
                                      </p:tavLst>
                                    </p:anim>
                                    <p:anim calcmode="lin" valueType="num">
                                      <p:cBhvr additive="base">
                                        <p:cTn id="11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fill="hold"/>
                                        <p:tgtEl>
                                          <p:spTgt spid="41"/>
                                        </p:tgtEl>
                                        <p:attrNameLst>
                                          <p:attrName>ppt_x</p:attrName>
                                        </p:attrNameLst>
                                      </p:cBhvr>
                                      <p:tavLst>
                                        <p:tav tm="0">
                                          <p:val>
                                            <p:strVal val="#ppt_x"/>
                                          </p:val>
                                        </p:tav>
                                        <p:tav tm="100000">
                                          <p:val>
                                            <p:strVal val="#ppt_x"/>
                                          </p:val>
                                        </p:tav>
                                      </p:tavLst>
                                    </p:anim>
                                    <p:anim calcmode="lin" valueType="num">
                                      <p:cBhvr additive="base">
                                        <p:cTn id="11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down)">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wipe(down)">
                                      <p:cBhvr>
                                        <p:cTn id="127" dur="500"/>
                                        <p:tgtEl>
                                          <p:spTgt spid="4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wipe(down)">
                                      <p:cBhvr>
                                        <p:cTn id="1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P spid="17" grpId="0"/>
      <p:bldP spid="31" grpId="0"/>
      <p:bldP spid="32" grpId="0"/>
      <p:bldP spid="33" grpId="0" animBg="1"/>
      <p:bldP spid="34" grpId="0"/>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75787" y="531520"/>
            <a:ext cx="6738965" cy="6326480"/>
          </a:xfrm>
          <a:prstGeom prst="rect">
            <a:avLst/>
          </a:prstGeom>
          <a:noFill/>
          <a:ln w="9525">
            <a:noFill/>
            <a:miter lim="800000"/>
            <a:headEnd/>
            <a:tailEnd/>
          </a:ln>
          <a:effectLst/>
        </p:spPr>
      </p:pic>
      <p:sp>
        <p:nvSpPr>
          <p:cNvPr id="4" name="مربع نص 3"/>
          <p:cNvSpPr txBox="1"/>
          <p:nvPr/>
        </p:nvSpPr>
        <p:spPr>
          <a:xfrm>
            <a:off x="214282" y="2428868"/>
            <a:ext cx="714380" cy="523220"/>
          </a:xfrm>
          <a:prstGeom prst="rect">
            <a:avLst/>
          </a:prstGeom>
          <a:noFill/>
        </p:spPr>
        <p:txBody>
          <a:bodyPr wrap="square" rtlCol="0">
            <a:spAutoFit/>
          </a:bodyPr>
          <a:lstStyle/>
          <a:p>
            <a:r>
              <a:rPr lang="en-US" sz="2800" b="1" dirty="0">
                <a:solidFill>
                  <a:prstClr val="black"/>
                </a:solidFill>
              </a:rPr>
              <a:t> </a:t>
            </a:r>
            <a:r>
              <a:rPr lang="en-US" sz="2800" b="1" i="1" dirty="0">
                <a:solidFill>
                  <a:srgbClr val="FF0000"/>
                </a:solidFill>
              </a:rPr>
              <a:t>t'</a:t>
            </a:r>
            <a:r>
              <a:rPr lang="el-GR" sz="2800" b="1" i="1" dirty="0">
                <a:solidFill>
                  <a:srgbClr val="FF0000"/>
                </a:solidFill>
              </a:rPr>
              <a:t>α</a:t>
            </a:r>
            <a:r>
              <a:rPr lang="en-US" sz="2800" b="1" i="1" dirty="0">
                <a:solidFill>
                  <a:srgbClr val="FF0000"/>
                </a:solidFill>
              </a:rPr>
              <a:t> </a:t>
            </a:r>
          </a:p>
        </p:txBody>
      </p:sp>
      <p:sp>
        <p:nvSpPr>
          <p:cNvPr id="5" name="مربع نص 4"/>
          <p:cNvSpPr txBox="1"/>
          <p:nvPr/>
        </p:nvSpPr>
        <p:spPr>
          <a:xfrm>
            <a:off x="2500298" y="5715016"/>
            <a:ext cx="519694" cy="584775"/>
          </a:xfrm>
          <a:prstGeom prst="rect">
            <a:avLst/>
          </a:prstGeom>
          <a:noFill/>
        </p:spPr>
        <p:txBody>
          <a:bodyPr wrap="none" rtlCol="0">
            <a:spAutoFit/>
          </a:bodyPr>
          <a:lstStyle/>
          <a:p>
            <a:r>
              <a:rPr lang="en-US" sz="3200" dirty="0">
                <a:solidFill>
                  <a:prstClr val="black"/>
                </a:solidFill>
              </a:rPr>
              <a:t> </a:t>
            </a:r>
            <a:r>
              <a:rPr lang="el-GR" sz="3200" b="1" i="1" dirty="0">
                <a:solidFill>
                  <a:srgbClr val="FF0000"/>
                </a:solidFill>
              </a:rPr>
              <a:t>α</a:t>
            </a:r>
            <a:endParaRPr lang="en-US" sz="3200" b="1" i="1" dirty="0">
              <a:solidFill>
                <a:srgbClr val="FF0000"/>
              </a:solidFill>
            </a:endParaRPr>
          </a:p>
        </p:txBody>
      </p:sp>
      <p:sp>
        <p:nvSpPr>
          <p:cNvPr id="6" name="مربع نص 5"/>
          <p:cNvSpPr txBox="1"/>
          <p:nvPr/>
        </p:nvSpPr>
        <p:spPr>
          <a:xfrm>
            <a:off x="6529310" y="1928235"/>
            <a:ext cx="2614690" cy="3447098"/>
          </a:xfrm>
          <a:prstGeom prst="rect">
            <a:avLst/>
          </a:prstGeom>
          <a:noFill/>
        </p:spPr>
        <p:txBody>
          <a:bodyPr wrap="square" rtlCol="0">
            <a:spAutoFit/>
          </a:bodyPr>
          <a:lstStyle/>
          <a:p>
            <a:r>
              <a:rPr lang="en-US" sz="2000" b="1" dirty="0">
                <a:solidFill>
                  <a:prstClr val="black"/>
                </a:solidFill>
              </a:rPr>
              <a:t> for 1B,t’</a:t>
            </a:r>
            <a:r>
              <a:rPr lang="el-GR" sz="2000" b="1" dirty="0">
                <a:solidFill>
                  <a:prstClr val="black"/>
                </a:solidFill>
              </a:rPr>
              <a:t>α</a:t>
            </a:r>
            <a:r>
              <a:rPr lang="en-US" sz="2000" b="1" dirty="0">
                <a:solidFill>
                  <a:prstClr val="black"/>
                </a:solidFill>
              </a:rPr>
              <a:t>=1for all</a:t>
            </a:r>
          </a:p>
          <a:p>
            <a:r>
              <a:rPr lang="en-US" b="1" dirty="0">
                <a:solidFill>
                  <a:prstClr val="black"/>
                </a:solidFill>
              </a:rPr>
              <a:t>value  of </a:t>
            </a:r>
            <a:r>
              <a:rPr lang="el-GR" b="1" dirty="0">
                <a:solidFill>
                  <a:prstClr val="black"/>
                </a:solidFill>
              </a:rPr>
              <a:t>α</a:t>
            </a:r>
            <a:endParaRPr lang="en-US" b="1"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10" name="مربع نص 2"/>
          <p:cNvSpPr txBox="1"/>
          <p:nvPr/>
        </p:nvSpPr>
        <p:spPr>
          <a:xfrm rot="16200000">
            <a:off x="-895844" y="3775565"/>
            <a:ext cx="2286016" cy="584775"/>
          </a:xfrm>
          <a:prstGeom prst="rect">
            <a:avLst/>
          </a:prstGeom>
          <a:solidFill>
            <a:schemeClr val="bg1"/>
          </a:solidFill>
        </p:spPr>
        <p:txBody>
          <a:bodyPr wrap="square" rtlCol="0">
            <a:spAutoFit/>
          </a:bodyPr>
          <a:lstStyle/>
          <a:p>
            <a:r>
              <a:rPr lang="en-US" sz="3200" b="1" dirty="0">
                <a:solidFill>
                  <a:prstClr val="black"/>
                </a:solidFill>
              </a:rPr>
              <a:t>t'</a:t>
            </a:r>
            <a:r>
              <a:rPr lang="el-GR" sz="3200" b="1" dirty="0">
                <a:solidFill>
                  <a:prstClr val="black"/>
                </a:solidFill>
              </a:rPr>
              <a:t>α</a:t>
            </a:r>
            <a:r>
              <a:rPr lang="en-US" sz="3200" b="1" dirty="0">
                <a:solidFill>
                  <a:prstClr val="black"/>
                </a:solidFill>
              </a:rPr>
              <a:t> =t</a:t>
            </a:r>
            <a:r>
              <a:rPr lang="el-GR" sz="3200" b="1" dirty="0">
                <a:solidFill>
                  <a:prstClr val="black"/>
                </a:solidFill>
              </a:rPr>
              <a:t>α/</a:t>
            </a:r>
            <a:r>
              <a:rPr lang="en-US" sz="3200" b="1" dirty="0">
                <a:solidFill>
                  <a:prstClr val="black"/>
                </a:solidFill>
              </a:rPr>
              <a:t>t</a:t>
            </a:r>
            <a:r>
              <a:rPr lang="en-US" sz="2400" b="1" dirty="0">
                <a:solidFill>
                  <a:prstClr val="black"/>
                </a:solidFill>
              </a:rPr>
              <a:t>o</a:t>
            </a:r>
          </a:p>
        </p:txBody>
      </p:sp>
      <p:sp>
        <p:nvSpPr>
          <p:cNvPr id="7" name="مستطيل 6"/>
          <p:cNvSpPr/>
          <p:nvPr/>
        </p:nvSpPr>
        <p:spPr>
          <a:xfrm>
            <a:off x="214282" y="-315416"/>
            <a:ext cx="8856984" cy="1261884"/>
          </a:xfrm>
          <a:prstGeom prst="rect">
            <a:avLst/>
          </a:prstGeom>
        </p:spPr>
        <p:txBody>
          <a:bodyPr wrap="square">
            <a:spAutoFit/>
          </a:bodyPr>
          <a:lstStyle/>
          <a:p>
            <a:pPr lvl="0"/>
            <a:endParaRPr lang="en-US" sz="2800" dirty="0">
              <a:solidFill>
                <a:srgbClr val="000000"/>
              </a:solidFill>
              <a:latin typeface="Times New Roman" panose="02020603050405020304" pitchFamily="18" charset="0"/>
              <a:cs typeface="Times New Roman" panose="02020603050405020304" pitchFamily="18" charset="0"/>
            </a:endParaRPr>
          </a:p>
          <a:p>
            <a:pPr lvl="0" algn="r" rtl="1"/>
            <a:r>
              <a:rPr lang="en-US" sz="2400" dirty="0">
                <a:solidFill>
                  <a:srgbClr val="000000"/>
                </a:solidFill>
                <a:latin typeface="Times New Roman" panose="02020603050405020304" pitchFamily="18" charset="0"/>
                <a:cs typeface="Times New Roman" panose="02020603050405020304" pitchFamily="18" charset="0"/>
              </a:rPr>
              <a:t>7</a:t>
            </a:r>
            <a:r>
              <a:rPr lang="ar-SA" sz="2400" dirty="0">
                <a:solidFill>
                  <a:srgbClr val="000000"/>
                </a:solidFill>
                <a:latin typeface="Times New Roman" panose="02020603050405020304" pitchFamily="18" charset="0"/>
                <a:cs typeface="Times New Roman" panose="02020603050405020304" pitchFamily="18" charset="0"/>
              </a:rPr>
              <a:t>- اسقاط قيم   </a:t>
            </a:r>
            <a:r>
              <a:rPr lang="en-US" sz="2400" dirty="0">
                <a:solidFill>
                  <a:srgbClr val="000000"/>
                </a:solidFill>
                <a:latin typeface="Times New Roman" panose="02020603050405020304" pitchFamily="18" charset="0"/>
                <a:cs typeface="Times New Roman" panose="02020603050405020304" pitchFamily="18" charset="0"/>
              </a:rPr>
              <a:t>ť</a:t>
            </a:r>
            <a:r>
              <a:rPr lang="el-GR" sz="2400" dirty="0">
                <a:solidFill>
                  <a:srgbClr val="000000"/>
                </a:solidFill>
                <a:latin typeface="Times New Roman" panose="02020603050405020304" pitchFamily="18" charset="0"/>
                <a:cs typeface="Times New Roman" panose="02020603050405020304" pitchFamily="18" charset="0"/>
              </a:rPr>
              <a:t>α</a:t>
            </a:r>
            <a:r>
              <a:rPr lang="ar-SA" sz="2400" dirty="0">
                <a:solidFill>
                  <a:srgbClr val="FF0000"/>
                </a:solidFill>
                <a:latin typeface="Times New Roman" panose="02020603050405020304" pitchFamily="18" charset="0"/>
                <a:cs typeface="Times New Roman" panose="02020603050405020304" pitchFamily="18" charset="0"/>
              </a:rPr>
              <a:t> </a:t>
            </a:r>
            <a:r>
              <a:rPr lang="ar-SA" sz="2400" dirty="0">
                <a:solidFill>
                  <a:srgbClr val="000000"/>
                </a:solidFill>
                <a:latin typeface="Times New Roman" panose="02020603050405020304" pitchFamily="18" charset="0"/>
                <a:cs typeface="Times New Roman" panose="02020603050405020304" pitchFamily="18" charset="0"/>
              </a:rPr>
              <a:t> على الاحداثي الصادي مقابل  قيم</a:t>
            </a:r>
            <a:r>
              <a:rPr lang="el-GR" sz="2400" dirty="0">
                <a:solidFill>
                  <a:srgbClr val="FF0000"/>
                </a:solidFill>
                <a:latin typeface="Times New Roman" panose="02020603050405020304" pitchFamily="18" charset="0"/>
                <a:cs typeface="Times New Roman" panose="02020603050405020304" pitchFamily="18" charset="0"/>
              </a:rPr>
              <a:t>α</a:t>
            </a:r>
            <a:r>
              <a:rPr lang="el-GR" sz="2400" dirty="0">
                <a:solidFill>
                  <a:srgbClr val="000000"/>
                </a:solidFill>
                <a:latin typeface="Times New Roman" panose="02020603050405020304" pitchFamily="18" charset="0"/>
                <a:cs typeface="Times New Roman" panose="02020603050405020304" pitchFamily="18" charset="0"/>
              </a:rPr>
              <a:t> </a:t>
            </a:r>
            <a:r>
              <a:rPr lang="ar-SA" sz="2400" dirty="0">
                <a:solidFill>
                  <a:srgbClr val="000000"/>
                </a:solidFill>
                <a:latin typeface="Times New Roman" panose="02020603050405020304" pitchFamily="18" charset="0"/>
                <a:cs typeface="Times New Roman" panose="02020603050405020304" pitchFamily="18" charset="0"/>
              </a:rPr>
              <a:t>على الاحداثي السيني فنحصل على منحني الطية  في المخطط التالي:</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2" name="مربع نص 1"/>
          <p:cNvSpPr txBox="1"/>
          <p:nvPr/>
        </p:nvSpPr>
        <p:spPr>
          <a:xfrm>
            <a:off x="1403648" y="6457890"/>
            <a:ext cx="2912488" cy="400110"/>
          </a:xfrm>
          <a:prstGeom prst="rect">
            <a:avLst/>
          </a:prstGeom>
          <a:solidFill>
            <a:schemeClr val="bg2"/>
          </a:solidFill>
        </p:spPr>
        <p:txBody>
          <a:bodyPr wrap="square" rtlCol="1">
            <a:spAutoFit/>
          </a:bodyPr>
          <a:lstStyle/>
          <a:p>
            <a:r>
              <a:rPr lang="ar-IQ" sz="2000" dirty="0"/>
              <a:t>زاوية ميل المماسات</a:t>
            </a:r>
          </a:p>
        </p:txBody>
      </p:sp>
      <p:sp>
        <p:nvSpPr>
          <p:cNvPr id="3" name="مستطيل 2"/>
          <p:cNvSpPr/>
          <p:nvPr/>
        </p:nvSpPr>
        <p:spPr>
          <a:xfrm>
            <a:off x="6444208" y="4965320"/>
            <a:ext cx="4572000" cy="923330"/>
          </a:xfrm>
          <a:prstGeom prst="rect">
            <a:avLst/>
          </a:prstGeom>
        </p:spPr>
        <p:txBody>
          <a:bodyPr>
            <a:spAutoFit/>
          </a:bodyPr>
          <a:lstStyle/>
          <a:p>
            <a:r>
              <a:rPr lang="en-US" b="1" dirty="0">
                <a:solidFill>
                  <a:prstClr val="black"/>
                </a:solidFill>
              </a:rPr>
              <a:t>For class2,T</a:t>
            </a:r>
            <a:r>
              <a:rPr lang="el-GR" b="1" dirty="0">
                <a:solidFill>
                  <a:prstClr val="black"/>
                </a:solidFill>
              </a:rPr>
              <a:t>α</a:t>
            </a:r>
            <a:r>
              <a:rPr lang="en-US" b="1" dirty="0">
                <a:solidFill>
                  <a:prstClr val="black"/>
                </a:solidFill>
              </a:rPr>
              <a:t> constant for</a:t>
            </a:r>
          </a:p>
          <a:p>
            <a:r>
              <a:rPr lang="en-US" b="1" dirty="0">
                <a:solidFill>
                  <a:prstClr val="black"/>
                </a:solidFill>
              </a:rPr>
              <a:t>All value of </a:t>
            </a:r>
            <a:r>
              <a:rPr lang="el-GR" b="1" dirty="0">
                <a:solidFill>
                  <a:prstClr val="black"/>
                </a:solidFill>
              </a:rPr>
              <a:t>α</a:t>
            </a:r>
            <a:endParaRPr lang="en-US" b="1" dirty="0">
              <a:solidFill>
                <a:prstClr val="black"/>
              </a:solidFill>
            </a:endParaRPr>
          </a:p>
          <a:p>
            <a:endParaRPr lang="en-US" dirty="0">
              <a:solidFill>
                <a:prstClr val="black"/>
              </a:solidFill>
            </a:endParaRPr>
          </a:p>
        </p:txBody>
      </p:sp>
      <p:sp>
        <p:nvSpPr>
          <p:cNvPr id="11" name="مستطيل 10"/>
          <p:cNvSpPr/>
          <p:nvPr/>
        </p:nvSpPr>
        <p:spPr>
          <a:xfrm>
            <a:off x="6529310" y="1057175"/>
            <a:ext cx="1040606" cy="400110"/>
          </a:xfrm>
          <a:prstGeom prst="rect">
            <a:avLst/>
          </a:prstGeom>
        </p:spPr>
        <p:txBody>
          <a:bodyPr wrap="none">
            <a:spAutoFit/>
          </a:bodyPr>
          <a:lstStyle/>
          <a:p>
            <a:r>
              <a:rPr lang="en-US" b="1" dirty="0"/>
              <a:t>O.A </a:t>
            </a:r>
            <a:r>
              <a:rPr lang="en-US" sz="2000" b="1" dirty="0"/>
              <a:t>&lt; </a:t>
            </a:r>
            <a:r>
              <a:rPr lang="en-US" b="1" dirty="0"/>
              <a:t>I.A</a:t>
            </a:r>
            <a:endParaRPr lang="ar-IQ" dirty="0"/>
          </a:p>
        </p:txBody>
      </p:sp>
      <p:sp>
        <p:nvSpPr>
          <p:cNvPr id="12" name="مستطيل 11"/>
          <p:cNvSpPr/>
          <p:nvPr/>
        </p:nvSpPr>
        <p:spPr>
          <a:xfrm>
            <a:off x="6488248" y="2580215"/>
            <a:ext cx="929998" cy="400110"/>
          </a:xfrm>
          <a:prstGeom prst="rect">
            <a:avLst/>
          </a:prstGeom>
        </p:spPr>
        <p:txBody>
          <a:bodyPr wrap="none">
            <a:spAutoFit/>
          </a:bodyPr>
          <a:lstStyle/>
          <a:p>
            <a:r>
              <a:rPr lang="en-US" b="1" dirty="0"/>
              <a:t>O.A</a:t>
            </a:r>
            <a:r>
              <a:rPr lang="en-US" sz="2000" b="1" dirty="0"/>
              <a:t>&lt;</a:t>
            </a:r>
            <a:r>
              <a:rPr lang="en-US" b="1" dirty="0"/>
              <a:t>I.A</a:t>
            </a:r>
            <a:endParaRPr lang="ar-IQ" dirty="0"/>
          </a:p>
        </p:txBody>
      </p:sp>
      <p:sp>
        <p:nvSpPr>
          <p:cNvPr id="13" name="مستطيل 12"/>
          <p:cNvSpPr/>
          <p:nvPr/>
        </p:nvSpPr>
        <p:spPr>
          <a:xfrm>
            <a:off x="6223686" y="3694760"/>
            <a:ext cx="929998" cy="400110"/>
          </a:xfrm>
          <a:prstGeom prst="rect">
            <a:avLst/>
          </a:prstGeom>
        </p:spPr>
        <p:txBody>
          <a:bodyPr wrap="none">
            <a:spAutoFit/>
          </a:bodyPr>
          <a:lstStyle/>
          <a:p>
            <a:r>
              <a:rPr lang="en-US" b="1" dirty="0"/>
              <a:t>O.A</a:t>
            </a:r>
            <a:r>
              <a:rPr lang="en-US" sz="2000" b="1" dirty="0"/>
              <a:t>&lt;</a:t>
            </a:r>
            <a:r>
              <a:rPr lang="en-US" b="1" dirty="0"/>
              <a:t>I.A</a:t>
            </a:r>
          </a:p>
        </p:txBody>
      </p:sp>
      <p:sp>
        <p:nvSpPr>
          <p:cNvPr id="14" name="مستطيل 13"/>
          <p:cNvSpPr/>
          <p:nvPr/>
        </p:nvSpPr>
        <p:spPr>
          <a:xfrm>
            <a:off x="4655287" y="4585825"/>
            <a:ext cx="929998" cy="400110"/>
          </a:xfrm>
          <a:prstGeom prst="rect">
            <a:avLst/>
          </a:prstGeom>
        </p:spPr>
        <p:txBody>
          <a:bodyPr wrap="none">
            <a:spAutoFit/>
          </a:bodyPr>
          <a:lstStyle/>
          <a:p>
            <a:r>
              <a:rPr lang="en-US" b="1" dirty="0"/>
              <a:t>O.A</a:t>
            </a:r>
            <a:r>
              <a:rPr lang="en-US" sz="2000" b="1" dirty="0"/>
              <a:t>=</a:t>
            </a:r>
            <a:r>
              <a:rPr lang="en-US" b="1" dirty="0"/>
              <a:t>I.A</a:t>
            </a:r>
          </a:p>
        </p:txBody>
      </p:sp>
      <p:sp>
        <p:nvSpPr>
          <p:cNvPr id="15" name="مستطيل 14"/>
          <p:cNvSpPr/>
          <p:nvPr/>
        </p:nvSpPr>
        <p:spPr>
          <a:xfrm>
            <a:off x="6228016" y="6465843"/>
            <a:ext cx="987706" cy="400110"/>
          </a:xfrm>
          <a:prstGeom prst="rect">
            <a:avLst/>
          </a:prstGeom>
        </p:spPr>
        <p:txBody>
          <a:bodyPr wrap="none">
            <a:spAutoFit/>
          </a:bodyPr>
          <a:lstStyle/>
          <a:p>
            <a:r>
              <a:rPr lang="en-US" b="1" dirty="0"/>
              <a:t>O.A</a:t>
            </a:r>
            <a:r>
              <a:rPr lang="en-US" sz="2000" b="1" dirty="0"/>
              <a:t>&gt; </a:t>
            </a:r>
            <a:r>
              <a:rPr lang="en-US" b="1" dirty="0"/>
              <a:t>I.A</a:t>
            </a:r>
            <a:endParaRPr lang="ar-IQ" dirty="0"/>
          </a:p>
        </p:txBody>
      </p:sp>
      <p:cxnSp>
        <p:nvCxnSpPr>
          <p:cNvPr id="9" name="رابط مستقيم 8"/>
          <p:cNvCxnSpPr/>
          <p:nvPr/>
        </p:nvCxnSpPr>
        <p:spPr>
          <a:xfrm>
            <a:off x="5220072" y="1057175"/>
            <a:ext cx="365213" cy="21158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a:off x="5724128" y="776911"/>
            <a:ext cx="6818" cy="26004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a:off x="5220072" y="2428867"/>
            <a:ext cx="287312" cy="10579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a:off x="5721224" y="2060848"/>
            <a:ext cx="0" cy="29801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flipH="1">
            <a:off x="5720069" y="3345544"/>
            <a:ext cx="14935" cy="33776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a:off x="5360947" y="3752249"/>
            <a:ext cx="173579" cy="617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a:off x="5705134" y="4585825"/>
            <a:ext cx="14935" cy="33776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a:off x="5402678" y="5157192"/>
            <a:ext cx="78119" cy="8944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a:off x="5728562" y="5888650"/>
            <a:ext cx="6442" cy="41114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a:off x="5480797" y="6476975"/>
            <a:ext cx="33029" cy="3011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عنصر نائب لرقم الشريحة 16"/>
          <p:cNvSpPr>
            <a:spLocks noGrp="1"/>
          </p:cNvSpPr>
          <p:nvPr>
            <p:ph type="sldNum" sz="quarter" idx="12"/>
          </p:nvPr>
        </p:nvSpPr>
        <p:spPr/>
        <p:txBody>
          <a:bodyPr/>
          <a:lstStyle/>
          <a:p>
            <a:fld id="{7539E258-6CF6-4C93-9333-48A46D82382D}" type="slidenum">
              <a:rPr lang="en-US" smtClean="0">
                <a:solidFill>
                  <a:prstClr val="black">
                    <a:tint val="75000"/>
                  </a:prstClr>
                </a:solidFill>
              </a:rPr>
              <a:pPr/>
              <a:t>11</a:t>
            </a:fld>
            <a:endParaRPr lang="en-US">
              <a:solidFill>
                <a:prstClr val="black">
                  <a:tint val="75000"/>
                </a:prstClr>
              </a:solidFill>
            </a:endParaRPr>
          </a:p>
        </p:txBody>
      </p:sp>
      <p:sp>
        <p:nvSpPr>
          <p:cNvPr id="18" name="عنصر نائب للتذييل 17"/>
          <p:cNvSpPr>
            <a:spLocks noGrp="1"/>
          </p:cNvSpPr>
          <p:nvPr>
            <p:ph type="ftr" sz="quarter" idx="11"/>
          </p:nvPr>
        </p:nvSpPr>
        <p:spPr/>
        <p:txBody>
          <a:bodyPr/>
          <a:lstStyle/>
          <a:p>
            <a:r>
              <a:rPr lang="en-US">
                <a:solidFill>
                  <a:prstClr val="black">
                    <a:tint val="75000"/>
                  </a:prstClr>
                </a:solidFill>
              </a:rPr>
              <a:t>1</a:t>
            </a:r>
          </a:p>
        </p:txBody>
      </p:sp>
      <p:sp>
        <p:nvSpPr>
          <p:cNvPr id="8" name="مربع نص 7"/>
          <p:cNvSpPr txBox="1"/>
          <p:nvPr/>
        </p:nvSpPr>
        <p:spPr>
          <a:xfrm>
            <a:off x="323165" y="548680"/>
            <a:ext cx="3096707" cy="369332"/>
          </a:xfrm>
          <a:prstGeom prst="rect">
            <a:avLst/>
          </a:prstGeom>
          <a:noFill/>
        </p:spPr>
        <p:txBody>
          <a:bodyPr wrap="square" rtlCol="1">
            <a:spAutoFit/>
          </a:bodyPr>
          <a:lstStyle/>
          <a:p>
            <a:r>
              <a:rPr lang="en-US" dirty="0"/>
              <a:t>O.A</a:t>
            </a:r>
            <a:r>
              <a:rPr lang="ar-IQ" dirty="0"/>
              <a:t> </a:t>
            </a:r>
            <a:r>
              <a:rPr lang="en-US" dirty="0"/>
              <a:t> Outer Arc   </a:t>
            </a:r>
            <a:r>
              <a:rPr lang="ar-IQ" dirty="0"/>
              <a:t>التقوس الخارجي</a:t>
            </a:r>
          </a:p>
        </p:txBody>
      </p:sp>
      <p:sp>
        <p:nvSpPr>
          <p:cNvPr id="16" name="مربع نص 15"/>
          <p:cNvSpPr txBox="1"/>
          <p:nvPr/>
        </p:nvSpPr>
        <p:spPr>
          <a:xfrm>
            <a:off x="395536" y="836712"/>
            <a:ext cx="2880320" cy="369332"/>
          </a:xfrm>
          <a:prstGeom prst="rect">
            <a:avLst/>
          </a:prstGeom>
          <a:noFill/>
        </p:spPr>
        <p:txBody>
          <a:bodyPr wrap="square" rtlCol="1">
            <a:spAutoFit/>
          </a:bodyPr>
          <a:lstStyle/>
          <a:p>
            <a:r>
              <a:rPr lang="en-US" dirty="0"/>
              <a:t>I.A Inner Arc </a:t>
            </a:r>
            <a:r>
              <a:rPr lang="ar-IQ" dirty="0"/>
              <a:t>التقوس الداخلي    </a:t>
            </a:r>
          </a:p>
        </p:txBody>
      </p:sp>
      <p:sp>
        <p:nvSpPr>
          <p:cNvPr id="19" name="عنصر نائب للتاريخ 18">
            <a:extLst>
              <a:ext uri="{FF2B5EF4-FFF2-40B4-BE49-F238E27FC236}">
                <a16:creationId xmlns:a16="http://schemas.microsoft.com/office/drawing/2014/main" id="{2763E5D2-DFEB-8946-1606-E947EF973B39}"/>
              </a:ext>
            </a:extLst>
          </p:cNvPr>
          <p:cNvSpPr>
            <a:spLocks noGrp="1"/>
          </p:cNvSpPr>
          <p:nvPr>
            <p:ph type="dt" sz="half" idx="10"/>
          </p:nvPr>
        </p:nvSpPr>
        <p:spPr/>
        <p:txBody>
          <a:bodyPr/>
          <a:lstStyle/>
          <a:p>
            <a:fld id="{53CE72C4-8614-442D-A8E9-258F45A3C57F}"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85110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P spid="7" grpId="0"/>
      <p:bldP spid="2" grpId="0" animBg="1"/>
      <p:bldP spid="3"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087" t="-646" r="51663" b="6136"/>
          <a:stretch/>
        </p:blipFill>
        <p:spPr>
          <a:xfrm>
            <a:off x="793479" y="0"/>
            <a:ext cx="3778522" cy="6741368"/>
          </a:xfrm>
          <a:prstGeom prst="rect">
            <a:avLst/>
          </a:prstGeom>
        </p:spPr>
      </p:pic>
      <p:pic>
        <p:nvPicPr>
          <p:cNvPr id="3" name="صورة 2"/>
          <p:cNvPicPr>
            <a:picLocks noChangeAspect="1"/>
          </p:cNvPicPr>
          <p:nvPr/>
        </p:nvPicPr>
        <p:blipFill rotWithShape="1">
          <a:blip r:embed="rId3"/>
          <a:srcRect t="9799" b="-1"/>
          <a:stretch/>
        </p:blipFill>
        <p:spPr>
          <a:xfrm>
            <a:off x="611560" y="6525480"/>
            <a:ext cx="1224136" cy="332520"/>
          </a:xfrm>
          <a:prstGeom prst="rect">
            <a:avLst/>
          </a:prstGeom>
        </p:spPr>
      </p:pic>
      <p:pic>
        <p:nvPicPr>
          <p:cNvPr id="4" name="صورة 3"/>
          <p:cNvPicPr>
            <a:picLocks noChangeAspect="1"/>
          </p:cNvPicPr>
          <p:nvPr/>
        </p:nvPicPr>
        <p:blipFill>
          <a:blip r:embed="rId4"/>
          <a:stretch>
            <a:fillRect/>
          </a:stretch>
        </p:blipFill>
        <p:spPr>
          <a:xfrm>
            <a:off x="-54439" y="404664"/>
            <a:ext cx="1575145" cy="584344"/>
          </a:xfrm>
          <a:prstGeom prst="rect">
            <a:avLst/>
          </a:prstGeom>
        </p:spPr>
      </p:pic>
      <p:sp>
        <p:nvSpPr>
          <p:cNvPr id="5" name="مربع نص 4"/>
          <p:cNvSpPr txBox="1"/>
          <p:nvPr/>
        </p:nvSpPr>
        <p:spPr>
          <a:xfrm>
            <a:off x="5475498" y="1700807"/>
            <a:ext cx="2624893" cy="677108"/>
          </a:xfrm>
          <a:prstGeom prst="rect">
            <a:avLst/>
          </a:prstGeom>
          <a:noFill/>
        </p:spPr>
        <p:txBody>
          <a:bodyPr wrap="square" rtlCol="0">
            <a:spAutoFit/>
          </a:bodyPr>
          <a:lstStyle/>
          <a:p>
            <a:r>
              <a:rPr lang="en-US" sz="2000" b="1" dirty="0">
                <a:solidFill>
                  <a:prstClr val="black"/>
                </a:solidFill>
              </a:rPr>
              <a:t> for 1B,t’</a:t>
            </a:r>
            <a:r>
              <a:rPr lang="el-GR" sz="2000" b="1" dirty="0">
                <a:solidFill>
                  <a:prstClr val="black"/>
                </a:solidFill>
              </a:rPr>
              <a:t>α</a:t>
            </a:r>
            <a:r>
              <a:rPr lang="en-US" sz="2000" b="1" dirty="0">
                <a:solidFill>
                  <a:prstClr val="black"/>
                </a:solidFill>
              </a:rPr>
              <a:t>=1for all</a:t>
            </a:r>
          </a:p>
          <a:p>
            <a:r>
              <a:rPr lang="en-US" b="1" dirty="0">
                <a:solidFill>
                  <a:prstClr val="black"/>
                </a:solidFill>
              </a:rPr>
              <a:t>value  of </a:t>
            </a:r>
            <a:r>
              <a:rPr lang="el-GR" b="1" dirty="0">
                <a:solidFill>
                  <a:prstClr val="black"/>
                </a:solidFill>
              </a:rPr>
              <a:t>α</a:t>
            </a:r>
            <a:endParaRPr lang="en-US" b="1" dirty="0">
              <a:solidFill>
                <a:prstClr val="black"/>
              </a:solidFill>
            </a:endParaRPr>
          </a:p>
        </p:txBody>
      </p:sp>
      <p:sp>
        <p:nvSpPr>
          <p:cNvPr id="6" name="مستطيل 5"/>
          <p:cNvSpPr/>
          <p:nvPr/>
        </p:nvSpPr>
        <p:spPr>
          <a:xfrm>
            <a:off x="5500211" y="5153659"/>
            <a:ext cx="2816205" cy="923330"/>
          </a:xfrm>
          <a:prstGeom prst="rect">
            <a:avLst/>
          </a:prstGeom>
        </p:spPr>
        <p:txBody>
          <a:bodyPr wrap="square">
            <a:spAutoFit/>
          </a:bodyPr>
          <a:lstStyle/>
          <a:p>
            <a:r>
              <a:rPr lang="en-US" b="1" dirty="0">
                <a:solidFill>
                  <a:prstClr val="black"/>
                </a:solidFill>
              </a:rPr>
              <a:t>For class2,T</a:t>
            </a:r>
            <a:r>
              <a:rPr lang="el-GR" b="1" dirty="0">
                <a:solidFill>
                  <a:prstClr val="black"/>
                </a:solidFill>
              </a:rPr>
              <a:t>α</a:t>
            </a:r>
            <a:r>
              <a:rPr lang="en-US" b="1" dirty="0">
                <a:solidFill>
                  <a:prstClr val="black"/>
                </a:solidFill>
              </a:rPr>
              <a:t> constant for</a:t>
            </a:r>
          </a:p>
          <a:p>
            <a:r>
              <a:rPr lang="en-US" b="1" dirty="0">
                <a:solidFill>
                  <a:prstClr val="black"/>
                </a:solidFill>
              </a:rPr>
              <a:t>All value of </a:t>
            </a:r>
            <a:r>
              <a:rPr lang="el-GR" b="1" dirty="0">
                <a:solidFill>
                  <a:prstClr val="black"/>
                </a:solidFill>
              </a:rPr>
              <a:t>α</a:t>
            </a:r>
            <a:endParaRPr lang="en-US" b="1" dirty="0">
              <a:solidFill>
                <a:prstClr val="black"/>
              </a:solidFill>
            </a:endParaRPr>
          </a:p>
          <a:p>
            <a:endParaRPr lang="en-US" dirty="0">
              <a:solidFill>
                <a:prstClr val="black"/>
              </a:solidFill>
            </a:endParaRPr>
          </a:p>
        </p:txBody>
      </p:sp>
      <p:cxnSp>
        <p:nvCxnSpPr>
          <p:cNvPr id="8" name="رابط كسهم مستقيم 7"/>
          <p:cNvCxnSpPr/>
          <p:nvPr/>
        </p:nvCxnSpPr>
        <p:spPr>
          <a:xfrm flipH="1" flipV="1">
            <a:off x="4067944" y="4869160"/>
            <a:ext cx="1656184" cy="28450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a:stCxn id="5" idx="1"/>
          </p:cNvCxnSpPr>
          <p:nvPr/>
        </p:nvCxnSpPr>
        <p:spPr>
          <a:xfrm flipH="1">
            <a:off x="4427984" y="2039361"/>
            <a:ext cx="1047514" cy="5666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5123579" y="343052"/>
            <a:ext cx="1040606" cy="400110"/>
          </a:xfrm>
          <a:prstGeom prst="rect">
            <a:avLst/>
          </a:prstGeom>
        </p:spPr>
        <p:txBody>
          <a:bodyPr wrap="none">
            <a:spAutoFit/>
          </a:bodyPr>
          <a:lstStyle/>
          <a:p>
            <a:r>
              <a:rPr lang="en-US" b="1" dirty="0"/>
              <a:t>O.A </a:t>
            </a:r>
            <a:r>
              <a:rPr lang="en-US" sz="2000" b="1" dirty="0"/>
              <a:t>&lt; </a:t>
            </a:r>
            <a:r>
              <a:rPr lang="en-US" b="1" dirty="0"/>
              <a:t>I.A</a:t>
            </a:r>
            <a:endParaRPr lang="ar-IQ" dirty="0"/>
          </a:p>
        </p:txBody>
      </p:sp>
      <p:sp>
        <p:nvSpPr>
          <p:cNvPr id="9" name="مستطيل 8"/>
          <p:cNvSpPr/>
          <p:nvPr/>
        </p:nvSpPr>
        <p:spPr>
          <a:xfrm>
            <a:off x="7851417" y="1777751"/>
            <a:ext cx="929998" cy="400110"/>
          </a:xfrm>
          <a:prstGeom prst="rect">
            <a:avLst/>
          </a:prstGeom>
        </p:spPr>
        <p:txBody>
          <a:bodyPr wrap="none">
            <a:spAutoFit/>
          </a:bodyPr>
          <a:lstStyle/>
          <a:p>
            <a:r>
              <a:rPr lang="en-US" b="1" dirty="0"/>
              <a:t>O.A</a:t>
            </a:r>
            <a:r>
              <a:rPr lang="en-US" sz="2000" b="1" dirty="0"/>
              <a:t>&lt;</a:t>
            </a:r>
            <a:r>
              <a:rPr lang="en-US" b="1" dirty="0"/>
              <a:t>I.A</a:t>
            </a:r>
            <a:endParaRPr lang="ar-IQ" dirty="0"/>
          </a:p>
        </p:txBody>
      </p:sp>
      <p:sp>
        <p:nvSpPr>
          <p:cNvPr id="10" name="مستطيل 9"/>
          <p:cNvSpPr/>
          <p:nvPr/>
        </p:nvSpPr>
        <p:spPr>
          <a:xfrm>
            <a:off x="4576116" y="3128762"/>
            <a:ext cx="929998" cy="400110"/>
          </a:xfrm>
          <a:prstGeom prst="rect">
            <a:avLst/>
          </a:prstGeom>
        </p:spPr>
        <p:txBody>
          <a:bodyPr wrap="none">
            <a:spAutoFit/>
          </a:bodyPr>
          <a:lstStyle/>
          <a:p>
            <a:r>
              <a:rPr lang="en-US" b="1" dirty="0"/>
              <a:t>O.A</a:t>
            </a:r>
            <a:r>
              <a:rPr lang="en-US" sz="2000" b="1" dirty="0"/>
              <a:t>&lt;</a:t>
            </a:r>
            <a:r>
              <a:rPr lang="en-US" b="1" dirty="0"/>
              <a:t>I.A</a:t>
            </a:r>
          </a:p>
        </p:txBody>
      </p:sp>
      <p:sp>
        <p:nvSpPr>
          <p:cNvPr id="12" name="مستطيل 11"/>
          <p:cNvSpPr/>
          <p:nvPr/>
        </p:nvSpPr>
        <p:spPr>
          <a:xfrm>
            <a:off x="4518376" y="4664670"/>
            <a:ext cx="929998" cy="400110"/>
          </a:xfrm>
          <a:prstGeom prst="rect">
            <a:avLst/>
          </a:prstGeom>
        </p:spPr>
        <p:txBody>
          <a:bodyPr wrap="none">
            <a:spAutoFit/>
          </a:bodyPr>
          <a:lstStyle/>
          <a:p>
            <a:r>
              <a:rPr lang="en-US" b="1" dirty="0"/>
              <a:t>O.A</a:t>
            </a:r>
            <a:r>
              <a:rPr lang="en-US" sz="2000" b="1" dirty="0"/>
              <a:t>=</a:t>
            </a:r>
            <a:r>
              <a:rPr lang="en-US" b="1" dirty="0"/>
              <a:t>I.A</a:t>
            </a:r>
          </a:p>
        </p:txBody>
      </p:sp>
      <p:sp>
        <p:nvSpPr>
          <p:cNvPr id="13" name="مستطيل 12"/>
          <p:cNvSpPr/>
          <p:nvPr/>
        </p:nvSpPr>
        <p:spPr>
          <a:xfrm>
            <a:off x="2339752" y="5805264"/>
            <a:ext cx="987706" cy="400110"/>
          </a:xfrm>
          <a:prstGeom prst="rect">
            <a:avLst/>
          </a:prstGeom>
        </p:spPr>
        <p:txBody>
          <a:bodyPr wrap="none">
            <a:spAutoFit/>
          </a:bodyPr>
          <a:lstStyle/>
          <a:p>
            <a:r>
              <a:rPr lang="en-US" b="1" dirty="0"/>
              <a:t>O.A</a:t>
            </a:r>
            <a:r>
              <a:rPr lang="en-US" sz="2000" b="1" dirty="0"/>
              <a:t>&gt; </a:t>
            </a:r>
            <a:r>
              <a:rPr lang="en-US" b="1" dirty="0"/>
              <a:t>I.A</a:t>
            </a:r>
            <a:endParaRPr lang="ar-IQ" dirty="0"/>
          </a:p>
        </p:txBody>
      </p:sp>
      <p:sp>
        <p:nvSpPr>
          <p:cNvPr id="14" name="مربع نص 13"/>
          <p:cNvSpPr txBox="1"/>
          <p:nvPr/>
        </p:nvSpPr>
        <p:spPr>
          <a:xfrm>
            <a:off x="2151912" y="6399352"/>
            <a:ext cx="519694" cy="584775"/>
          </a:xfrm>
          <a:prstGeom prst="rect">
            <a:avLst/>
          </a:prstGeom>
          <a:noFill/>
        </p:spPr>
        <p:txBody>
          <a:bodyPr wrap="none" rtlCol="0">
            <a:spAutoFit/>
          </a:bodyPr>
          <a:lstStyle/>
          <a:p>
            <a:r>
              <a:rPr lang="en-US" sz="3200" dirty="0">
                <a:solidFill>
                  <a:prstClr val="black"/>
                </a:solidFill>
              </a:rPr>
              <a:t> </a:t>
            </a:r>
            <a:r>
              <a:rPr lang="el-GR" sz="3200" b="1" i="1" dirty="0">
                <a:solidFill>
                  <a:srgbClr val="FF0000"/>
                </a:solidFill>
              </a:rPr>
              <a:t>α</a:t>
            </a:r>
            <a:endParaRPr lang="en-US" sz="3200" b="1" i="1" dirty="0">
              <a:solidFill>
                <a:srgbClr val="FF0000"/>
              </a:solidFill>
            </a:endParaRPr>
          </a:p>
        </p:txBody>
      </p:sp>
      <p:sp>
        <p:nvSpPr>
          <p:cNvPr id="17" name="عنصر نائب لرقم الشريحة 16"/>
          <p:cNvSpPr>
            <a:spLocks noGrp="1"/>
          </p:cNvSpPr>
          <p:nvPr>
            <p:ph type="sldNum" sz="quarter" idx="12"/>
          </p:nvPr>
        </p:nvSpPr>
        <p:spPr/>
        <p:txBody>
          <a:bodyPr/>
          <a:lstStyle/>
          <a:p>
            <a:fld id="{7539E258-6CF6-4C93-9333-48A46D82382D}" type="slidenum">
              <a:rPr lang="en-US" smtClean="0">
                <a:solidFill>
                  <a:prstClr val="black">
                    <a:tint val="75000"/>
                  </a:prstClr>
                </a:solidFill>
              </a:rPr>
              <a:pPr/>
              <a:t>12</a:t>
            </a:fld>
            <a:endParaRPr lang="en-US">
              <a:solidFill>
                <a:prstClr val="black">
                  <a:tint val="75000"/>
                </a:prstClr>
              </a:solidFill>
            </a:endParaRPr>
          </a:p>
        </p:txBody>
      </p:sp>
      <p:sp>
        <p:nvSpPr>
          <p:cNvPr id="18" name="عنصر نائب للتذييل 17"/>
          <p:cNvSpPr>
            <a:spLocks noGrp="1"/>
          </p:cNvSpPr>
          <p:nvPr>
            <p:ph type="ftr" sz="quarter" idx="11"/>
          </p:nvPr>
        </p:nvSpPr>
        <p:spPr/>
        <p:txBody>
          <a:bodyPr/>
          <a:lstStyle/>
          <a:p>
            <a:r>
              <a:rPr lang="en-US">
                <a:solidFill>
                  <a:prstClr val="black">
                    <a:tint val="75000"/>
                  </a:prstClr>
                </a:solidFill>
              </a:rPr>
              <a:t>1</a:t>
            </a:r>
          </a:p>
        </p:txBody>
      </p:sp>
      <p:sp>
        <p:nvSpPr>
          <p:cNvPr id="15" name="عنصر نائب للتاريخ 14">
            <a:extLst>
              <a:ext uri="{FF2B5EF4-FFF2-40B4-BE49-F238E27FC236}">
                <a16:creationId xmlns:a16="http://schemas.microsoft.com/office/drawing/2014/main" id="{23A0FB9D-9641-3FA2-5C53-4A2540F28D19}"/>
              </a:ext>
            </a:extLst>
          </p:cNvPr>
          <p:cNvSpPr>
            <a:spLocks noGrp="1"/>
          </p:cNvSpPr>
          <p:nvPr>
            <p:ph type="dt" sz="half" idx="10"/>
          </p:nvPr>
        </p:nvSpPr>
        <p:spPr/>
        <p:txBody>
          <a:bodyPr/>
          <a:lstStyle/>
          <a:p>
            <a:fld id="{384CC8BA-9105-457E-98E8-3BF85F07DF4C}"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20710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مربع نص 1"/>
          <p:cNvSpPr txBox="1">
            <a:spLocks noChangeArrowheads="1"/>
          </p:cNvSpPr>
          <p:nvPr/>
        </p:nvSpPr>
        <p:spPr bwMode="auto">
          <a:xfrm>
            <a:off x="392559" y="260648"/>
            <a:ext cx="8643937" cy="73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defRPr>
                <a:solidFill>
                  <a:schemeClr val="tx1"/>
                </a:solidFill>
                <a:latin typeface="Arial" panose="020B0604020202020204" pitchFamily="34" charset="0"/>
                <a:cs typeface="Arial" panose="020B0604020202020204" pitchFamily="34" charset="0"/>
              </a:defRPr>
            </a:lvl1pPr>
            <a:lvl2pPr marL="742950" indent="-285750" algn="r" rtl="1" eaLnBrk="0" hangingPunct="0">
              <a:defRPr>
                <a:solidFill>
                  <a:schemeClr val="tx1"/>
                </a:solidFill>
                <a:latin typeface="Arial" panose="020B0604020202020204" pitchFamily="34" charset="0"/>
                <a:cs typeface="Arial" panose="020B0604020202020204" pitchFamily="34" charset="0"/>
              </a:defRPr>
            </a:lvl2pPr>
            <a:lvl3pPr marL="1143000" indent="-228600" algn="r" rtl="1" eaLnBrk="0" hangingPunct="0">
              <a:defRPr>
                <a:solidFill>
                  <a:schemeClr val="tx1"/>
                </a:solidFill>
                <a:latin typeface="Arial" panose="020B0604020202020204" pitchFamily="34" charset="0"/>
                <a:cs typeface="Arial" panose="020B0604020202020204" pitchFamily="34" charset="0"/>
              </a:defRPr>
            </a:lvl3pPr>
            <a:lvl4pPr marL="1600200" indent="-228600" algn="r" rtl="1" eaLnBrk="0" hangingPunct="0">
              <a:defRPr>
                <a:solidFill>
                  <a:schemeClr val="tx1"/>
                </a:solidFill>
                <a:latin typeface="Arial" panose="020B0604020202020204" pitchFamily="34" charset="0"/>
                <a:cs typeface="Arial" panose="020B0604020202020204" pitchFamily="34" charset="0"/>
              </a:defRPr>
            </a:lvl4pPr>
            <a:lvl5pPr marL="2057400" indent="-228600" algn="r" rtl="1"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solidFill>
                  <a:srgbClr val="FF0000"/>
                </a:solidFill>
                <a:latin typeface="Calibri" panose="020F0502020204030204" pitchFamily="34" charset="0"/>
              </a:rPr>
              <a:t>Class 1A</a:t>
            </a:r>
            <a:r>
              <a:rPr lang="ar-SA" sz="2400" dirty="0">
                <a:solidFill>
                  <a:srgbClr val="FF0000"/>
                </a:solidFill>
                <a:latin typeface="Calibri" panose="020F0502020204030204" pitchFamily="34" charset="0"/>
              </a:rPr>
              <a:t> </a:t>
            </a:r>
          </a:p>
          <a:p>
            <a:pPr eaLnBrk="1" hangingPunct="1"/>
            <a:r>
              <a:rPr lang="ar-SA" sz="2400" dirty="0">
                <a:latin typeface="Calibri" panose="020F0502020204030204" pitchFamily="34" charset="0"/>
              </a:rPr>
              <a:t>            يكون انحناء القوس الداخلي أعلى من انحناء القوس الخارجي</a:t>
            </a:r>
          </a:p>
          <a:p>
            <a:pPr eaLnBrk="1" hangingPunct="1"/>
            <a:r>
              <a:rPr lang="ar-SA" sz="2400" dirty="0">
                <a:latin typeface="Calibri" panose="020F0502020204030204" pitchFamily="34" charset="0"/>
              </a:rPr>
              <a:t>            وأن سمك الطبقة اعلى في الاجنحة مما هو عليه في المفصل</a:t>
            </a:r>
            <a:endParaRPr lang="en-US" sz="2400" dirty="0">
              <a:latin typeface="Calibri" panose="020F0502020204030204" pitchFamily="34" charset="0"/>
            </a:endParaRPr>
          </a:p>
          <a:p>
            <a:pPr eaLnBrk="1" hangingPunct="1"/>
            <a:endParaRPr lang="en-US" sz="2400" dirty="0">
              <a:latin typeface="Calibri" panose="020F0502020204030204" pitchFamily="34" charset="0"/>
            </a:endParaRPr>
          </a:p>
          <a:p>
            <a:pPr eaLnBrk="1" hangingPunct="1"/>
            <a:r>
              <a:rPr lang="en-US" sz="2400" dirty="0">
                <a:solidFill>
                  <a:srgbClr val="FF0000"/>
                </a:solidFill>
                <a:latin typeface="Calibri" panose="020F0502020204030204" pitchFamily="34" charset="0"/>
              </a:rPr>
              <a:t>Class 1B</a:t>
            </a:r>
            <a:r>
              <a:rPr lang="ar-SA" sz="2400" dirty="0">
                <a:solidFill>
                  <a:srgbClr val="FF0000"/>
                </a:solidFill>
                <a:latin typeface="Calibri" panose="020F0502020204030204" pitchFamily="34" charset="0"/>
              </a:rPr>
              <a:t> </a:t>
            </a:r>
          </a:p>
          <a:p>
            <a:pPr eaLnBrk="1" hangingPunct="1"/>
            <a:r>
              <a:rPr lang="ar-SA" sz="2400" dirty="0">
                <a:latin typeface="Calibri" panose="020F0502020204030204" pitchFamily="34" charset="0"/>
              </a:rPr>
              <a:t>           يكون انحناء القوس الداخلي أعلى من انحناء القوس الخارجي ,وان السمك</a:t>
            </a:r>
          </a:p>
          <a:p>
            <a:pPr algn="l" eaLnBrk="1" hangingPunct="1"/>
            <a:r>
              <a:rPr lang="ar-SA" sz="2400" dirty="0">
                <a:latin typeface="Calibri" panose="020F0502020204030204" pitchFamily="34" charset="0"/>
              </a:rPr>
              <a:t> متساوي في جميع مناطق الطية وتسمى الطية بالطية المتوازية </a:t>
            </a:r>
            <a:r>
              <a:rPr lang="en-US" sz="2400" dirty="0">
                <a:latin typeface="Calibri" panose="020F0502020204030204" pitchFamily="34" charset="0"/>
              </a:rPr>
              <a:t>Parallel Fold </a:t>
            </a:r>
            <a:r>
              <a:rPr lang="ar-SA" sz="2400" dirty="0">
                <a:latin typeface="Calibri" panose="020F0502020204030204" pitchFamily="34" charset="0"/>
              </a:rPr>
              <a:t> </a:t>
            </a:r>
          </a:p>
          <a:p>
            <a:pPr eaLnBrk="1" hangingPunct="1"/>
            <a:r>
              <a:rPr lang="en-US" sz="2400" dirty="0">
                <a:solidFill>
                  <a:srgbClr val="FF0000"/>
                </a:solidFill>
                <a:latin typeface="Calibri" panose="020F0502020204030204" pitchFamily="34" charset="0"/>
              </a:rPr>
              <a:t>Class 1C</a:t>
            </a:r>
            <a:r>
              <a:rPr lang="ar-SA" sz="2400" dirty="0">
                <a:solidFill>
                  <a:srgbClr val="FF0000"/>
                </a:solidFill>
                <a:latin typeface="Calibri" panose="020F0502020204030204" pitchFamily="34" charset="0"/>
              </a:rPr>
              <a:t> </a:t>
            </a:r>
          </a:p>
          <a:p>
            <a:pPr eaLnBrk="1" hangingPunct="1"/>
            <a:r>
              <a:rPr lang="ar-SA" sz="2400" dirty="0">
                <a:latin typeface="Calibri" panose="020F0502020204030204" pitchFamily="34" charset="0"/>
              </a:rPr>
              <a:t>            يكون انحناء القوس الداخلي أعلى من انحناء القوس الخارجي, وان</a:t>
            </a:r>
          </a:p>
          <a:p>
            <a:pPr eaLnBrk="1" hangingPunct="1"/>
            <a:r>
              <a:rPr lang="ar-SA" sz="2400" dirty="0">
                <a:latin typeface="Calibri" panose="020F0502020204030204" pitchFamily="34" charset="0"/>
              </a:rPr>
              <a:t>           سمك الطبقة  في المفصل أعلى مما هو عليه في الاجنحة</a:t>
            </a:r>
          </a:p>
          <a:p>
            <a:pPr eaLnBrk="1" hangingPunct="1"/>
            <a:r>
              <a:rPr lang="en-US" sz="2400" dirty="0">
                <a:solidFill>
                  <a:srgbClr val="FF0000"/>
                </a:solidFill>
                <a:latin typeface="Calibri" panose="020F0502020204030204" pitchFamily="34" charset="0"/>
              </a:rPr>
              <a:t>Class 2</a:t>
            </a:r>
            <a:endParaRPr lang="ar-SA" sz="2400" dirty="0">
              <a:solidFill>
                <a:srgbClr val="FF0000"/>
              </a:solidFill>
              <a:latin typeface="Calibri" panose="020F0502020204030204" pitchFamily="34" charset="0"/>
            </a:endParaRPr>
          </a:p>
          <a:p>
            <a:pPr eaLnBrk="1" hangingPunct="1"/>
            <a:r>
              <a:rPr lang="ar-SA" sz="2400" dirty="0">
                <a:latin typeface="Calibri" panose="020F0502020204030204" pitchFamily="34" charset="0"/>
              </a:rPr>
              <a:t>            يتساوى انحناء القوس الخارجي والداخلي للطية </a:t>
            </a:r>
            <a:r>
              <a:rPr lang="en-US" sz="2400" dirty="0">
                <a:latin typeface="Calibri" panose="020F0502020204030204" pitchFamily="34" charset="0"/>
              </a:rPr>
              <a:t>Similar Fold </a:t>
            </a:r>
            <a:endParaRPr lang="ar-SA" sz="2400" dirty="0">
              <a:latin typeface="Calibri" panose="020F0502020204030204" pitchFamily="34" charset="0"/>
            </a:endParaRPr>
          </a:p>
          <a:p>
            <a:pPr eaLnBrk="1" hangingPunct="1"/>
            <a:r>
              <a:rPr lang="ar-SA" sz="2400" dirty="0">
                <a:latin typeface="Calibri" panose="020F0502020204030204" pitchFamily="34" charset="0"/>
              </a:rPr>
              <a:t>             ,وان السمك في المفصل أعلى مما هو عليه في الاجنحة</a:t>
            </a:r>
            <a:endParaRPr lang="en-US" sz="2400" dirty="0">
              <a:latin typeface="Calibri" panose="020F0502020204030204" pitchFamily="34" charset="0"/>
            </a:endParaRPr>
          </a:p>
          <a:p>
            <a:pPr eaLnBrk="1" hangingPunct="1"/>
            <a:r>
              <a:rPr lang="en-US" sz="2400" dirty="0">
                <a:solidFill>
                  <a:srgbClr val="FF0000"/>
                </a:solidFill>
                <a:latin typeface="Calibri" panose="020F0502020204030204" pitchFamily="34" charset="0"/>
              </a:rPr>
              <a:t>Class 3</a:t>
            </a:r>
            <a:r>
              <a:rPr lang="ar-SA" sz="2400" dirty="0">
                <a:solidFill>
                  <a:srgbClr val="FF0000"/>
                </a:solidFill>
                <a:latin typeface="Calibri" panose="020F0502020204030204" pitchFamily="34" charset="0"/>
              </a:rPr>
              <a:t> </a:t>
            </a:r>
          </a:p>
          <a:p>
            <a:pPr eaLnBrk="1" hangingPunct="1"/>
            <a:r>
              <a:rPr lang="ar-SA" sz="2400" dirty="0">
                <a:latin typeface="Calibri" panose="020F0502020204030204" pitchFamily="34" charset="0"/>
              </a:rPr>
              <a:t>           انحناء القوس الخارجي أعلى من انحناء القوس الداخلي,</a:t>
            </a:r>
          </a:p>
          <a:p>
            <a:pPr eaLnBrk="1" hangingPunct="1"/>
            <a:r>
              <a:rPr lang="ar-SA" sz="2400" dirty="0">
                <a:latin typeface="Calibri" panose="020F0502020204030204" pitchFamily="34" charset="0"/>
              </a:rPr>
              <a:t>             وان السمك في المفصل أعلى مما هو عليه في الاجنحة</a:t>
            </a:r>
          </a:p>
          <a:p>
            <a:pPr eaLnBrk="1" hangingPunct="1"/>
            <a:endParaRPr lang="ar-SA" dirty="0">
              <a:latin typeface="Calibri" panose="020F0502020204030204" pitchFamily="34" charset="0"/>
            </a:endParaRPr>
          </a:p>
          <a:p>
            <a:pPr eaLnBrk="1" hangingPunct="1"/>
            <a:endParaRPr lang="ar-SA" dirty="0">
              <a:latin typeface="Calibri" panose="020F0502020204030204" pitchFamily="34" charset="0"/>
            </a:endParaRPr>
          </a:p>
          <a:p>
            <a:pPr eaLnBrk="1" hangingPunct="1"/>
            <a:r>
              <a:rPr lang="ar-SA" dirty="0">
                <a:latin typeface="Calibri" panose="020F0502020204030204" pitchFamily="34" charset="0"/>
              </a:rPr>
              <a:t> </a:t>
            </a:r>
          </a:p>
          <a:p>
            <a:pPr eaLnBrk="1" hangingPunct="1"/>
            <a:endParaRPr lang="ar-SA" dirty="0">
              <a:latin typeface="Calibri" panose="020F0502020204030204" pitchFamily="34" charset="0"/>
            </a:endParaRPr>
          </a:p>
          <a:p>
            <a:pPr eaLnBrk="1" hangingPunct="1"/>
            <a:endParaRPr lang="en-US" dirty="0">
              <a:latin typeface="Calibri" panose="020F0502020204030204" pitchFamily="34" charset="0"/>
            </a:endParaRPr>
          </a:p>
        </p:txBody>
      </p:sp>
      <p:sp>
        <p:nvSpPr>
          <p:cNvPr id="5" name="عنصر نائب للتذييل 4"/>
          <p:cNvSpPr>
            <a:spLocks noGrp="1"/>
          </p:cNvSpPr>
          <p:nvPr>
            <p:ph type="ftr" idx="11"/>
          </p:nvPr>
        </p:nvSpPr>
        <p:spPr/>
        <p:txBody>
          <a:bodyPr/>
          <a:lstStyle/>
          <a:p>
            <a:pPr>
              <a:defRPr/>
            </a:pPr>
            <a:r>
              <a:rPr lang="en-US">
                <a:solidFill>
                  <a:srgbClr val="FFFFCC"/>
                </a:solidFill>
              </a:rPr>
              <a:t>1</a:t>
            </a:r>
          </a:p>
        </p:txBody>
      </p:sp>
      <p:sp>
        <p:nvSpPr>
          <p:cNvPr id="4" name="عنصر نائب لرقم الشريحة 3"/>
          <p:cNvSpPr>
            <a:spLocks noGrp="1"/>
          </p:cNvSpPr>
          <p:nvPr>
            <p:ph type="sldNum" idx="12"/>
          </p:nvPr>
        </p:nvSpPr>
        <p:spPr>
          <a:xfrm>
            <a:off x="4427984" y="6487903"/>
            <a:ext cx="2126880" cy="469489"/>
          </a:xfrm>
        </p:spPr>
        <p:txBody>
          <a:bodyPr/>
          <a:lstStyle/>
          <a:p>
            <a:pPr>
              <a:defRPr/>
            </a:pPr>
            <a:fld id="{D9ABFF17-70CD-4281-9DFF-42E2B69F843F}" type="slidenum">
              <a:rPr lang="en-US" smtClean="0">
                <a:solidFill>
                  <a:schemeClr val="tx2"/>
                </a:solidFill>
              </a:rPr>
              <a:pPr>
                <a:defRPr/>
              </a:pPr>
              <a:t>13</a:t>
            </a:fld>
            <a:endParaRPr lang="en-US" dirty="0">
              <a:solidFill>
                <a:schemeClr val="tx2"/>
              </a:solidFill>
            </a:endParaRPr>
          </a:p>
        </p:txBody>
      </p:sp>
      <p:sp>
        <p:nvSpPr>
          <p:cNvPr id="2" name="عنصر نائب للتاريخ 1">
            <a:extLst>
              <a:ext uri="{FF2B5EF4-FFF2-40B4-BE49-F238E27FC236}">
                <a16:creationId xmlns:a16="http://schemas.microsoft.com/office/drawing/2014/main" id="{88EE86D6-02AD-A205-2331-C54E03FD719D}"/>
              </a:ext>
            </a:extLst>
          </p:cNvPr>
          <p:cNvSpPr>
            <a:spLocks noGrp="1"/>
          </p:cNvSpPr>
          <p:nvPr>
            <p:ph type="dt" idx="10"/>
          </p:nvPr>
        </p:nvSpPr>
        <p:spPr/>
        <p:txBody>
          <a:bodyPr/>
          <a:lstStyle/>
          <a:p>
            <a:pPr>
              <a:defRPr/>
            </a:pPr>
            <a:fld id="{207CF1B8-8920-4BBF-BB20-237FAF44F151}"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65470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039297" y="191219"/>
            <a:ext cx="1781175" cy="6334125"/>
          </a:xfrm>
          <a:prstGeom prst="rect">
            <a:avLst/>
          </a:prstGeom>
          <a:noFill/>
          <a:ln w="9525">
            <a:noFill/>
            <a:miter lim="800000"/>
            <a:headEnd/>
            <a:tailEnd/>
          </a:ln>
          <a:effectLst/>
        </p:spPr>
      </p:pic>
      <p:sp>
        <p:nvSpPr>
          <p:cNvPr id="3" name="مربع نص 2"/>
          <p:cNvSpPr txBox="1"/>
          <p:nvPr/>
        </p:nvSpPr>
        <p:spPr>
          <a:xfrm>
            <a:off x="0" y="44624"/>
            <a:ext cx="10144164" cy="923330"/>
          </a:xfrm>
          <a:prstGeom prst="rect">
            <a:avLst/>
          </a:prstGeom>
          <a:noFill/>
        </p:spPr>
        <p:txBody>
          <a:bodyPr wrap="square" rtlCol="0">
            <a:spAutoFit/>
          </a:bodyPr>
          <a:lstStyle/>
          <a:p>
            <a:r>
              <a:rPr lang="en-US" dirty="0">
                <a:solidFill>
                  <a:srgbClr val="FF0000"/>
                </a:solidFill>
              </a:rPr>
              <a:t>              </a:t>
            </a:r>
            <a:r>
              <a:rPr lang="en-US" u="sng" dirty="0">
                <a:solidFill>
                  <a:srgbClr val="FF0000"/>
                </a:solidFill>
              </a:rPr>
              <a:t>Orthogonal thickness </a:t>
            </a:r>
            <a:r>
              <a:rPr lang="en-US" dirty="0">
                <a:solidFill>
                  <a:srgbClr val="FF0000"/>
                </a:solidFill>
              </a:rPr>
              <a:t>      </a:t>
            </a:r>
            <a:r>
              <a:rPr lang="en-US" u="sng" dirty="0">
                <a:solidFill>
                  <a:srgbClr val="FF0000"/>
                </a:solidFill>
              </a:rPr>
              <a:t>  </a:t>
            </a:r>
            <a:r>
              <a:rPr lang="en-US" u="sng" dirty="0" err="1">
                <a:solidFill>
                  <a:srgbClr val="C00000"/>
                </a:solidFill>
              </a:rPr>
              <a:t>thickness</a:t>
            </a:r>
            <a:r>
              <a:rPr lang="en-US" u="sng" dirty="0">
                <a:solidFill>
                  <a:srgbClr val="C00000"/>
                </a:solidFill>
              </a:rPr>
              <a:t> parallel to AP </a:t>
            </a:r>
            <a:r>
              <a:rPr lang="en-US" dirty="0">
                <a:solidFill>
                  <a:srgbClr val="C00000"/>
                </a:solidFill>
              </a:rPr>
              <a:t>      </a:t>
            </a:r>
            <a:r>
              <a:rPr lang="en-US" u="sng" dirty="0">
                <a:solidFill>
                  <a:srgbClr val="C00000"/>
                </a:solidFill>
              </a:rPr>
              <a:t> </a:t>
            </a:r>
            <a:r>
              <a:rPr lang="en-US" u="sng" dirty="0">
                <a:solidFill>
                  <a:schemeClr val="tx2"/>
                </a:solidFill>
              </a:rPr>
              <a:t>curvature of  outer arc</a:t>
            </a:r>
          </a:p>
          <a:p>
            <a:r>
              <a:rPr lang="en-US" dirty="0">
                <a:solidFill>
                  <a:schemeClr val="tx2"/>
                </a:solidFill>
              </a:rPr>
              <a:t>                                t                                      </a:t>
            </a:r>
            <a:r>
              <a:rPr lang="en-US" dirty="0" err="1">
                <a:solidFill>
                  <a:schemeClr val="tx2"/>
                </a:solidFill>
              </a:rPr>
              <a:t>T</a:t>
            </a:r>
            <a:r>
              <a:rPr lang="en-US" dirty="0">
                <a:solidFill>
                  <a:schemeClr val="tx2"/>
                </a:solidFill>
              </a:rPr>
              <a:t>                                   and inner ar</a:t>
            </a:r>
            <a:r>
              <a:rPr lang="en-US" u="sng" dirty="0">
                <a:solidFill>
                  <a:schemeClr val="tx2"/>
                </a:solidFill>
              </a:rPr>
              <a:t>c</a:t>
            </a:r>
          </a:p>
          <a:p>
            <a:r>
              <a:rPr lang="en-US" dirty="0"/>
              <a:t>                            </a:t>
            </a:r>
            <a:endParaRPr lang="en-US" sz="2000" dirty="0"/>
          </a:p>
        </p:txBody>
      </p:sp>
      <p:sp>
        <p:nvSpPr>
          <p:cNvPr id="4" name="مربع نص 3"/>
          <p:cNvSpPr txBox="1"/>
          <p:nvPr/>
        </p:nvSpPr>
        <p:spPr>
          <a:xfrm>
            <a:off x="89678" y="692696"/>
            <a:ext cx="6786578" cy="6063198"/>
          </a:xfrm>
          <a:prstGeom prst="rect">
            <a:avLst/>
          </a:prstGeom>
          <a:noFill/>
        </p:spPr>
        <p:txBody>
          <a:bodyPr wrap="square" rtlCol="0">
            <a:spAutoFit/>
          </a:bodyPr>
          <a:lstStyle/>
          <a:p>
            <a:r>
              <a:rPr lang="en-US" dirty="0"/>
              <a:t>C</a:t>
            </a:r>
            <a:r>
              <a:rPr lang="en-US" b="1" dirty="0"/>
              <a:t>LASS  1A       min, at hinge                min. at hinge                  O.A </a:t>
            </a:r>
            <a:r>
              <a:rPr lang="en-US" sz="2000" b="1" dirty="0"/>
              <a:t>&lt; </a:t>
            </a:r>
            <a:r>
              <a:rPr lang="en-US" b="1" dirty="0"/>
              <a:t>I.A</a:t>
            </a:r>
            <a:endParaRPr lang="en-US" b="1" dirty="0">
              <a:latin typeface="Agency FB" pitchFamily="34" charset="0"/>
            </a:endParaRPr>
          </a:p>
          <a:p>
            <a:endParaRPr lang="en-US" dirty="0">
              <a:latin typeface="Agency FB" pitchFamily="34" charset="0"/>
            </a:endParaRPr>
          </a:p>
          <a:p>
            <a:endParaRPr lang="en-US" dirty="0">
              <a:latin typeface="Agency FB" pitchFamily="34" charset="0"/>
            </a:endParaRPr>
          </a:p>
          <a:p>
            <a:r>
              <a:rPr lang="en-US" dirty="0">
                <a:latin typeface="Agency FB" pitchFamily="34" charset="0"/>
              </a:rPr>
              <a:t>                                                                                                     </a:t>
            </a:r>
          </a:p>
          <a:p>
            <a:r>
              <a:rPr lang="en-US" b="1" dirty="0">
                <a:latin typeface="+mj-lt"/>
              </a:rPr>
              <a:t>CLASS 1B          constant                     min. at hinge                     O.A</a:t>
            </a:r>
            <a:r>
              <a:rPr lang="en-US" sz="2000" b="1" dirty="0">
                <a:latin typeface="+mj-lt"/>
              </a:rPr>
              <a:t>&lt;</a:t>
            </a:r>
            <a:r>
              <a:rPr lang="en-US" b="1" dirty="0">
                <a:latin typeface="+mj-lt"/>
              </a:rPr>
              <a:t>I.A  </a:t>
            </a:r>
          </a:p>
          <a:p>
            <a:endParaRPr lang="en-US" dirty="0">
              <a:latin typeface="+mj-lt"/>
            </a:endParaRPr>
          </a:p>
          <a:p>
            <a:endParaRPr lang="en-US" dirty="0">
              <a:latin typeface="+mj-lt"/>
            </a:endParaRPr>
          </a:p>
          <a:p>
            <a:endParaRPr lang="en-US" dirty="0">
              <a:latin typeface="+mj-lt"/>
            </a:endParaRPr>
          </a:p>
          <a:p>
            <a:r>
              <a:rPr lang="en-US" b="1" dirty="0">
                <a:latin typeface="+mj-lt"/>
              </a:rPr>
              <a:t>CLASS 1C           max. at hinge                min. at hinge                   O.A</a:t>
            </a:r>
            <a:r>
              <a:rPr lang="en-US" sz="2000" b="1" dirty="0">
                <a:latin typeface="+mj-lt"/>
              </a:rPr>
              <a:t>&lt;</a:t>
            </a:r>
            <a:r>
              <a:rPr lang="en-US" b="1" dirty="0">
                <a:latin typeface="+mj-lt"/>
              </a:rPr>
              <a:t>I.A</a:t>
            </a:r>
          </a:p>
          <a:p>
            <a:endParaRPr lang="en-US" dirty="0">
              <a:latin typeface="+mj-lt"/>
            </a:endParaRPr>
          </a:p>
          <a:p>
            <a:endParaRPr lang="en-US" dirty="0">
              <a:latin typeface="+mj-lt"/>
            </a:endParaRPr>
          </a:p>
          <a:p>
            <a:endParaRPr lang="en-US" dirty="0">
              <a:latin typeface="+mj-lt"/>
            </a:endParaRPr>
          </a:p>
          <a:p>
            <a:r>
              <a:rPr lang="en-US" b="1" dirty="0">
                <a:latin typeface="+mj-lt"/>
              </a:rPr>
              <a:t>CLASS 2             max. at hinge               constant                              O.A</a:t>
            </a:r>
            <a:r>
              <a:rPr lang="en-US" sz="2000" b="1" dirty="0">
                <a:latin typeface="+mj-lt"/>
              </a:rPr>
              <a:t>=</a:t>
            </a:r>
            <a:r>
              <a:rPr lang="en-US" b="1" dirty="0">
                <a:latin typeface="+mj-lt"/>
              </a:rPr>
              <a:t>I.A</a:t>
            </a:r>
          </a:p>
          <a:p>
            <a:endParaRPr lang="en-US" dirty="0">
              <a:latin typeface="+mj-lt"/>
            </a:endParaRPr>
          </a:p>
          <a:p>
            <a:endParaRPr lang="en-US" dirty="0">
              <a:latin typeface="+mj-lt"/>
            </a:endParaRPr>
          </a:p>
          <a:p>
            <a:r>
              <a:rPr lang="en-US" b="1" dirty="0">
                <a:latin typeface="+mj-lt"/>
              </a:rPr>
              <a:t>CLASS 3             max. at hinge               max. at hinge          O.A</a:t>
            </a:r>
            <a:r>
              <a:rPr lang="en-US" sz="2000" b="1" dirty="0">
                <a:latin typeface="+mj-lt"/>
              </a:rPr>
              <a:t>&gt; </a:t>
            </a:r>
            <a:r>
              <a:rPr lang="en-US" b="1" dirty="0">
                <a:latin typeface="+mj-lt"/>
              </a:rPr>
              <a:t>I.A</a:t>
            </a:r>
          </a:p>
        </p:txBody>
      </p:sp>
      <p:sp>
        <p:nvSpPr>
          <p:cNvPr id="5" name="سهم إلى اليمين 4"/>
          <p:cNvSpPr/>
          <p:nvPr/>
        </p:nvSpPr>
        <p:spPr>
          <a:xfrm>
            <a:off x="6072198" y="1071546"/>
            <a:ext cx="7143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سهم إلى اليمين 5"/>
          <p:cNvSpPr/>
          <p:nvPr/>
        </p:nvSpPr>
        <p:spPr>
          <a:xfrm>
            <a:off x="6143636" y="2285992"/>
            <a:ext cx="64294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سهم إلى اليمين 6"/>
          <p:cNvSpPr/>
          <p:nvPr/>
        </p:nvSpPr>
        <p:spPr>
          <a:xfrm flipV="1">
            <a:off x="6357950" y="3474719"/>
            <a:ext cx="5000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سهم إلى اليمين 7"/>
          <p:cNvSpPr/>
          <p:nvPr/>
        </p:nvSpPr>
        <p:spPr>
          <a:xfrm>
            <a:off x="6286512" y="4786322"/>
            <a:ext cx="71438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سهم إلى اليسار 8"/>
          <p:cNvSpPr/>
          <p:nvPr/>
        </p:nvSpPr>
        <p:spPr>
          <a:xfrm>
            <a:off x="6572264" y="5929330"/>
            <a:ext cx="45719"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سهم إلى اليمين 9"/>
          <p:cNvSpPr/>
          <p:nvPr/>
        </p:nvSpPr>
        <p:spPr>
          <a:xfrm>
            <a:off x="6500826" y="6000768"/>
            <a:ext cx="78581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027" name="Ink 3"/>
              <p14:cNvContentPartPr>
                <a14:cpLocks xmlns:a14="http://schemas.microsoft.com/office/drawing/2010/main" noRot="1" noChangeAspect="1" noEditPoints="1" noChangeArrowheads="1" noChangeShapeType="1"/>
              </p14:cNvContentPartPr>
              <p14:nvPr/>
            </p14:nvContentPartPr>
            <p14:xfrm>
              <a:off x="6813550" y="768350"/>
              <a:ext cx="322263" cy="393700"/>
            </p14:xfrm>
          </p:contentPart>
        </mc:Choice>
        <mc:Fallback xmlns="">
          <p:pic>
            <p:nvPicPr>
              <p:cNvPr id="1027" name="Ink 3"/>
              <p:cNvPicPr>
                <a:picLocks noRot="1" noChangeAspect="1" noEditPoints="1" noChangeArrowheads="1" noChangeShapeType="1"/>
              </p:cNvPicPr>
              <p:nvPr/>
            </p:nvPicPr>
            <p:blipFill>
              <a:blip r:embed="rId5"/>
              <a:stretch>
                <a:fillRect/>
              </a:stretch>
            </p:blipFill>
            <p:spPr>
              <a:xfrm>
                <a:off x="6804188" y="758993"/>
                <a:ext cx="340987"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8" name="Ink 4"/>
              <p14:cNvContentPartPr>
                <a14:cpLocks xmlns:a14="http://schemas.microsoft.com/office/drawing/2010/main" noRot="1" noChangeAspect="1" noEditPoints="1" noChangeArrowheads="1" noChangeShapeType="1"/>
              </p14:cNvContentPartPr>
              <p14:nvPr/>
            </p14:nvContentPartPr>
            <p14:xfrm>
              <a:off x="6858000" y="1608138"/>
              <a:ext cx="509588" cy="606425"/>
            </p14:xfrm>
          </p:contentPart>
        </mc:Choice>
        <mc:Fallback xmlns="">
          <p:pic>
            <p:nvPicPr>
              <p:cNvPr id="1028" name="Ink 4"/>
              <p:cNvPicPr>
                <a:picLocks noRot="1" noChangeAspect="1" noEditPoints="1" noChangeArrowheads="1" noChangeShapeType="1"/>
              </p:cNvPicPr>
              <p:nvPr/>
            </p:nvPicPr>
            <p:blipFill>
              <a:blip r:embed="rId7"/>
              <a:stretch>
                <a:fillRect/>
              </a:stretch>
            </p:blipFill>
            <p:spPr>
              <a:xfrm>
                <a:off x="6848643" y="1598781"/>
                <a:ext cx="528302" cy="6251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9" name="Ink 5"/>
              <p14:cNvContentPartPr>
                <a14:cpLocks xmlns:a14="http://schemas.microsoft.com/office/drawing/2010/main" noRot="1" noChangeAspect="1" noEditPoints="1" noChangeArrowheads="1" noChangeShapeType="1"/>
              </p14:cNvContentPartPr>
              <p14:nvPr/>
            </p14:nvContentPartPr>
            <p14:xfrm>
              <a:off x="6777038" y="2598738"/>
              <a:ext cx="965200" cy="1000125"/>
            </p14:xfrm>
          </p:contentPart>
        </mc:Choice>
        <mc:Fallback xmlns="">
          <p:pic>
            <p:nvPicPr>
              <p:cNvPr id="1029" name="Ink 5"/>
              <p:cNvPicPr>
                <a:picLocks noRot="1" noChangeAspect="1" noEditPoints="1" noChangeArrowheads="1" noChangeShapeType="1"/>
              </p:cNvPicPr>
              <p:nvPr/>
            </p:nvPicPr>
            <p:blipFill>
              <a:blip r:embed="rId9"/>
              <a:stretch>
                <a:fillRect/>
              </a:stretch>
            </p:blipFill>
            <p:spPr>
              <a:xfrm>
                <a:off x="6767678" y="2589378"/>
                <a:ext cx="983921" cy="10188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0" name="Ink 6"/>
              <p14:cNvContentPartPr>
                <a14:cpLocks xmlns:a14="http://schemas.microsoft.com/office/drawing/2010/main" noRot="1" noChangeAspect="1" noEditPoints="1" noChangeArrowheads="1" noChangeShapeType="1"/>
              </p14:cNvContentPartPr>
              <p14:nvPr/>
            </p14:nvContentPartPr>
            <p14:xfrm>
              <a:off x="6777038" y="4813300"/>
              <a:ext cx="679450" cy="1027113"/>
            </p14:xfrm>
          </p:contentPart>
        </mc:Choice>
        <mc:Fallback xmlns="">
          <p:pic>
            <p:nvPicPr>
              <p:cNvPr id="1030" name="Ink 6"/>
              <p:cNvPicPr>
                <a:picLocks noRot="1" noChangeAspect="1" noEditPoints="1" noChangeArrowheads="1" noChangeShapeType="1"/>
              </p:cNvPicPr>
              <p:nvPr/>
            </p:nvPicPr>
            <p:blipFill>
              <a:blip r:embed="rId11"/>
              <a:stretch>
                <a:fillRect/>
              </a:stretch>
            </p:blipFill>
            <p:spPr>
              <a:xfrm>
                <a:off x="6767676" y="4803940"/>
                <a:ext cx="698174" cy="1045834"/>
              </a:xfrm>
              <a:prstGeom prst="rect">
                <a:avLst/>
              </a:prstGeom>
            </p:spPr>
          </p:pic>
        </mc:Fallback>
      </mc:AlternateContent>
      <p:sp>
        <p:nvSpPr>
          <p:cNvPr id="12" name="عنصر نائب لرقم الشريحة 11"/>
          <p:cNvSpPr>
            <a:spLocks noGrp="1"/>
          </p:cNvSpPr>
          <p:nvPr>
            <p:ph type="sldNum" idx="12"/>
          </p:nvPr>
        </p:nvSpPr>
        <p:spPr>
          <a:xfrm>
            <a:off x="7557688" y="6415895"/>
            <a:ext cx="2126880" cy="469489"/>
          </a:xfrm>
        </p:spPr>
        <p:txBody>
          <a:bodyPr/>
          <a:lstStyle/>
          <a:p>
            <a:pPr>
              <a:defRPr/>
            </a:pPr>
            <a:fld id="{D9ABFF17-70CD-4281-9DFF-42E2B69F843F}" type="slidenum">
              <a:rPr lang="en-US" smtClean="0">
                <a:solidFill>
                  <a:schemeClr val="tx1"/>
                </a:solidFill>
              </a:rPr>
              <a:pPr>
                <a:defRPr/>
              </a:pPr>
              <a:t>14</a:t>
            </a:fld>
            <a:endParaRPr lang="en-US" dirty="0">
              <a:solidFill>
                <a:schemeClr val="tx1"/>
              </a:solidFill>
            </a:endParaRPr>
          </a:p>
        </p:txBody>
      </p:sp>
      <p:sp>
        <p:nvSpPr>
          <p:cNvPr id="13" name="عنصر نائب للتذييل 12"/>
          <p:cNvSpPr>
            <a:spLocks noGrp="1"/>
          </p:cNvSpPr>
          <p:nvPr>
            <p:ph type="ftr" idx="11"/>
          </p:nvPr>
        </p:nvSpPr>
        <p:spPr/>
        <p:txBody>
          <a:bodyPr/>
          <a:lstStyle/>
          <a:p>
            <a:pPr>
              <a:defRPr/>
            </a:pPr>
            <a:r>
              <a:rPr lang="en-US">
                <a:solidFill>
                  <a:srgbClr val="FFFFCC"/>
                </a:solidFill>
              </a:rPr>
              <a:t>1</a:t>
            </a:r>
          </a:p>
        </p:txBody>
      </p:sp>
      <p:sp>
        <p:nvSpPr>
          <p:cNvPr id="2" name="عنصر نائب للتاريخ 1">
            <a:extLst>
              <a:ext uri="{FF2B5EF4-FFF2-40B4-BE49-F238E27FC236}">
                <a16:creationId xmlns:a16="http://schemas.microsoft.com/office/drawing/2014/main" id="{CA9270CB-B61D-AB1C-FD68-46BC35B55250}"/>
              </a:ext>
            </a:extLst>
          </p:cNvPr>
          <p:cNvSpPr>
            <a:spLocks noGrp="1"/>
          </p:cNvSpPr>
          <p:nvPr>
            <p:ph type="dt" idx="10"/>
          </p:nvPr>
        </p:nvSpPr>
        <p:spPr/>
        <p:txBody>
          <a:bodyPr/>
          <a:lstStyle/>
          <a:p>
            <a:pPr>
              <a:defRPr/>
            </a:pPr>
            <a:fld id="{B8B00326-B4E3-4F12-9F69-FFBAC4897EC3}"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454295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title"/>
          </p:nvPr>
        </p:nvSpPr>
        <p:spPr>
          <a:xfrm>
            <a:off x="395536" y="74026"/>
            <a:ext cx="8229600" cy="620688"/>
          </a:xfrm>
        </p:spPr>
        <p:txBody>
          <a:bodyPr>
            <a:normAutofit/>
          </a:bodyPr>
          <a:lstStyle/>
          <a:p>
            <a:pPr eaLnBrk="1" hangingPunct="1"/>
            <a:r>
              <a:rPr lang="ar-SA" sz="2800" b="1" dirty="0">
                <a:solidFill>
                  <a:srgbClr val="0070C0"/>
                </a:solidFill>
              </a:rPr>
              <a:t>تصنيف الطيات اعتماداً على خطوط </a:t>
            </a:r>
            <a:r>
              <a:rPr lang="ar-SA" sz="2800" b="1" dirty="0" err="1">
                <a:solidFill>
                  <a:srgbClr val="0070C0"/>
                </a:solidFill>
              </a:rPr>
              <a:t>الايزوكونات</a:t>
            </a:r>
            <a:endParaRPr lang="en-US" sz="2800" dirty="0">
              <a:solidFill>
                <a:srgbClr val="0070C0"/>
              </a:solidFill>
              <a:cs typeface="Times New Roman" panose="02020603050405020304" pitchFamily="18" charset="0"/>
            </a:endParaRPr>
          </a:p>
        </p:txBody>
      </p:sp>
      <p:sp>
        <p:nvSpPr>
          <p:cNvPr id="3" name="عنصر نائب للمحتوى 2"/>
          <p:cNvSpPr>
            <a:spLocks noGrp="1"/>
          </p:cNvSpPr>
          <p:nvPr>
            <p:ph idx="1"/>
          </p:nvPr>
        </p:nvSpPr>
        <p:spPr>
          <a:xfrm>
            <a:off x="0" y="613680"/>
            <a:ext cx="8808609" cy="5760640"/>
          </a:xfrm>
        </p:spPr>
        <p:txBody>
          <a:bodyPr rtlCol="1">
            <a:normAutofit/>
          </a:bodyPr>
          <a:lstStyle/>
          <a:p>
            <a:pPr>
              <a:buNone/>
              <a:defRPr/>
            </a:pPr>
            <a:r>
              <a:rPr lang="en-US" sz="2000" dirty="0"/>
              <a:t>Dip isogons connect points of equal dip on the upper and lower boundary of a folded layer </a:t>
            </a:r>
          </a:p>
          <a:p>
            <a:pPr algn="r" eaLnBrk="1" fontAlgn="auto" hangingPunct="1">
              <a:spcAft>
                <a:spcPts val="0"/>
              </a:spcAft>
              <a:buFont typeface="Arial" panose="020B0604020202020204" pitchFamily="34" charset="0"/>
              <a:buNone/>
              <a:defRPr/>
            </a:pPr>
            <a:r>
              <a:rPr lang="ar-SA" sz="2000" u="sng" dirty="0"/>
              <a:t>خط </a:t>
            </a:r>
            <a:r>
              <a:rPr lang="ar-SA" sz="2000" u="sng" dirty="0" err="1"/>
              <a:t>الايزوكون</a:t>
            </a:r>
            <a:r>
              <a:rPr lang="ar-SA" sz="2000" u="sng" dirty="0"/>
              <a:t> </a:t>
            </a:r>
            <a:r>
              <a:rPr lang="en-US" sz="2000" u="sng" dirty="0"/>
              <a:t> Isogon line</a:t>
            </a:r>
            <a:r>
              <a:rPr lang="ar-SA" sz="2000" u="sng" dirty="0"/>
              <a:t> </a:t>
            </a:r>
            <a:r>
              <a:rPr lang="ar-SA" sz="2400" dirty="0"/>
              <a:t>:</a:t>
            </a:r>
          </a:p>
          <a:p>
            <a:pPr marL="0" lvl="0" indent="0" algn="r" rtl="1">
              <a:lnSpc>
                <a:spcPct val="120000"/>
              </a:lnSpc>
              <a:spcBef>
                <a:spcPts val="0"/>
              </a:spcBef>
              <a:buNone/>
            </a:pPr>
            <a:r>
              <a:rPr lang="ar-SA" sz="2400" dirty="0"/>
              <a:t>هو الخط الواصل بين نقطتين متساويتين بالميل بين الحد الاعلى والاسفل للطبقة المطوية(أي عند قيم متساوية من زاوية </a:t>
            </a:r>
            <a:r>
              <a:rPr lang="el-GR" sz="2400" dirty="0">
                <a:solidFill>
                  <a:srgbClr val="000000"/>
                </a:solidFill>
                <a:latin typeface="Arial"/>
                <a:cs typeface="Arial Unicode MS"/>
              </a:rPr>
              <a:t>α</a:t>
            </a:r>
            <a:r>
              <a:rPr lang="ar-SA" sz="2400" dirty="0">
                <a:solidFill>
                  <a:srgbClr val="000000"/>
                </a:solidFill>
                <a:latin typeface="Arial"/>
                <a:cs typeface="Arial Unicode MS"/>
              </a:rPr>
              <a:t>  ). </a:t>
            </a:r>
            <a:r>
              <a:rPr lang="ar-SA" sz="2400" dirty="0"/>
              <a:t>ان ميل خطوط </a:t>
            </a:r>
            <a:r>
              <a:rPr lang="ar-SA" sz="2400" dirty="0" err="1"/>
              <a:t>الايزوكون</a:t>
            </a:r>
            <a:r>
              <a:rPr lang="ar-SA" sz="2400" dirty="0"/>
              <a:t> يعكس الفرق بين شدة انحناء القوس الداخلي والخارجي للطبقة المطوية . </a:t>
            </a:r>
          </a:p>
          <a:p>
            <a:pPr algn="l" rtl="0" eaLnBrk="1" fontAlgn="auto" hangingPunct="1">
              <a:spcAft>
                <a:spcPts val="0"/>
              </a:spcAft>
              <a:buFont typeface="Arial" panose="020B0604020202020204" pitchFamily="34" charset="0"/>
              <a:buNone/>
              <a:defRPr/>
            </a:pPr>
            <a:endParaRPr lang="en-US" sz="2400" dirty="0"/>
          </a:p>
        </p:txBody>
      </p:sp>
      <p:pic>
        <p:nvPicPr>
          <p:cNvPr id="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r="60979" b="44269"/>
          <a:stretch/>
        </p:blipFill>
        <p:spPr bwMode="auto">
          <a:xfrm>
            <a:off x="836873" y="2924944"/>
            <a:ext cx="4527215" cy="371309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رابط مستقيم 5"/>
          <p:cNvCxnSpPr/>
          <p:nvPr/>
        </p:nvCxnSpPr>
        <p:spPr>
          <a:xfrm flipH="1">
            <a:off x="1403647" y="5013176"/>
            <a:ext cx="216025" cy="72008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H="1">
            <a:off x="2602297" y="4573849"/>
            <a:ext cx="288032" cy="864096"/>
          </a:xfrm>
          <a:prstGeom prst="line">
            <a:avLst/>
          </a:prstGeom>
          <a:ln w="41275">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H="1">
            <a:off x="2627784" y="3741689"/>
            <a:ext cx="720080" cy="122413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flipH="1">
            <a:off x="1646366" y="3717032"/>
            <a:ext cx="729390" cy="115212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H="1">
            <a:off x="2032361" y="3267450"/>
            <a:ext cx="742631" cy="899164"/>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H="1">
            <a:off x="2915816" y="3552715"/>
            <a:ext cx="563118" cy="884397"/>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رابط مستقيم 3"/>
          <p:cNvCxnSpPr/>
          <p:nvPr/>
        </p:nvCxnSpPr>
        <p:spPr>
          <a:xfrm flipV="1">
            <a:off x="1434024" y="4781489"/>
            <a:ext cx="1338124" cy="6529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flipV="1">
            <a:off x="2103086" y="4252501"/>
            <a:ext cx="870283" cy="405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2339752" y="3789040"/>
            <a:ext cx="760728" cy="40529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عنصر نائب لرقم الشريحة 8"/>
          <p:cNvSpPr>
            <a:spLocks noGrp="1"/>
          </p:cNvSpPr>
          <p:nvPr>
            <p:ph type="sldNum" sz="quarter" idx="12"/>
          </p:nvPr>
        </p:nvSpPr>
        <p:spPr/>
        <p:txBody>
          <a:bodyPr/>
          <a:lstStyle/>
          <a:p>
            <a:fld id="{7539E258-6CF6-4C93-9333-48A46D82382D}" type="slidenum">
              <a:rPr lang="en-US" smtClean="0">
                <a:solidFill>
                  <a:prstClr val="black">
                    <a:tint val="75000"/>
                  </a:prstClr>
                </a:solidFill>
              </a:rPr>
              <a:pPr/>
              <a:t>15</a:t>
            </a:fld>
            <a:endParaRPr lang="en-US">
              <a:solidFill>
                <a:prstClr val="black">
                  <a:tint val="75000"/>
                </a:prstClr>
              </a:solidFill>
            </a:endParaRPr>
          </a:p>
        </p:txBody>
      </p:sp>
      <p:sp>
        <p:nvSpPr>
          <p:cNvPr id="12" name="عنصر نائب للتذييل 11"/>
          <p:cNvSpPr>
            <a:spLocks noGrp="1"/>
          </p:cNvSpPr>
          <p:nvPr>
            <p:ph type="ftr" sz="quarter" idx="11"/>
          </p:nvPr>
        </p:nvSpPr>
        <p:spPr/>
        <p:txBody>
          <a:bodyPr/>
          <a:lstStyle/>
          <a:p>
            <a:r>
              <a:rPr lang="en-US">
                <a:solidFill>
                  <a:prstClr val="black">
                    <a:tint val="75000"/>
                  </a:prstClr>
                </a:solidFill>
              </a:rPr>
              <a:t>1</a:t>
            </a:r>
          </a:p>
        </p:txBody>
      </p:sp>
      <p:sp>
        <p:nvSpPr>
          <p:cNvPr id="2" name="عنصر نائب للتاريخ 1">
            <a:extLst>
              <a:ext uri="{FF2B5EF4-FFF2-40B4-BE49-F238E27FC236}">
                <a16:creationId xmlns:a16="http://schemas.microsoft.com/office/drawing/2014/main" id="{277A8A5C-ADAF-9D12-63DE-D415E3F6158E}"/>
              </a:ext>
            </a:extLst>
          </p:cNvPr>
          <p:cNvSpPr>
            <a:spLocks noGrp="1"/>
          </p:cNvSpPr>
          <p:nvPr>
            <p:ph type="dt" sz="half" idx="10"/>
          </p:nvPr>
        </p:nvSpPr>
        <p:spPr/>
        <p:txBody>
          <a:bodyPr/>
          <a:lstStyle/>
          <a:p>
            <a:fld id="{AB9F0A2C-C8C5-47EA-8E74-114842E1848A}"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30383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4662"/>
            <a:ext cx="9036496" cy="5903154"/>
          </a:xfrm>
          <a:prstGeom prst="rect">
            <a:avLst/>
          </a:prstGeom>
        </p:spPr>
        <p:txBody>
          <a:bodyPr wrap="square">
            <a:spAutoFit/>
          </a:bodyPr>
          <a:lstStyle/>
          <a:p>
            <a:pPr lvl="0" algn="r" rtl="1">
              <a:lnSpc>
                <a:spcPct val="120000"/>
              </a:lnSpc>
            </a:pPr>
            <a:r>
              <a:rPr lang="ar-SA" sz="2800" dirty="0"/>
              <a:t>فاذا كانت الخطوط تلتقي نحو لب الطية دل ذلك  على  ان القوس الخارجي اقل انحناء من القوس الداخلي . وبالعكس اذا كانت الخطوط تبتعد عن بعضها باتجاه لب الطية دل ذلك ان القوس الداخلي اقل انحناء من القوس الخارجي, اما اذا كانت الخطوط متوازية دل على تساوي التقوس لسطحي الطبقة.</a:t>
            </a:r>
          </a:p>
          <a:p>
            <a:pPr lvl="0" algn="r" rtl="1">
              <a:lnSpc>
                <a:spcPct val="120000"/>
              </a:lnSpc>
            </a:pPr>
            <a:r>
              <a:rPr lang="ar-SA" sz="2800" dirty="0"/>
              <a:t> لذلك صنفت الطيات الى ثلاثة اصناف – </a:t>
            </a:r>
          </a:p>
          <a:p>
            <a:pPr lvl="0" algn="r" rtl="1">
              <a:lnSpc>
                <a:spcPct val="120000"/>
              </a:lnSpc>
            </a:pPr>
            <a:r>
              <a:rPr lang="ar-SA" sz="2800" dirty="0"/>
              <a:t>-</a:t>
            </a:r>
            <a:r>
              <a:rPr lang="ar-SA" sz="2400" dirty="0"/>
              <a:t>الاول (</a:t>
            </a:r>
            <a:r>
              <a:rPr lang="ar-SA" sz="2400" dirty="0" err="1"/>
              <a:t>الايزوكونات</a:t>
            </a:r>
            <a:r>
              <a:rPr lang="ar-SA" sz="2400" dirty="0"/>
              <a:t> المتلاقية نحو لب الطية) وقد صنفت الى ثلاثة اصناف ثانوية</a:t>
            </a:r>
          </a:p>
          <a:p>
            <a:pPr lvl="0" algn="r" rtl="1">
              <a:lnSpc>
                <a:spcPct val="120000"/>
              </a:lnSpc>
            </a:pPr>
            <a:endParaRPr lang="ar-SA" sz="2400" dirty="0"/>
          </a:p>
          <a:p>
            <a:pPr lvl="0" algn="r" rtl="1">
              <a:lnSpc>
                <a:spcPct val="120000"/>
              </a:lnSpc>
            </a:pPr>
            <a:endParaRPr lang="ar-SA" sz="2400" dirty="0"/>
          </a:p>
          <a:p>
            <a:pPr lvl="0" algn="r" rtl="1">
              <a:lnSpc>
                <a:spcPct val="120000"/>
              </a:lnSpc>
            </a:pPr>
            <a:endParaRPr lang="ar-SA" sz="2400" dirty="0"/>
          </a:p>
          <a:p>
            <a:pPr lvl="0" algn="r" rtl="1">
              <a:lnSpc>
                <a:spcPct val="120000"/>
              </a:lnSpc>
            </a:pPr>
            <a:endParaRPr lang="ar-SA" sz="2800" dirty="0"/>
          </a:p>
          <a:p>
            <a:pPr algn="r" rtl="1">
              <a:defRPr/>
            </a:pPr>
            <a:endParaRPr lang="ar-SA" sz="2800" dirty="0"/>
          </a:p>
          <a:p>
            <a:pPr algn="r" rtl="1">
              <a:defRPr/>
            </a:pPr>
            <a:endParaRPr lang="ar-SA" sz="2800" dirty="0"/>
          </a:p>
        </p:txBody>
      </p:sp>
      <p:sp>
        <p:nvSpPr>
          <p:cNvPr id="4" name="مستطيل 3"/>
          <p:cNvSpPr/>
          <p:nvPr/>
        </p:nvSpPr>
        <p:spPr>
          <a:xfrm>
            <a:off x="-23394" y="2980874"/>
            <a:ext cx="8424936" cy="1569660"/>
          </a:xfrm>
          <a:prstGeom prst="rect">
            <a:avLst/>
          </a:prstGeom>
        </p:spPr>
        <p:txBody>
          <a:bodyPr wrap="square">
            <a:spAutoFit/>
          </a:bodyPr>
          <a:lstStyle/>
          <a:p>
            <a:pPr>
              <a:defRPr/>
            </a:pPr>
            <a:r>
              <a:rPr lang="en-US" sz="2400" dirty="0">
                <a:solidFill>
                  <a:srgbClr val="FF0000"/>
                </a:solidFill>
              </a:rPr>
              <a:t>Class 1    ------------ Convergent Isogons </a:t>
            </a:r>
          </a:p>
          <a:p>
            <a:pPr>
              <a:defRPr/>
            </a:pPr>
            <a:r>
              <a:rPr lang="en-US" sz="2400" dirty="0">
                <a:solidFill>
                  <a:srgbClr val="FF0000"/>
                </a:solidFill>
              </a:rPr>
              <a:t>              1A    -------------- Strongly convergent</a:t>
            </a:r>
          </a:p>
          <a:p>
            <a:pPr>
              <a:defRPr/>
            </a:pPr>
            <a:r>
              <a:rPr lang="en-US" sz="2400" dirty="0">
                <a:solidFill>
                  <a:srgbClr val="FF0000"/>
                </a:solidFill>
              </a:rPr>
              <a:t>              1B    --------------  perpendicular to layering(parallel fold)</a:t>
            </a:r>
          </a:p>
          <a:p>
            <a:pPr>
              <a:defRPr/>
            </a:pPr>
            <a:r>
              <a:rPr lang="en-US" sz="2400" dirty="0">
                <a:solidFill>
                  <a:srgbClr val="FF0000"/>
                </a:solidFill>
              </a:rPr>
              <a:t>              1C    --------------  Weakly Convergent</a:t>
            </a:r>
          </a:p>
        </p:txBody>
      </p:sp>
      <p:sp>
        <p:nvSpPr>
          <p:cNvPr id="5" name="مستطيل 4"/>
          <p:cNvSpPr/>
          <p:nvPr/>
        </p:nvSpPr>
        <p:spPr>
          <a:xfrm>
            <a:off x="5299480" y="4474614"/>
            <a:ext cx="3701655" cy="523220"/>
          </a:xfrm>
          <a:prstGeom prst="rect">
            <a:avLst/>
          </a:prstGeom>
        </p:spPr>
        <p:txBody>
          <a:bodyPr wrap="none">
            <a:spAutoFit/>
          </a:bodyPr>
          <a:lstStyle/>
          <a:p>
            <a:pPr algn="r" rtl="1">
              <a:defRPr/>
            </a:pPr>
            <a:r>
              <a:rPr lang="ar-SA" sz="2800" dirty="0"/>
              <a:t>-.</a:t>
            </a:r>
            <a:r>
              <a:rPr lang="ar-SA" sz="2800" dirty="0">
                <a:solidFill>
                  <a:srgbClr val="002060"/>
                </a:solidFill>
              </a:rPr>
              <a:t>الثاني   </a:t>
            </a:r>
            <a:r>
              <a:rPr lang="ar-SA" sz="2800" dirty="0" err="1">
                <a:solidFill>
                  <a:srgbClr val="002060"/>
                </a:solidFill>
              </a:rPr>
              <a:t>الايزوكون</a:t>
            </a:r>
            <a:r>
              <a:rPr lang="ar-SA" sz="2800" dirty="0">
                <a:solidFill>
                  <a:srgbClr val="002060"/>
                </a:solidFill>
              </a:rPr>
              <a:t> المتوازي </a:t>
            </a:r>
          </a:p>
        </p:txBody>
      </p:sp>
      <p:sp>
        <p:nvSpPr>
          <p:cNvPr id="6" name="مستطيل 5"/>
          <p:cNvSpPr/>
          <p:nvPr/>
        </p:nvSpPr>
        <p:spPr>
          <a:xfrm>
            <a:off x="20418" y="4953248"/>
            <a:ext cx="7719934" cy="523220"/>
          </a:xfrm>
          <a:prstGeom prst="rect">
            <a:avLst/>
          </a:prstGeom>
        </p:spPr>
        <p:txBody>
          <a:bodyPr wrap="square">
            <a:spAutoFit/>
          </a:bodyPr>
          <a:lstStyle/>
          <a:p>
            <a:pPr>
              <a:defRPr/>
            </a:pPr>
            <a:r>
              <a:rPr lang="en-US" dirty="0">
                <a:solidFill>
                  <a:srgbClr val="002060"/>
                </a:solidFill>
              </a:rPr>
              <a:t> </a:t>
            </a:r>
            <a:r>
              <a:rPr lang="en-US" sz="2800" dirty="0">
                <a:solidFill>
                  <a:srgbClr val="002060"/>
                </a:solidFill>
              </a:rPr>
              <a:t>Class 2   ------------  Parallel Isogons(similar fold)</a:t>
            </a:r>
          </a:p>
        </p:txBody>
      </p:sp>
      <p:sp>
        <p:nvSpPr>
          <p:cNvPr id="7" name="مستطيل 6"/>
          <p:cNvSpPr/>
          <p:nvPr/>
        </p:nvSpPr>
        <p:spPr>
          <a:xfrm>
            <a:off x="3498911" y="5617572"/>
            <a:ext cx="5522666" cy="523220"/>
          </a:xfrm>
          <a:prstGeom prst="rect">
            <a:avLst/>
          </a:prstGeom>
        </p:spPr>
        <p:txBody>
          <a:bodyPr wrap="none">
            <a:spAutoFit/>
          </a:bodyPr>
          <a:lstStyle/>
          <a:p>
            <a:pPr algn="r" rtl="1">
              <a:defRPr/>
            </a:pPr>
            <a:r>
              <a:rPr lang="ar-SA" sz="2800" dirty="0"/>
              <a:t>-الثالث  </a:t>
            </a:r>
            <a:r>
              <a:rPr lang="ar-SA" sz="2800" dirty="0" err="1"/>
              <a:t>الايزوكونات</a:t>
            </a:r>
            <a:r>
              <a:rPr lang="ar-SA" sz="2800" dirty="0"/>
              <a:t> المتباعدة باتجاه لب الطية</a:t>
            </a:r>
            <a:r>
              <a:rPr lang="ar-SA" dirty="0"/>
              <a:t>.</a:t>
            </a:r>
          </a:p>
        </p:txBody>
      </p:sp>
      <p:sp>
        <p:nvSpPr>
          <p:cNvPr id="8" name="مستطيل 7"/>
          <p:cNvSpPr/>
          <p:nvPr/>
        </p:nvSpPr>
        <p:spPr>
          <a:xfrm>
            <a:off x="539552" y="6107410"/>
            <a:ext cx="5551969" cy="523220"/>
          </a:xfrm>
          <a:prstGeom prst="rect">
            <a:avLst/>
          </a:prstGeom>
        </p:spPr>
        <p:txBody>
          <a:bodyPr wrap="none">
            <a:spAutoFit/>
          </a:bodyPr>
          <a:lstStyle/>
          <a:p>
            <a:pPr>
              <a:defRPr/>
            </a:pPr>
            <a:r>
              <a:rPr lang="en-US" sz="2800" dirty="0"/>
              <a:t>Class 3   -----------   Divergent isogons </a:t>
            </a:r>
          </a:p>
        </p:txBody>
      </p:sp>
      <p:sp>
        <p:nvSpPr>
          <p:cNvPr id="10" name="عنصر نائب لرقم الشريحة 9"/>
          <p:cNvSpPr>
            <a:spLocks noGrp="1"/>
          </p:cNvSpPr>
          <p:nvPr>
            <p:ph type="sldNum" sz="quarter" idx="12"/>
          </p:nvPr>
        </p:nvSpPr>
        <p:spPr/>
        <p:txBody>
          <a:bodyPr/>
          <a:lstStyle/>
          <a:p>
            <a:fld id="{7539E258-6CF6-4C93-9333-48A46D82382D}" type="slidenum">
              <a:rPr lang="en-US" smtClean="0">
                <a:solidFill>
                  <a:prstClr val="black">
                    <a:tint val="75000"/>
                  </a:prstClr>
                </a:solidFill>
              </a:rPr>
              <a:pPr/>
              <a:t>16</a:t>
            </a:fld>
            <a:endParaRPr lang="en-US">
              <a:solidFill>
                <a:prstClr val="black">
                  <a:tint val="75000"/>
                </a:prstClr>
              </a:solidFill>
            </a:endParaRPr>
          </a:p>
        </p:txBody>
      </p:sp>
      <p:sp>
        <p:nvSpPr>
          <p:cNvPr id="11" name="عنصر نائب للتذييل 10"/>
          <p:cNvSpPr>
            <a:spLocks noGrp="1"/>
          </p:cNvSpPr>
          <p:nvPr>
            <p:ph type="ftr" sz="quarter" idx="11"/>
          </p:nvPr>
        </p:nvSpPr>
        <p:spPr/>
        <p:txBody>
          <a:bodyPr/>
          <a:lstStyle/>
          <a:p>
            <a:r>
              <a:rPr lang="en-US">
                <a:solidFill>
                  <a:prstClr val="black">
                    <a:tint val="75000"/>
                  </a:prstClr>
                </a:solidFill>
              </a:rPr>
              <a:t>1</a:t>
            </a:r>
          </a:p>
        </p:txBody>
      </p:sp>
      <p:sp>
        <p:nvSpPr>
          <p:cNvPr id="3" name="عنصر نائب للتاريخ 2">
            <a:extLst>
              <a:ext uri="{FF2B5EF4-FFF2-40B4-BE49-F238E27FC236}">
                <a16:creationId xmlns:a16="http://schemas.microsoft.com/office/drawing/2014/main" id="{0397AF55-436D-9C62-BD14-E9DE44ABC93C}"/>
              </a:ext>
            </a:extLst>
          </p:cNvPr>
          <p:cNvSpPr>
            <a:spLocks noGrp="1"/>
          </p:cNvSpPr>
          <p:nvPr>
            <p:ph type="dt" sz="half" idx="10"/>
          </p:nvPr>
        </p:nvSpPr>
        <p:spPr/>
        <p:txBody>
          <a:bodyPr/>
          <a:lstStyle/>
          <a:p>
            <a:fld id="{28F1C4C6-D00F-42F5-9066-E28A16C7506D}"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281967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61" r="14530" b="11401"/>
          <a:stretch/>
        </p:blipFill>
        <p:spPr bwMode="auto">
          <a:xfrm>
            <a:off x="35496" y="337836"/>
            <a:ext cx="9046761" cy="640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رقم الشريحة 4"/>
          <p:cNvSpPr>
            <a:spLocks noGrp="1"/>
          </p:cNvSpPr>
          <p:nvPr>
            <p:ph type="sldNum" sz="quarter" idx="12"/>
          </p:nvPr>
        </p:nvSpPr>
        <p:spPr/>
        <p:txBody>
          <a:bodyPr/>
          <a:lstStyle/>
          <a:p>
            <a:fld id="{7539E258-6CF6-4C93-9333-48A46D82382D}" type="slidenum">
              <a:rPr lang="en-US" smtClean="0">
                <a:solidFill>
                  <a:prstClr val="black">
                    <a:tint val="75000"/>
                  </a:prstClr>
                </a:solidFill>
              </a:rPr>
              <a:pPr/>
              <a:t>17</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a:solidFill>
                  <a:prstClr val="black">
                    <a:tint val="75000"/>
                  </a:prstClr>
                </a:solidFill>
              </a:rPr>
              <a:t>1</a:t>
            </a:r>
            <a:endParaRPr lang="en-US" dirty="0">
              <a:solidFill>
                <a:prstClr val="black">
                  <a:tint val="75000"/>
                </a:prstClr>
              </a:solidFill>
            </a:endParaRPr>
          </a:p>
        </p:txBody>
      </p:sp>
      <p:sp>
        <p:nvSpPr>
          <p:cNvPr id="3" name="عنصر نائب للتاريخ 2">
            <a:extLst>
              <a:ext uri="{FF2B5EF4-FFF2-40B4-BE49-F238E27FC236}">
                <a16:creationId xmlns:a16="http://schemas.microsoft.com/office/drawing/2014/main" id="{22F24487-EB9D-1736-625B-DB6CE054E0FF}"/>
              </a:ext>
            </a:extLst>
          </p:cNvPr>
          <p:cNvSpPr>
            <a:spLocks noGrp="1"/>
          </p:cNvSpPr>
          <p:nvPr>
            <p:ph type="dt" sz="half" idx="10"/>
          </p:nvPr>
        </p:nvSpPr>
        <p:spPr/>
        <p:txBody>
          <a:bodyPr/>
          <a:lstStyle/>
          <a:p>
            <a:fld id="{3BC8C036-ED32-44C2-B24B-FBEDF1D96435}"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360024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02625" y="94429"/>
            <a:ext cx="9349249" cy="6669142"/>
          </a:xfrm>
          <a:prstGeom prst="rect">
            <a:avLst/>
          </a:prstGeom>
        </p:spPr>
      </p:pic>
      <p:sp>
        <p:nvSpPr>
          <p:cNvPr id="3" name="مربع نص 2"/>
          <p:cNvSpPr txBox="1"/>
          <p:nvPr/>
        </p:nvSpPr>
        <p:spPr>
          <a:xfrm>
            <a:off x="-102624" y="2509438"/>
            <a:ext cx="3173474" cy="461665"/>
          </a:xfrm>
          <a:prstGeom prst="rect">
            <a:avLst/>
          </a:prstGeom>
          <a:solidFill>
            <a:schemeClr val="bg1"/>
          </a:solidFill>
        </p:spPr>
        <p:txBody>
          <a:bodyPr wrap="square" rtlCol="0">
            <a:spAutoFit/>
          </a:bodyPr>
          <a:lstStyle/>
          <a:p>
            <a:r>
              <a:rPr lang="en-US" sz="2400" dirty="0">
                <a:solidFill>
                  <a:srgbClr val="FF0000"/>
                </a:solidFill>
              </a:rPr>
              <a:t>Strongly convergent</a:t>
            </a:r>
          </a:p>
        </p:txBody>
      </p:sp>
      <p:sp>
        <p:nvSpPr>
          <p:cNvPr id="4" name="مربع نص 3"/>
          <p:cNvSpPr txBox="1"/>
          <p:nvPr/>
        </p:nvSpPr>
        <p:spPr>
          <a:xfrm>
            <a:off x="3967995" y="2379641"/>
            <a:ext cx="2980269" cy="461665"/>
          </a:xfrm>
          <a:prstGeom prst="rect">
            <a:avLst/>
          </a:prstGeom>
          <a:solidFill>
            <a:schemeClr val="bg1"/>
          </a:solidFill>
        </p:spPr>
        <p:txBody>
          <a:bodyPr wrap="square" rtlCol="0">
            <a:spAutoFit/>
          </a:bodyPr>
          <a:lstStyle/>
          <a:p>
            <a:r>
              <a:rPr lang="en-US" sz="2400" dirty="0">
                <a:solidFill>
                  <a:srgbClr val="FF0000"/>
                </a:solidFill>
              </a:rPr>
              <a:t>Isogons       layering</a:t>
            </a:r>
          </a:p>
        </p:txBody>
      </p:sp>
      <p:sp>
        <p:nvSpPr>
          <p:cNvPr id="5" name="مربع نص 4"/>
          <p:cNvSpPr txBox="1"/>
          <p:nvPr/>
        </p:nvSpPr>
        <p:spPr>
          <a:xfrm>
            <a:off x="6732240" y="2422049"/>
            <a:ext cx="2168607" cy="400110"/>
          </a:xfrm>
          <a:prstGeom prst="rect">
            <a:avLst/>
          </a:prstGeom>
          <a:solidFill>
            <a:schemeClr val="bg1"/>
          </a:solidFill>
        </p:spPr>
        <p:txBody>
          <a:bodyPr wrap="none" rtlCol="0">
            <a:spAutoFit/>
          </a:bodyPr>
          <a:lstStyle/>
          <a:p>
            <a:r>
              <a:rPr lang="en-US" sz="2000" dirty="0">
                <a:solidFill>
                  <a:srgbClr val="FF0000"/>
                </a:solidFill>
              </a:rPr>
              <a:t>Weakly convergent</a:t>
            </a:r>
          </a:p>
        </p:txBody>
      </p:sp>
      <p:sp>
        <p:nvSpPr>
          <p:cNvPr id="6" name="مربع نص 5"/>
          <p:cNvSpPr txBox="1"/>
          <p:nvPr/>
        </p:nvSpPr>
        <p:spPr>
          <a:xfrm>
            <a:off x="-73114" y="5013176"/>
            <a:ext cx="2515560" cy="523220"/>
          </a:xfrm>
          <a:prstGeom prst="rect">
            <a:avLst/>
          </a:prstGeom>
          <a:noFill/>
        </p:spPr>
        <p:txBody>
          <a:bodyPr wrap="none" rtlCol="0">
            <a:spAutoFit/>
          </a:bodyPr>
          <a:lstStyle/>
          <a:p>
            <a:r>
              <a:rPr lang="en-US" sz="2800" dirty="0">
                <a:solidFill>
                  <a:srgbClr val="FF0000"/>
                </a:solidFill>
              </a:rPr>
              <a:t>Parallel Isogons </a:t>
            </a:r>
          </a:p>
        </p:txBody>
      </p:sp>
      <p:sp>
        <p:nvSpPr>
          <p:cNvPr id="7" name="مربع نص 6"/>
          <p:cNvSpPr txBox="1"/>
          <p:nvPr/>
        </p:nvSpPr>
        <p:spPr>
          <a:xfrm>
            <a:off x="5508104" y="6093296"/>
            <a:ext cx="2780377" cy="523220"/>
          </a:xfrm>
          <a:prstGeom prst="rect">
            <a:avLst/>
          </a:prstGeom>
          <a:solidFill>
            <a:schemeClr val="bg1"/>
          </a:solidFill>
        </p:spPr>
        <p:txBody>
          <a:bodyPr wrap="none" rtlCol="0">
            <a:spAutoFit/>
          </a:bodyPr>
          <a:lstStyle/>
          <a:p>
            <a:r>
              <a:rPr lang="en-US" sz="2800" dirty="0">
                <a:solidFill>
                  <a:srgbClr val="FF0000"/>
                </a:solidFill>
              </a:rPr>
              <a:t>Divergent Isogons</a:t>
            </a:r>
          </a:p>
        </p:txBody>
      </p:sp>
      <p:grpSp>
        <p:nvGrpSpPr>
          <p:cNvPr id="13" name="مجموعة 12"/>
          <p:cNvGrpSpPr/>
          <p:nvPr/>
        </p:nvGrpSpPr>
        <p:grpSpPr>
          <a:xfrm>
            <a:off x="4982014" y="2348880"/>
            <a:ext cx="432048" cy="292371"/>
            <a:chOff x="4982014" y="2348880"/>
            <a:chExt cx="432048" cy="292371"/>
          </a:xfrm>
        </p:grpSpPr>
        <p:cxnSp>
          <p:nvCxnSpPr>
            <p:cNvPr id="9" name="رابط مستقيم 8"/>
            <p:cNvCxnSpPr/>
            <p:nvPr/>
          </p:nvCxnSpPr>
          <p:spPr>
            <a:xfrm flipH="1">
              <a:off x="4982014" y="2636912"/>
              <a:ext cx="432048" cy="4339"/>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5198038" y="2348880"/>
              <a:ext cx="0" cy="288032"/>
            </a:xfrm>
            <a:prstGeom prst="line">
              <a:avLst/>
            </a:prstGeom>
            <a:ln w="60325"/>
          </p:spPr>
          <p:style>
            <a:lnRef idx="1">
              <a:schemeClr val="accent1"/>
            </a:lnRef>
            <a:fillRef idx="0">
              <a:schemeClr val="accent1"/>
            </a:fillRef>
            <a:effectRef idx="0">
              <a:schemeClr val="accent1"/>
            </a:effectRef>
            <a:fontRef idx="minor">
              <a:schemeClr val="tx1"/>
            </a:fontRef>
          </p:style>
        </p:cxnSp>
      </p:grpSp>
      <p:sp>
        <p:nvSpPr>
          <p:cNvPr id="11" name="عنصر نائب لرقم الشريحة 10"/>
          <p:cNvSpPr>
            <a:spLocks noGrp="1"/>
          </p:cNvSpPr>
          <p:nvPr>
            <p:ph type="sldNum" sz="quarter" idx="12"/>
          </p:nvPr>
        </p:nvSpPr>
        <p:spPr/>
        <p:txBody>
          <a:bodyPr/>
          <a:lstStyle/>
          <a:p>
            <a:fld id="{7539E258-6CF6-4C93-9333-48A46D82382D}" type="slidenum">
              <a:rPr lang="en-US" smtClean="0">
                <a:solidFill>
                  <a:prstClr val="black">
                    <a:tint val="75000"/>
                  </a:prstClr>
                </a:solidFill>
              </a:rPr>
              <a:pPr/>
              <a:t>18</a:t>
            </a:fld>
            <a:endParaRPr lang="en-US">
              <a:solidFill>
                <a:prstClr val="black">
                  <a:tint val="75000"/>
                </a:prstClr>
              </a:solidFill>
            </a:endParaRPr>
          </a:p>
        </p:txBody>
      </p:sp>
      <p:sp>
        <p:nvSpPr>
          <p:cNvPr id="14" name="عنصر نائب للتذييل 13"/>
          <p:cNvSpPr>
            <a:spLocks noGrp="1"/>
          </p:cNvSpPr>
          <p:nvPr>
            <p:ph type="ftr" sz="quarter" idx="11"/>
          </p:nvPr>
        </p:nvSpPr>
        <p:spPr/>
        <p:txBody>
          <a:bodyPr/>
          <a:lstStyle/>
          <a:p>
            <a:r>
              <a:rPr lang="en-US">
                <a:solidFill>
                  <a:prstClr val="black">
                    <a:tint val="75000"/>
                  </a:prstClr>
                </a:solidFill>
              </a:rPr>
              <a:t>1</a:t>
            </a:r>
          </a:p>
        </p:txBody>
      </p:sp>
      <p:sp>
        <p:nvSpPr>
          <p:cNvPr id="8" name="عنصر نائب للتاريخ 7">
            <a:extLst>
              <a:ext uri="{FF2B5EF4-FFF2-40B4-BE49-F238E27FC236}">
                <a16:creationId xmlns:a16="http://schemas.microsoft.com/office/drawing/2014/main" id="{EE3DF872-9B18-349A-5ACF-F7143A8BE4E5}"/>
              </a:ext>
            </a:extLst>
          </p:cNvPr>
          <p:cNvSpPr>
            <a:spLocks noGrp="1"/>
          </p:cNvSpPr>
          <p:nvPr>
            <p:ph type="dt" sz="half" idx="10"/>
          </p:nvPr>
        </p:nvSpPr>
        <p:spPr/>
        <p:txBody>
          <a:bodyPr/>
          <a:lstStyle/>
          <a:p>
            <a:fld id="{41B0E34F-6544-42B8-AFC8-84BE01E6A5DC}"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190060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10.jpg"/>
          <p:cNvPicPr>
            <a:picLocks noChangeAspect="1"/>
          </p:cNvPicPr>
          <p:nvPr/>
        </p:nvPicPr>
        <p:blipFill>
          <a:blip r:embed="rId2" cstate="print"/>
          <a:stretch>
            <a:fillRect/>
          </a:stretch>
        </p:blipFill>
        <p:spPr>
          <a:xfrm>
            <a:off x="611560" y="620688"/>
            <a:ext cx="4655707" cy="4851246"/>
          </a:xfrm>
          <a:prstGeom prst="rect">
            <a:avLst/>
          </a:prstGeom>
        </p:spPr>
      </p:pic>
      <p:sp>
        <p:nvSpPr>
          <p:cNvPr id="5" name="عنصر نائب لرقم الشريحة 4"/>
          <p:cNvSpPr>
            <a:spLocks noGrp="1"/>
          </p:cNvSpPr>
          <p:nvPr>
            <p:ph type="sldNum" sz="quarter" idx="12"/>
          </p:nvPr>
        </p:nvSpPr>
        <p:spPr/>
        <p:txBody>
          <a:bodyPr/>
          <a:lstStyle/>
          <a:p>
            <a:fld id="{7539E258-6CF6-4C93-9333-48A46D82382D}" type="slidenum">
              <a:rPr lang="en-US" smtClean="0">
                <a:solidFill>
                  <a:prstClr val="black">
                    <a:tint val="75000"/>
                  </a:prstClr>
                </a:solidFill>
              </a:rPr>
              <a:pPr/>
              <a:t>19</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a:solidFill>
                  <a:prstClr val="black">
                    <a:tint val="75000"/>
                  </a:prstClr>
                </a:solidFill>
              </a:rPr>
              <a:t>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836" y="404664"/>
            <a:ext cx="3535660" cy="536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تاريخ 2">
            <a:extLst>
              <a:ext uri="{FF2B5EF4-FFF2-40B4-BE49-F238E27FC236}">
                <a16:creationId xmlns:a16="http://schemas.microsoft.com/office/drawing/2014/main" id="{EF0C0A67-A6A9-2EE2-C220-57812D7D58C4}"/>
              </a:ext>
            </a:extLst>
          </p:cNvPr>
          <p:cNvSpPr>
            <a:spLocks noGrp="1"/>
          </p:cNvSpPr>
          <p:nvPr>
            <p:ph type="dt" sz="half" idx="10"/>
          </p:nvPr>
        </p:nvSpPr>
        <p:spPr/>
        <p:txBody>
          <a:bodyPr/>
          <a:lstStyle/>
          <a:p>
            <a:fld id="{C0973CF2-035F-4FA3-8C73-6267C7BCDC22}"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27185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116632"/>
            <a:ext cx="8777288" cy="658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5" name="عنصر نائب لرقم الشريحة 4"/>
          <p:cNvSpPr>
            <a:spLocks noGrp="1"/>
          </p:cNvSpPr>
          <p:nvPr>
            <p:ph type="sldNum" idx="12"/>
          </p:nvPr>
        </p:nvSpPr>
        <p:spPr/>
        <p:txBody>
          <a:bodyPr/>
          <a:lstStyle/>
          <a:p>
            <a:pPr>
              <a:defRPr/>
            </a:pPr>
            <a:fld id="{D9ABFF17-70CD-4281-9DFF-42E2B69F843F}" type="slidenum">
              <a:rPr lang="en-US" smtClean="0">
                <a:solidFill>
                  <a:schemeClr val="tx1"/>
                </a:solidFill>
              </a:rPr>
              <a:pPr>
                <a:defRPr/>
              </a:pPr>
              <a:t>2</a:t>
            </a:fld>
            <a:endParaRPr lang="en-US" dirty="0">
              <a:solidFill>
                <a:schemeClr val="tx1"/>
              </a:solidFill>
            </a:endParaRPr>
          </a:p>
        </p:txBody>
      </p:sp>
      <p:sp>
        <p:nvSpPr>
          <p:cNvPr id="6" name="عنصر نائب للتذييل 5"/>
          <p:cNvSpPr>
            <a:spLocks noGrp="1"/>
          </p:cNvSpPr>
          <p:nvPr>
            <p:ph type="ftr" idx="11"/>
          </p:nvPr>
        </p:nvSpPr>
        <p:spPr/>
        <p:txBody>
          <a:bodyPr/>
          <a:lstStyle/>
          <a:p>
            <a:pPr>
              <a:defRPr/>
            </a:pPr>
            <a:r>
              <a:rPr lang="en-US" dirty="0">
                <a:solidFill>
                  <a:srgbClr val="FFFFCC"/>
                </a:solidFill>
              </a:rPr>
              <a:t>1</a:t>
            </a:r>
          </a:p>
        </p:txBody>
      </p:sp>
      <p:sp>
        <p:nvSpPr>
          <p:cNvPr id="3" name="عنصر نائب للتاريخ 2">
            <a:extLst>
              <a:ext uri="{FF2B5EF4-FFF2-40B4-BE49-F238E27FC236}">
                <a16:creationId xmlns:a16="http://schemas.microsoft.com/office/drawing/2014/main" id="{5747328F-6F6E-4BD7-D65E-A6D2D36BD39F}"/>
              </a:ext>
            </a:extLst>
          </p:cNvPr>
          <p:cNvSpPr>
            <a:spLocks noGrp="1"/>
          </p:cNvSpPr>
          <p:nvPr>
            <p:ph type="dt" idx="10"/>
          </p:nvPr>
        </p:nvSpPr>
        <p:spPr/>
        <p:txBody>
          <a:bodyPr/>
          <a:lstStyle/>
          <a:p>
            <a:pPr>
              <a:defRPr/>
            </a:pPr>
            <a:fld id="{F379A0D9-9D8B-4C2A-A20F-4C170B124C3B}"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0394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395536" y="356537"/>
            <a:ext cx="4896544" cy="6482281"/>
            <a:chOff x="1547664" y="260647"/>
            <a:chExt cx="4896544" cy="6482281"/>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6579" t="3986" r="3948" b="5815"/>
            <a:stretch/>
          </p:blipFill>
          <p:spPr>
            <a:xfrm>
              <a:off x="1547664" y="260647"/>
              <a:ext cx="4896544" cy="6482281"/>
            </a:xfrm>
            <a:prstGeom prst="rect">
              <a:avLst/>
            </a:prstGeom>
          </p:spPr>
        </p:pic>
        <p:sp>
          <p:nvSpPr>
            <p:cNvPr id="3" name="مستطيل 2"/>
            <p:cNvSpPr/>
            <p:nvPr/>
          </p:nvSpPr>
          <p:spPr>
            <a:xfrm>
              <a:off x="1691680" y="3429000"/>
              <a:ext cx="10801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cxnSp>
        <p:nvCxnSpPr>
          <p:cNvPr id="6" name="رابط كسهم مستقيم 5"/>
          <p:cNvCxnSpPr/>
          <p:nvPr/>
        </p:nvCxnSpPr>
        <p:spPr>
          <a:xfrm>
            <a:off x="539552" y="805354"/>
            <a:ext cx="717132" cy="43463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7" name="مربع نص 6"/>
          <p:cNvSpPr txBox="1"/>
          <p:nvPr/>
        </p:nvSpPr>
        <p:spPr>
          <a:xfrm rot="17233092">
            <a:off x="-164452" y="451619"/>
            <a:ext cx="1152128" cy="369332"/>
          </a:xfrm>
          <a:prstGeom prst="rect">
            <a:avLst/>
          </a:prstGeom>
          <a:noFill/>
        </p:spPr>
        <p:txBody>
          <a:bodyPr wrap="square" rtlCol="1">
            <a:spAutoFit/>
          </a:bodyPr>
          <a:lstStyle/>
          <a:p>
            <a:r>
              <a:rPr lang="ar-IQ" dirty="0"/>
              <a:t>طبقات صلبة</a:t>
            </a:r>
          </a:p>
        </p:txBody>
      </p:sp>
      <p:cxnSp>
        <p:nvCxnSpPr>
          <p:cNvPr id="8" name="رابط كسهم مستقيم 7"/>
          <p:cNvCxnSpPr/>
          <p:nvPr/>
        </p:nvCxnSpPr>
        <p:spPr>
          <a:xfrm>
            <a:off x="467544" y="2192533"/>
            <a:ext cx="619972" cy="7200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rot="16831873">
            <a:off x="-401895" y="1643390"/>
            <a:ext cx="1514745" cy="369332"/>
          </a:xfrm>
          <a:prstGeom prst="rect">
            <a:avLst/>
          </a:prstGeom>
          <a:noFill/>
        </p:spPr>
        <p:txBody>
          <a:bodyPr wrap="square" rtlCol="1">
            <a:spAutoFit/>
          </a:bodyPr>
          <a:lstStyle/>
          <a:p>
            <a:r>
              <a:rPr lang="ar-IQ" dirty="0"/>
              <a:t>طبقات غير صلبة</a:t>
            </a:r>
          </a:p>
        </p:txBody>
      </p:sp>
      <p:cxnSp>
        <p:nvCxnSpPr>
          <p:cNvPr id="10" name="رابط كسهم مستقيم 9"/>
          <p:cNvCxnSpPr/>
          <p:nvPr/>
        </p:nvCxnSpPr>
        <p:spPr>
          <a:xfrm flipH="1" flipV="1">
            <a:off x="4608004" y="805354"/>
            <a:ext cx="2268252" cy="79377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flipV="1">
            <a:off x="4535996" y="1124744"/>
            <a:ext cx="2268252" cy="47438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H="1" flipV="1">
            <a:off x="4608004" y="1409368"/>
            <a:ext cx="2196244" cy="22983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H="1">
            <a:off x="4644008" y="1639207"/>
            <a:ext cx="2232248" cy="20962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6516216" y="1055321"/>
            <a:ext cx="2376264" cy="1200329"/>
          </a:xfrm>
          <a:prstGeom prst="rect">
            <a:avLst/>
          </a:prstGeom>
          <a:noFill/>
        </p:spPr>
        <p:txBody>
          <a:bodyPr wrap="square" rtlCol="1">
            <a:spAutoFit/>
          </a:bodyPr>
          <a:lstStyle/>
          <a:p>
            <a:pPr algn="r"/>
            <a:r>
              <a:rPr lang="en-US" dirty="0"/>
              <a:t>;</a:t>
            </a:r>
            <a:r>
              <a:rPr lang="ar-IQ" dirty="0"/>
              <a:t>خطوط  </a:t>
            </a:r>
            <a:r>
              <a:rPr lang="ar-IQ" dirty="0" err="1"/>
              <a:t>الايزوكون</a:t>
            </a:r>
            <a:endParaRPr lang="ar-IQ" dirty="0"/>
          </a:p>
          <a:p>
            <a:pPr algn="r"/>
            <a:r>
              <a:rPr lang="ar-IQ" dirty="0"/>
              <a:t>خطوط تربط نقاط تساوي الميل بين سطحي الطبقة</a:t>
            </a:r>
          </a:p>
          <a:p>
            <a:r>
              <a:rPr lang="ar-IQ" dirty="0"/>
              <a:t>      </a:t>
            </a:r>
          </a:p>
        </p:txBody>
      </p:sp>
      <p:sp>
        <p:nvSpPr>
          <p:cNvPr id="19" name="مربع نص 18"/>
          <p:cNvSpPr txBox="1"/>
          <p:nvPr/>
        </p:nvSpPr>
        <p:spPr>
          <a:xfrm>
            <a:off x="5399330" y="2671371"/>
            <a:ext cx="3600400" cy="1200329"/>
          </a:xfrm>
          <a:prstGeom prst="rect">
            <a:avLst/>
          </a:prstGeom>
          <a:noFill/>
        </p:spPr>
        <p:txBody>
          <a:bodyPr wrap="square" rtlCol="1">
            <a:spAutoFit/>
          </a:bodyPr>
          <a:lstStyle/>
          <a:p>
            <a:r>
              <a:rPr lang="ar-IQ" dirty="0"/>
              <a:t>ان الانثناء للطبقات الصلبة  مع المحافظة على السمك يتم استيعابه في الطبقات الغير صلبة  من خلال  حركة القص  التي ينتج عنها حركة المواد  من الاجنحة ونحو المنطقة المفصلية  </a:t>
            </a:r>
          </a:p>
        </p:txBody>
      </p:sp>
      <p:sp>
        <p:nvSpPr>
          <p:cNvPr id="13" name="عنصر نائب لرقم الشريحة 12"/>
          <p:cNvSpPr>
            <a:spLocks noGrp="1"/>
          </p:cNvSpPr>
          <p:nvPr>
            <p:ph type="sldNum" sz="quarter" idx="12"/>
          </p:nvPr>
        </p:nvSpPr>
        <p:spPr/>
        <p:txBody>
          <a:bodyPr/>
          <a:lstStyle/>
          <a:p>
            <a:fld id="{7539E258-6CF6-4C93-9333-48A46D82382D}" type="slidenum">
              <a:rPr lang="en-US" smtClean="0">
                <a:solidFill>
                  <a:prstClr val="black">
                    <a:tint val="75000"/>
                  </a:prstClr>
                </a:solidFill>
              </a:rPr>
              <a:pPr/>
              <a:t>20</a:t>
            </a:fld>
            <a:endParaRPr lang="en-US">
              <a:solidFill>
                <a:prstClr val="black">
                  <a:tint val="75000"/>
                </a:prstClr>
              </a:solidFill>
            </a:endParaRPr>
          </a:p>
        </p:txBody>
      </p:sp>
      <p:sp>
        <p:nvSpPr>
          <p:cNvPr id="15" name="عنصر نائب للتذييل 14"/>
          <p:cNvSpPr>
            <a:spLocks noGrp="1"/>
          </p:cNvSpPr>
          <p:nvPr>
            <p:ph type="ftr" sz="quarter" idx="11"/>
          </p:nvPr>
        </p:nvSpPr>
        <p:spPr/>
        <p:txBody>
          <a:bodyPr/>
          <a:lstStyle/>
          <a:p>
            <a:r>
              <a:rPr lang="en-US">
                <a:solidFill>
                  <a:prstClr val="black">
                    <a:tint val="75000"/>
                  </a:prstClr>
                </a:solidFill>
              </a:rPr>
              <a:t>1</a:t>
            </a:r>
          </a:p>
        </p:txBody>
      </p:sp>
      <p:grpSp>
        <p:nvGrpSpPr>
          <p:cNvPr id="24" name="مجموعة 23"/>
          <p:cNvGrpSpPr/>
          <p:nvPr/>
        </p:nvGrpSpPr>
        <p:grpSpPr>
          <a:xfrm>
            <a:off x="5220072" y="5291916"/>
            <a:ext cx="3946405" cy="945396"/>
            <a:chOff x="5220072" y="5291916"/>
            <a:chExt cx="3946405" cy="945396"/>
          </a:xfrm>
        </p:grpSpPr>
        <p:sp>
          <p:nvSpPr>
            <p:cNvPr id="17" name="مربع نص 16"/>
            <p:cNvSpPr txBox="1"/>
            <p:nvPr/>
          </p:nvSpPr>
          <p:spPr>
            <a:xfrm>
              <a:off x="5220072" y="5313982"/>
              <a:ext cx="3946405" cy="923330"/>
            </a:xfrm>
            <a:prstGeom prst="rect">
              <a:avLst/>
            </a:prstGeom>
            <a:noFill/>
          </p:spPr>
          <p:txBody>
            <a:bodyPr wrap="square" rtlCol="1">
              <a:spAutoFit/>
            </a:bodyPr>
            <a:lstStyle/>
            <a:p>
              <a:pPr algn="r"/>
              <a:r>
                <a:rPr lang="ar-IQ" dirty="0"/>
                <a:t>ان الطي الطبقات المتعددة يتضمن طيات صنف       في الطبقات الصلبة  مع طيات صنف             في الطبقات الغير صلبة     </a:t>
              </a:r>
              <a:endParaRPr lang="en-US" dirty="0"/>
            </a:p>
          </p:txBody>
        </p:sp>
        <p:sp>
          <p:nvSpPr>
            <p:cNvPr id="20" name="مربع نص 19"/>
            <p:cNvSpPr txBox="1"/>
            <p:nvPr/>
          </p:nvSpPr>
          <p:spPr>
            <a:xfrm>
              <a:off x="5292080" y="5291916"/>
              <a:ext cx="426720" cy="369332"/>
            </a:xfrm>
            <a:prstGeom prst="rect">
              <a:avLst/>
            </a:prstGeom>
            <a:noFill/>
          </p:spPr>
          <p:txBody>
            <a:bodyPr wrap="none" rtlCol="1">
              <a:spAutoFit/>
            </a:bodyPr>
            <a:lstStyle/>
            <a:p>
              <a:r>
                <a:rPr lang="en-US" dirty="0"/>
                <a:t>1B</a:t>
              </a:r>
              <a:endParaRPr lang="ar-IQ" dirty="0"/>
            </a:p>
          </p:txBody>
        </p:sp>
        <p:sp>
          <p:nvSpPr>
            <p:cNvPr id="23" name="مربع نص 22"/>
            <p:cNvSpPr txBox="1"/>
            <p:nvPr/>
          </p:nvSpPr>
          <p:spPr>
            <a:xfrm>
              <a:off x="5505440" y="5589240"/>
              <a:ext cx="821059" cy="369332"/>
            </a:xfrm>
            <a:prstGeom prst="rect">
              <a:avLst/>
            </a:prstGeom>
            <a:noFill/>
          </p:spPr>
          <p:txBody>
            <a:bodyPr wrap="none" rtlCol="1">
              <a:spAutoFit/>
            </a:bodyPr>
            <a:lstStyle/>
            <a:p>
              <a:r>
                <a:rPr lang="en-US" dirty="0"/>
                <a:t>Class 3</a:t>
              </a:r>
              <a:endParaRPr lang="ar-IQ" dirty="0"/>
            </a:p>
          </p:txBody>
        </p:sp>
      </p:grpSp>
      <p:sp>
        <p:nvSpPr>
          <p:cNvPr id="5" name="عنصر نائب للتاريخ 4">
            <a:extLst>
              <a:ext uri="{FF2B5EF4-FFF2-40B4-BE49-F238E27FC236}">
                <a16:creationId xmlns:a16="http://schemas.microsoft.com/office/drawing/2014/main" id="{BD572C74-2839-8A26-2AF6-07EB26E749C9}"/>
              </a:ext>
            </a:extLst>
          </p:cNvPr>
          <p:cNvSpPr>
            <a:spLocks noGrp="1"/>
          </p:cNvSpPr>
          <p:nvPr>
            <p:ph type="dt" sz="half" idx="10"/>
          </p:nvPr>
        </p:nvSpPr>
        <p:spPr/>
        <p:txBody>
          <a:bodyPr/>
          <a:lstStyle/>
          <a:p>
            <a:fld id="{49A86CCC-7116-4ADA-88ED-57629EF927B8}"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102898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a:xfrm>
            <a:off x="7845720" y="6247376"/>
            <a:ext cx="2126880" cy="469489"/>
          </a:xfrm>
        </p:spPr>
        <p:txBody>
          <a:bodyPr/>
          <a:lstStyle/>
          <a:p>
            <a:pPr>
              <a:defRPr/>
            </a:pPr>
            <a:fld id="{D9ABFF17-70CD-4281-9DFF-42E2B69F843F}" type="slidenum">
              <a:rPr lang="en-US" smtClean="0">
                <a:solidFill>
                  <a:schemeClr val="tx1"/>
                </a:solidFill>
              </a:rPr>
              <a:pPr>
                <a:defRPr/>
              </a:pPr>
              <a:t>21</a:t>
            </a:fld>
            <a:endParaRPr lang="en-US" dirty="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12" r="15437" b="11667"/>
          <a:stretch/>
        </p:blipFill>
        <p:spPr bwMode="auto">
          <a:xfrm>
            <a:off x="467544" y="138255"/>
            <a:ext cx="8278664" cy="602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تذييل 4"/>
          <p:cNvSpPr>
            <a:spLocks noGrp="1"/>
          </p:cNvSpPr>
          <p:nvPr>
            <p:ph type="ftr" idx="11"/>
          </p:nvPr>
        </p:nvSpPr>
        <p:spPr/>
        <p:txBody>
          <a:bodyPr/>
          <a:lstStyle/>
          <a:p>
            <a:pPr>
              <a:defRPr/>
            </a:pPr>
            <a:r>
              <a:rPr lang="en-US">
                <a:solidFill>
                  <a:srgbClr val="FFFFCC"/>
                </a:solidFill>
              </a:rPr>
              <a:t>1</a:t>
            </a:r>
          </a:p>
        </p:txBody>
      </p:sp>
      <p:sp>
        <p:nvSpPr>
          <p:cNvPr id="2" name="عنصر نائب للتاريخ 1">
            <a:extLst>
              <a:ext uri="{FF2B5EF4-FFF2-40B4-BE49-F238E27FC236}">
                <a16:creationId xmlns:a16="http://schemas.microsoft.com/office/drawing/2014/main" id="{109A75F8-70AF-B501-E6F3-37CB4A9DB4AD}"/>
              </a:ext>
            </a:extLst>
          </p:cNvPr>
          <p:cNvSpPr>
            <a:spLocks noGrp="1"/>
          </p:cNvSpPr>
          <p:nvPr>
            <p:ph type="dt" idx="10"/>
          </p:nvPr>
        </p:nvSpPr>
        <p:spPr/>
        <p:txBody>
          <a:bodyPr/>
          <a:lstStyle/>
          <a:p>
            <a:pPr>
              <a:defRPr/>
            </a:pPr>
            <a:fld id="{C31CDF8E-C05A-40F5-8ABA-ECB61AF422AF}"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62764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رقم الشريحة 3"/>
          <p:cNvSpPr>
            <a:spLocks noGrp="1"/>
          </p:cNvSpPr>
          <p:nvPr>
            <p:ph type="sldNum" idx="12"/>
          </p:nvPr>
        </p:nvSpPr>
        <p:spPr>
          <a:xfrm>
            <a:off x="7629696" y="6247376"/>
            <a:ext cx="2126880" cy="469489"/>
          </a:xfrm>
        </p:spPr>
        <p:txBody>
          <a:bodyPr/>
          <a:lstStyle/>
          <a:p>
            <a:pPr>
              <a:defRPr/>
            </a:pPr>
            <a:fld id="{75B2D5BB-FA32-4190-9600-A0AFE5139334}" type="slidenum">
              <a:rPr lang="en-US" smtClean="0">
                <a:solidFill>
                  <a:schemeClr val="tx1"/>
                </a:solidFill>
              </a:rPr>
              <a:pPr>
                <a:defRPr/>
              </a:pPr>
              <a:t>22</a:t>
            </a:fld>
            <a:endParaRPr lang="en-US" dirty="0">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25" r="14765" b="11652"/>
          <a:stretch/>
        </p:blipFill>
        <p:spPr bwMode="auto">
          <a:xfrm>
            <a:off x="292781" y="156934"/>
            <a:ext cx="8455683" cy="608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صر نائب للتذييل 5"/>
          <p:cNvSpPr>
            <a:spLocks noGrp="1"/>
          </p:cNvSpPr>
          <p:nvPr>
            <p:ph type="ftr" idx="11"/>
          </p:nvPr>
        </p:nvSpPr>
        <p:spPr/>
        <p:txBody>
          <a:bodyPr/>
          <a:lstStyle/>
          <a:p>
            <a:pPr>
              <a:defRPr/>
            </a:pPr>
            <a:r>
              <a:rPr lang="en-US">
                <a:solidFill>
                  <a:srgbClr val="FFFFCC"/>
                </a:solidFill>
              </a:rPr>
              <a:t>1</a:t>
            </a:r>
          </a:p>
        </p:txBody>
      </p:sp>
      <p:sp>
        <p:nvSpPr>
          <p:cNvPr id="3" name="عنصر نائب للتاريخ 2">
            <a:extLst>
              <a:ext uri="{FF2B5EF4-FFF2-40B4-BE49-F238E27FC236}">
                <a16:creationId xmlns:a16="http://schemas.microsoft.com/office/drawing/2014/main" id="{468A1BB6-680B-87A1-67B2-15FA0FF24767}"/>
              </a:ext>
            </a:extLst>
          </p:cNvPr>
          <p:cNvSpPr>
            <a:spLocks noGrp="1"/>
          </p:cNvSpPr>
          <p:nvPr>
            <p:ph type="dt" idx="10"/>
          </p:nvPr>
        </p:nvSpPr>
        <p:spPr/>
        <p:txBody>
          <a:bodyPr/>
          <a:lstStyle/>
          <a:p>
            <a:pPr>
              <a:defRPr/>
            </a:pPr>
            <a:fld id="{87A887F7-1815-4E68-A9CC-16CFEBBEA767}"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34275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hevron fol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p:cNvSpPr>
          <p:nvPr/>
        </p:nvSpPr>
        <p:spPr bwMode="auto">
          <a:xfrm>
            <a:off x="0" y="5791200"/>
            <a:ext cx="4114800" cy="792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4400" dirty="0">
                <a:solidFill>
                  <a:schemeClr val="bg1"/>
                </a:solidFill>
              </a:rPr>
              <a:t>Classify Me</a:t>
            </a:r>
          </a:p>
        </p:txBody>
      </p:sp>
      <p:sp>
        <p:nvSpPr>
          <p:cNvPr id="6" name="عنصر نائب لرقم الشريحة 5"/>
          <p:cNvSpPr>
            <a:spLocks noGrp="1"/>
          </p:cNvSpPr>
          <p:nvPr>
            <p:ph type="sldNum" sz="quarter" idx="12"/>
          </p:nvPr>
        </p:nvSpPr>
        <p:spPr/>
        <p:txBody>
          <a:bodyPr/>
          <a:lstStyle/>
          <a:p>
            <a:fld id="{7539E258-6CF6-4C93-9333-48A46D82382D}" type="slidenum">
              <a:rPr lang="en-US" smtClean="0">
                <a:solidFill>
                  <a:prstClr val="black">
                    <a:tint val="75000"/>
                  </a:prstClr>
                </a:solidFill>
              </a:rPr>
              <a:pPr/>
              <a:t>23</a:t>
            </a:fld>
            <a:endParaRPr lang="en-US">
              <a:solidFill>
                <a:prstClr val="black">
                  <a:tint val="75000"/>
                </a:prstClr>
              </a:solidFill>
            </a:endParaRPr>
          </a:p>
        </p:txBody>
      </p:sp>
      <p:sp>
        <p:nvSpPr>
          <p:cNvPr id="7" name="عنصر نائب للتذييل 6"/>
          <p:cNvSpPr>
            <a:spLocks noGrp="1"/>
          </p:cNvSpPr>
          <p:nvPr>
            <p:ph type="ftr" sz="quarter" idx="11"/>
          </p:nvPr>
        </p:nvSpPr>
        <p:spPr/>
        <p:txBody>
          <a:bodyPr/>
          <a:lstStyle/>
          <a:p>
            <a:r>
              <a:rPr lang="en-US">
                <a:solidFill>
                  <a:prstClr val="black">
                    <a:tint val="75000"/>
                  </a:prstClr>
                </a:solidFill>
              </a:rPr>
              <a:t>1</a:t>
            </a:r>
          </a:p>
        </p:txBody>
      </p:sp>
      <p:sp>
        <p:nvSpPr>
          <p:cNvPr id="4" name="عنصر نائب للتاريخ 3">
            <a:extLst>
              <a:ext uri="{FF2B5EF4-FFF2-40B4-BE49-F238E27FC236}">
                <a16:creationId xmlns:a16="http://schemas.microsoft.com/office/drawing/2014/main" id="{FCB191E3-0F5A-A7C2-1AD9-13E181866FF5}"/>
              </a:ext>
            </a:extLst>
          </p:cNvPr>
          <p:cNvSpPr>
            <a:spLocks noGrp="1"/>
          </p:cNvSpPr>
          <p:nvPr>
            <p:ph type="dt" sz="half" idx="10"/>
          </p:nvPr>
        </p:nvSpPr>
        <p:spPr/>
        <p:txBody>
          <a:bodyPr/>
          <a:lstStyle/>
          <a:p>
            <a:fld id="{2E145048-6718-4446-945B-07C7900D1091}"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187435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cumbent fo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238"/>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p:cNvSpPr>
          <p:nvPr/>
        </p:nvSpPr>
        <p:spPr bwMode="auto">
          <a:xfrm>
            <a:off x="0" y="533400"/>
            <a:ext cx="396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dirty="0">
                <a:solidFill>
                  <a:schemeClr val="bg1"/>
                </a:solidFill>
              </a:rPr>
              <a:t>Classify Me</a:t>
            </a:r>
          </a:p>
        </p:txBody>
      </p:sp>
      <p:sp>
        <p:nvSpPr>
          <p:cNvPr id="6" name="عنصر نائب لرقم الشريحة 5"/>
          <p:cNvSpPr>
            <a:spLocks noGrp="1"/>
          </p:cNvSpPr>
          <p:nvPr>
            <p:ph type="sldNum" sz="quarter" idx="12"/>
          </p:nvPr>
        </p:nvSpPr>
        <p:spPr/>
        <p:txBody>
          <a:bodyPr/>
          <a:lstStyle/>
          <a:p>
            <a:fld id="{7539E258-6CF6-4C93-9333-48A46D82382D}" type="slidenum">
              <a:rPr lang="en-US" smtClean="0">
                <a:solidFill>
                  <a:prstClr val="black">
                    <a:tint val="75000"/>
                  </a:prstClr>
                </a:solidFill>
              </a:rPr>
              <a:pPr/>
              <a:t>24</a:t>
            </a:fld>
            <a:endParaRPr lang="en-US">
              <a:solidFill>
                <a:prstClr val="black">
                  <a:tint val="75000"/>
                </a:prstClr>
              </a:solidFill>
            </a:endParaRPr>
          </a:p>
        </p:txBody>
      </p:sp>
      <p:sp>
        <p:nvSpPr>
          <p:cNvPr id="7" name="عنصر نائب للتذييل 6"/>
          <p:cNvSpPr>
            <a:spLocks noGrp="1"/>
          </p:cNvSpPr>
          <p:nvPr>
            <p:ph type="ftr" sz="quarter" idx="11"/>
          </p:nvPr>
        </p:nvSpPr>
        <p:spPr/>
        <p:txBody>
          <a:bodyPr/>
          <a:lstStyle/>
          <a:p>
            <a:r>
              <a:rPr lang="en-US">
                <a:solidFill>
                  <a:prstClr val="black">
                    <a:tint val="75000"/>
                  </a:prstClr>
                </a:solidFill>
              </a:rPr>
              <a:t>1</a:t>
            </a:r>
          </a:p>
        </p:txBody>
      </p:sp>
      <p:sp>
        <p:nvSpPr>
          <p:cNvPr id="4" name="عنصر نائب للتاريخ 3">
            <a:extLst>
              <a:ext uri="{FF2B5EF4-FFF2-40B4-BE49-F238E27FC236}">
                <a16:creationId xmlns:a16="http://schemas.microsoft.com/office/drawing/2014/main" id="{49FE2390-FC11-0136-26DA-DB2ED8E6EBC7}"/>
              </a:ext>
            </a:extLst>
          </p:cNvPr>
          <p:cNvSpPr>
            <a:spLocks noGrp="1"/>
          </p:cNvSpPr>
          <p:nvPr>
            <p:ph type="dt" sz="half" idx="10"/>
          </p:nvPr>
        </p:nvSpPr>
        <p:spPr/>
        <p:txBody>
          <a:bodyPr/>
          <a:lstStyle/>
          <a:p>
            <a:fld id="{AF1284E0-B6B7-4EFE-8524-C7E2A9FE3175}"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73061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etached f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48" y="381000"/>
            <a:ext cx="72771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p:cNvSpPr>
          <p:nvPr/>
        </p:nvSpPr>
        <p:spPr bwMode="auto">
          <a:xfrm>
            <a:off x="304800" y="17526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dirty="0"/>
              <a:t>Classify Me</a:t>
            </a:r>
          </a:p>
        </p:txBody>
      </p:sp>
      <p:sp>
        <p:nvSpPr>
          <p:cNvPr id="6" name="عنصر نائب لرقم الشريحة 5"/>
          <p:cNvSpPr>
            <a:spLocks noGrp="1"/>
          </p:cNvSpPr>
          <p:nvPr>
            <p:ph type="sldNum" sz="quarter" idx="12"/>
          </p:nvPr>
        </p:nvSpPr>
        <p:spPr/>
        <p:txBody>
          <a:bodyPr/>
          <a:lstStyle/>
          <a:p>
            <a:fld id="{7539E258-6CF6-4C93-9333-48A46D82382D}" type="slidenum">
              <a:rPr lang="en-US" smtClean="0">
                <a:solidFill>
                  <a:prstClr val="black">
                    <a:tint val="75000"/>
                  </a:prstClr>
                </a:solidFill>
              </a:rPr>
              <a:pPr/>
              <a:t>25</a:t>
            </a:fld>
            <a:endParaRPr lang="en-US">
              <a:solidFill>
                <a:prstClr val="black">
                  <a:tint val="75000"/>
                </a:prstClr>
              </a:solidFill>
            </a:endParaRPr>
          </a:p>
        </p:txBody>
      </p:sp>
      <p:sp>
        <p:nvSpPr>
          <p:cNvPr id="7" name="عنصر نائب للتذييل 6"/>
          <p:cNvSpPr>
            <a:spLocks noGrp="1"/>
          </p:cNvSpPr>
          <p:nvPr>
            <p:ph type="ftr" sz="quarter" idx="11"/>
          </p:nvPr>
        </p:nvSpPr>
        <p:spPr/>
        <p:txBody>
          <a:bodyPr/>
          <a:lstStyle/>
          <a:p>
            <a:r>
              <a:rPr lang="en-US">
                <a:solidFill>
                  <a:prstClr val="black">
                    <a:tint val="75000"/>
                  </a:prstClr>
                </a:solidFill>
              </a:rPr>
              <a:t>1</a:t>
            </a:r>
          </a:p>
        </p:txBody>
      </p:sp>
      <p:sp>
        <p:nvSpPr>
          <p:cNvPr id="2" name="عنصر نائب للتاريخ 1">
            <a:extLst>
              <a:ext uri="{FF2B5EF4-FFF2-40B4-BE49-F238E27FC236}">
                <a16:creationId xmlns:a16="http://schemas.microsoft.com/office/drawing/2014/main" id="{47E255A3-F46F-2FB9-1B38-8EDEC1E68098}"/>
              </a:ext>
            </a:extLst>
          </p:cNvPr>
          <p:cNvSpPr>
            <a:spLocks noGrp="1"/>
          </p:cNvSpPr>
          <p:nvPr>
            <p:ph type="dt" sz="half" idx="10"/>
          </p:nvPr>
        </p:nvSpPr>
        <p:spPr/>
        <p:txBody>
          <a:bodyPr/>
          <a:lstStyle/>
          <a:p>
            <a:fld id="{9102E288-4CD8-4BC4-8D0B-036FFF5C114B}"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1771008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arallel f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263"/>
            <a:ext cx="9144000" cy="59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p:cNvSpPr>
          <p:nvPr/>
        </p:nvSpPr>
        <p:spPr bwMode="auto">
          <a:xfrm>
            <a:off x="0" y="5562600"/>
            <a:ext cx="4343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dirty="0"/>
              <a:t>Classify Me</a:t>
            </a:r>
          </a:p>
        </p:txBody>
      </p:sp>
      <p:sp>
        <p:nvSpPr>
          <p:cNvPr id="6" name="عنصر نائب لرقم الشريحة 5"/>
          <p:cNvSpPr>
            <a:spLocks noGrp="1"/>
          </p:cNvSpPr>
          <p:nvPr>
            <p:ph type="sldNum" sz="quarter" idx="12"/>
          </p:nvPr>
        </p:nvSpPr>
        <p:spPr/>
        <p:txBody>
          <a:bodyPr/>
          <a:lstStyle/>
          <a:p>
            <a:fld id="{7539E258-6CF6-4C93-9333-48A46D82382D}" type="slidenum">
              <a:rPr lang="en-US" smtClean="0">
                <a:solidFill>
                  <a:prstClr val="black">
                    <a:tint val="75000"/>
                  </a:prstClr>
                </a:solidFill>
              </a:rPr>
              <a:pPr/>
              <a:t>26</a:t>
            </a:fld>
            <a:endParaRPr lang="en-US">
              <a:solidFill>
                <a:prstClr val="black">
                  <a:tint val="75000"/>
                </a:prstClr>
              </a:solidFill>
            </a:endParaRPr>
          </a:p>
        </p:txBody>
      </p:sp>
      <p:sp>
        <p:nvSpPr>
          <p:cNvPr id="7" name="عنصر نائب للتذييل 6"/>
          <p:cNvSpPr>
            <a:spLocks noGrp="1"/>
          </p:cNvSpPr>
          <p:nvPr>
            <p:ph type="ftr" sz="quarter" idx="11"/>
          </p:nvPr>
        </p:nvSpPr>
        <p:spPr/>
        <p:txBody>
          <a:bodyPr/>
          <a:lstStyle/>
          <a:p>
            <a:r>
              <a:rPr lang="en-US">
                <a:solidFill>
                  <a:prstClr val="black">
                    <a:tint val="75000"/>
                  </a:prstClr>
                </a:solidFill>
              </a:rPr>
              <a:t>1</a:t>
            </a:r>
          </a:p>
        </p:txBody>
      </p:sp>
      <p:sp>
        <p:nvSpPr>
          <p:cNvPr id="4" name="عنصر نائب للتاريخ 3">
            <a:extLst>
              <a:ext uri="{FF2B5EF4-FFF2-40B4-BE49-F238E27FC236}">
                <a16:creationId xmlns:a16="http://schemas.microsoft.com/office/drawing/2014/main" id="{9825FC06-D581-9E1D-C308-1D28CF26B3FF}"/>
              </a:ext>
            </a:extLst>
          </p:cNvPr>
          <p:cNvSpPr>
            <a:spLocks noGrp="1"/>
          </p:cNvSpPr>
          <p:nvPr>
            <p:ph type="dt" sz="half" idx="10"/>
          </p:nvPr>
        </p:nvSpPr>
        <p:spPr/>
        <p:txBody>
          <a:bodyPr/>
          <a:lstStyle/>
          <a:p>
            <a:fld id="{FF8BA82B-AA6C-45B7-9879-08318FFC47D8}" type="datetime1">
              <a:rPr lang="en-US" smtClean="0">
                <a:solidFill>
                  <a:prstClr val="black">
                    <a:tint val="75000"/>
                  </a:prstClr>
                </a:solidFill>
              </a:rPr>
              <a:t>3/9/2025</a:t>
            </a:fld>
            <a:endParaRPr lang="en-US">
              <a:solidFill>
                <a:prstClr val="black">
                  <a:tint val="75000"/>
                </a:prstClr>
              </a:solidFill>
            </a:endParaRPr>
          </a:p>
        </p:txBody>
      </p:sp>
    </p:spTree>
    <p:extLst>
      <p:ext uri="{BB962C8B-B14F-4D97-AF65-F5344CB8AC3E}">
        <p14:creationId xmlns:p14="http://schemas.microsoft.com/office/powerpoint/2010/main" val="111708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724400" cy="2835275"/>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2743200" y="381000"/>
            <a:ext cx="1260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a:solidFill>
                  <a:srgbClr val="FFFF00"/>
                </a:solidFill>
              </a:rPr>
              <a:t>gentle  </a:t>
            </a:r>
            <a:endParaRPr lang="en-US" sz="2400" b="1" dirty="0"/>
          </a:p>
        </p:txBody>
      </p:sp>
      <p:pic>
        <p:nvPicPr>
          <p:cNvPr id="25611" name="Picture 11" descr="broadsyncline_kresan00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8600"/>
            <a:ext cx="4343400" cy="2894013"/>
          </a:xfrm>
          <a:prstGeom prst="rect">
            <a:avLst/>
          </a:prstGeom>
          <a:noFill/>
          <a:extLst>
            <a:ext uri="{909E8E84-426E-40DD-AFC4-6F175D3DCCD1}">
              <a14:hiddenFill xmlns:a14="http://schemas.microsoft.com/office/drawing/2010/main">
                <a:solidFill>
                  <a:srgbClr val="FFFFFF"/>
                </a:solidFill>
              </a14:hiddenFill>
            </a:ext>
          </a:extLst>
        </p:spPr>
      </p:pic>
      <p:sp>
        <p:nvSpPr>
          <p:cNvPr id="25612" name="Text Box 12"/>
          <p:cNvSpPr txBox="1">
            <a:spLocks noChangeArrowheads="1"/>
          </p:cNvSpPr>
          <p:nvPr/>
        </p:nvSpPr>
        <p:spPr bwMode="auto">
          <a:xfrm>
            <a:off x="6553200" y="330200"/>
            <a:ext cx="1088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a:solidFill>
                  <a:srgbClr val="FFFF00"/>
                </a:solidFill>
              </a:rPr>
              <a:t>open  </a:t>
            </a:r>
            <a:endParaRPr lang="en-US" sz="2400" b="1" dirty="0"/>
          </a:p>
        </p:txBody>
      </p:sp>
      <p:pic>
        <p:nvPicPr>
          <p:cNvPr id="256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4775200" cy="2733675"/>
          </a:xfrm>
          <a:prstGeom prst="rect">
            <a:avLst/>
          </a:prstGeom>
          <a:noFill/>
          <a:extLst>
            <a:ext uri="{909E8E84-426E-40DD-AFC4-6F175D3DCCD1}">
              <a14:hiddenFill xmlns:a14="http://schemas.microsoft.com/office/drawing/2010/main">
                <a:solidFill>
                  <a:srgbClr val="FFFFFF"/>
                </a:solidFill>
              </a14:hiddenFill>
            </a:ext>
          </a:extLst>
        </p:spPr>
      </p:pic>
      <p:sp>
        <p:nvSpPr>
          <p:cNvPr id="25614" name="Text Box 14"/>
          <p:cNvSpPr txBox="1">
            <a:spLocks noChangeArrowheads="1"/>
          </p:cNvSpPr>
          <p:nvPr/>
        </p:nvSpPr>
        <p:spPr bwMode="auto">
          <a:xfrm>
            <a:off x="381000" y="4343400"/>
            <a:ext cx="1649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t>tight (~10)</a:t>
            </a:r>
          </a:p>
        </p:txBody>
      </p:sp>
      <p:pic>
        <p:nvPicPr>
          <p:cNvPr id="25615" name="Picture 15" descr="rongma_folding01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3352800"/>
            <a:ext cx="4800600" cy="3197225"/>
          </a:xfrm>
          <a:prstGeom prst="rect">
            <a:avLst/>
          </a:prstGeom>
          <a:noFill/>
          <a:extLst>
            <a:ext uri="{909E8E84-426E-40DD-AFC4-6F175D3DCCD1}">
              <a14:hiddenFill xmlns:a14="http://schemas.microsoft.com/office/drawing/2010/main">
                <a:solidFill>
                  <a:srgbClr val="FFFFFF"/>
                </a:solidFill>
              </a14:hiddenFill>
            </a:ext>
          </a:extLst>
        </p:spPr>
      </p:pic>
      <p:sp>
        <p:nvSpPr>
          <p:cNvPr id="25616" name="Text Box 16"/>
          <p:cNvSpPr txBox="1">
            <a:spLocks noChangeArrowheads="1"/>
          </p:cNvSpPr>
          <p:nvPr/>
        </p:nvSpPr>
        <p:spPr bwMode="auto">
          <a:xfrm>
            <a:off x="6477000" y="3429000"/>
            <a:ext cx="203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rgbClr val="FFFF00"/>
                </a:solidFill>
              </a:rPr>
              <a:t>isoclinal (~0)</a:t>
            </a:r>
            <a:endParaRPr lang="en-US" sz="2400" b="1"/>
          </a:p>
        </p:txBody>
      </p:sp>
      <p:sp>
        <p:nvSpPr>
          <p:cNvPr id="4" name="عنصر نائب لرقم الشريحة 3"/>
          <p:cNvSpPr>
            <a:spLocks noGrp="1"/>
          </p:cNvSpPr>
          <p:nvPr>
            <p:ph type="sldNum" idx="12"/>
          </p:nvPr>
        </p:nvSpPr>
        <p:spPr/>
        <p:txBody>
          <a:bodyPr/>
          <a:lstStyle/>
          <a:p>
            <a:pPr>
              <a:defRPr/>
            </a:pPr>
            <a:fld id="{D9ABFF17-70CD-4281-9DFF-42E2B69F843F}" type="slidenum">
              <a:rPr lang="en-US" smtClean="0">
                <a:solidFill>
                  <a:srgbClr val="FFFFCC"/>
                </a:solidFill>
              </a:rPr>
              <a:pPr>
                <a:defRPr/>
              </a:pPr>
              <a:t>3</a:t>
            </a:fld>
            <a:endParaRPr lang="en-US">
              <a:solidFill>
                <a:srgbClr val="FFFFCC"/>
              </a:solidFill>
            </a:endParaRPr>
          </a:p>
        </p:txBody>
      </p:sp>
      <p:sp>
        <p:nvSpPr>
          <p:cNvPr id="5" name="عنصر نائب للتذييل 4"/>
          <p:cNvSpPr>
            <a:spLocks noGrp="1"/>
          </p:cNvSpPr>
          <p:nvPr>
            <p:ph type="ftr" idx="11"/>
          </p:nvPr>
        </p:nvSpPr>
        <p:spPr/>
        <p:txBody>
          <a:bodyPr/>
          <a:lstStyle/>
          <a:p>
            <a:pPr>
              <a:defRPr/>
            </a:pPr>
            <a:r>
              <a:rPr lang="en-US">
                <a:solidFill>
                  <a:srgbClr val="FFFFCC"/>
                </a:solidFill>
              </a:rPr>
              <a:t>1</a:t>
            </a:r>
          </a:p>
        </p:txBody>
      </p:sp>
      <p:sp>
        <p:nvSpPr>
          <p:cNvPr id="2" name="عنصر نائب للتاريخ 1">
            <a:extLst>
              <a:ext uri="{FF2B5EF4-FFF2-40B4-BE49-F238E27FC236}">
                <a16:creationId xmlns:a16="http://schemas.microsoft.com/office/drawing/2014/main" id="{54640544-DBF2-F579-1C2D-064B4C0F8CA5}"/>
              </a:ext>
            </a:extLst>
          </p:cNvPr>
          <p:cNvSpPr>
            <a:spLocks noGrp="1"/>
          </p:cNvSpPr>
          <p:nvPr>
            <p:ph type="dt" idx="10"/>
          </p:nvPr>
        </p:nvSpPr>
        <p:spPr/>
        <p:txBody>
          <a:bodyPr/>
          <a:lstStyle/>
          <a:p>
            <a:pPr>
              <a:defRPr/>
            </a:pPr>
            <a:fld id="{DD63160C-A82B-4FF1-A42E-3BCFEE05606C}"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78733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a:solidFill>
            <a:schemeClr val="bg1"/>
          </a:solidFill>
        </p:spPr>
        <p:txBody>
          <a:bodyPr/>
          <a:lstStyle/>
          <a:p>
            <a:pPr>
              <a:defRPr/>
            </a:pPr>
            <a:fld id="{D9ABFF17-70CD-4281-9DFF-42E2B69F843F}" type="slidenum">
              <a:rPr lang="en-US" smtClean="0">
                <a:solidFill>
                  <a:srgbClr val="002060"/>
                </a:solidFill>
              </a:rPr>
              <a:pPr>
                <a:defRPr/>
              </a:pPr>
              <a:t>4</a:t>
            </a:fld>
            <a:endParaRPr lang="en-US" dirty="0">
              <a:solidFill>
                <a:srgbClr val="002060"/>
              </a:solidFill>
            </a:endParaRPr>
          </a:p>
        </p:txBody>
      </p:sp>
      <p:sp>
        <p:nvSpPr>
          <p:cNvPr id="4" name="مربع نص 3"/>
          <p:cNvSpPr txBox="1"/>
          <p:nvPr/>
        </p:nvSpPr>
        <p:spPr>
          <a:xfrm>
            <a:off x="233772" y="309028"/>
            <a:ext cx="8010636" cy="369332"/>
          </a:xfrm>
          <a:prstGeom prst="rect">
            <a:avLst/>
          </a:prstGeom>
          <a:noFill/>
        </p:spPr>
        <p:txBody>
          <a:bodyPr wrap="square" rtlCol="1">
            <a:spAutoFit/>
          </a:bodyPr>
          <a:lstStyle/>
          <a:p>
            <a:pPr rtl="1"/>
            <a:r>
              <a:rPr lang="ar-SA" dirty="0">
                <a:latin typeface="Times New Roman" panose="02020603050405020304" pitchFamily="18" charset="0"/>
                <a:cs typeface="Times New Roman" panose="02020603050405020304" pitchFamily="18" charset="0"/>
              </a:rPr>
              <a:t>التصنيف حسب غطس محور الطية</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2- According to Plunge of fold  Axis</a:t>
            </a:r>
            <a:r>
              <a:rPr lang="en-US" dirty="0">
                <a:latin typeface="Times New Roman" panose="02020603050405020304" pitchFamily="18" charset="0"/>
                <a:cs typeface="Times New Roman" panose="02020603050405020304" pitchFamily="18" charset="0"/>
              </a:rPr>
              <a:t> </a:t>
            </a:r>
            <a:endParaRPr lang="ar-IQ"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1475656" y="692696"/>
            <a:ext cx="3744416" cy="1938992"/>
          </a:xfrm>
          <a:prstGeom prst="rect">
            <a:avLst/>
          </a:prstGeom>
          <a:solidFill>
            <a:srgbClr val="FFFF00"/>
          </a:solidFill>
          <a:ln w="9525">
            <a:noFill/>
            <a:miter lim="800000"/>
            <a:headEnd/>
            <a:tailEnd/>
          </a:ln>
          <a:effectLst/>
        </p:spPr>
        <p:txBody>
          <a:bodyPr wrap="square">
            <a:spAutoFit/>
          </a:bodyPr>
          <a:lstStyle/>
          <a:p>
            <a:r>
              <a:rPr lang="en-US" sz="2400" dirty="0"/>
              <a:t>horizontal: 0-10° </a:t>
            </a:r>
          </a:p>
          <a:p>
            <a:r>
              <a:rPr lang="en-US" sz="2400" dirty="0"/>
              <a:t>shallow: 10-30°</a:t>
            </a:r>
          </a:p>
          <a:p>
            <a:r>
              <a:rPr lang="en-US" sz="2400" dirty="0"/>
              <a:t>intermediate: 30-60°</a:t>
            </a:r>
          </a:p>
          <a:p>
            <a:r>
              <a:rPr lang="en-US" sz="2400" dirty="0"/>
              <a:t>steep:60-80°</a:t>
            </a:r>
          </a:p>
          <a:p>
            <a:r>
              <a:rPr lang="en-US" sz="2400" dirty="0"/>
              <a:t>vertical: 80-90</a:t>
            </a:r>
            <a:r>
              <a:rPr lang="en-US" sz="1400" dirty="0"/>
              <a:t>°</a:t>
            </a:r>
          </a:p>
        </p:txBody>
      </p:sp>
      <p:sp>
        <p:nvSpPr>
          <p:cNvPr id="7" name="مربع نص 6"/>
          <p:cNvSpPr txBox="1"/>
          <p:nvPr/>
        </p:nvSpPr>
        <p:spPr>
          <a:xfrm>
            <a:off x="3203848" y="2636912"/>
            <a:ext cx="5112568" cy="646331"/>
          </a:xfrm>
          <a:prstGeom prst="rect">
            <a:avLst/>
          </a:prstGeom>
          <a:noFill/>
        </p:spPr>
        <p:txBody>
          <a:bodyPr wrap="square" rtlCol="1">
            <a:spAutoFit/>
          </a:bodyPr>
          <a:lstStyle/>
          <a:p>
            <a:r>
              <a:rPr lang="en-US" dirty="0"/>
              <a:t>                  </a:t>
            </a:r>
          </a:p>
          <a:p>
            <a:r>
              <a:rPr lang="en-US" sz="1400" dirty="0"/>
              <a:t>  </a:t>
            </a:r>
            <a:r>
              <a:rPr lang="ar-IQ" sz="1400" dirty="0"/>
              <a:t>  </a:t>
            </a:r>
            <a:r>
              <a:rPr lang="ar-IQ" dirty="0">
                <a:latin typeface="Times New Roman" panose="02020603050405020304" pitchFamily="18" charset="0"/>
                <a:cs typeface="Times New Roman" panose="02020603050405020304" pitchFamily="18" charset="0"/>
              </a:rPr>
              <a:t>التصنيف حسب وضعية المستوي المحوري</a:t>
            </a:r>
            <a:endParaRPr lang="ar-IQ" sz="2800" dirty="0">
              <a:latin typeface="Times New Roman" panose="02020603050405020304" pitchFamily="18" charset="0"/>
              <a:cs typeface="Times New Roman" panose="02020603050405020304" pitchFamily="18" charset="0"/>
            </a:endParaRPr>
          </a:p>
        </p:txBody>
      </p:sp>
      <p:grpSp>
        <p:nvGrpSpPr>
          <p:cNvPr id="12" name="مجموعة 11"/>
          <p:cNvGrpSpPr/>
          <p:nvPr/>
        </p:nvGrpSpPr>
        <p:grpSpPr>
          <a:xfrm>
            <a:off x="323528" y="3501008"/>
            <a:ext cx="8208912" cy="2533000"/>
            <a:chOff x="251520" y="3978402"/>
            <a:chExt cx="7524328" cy="2267988"/>
          </a:xfrm>
        </p:grpSpPr>
        <p:pic>
          <p:nvPicPr>
            <p:cNvPr id="6" name="صورة 5"/>
            <p:cNvPicPr>
              <a:picLocks noChangeAspect="1"/>
            </p:cNvPicPr>
            <p:nvPr/>
          </p:nvPicPr>
          <p:blipFill rotWithShape="1">
            <a:blip r:embed="rId3"/>
            <a:srcRect l="22882" t="24544" r="19288" b="46061"/>
            <a:stretch/>
          </p:blipFill>
          <p:spPr>
            <a:xfrm>
              <a:off x="251520" y="3978402"/>
              <a:ext cx="7524328" cy="2150225"/>
            </a:xfrm>
            <a:prstGeom prst="rect">
              <a:avLst/>
            </a:prstGeom>
          </p:spPr>
        </p:pic>
        <p:sp>
          <p:nvSpPr>
            <p:cNvPr id="8" name="مربع نص 7"/>
            <p:cNvSpPr txBox="1"/>
            <p:nvPr/>
          </p:nvSpPr>
          <p:spPr>
            <a:xfrm>
              <a:off x="1331640" y="5718614"/>
              <a:ext cx="819831" cy="369332"/>
            </a:xfrm>
            <a:prstGeom prst="rect">
              <a:avLst/>
            </a:prstGeom>
            <a:solidFill>
              <a:schemeClr val="accent3"/>
            </a:solidFill>
          </p:spPr>
          <p:txBody>
            <a:bodyPr wrap="square" rtlCol="1">
              <a:spAutoFit/>
            </a:bodyPr>
            <a:lstStyle/>
            <a:p>
              <a:endParaRPr lang="ar-IQ" dirty="0"/>
            </a:p>
          </p:txBody>
        </p:sp>
        <p:sp>
          <p:nvSpPr>
            <p:cNvPr id="9" name="مربع نص 8"/>
            <p:cNvSpPr txBox="1"/>
            <p:nvPr/>
          </p:nvSpPr>
          <p:spPr>
            <a:xfrm>
              <a:off x="2411760" y="5877058"/>
              <a:ext cx="1080120" cy="369332"/>
            </a:xfrm>
            <a:prstGeom prst="rect">
              <a:avLst/>
            </a:prstGeom>
            <a:solidFill>
              <a:schemeClr val="accent3"/>
            </a:solidFill>
          </p:spPr>
          <p:txBody>
            <a:bodyPr wrap="square" rtlCol="1">
              <a:spAutoFit/>
            </a:bodyPr>
            <a:lstStyle/>
            <a:p>
              <a:endParaRPr lang="ar-IQ" dirty="0"/>
            </a:p>
          </p:txBody>
        </p:sp>
        <p:sp>
          <p:nvSpPr>
            <p:cNvPr id="10" name="مربع نص 9"/>
            <p:cNvSpPr txBox="1"/>
            <p:nvPr/>
          </p:nvSpPr>
          <p:spPr>
            <a:xfrm>
              <a:off x="4013684" y="5856450"/>
              <a:ext cx="1080120" cy="369332"/>
            </a:xfrm>
            <a:prstGeom prst="rect">
              <a:avLst/>
            </a:prstGeom>
            <a:solidFill>
              <a:schemeClr val="accent3"/>
            </a:solidFill>
          </p:spPr>
          <p:txBody>
            <a:bodyPr wrap="square" rtlCol="1">
              <a:spAutoFit/>
            </a:bodyPr>
            <a:lstStyle/>
            <a:p>
              <a:endParaRPr lang="ar-IQ" dirty="0"/>
            </a:p>
          </p:txBody>
        </p:sp>
        <p:sp>
          <p:nvSpPr>
            <p:cNvPr id="11" name="مربع نص 10"/>
            <p:cNvSpPr txBox="1"/>
            <p:nvPr/>
          </p:nvSpPr>
          <p:spPr>
            <a:xfrm>
              <a:off x="6016261" y="5753384"/>
              <a:ext cx="1080120" cy="369332"/>
            </a:xfrm>
            <a:prstGeom prst="rect">
              <a:avLst/>
            </a:prstGeom>
            <a:solidFill>
              <a:schemeClr val="accent3"/>
            </a:solidFill>
          </p:spPr>
          <p:txBody>
            <a:bodyPr wrap="square" rtlCol="1">
              <a:spAutoFit/>
            </a:bodyPr>
            <a:lstStyle/>
            <a:p>
              <a:endParaRPr lang="ar-IQ" dirty="0"/>
            </a:p>
          </p:txBody>
        </p:sp>
      </p:grpSp>
      <p:sp>
        <p:nvSpPr>
          <p:cNvPr id="13" name="مربع نص 12"/>
          <p:cNvSpPr txBox="1"/>
          <p:nvPr/>
        </p:nvSpPr>
        <p:spPr>
          <a:xfrm>
            <a:off x="467544" y="2993176"/>
            <a:ext cx="2528641" cy="338554"/>
          </a:xfrm>
          <a:prstGeom prst="rect">
            <a:avLst/>
          </a:prstGeom>
          <a:noFill/>
        </p:spPr>
        <p:txBody>
          <a:bodyPr wrap="none" rtlCol="1">
            <a:spAutoFit/>
          </a:bodyPr>
          <a:lstStyle/>
          <a:p>
            <a:r>
              <a:rPr lang="en-US" sz="1600" b="1" dirty="0"/>
              <a:t>3-Attitude of Axial plane</a:t>
            </a:r>
            <a:endParaRPr lang="ar-IQ" sz="1600" b="1" dirty="0"/>
          </a:p>
        </p:txBody>
      </p:sp>
      <p:sp>
        <p:nvSpPr>
          <p:cNvPr id="15" name="عنصر نائب للتذييل 14"/>
          <p:cNvSpPr>
            <a:spLocks noGrp="1"/>
          </p:cNvSpPr>
          <p:nvPr>
            <p:ph type="ftr" idx="11"/>
          </p:nvPr>
        </p:nvSpPr>
        <p:spPr/>
        <p:txBody>
          <a:bodyPr/>
          <a:lstStyle/>
          <a:p>
            <a:pPr>
              <a:defRPr/>
            </a:pPr>
            <a:r>
              <a:rPr lang="en-US">
                <a:solidFill>
                  <a:srgbClr val="FFFFCC"/>
                </a:solidFill>
              </a:rPr>
              <a:t>1</a:t>
            </a:r>
          </a:p>
        </p:txBody>
      </p:sp>
      <p:sp>
        <p:nvSpPr>
          <p:cNvPr id="2" name="عنصر نائب للتاريخ 1">
            <a:extLst>
              <a:ext uri="{FF2B5EF4-FFF2-40B4-BE49-F238E27FC236}">
                <a16:creationId xmlns:a16="http://schemas.microsoft.com/office/drawing/2014/main" id="{4C181435-9387-3732-4591-54DB4C3B5C68}"/>
              </a:ext>
            </a:extLst>
          </p:cNvPr>
          <p:cNvSpPr>
            <a:spLocks noGrp="1"/>
          </p:cNvSpPr>
          <p:nvPr>
            <p:ph type="dt" idx="10"/>
          </p:nvPr>
        </p:nvSpPr>
        <p:spPr/>
        <p:txBody>
          <a:bodyPr/>
          <a:lstStyle/>
          <a:p>
            <a:pPr>
              <a:defRPr/>
            </a:pPr>
            <a:fld id="{FD82BAD8-2899-4641-A8EB-C304F6C91EBE}" type="datetime1">
              <a:rPr lang="en-US" smtClean="0">
                <a:solidFill>
                  <a:srgbClr val="FFFFCC"/>
                </a:solidFill>
                <a:highlight>
                  <a:srgbClr val="000080"/>
                </a:highlight>
              </a:rPr>
              <a:t>3/9/2025</a:t>
            </a:fld>
            <a:endParaRPr lang="en-US" dirty="0">
              <a:solidFill>
                <a:srgbClr val="FFFFCC"/>
              </a:solidFill>
              <a:highlight>
                <a:srgbClr val="000080"/>
              </a:highlight>
            </a:endParaRPr>
          </a:p>
        </p:txBody>
      </p:sp>
    </p:spTree>
    <p:extLst>
      <p:ext uri="{BB962C8B-B14F-4D97-AF65-F5344CB8AC3E}">
        <p14:creationId xmlns:p14="http://schemas.microsoft.com/office/powerpoint/2010/main" val="21960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p:txBody>
          <a:bodyPr/>
          <a:lstStyle/>
          <a:p>
            <a:pPr>
              <a:defRPr/>
            </a:pPr>
            <a:fld id="{D9ABFF17-70CD-4281-9DFF-42E2B69F843F}" type="slidenum">
              <a:rPr lang="en-US" smtClean="0">
                <a:solidFill>
                  <a:schemeClr val="tx2"/>
                </a:solidFill>
              </a:rPr>
              <a:pPr>
                <a:defRPr/>
              </a:pPr>
              <a:t>5</a:t>
            </a:fld>
            <a:endParaRPr lang="en-US" dirty="0">
              <a:solidFill>
                <a:schemeClr val="tx2"/>
              </a:solidFill>
            </a:endParaRPr>
          </a:p>
        </p:txBody>
      </p:sp>
      <p:sp>
        <p:nvSpPr>
          <p:cNvPr id="4" name="مربع نص 3"/>
          <p:cNvSpPr txBox="1"/>
          <p:nvPr/>
        </p:nvSpPr>
        <p:spPr>
          <a:xfrm>
            <a:off x="6827437" y="177553"/>
            <a:ext cx="2086597" cy="830997"/>
          </a:xfrm>
          <a:prstGeom prst="rect">
            <a:avLst/>
          </a:prstGeom>
          <a:noFill/>
        </p:spPr>
        <p:txBody>
          <a:bodyPr wrap="none" rtlCol="1">
            <a:spAutoFit/>
          </a:bodyPr>
          <a:lstStyle/>
          <a:p>
            <a:pPr algn="r" rtl="1"/>
            <a:r>
              <a:rPr lang="ar-IQ" sz="1600" dirty="0">
                <a:latin typeface="Times New Roman" panose="02020603050405020304" pitchFamily="18" charset="0"/>
                <a:cs typeface="Times New Roman" panose="02020603050405020304" pitchFamily="18" charset="0"/>
              </a:rPr>
              <a:t>التصنيف المعتمد على        </a:t>
            </a:r>
          </a:p>
          <a:p>
            <a:pPr algn="r"/>
            <a:r>
              <a:rPr lang="ar-IQ" sz="1600" dirty="0">
                <a:latin typeface="Times New Roman" panose="02020603050405020304" pitchFamily="18" charset="0"/>
                <a:cs typeface="Times New Roman" panose="02020603050405020304" pitchFamily="18" charset="0"/>
              </a:rPr>
              <a:t>1-  ميل السطح المحوري</a:t>
            </a:r>
          </a:p>
          <a:p>
            <a:pPr algn="r" rtl="1"/>
            <a:r>
              <a:rPr lang="ar-IQ" sz="1600" dirty="0">
                <a:latin typeface="Times New Roman" panose="02020603050405020304" pitchFamily="18" charset="0"/>
                <a:cs typeface="Times New Roman" panose="02020603050405020304" pitchFamily="18" charset="0"/>
              </a:rPr>
              <a:t>  2- غطس  خط مفصل الطية</a:t>
            </a:r>
          </a:p>
        </p:txBody>
      </p:sp>
      <p:sp>
        <p:nvSpPr>
          <p:cNvPr id="5" name="مربع نص 4"/>
          <p:cNvSpPr txBox="1"/>
          <p:nvPr/>
        </p:nvSpPr>
        <p:spPr>
          <a:xfrm>
            <a:off x="295058" y="324411"/>
            <a:ext cx="4420958" cy="584775"/>
          </a:xfrm>
          <a:prstGeom prst="rect">
            <a:avLst/>
          </a:prstGeom>
          <a:noFill/>
        </p:spPr>
        <p:txBody>
          <a:bodyPr wrap="square" rtlCol="1">
            <a:spAutoFit/>
          </a:bodyPr>
          <a:lstStyle/>
          <a:p>
            <a:r>
              <a:rPr lang="en-US" sz="1600" b="1" dirty="0"/>
              <a:t>4-According to:</a:t>
            </a:r>
          </a:p>
          <a:p>
            <a:r>
              <a:rPr lang="en-US" sz="1600" dirty="0"/>
              <a:t>   1-Dip of the Axial Surface</a:t>
            </a:r>
            <a:endParaRPr lang="ar-IQ" sz="1600" dirty="0"/>
          </a:p>
        </p:txBody>
      </p:sp>
      <p:sp>
        <p:nvSpPr>
          <p:cNvPr id="7" name="مستطيل 6"/>
          <p:cNvSpPr/>
          <p:nvPr/>
        </p:nvSpPr>
        <p:spPr>
          <a:xfrm>
            <a:off x="416361" y="788885"/>
            <a:ext cx="2441694" cy="338554"/>
          </a:xfrm>
          <a:prstGeom prst="rect">
            <a:avLst/>
          </a:prstGeom>
        </p:spPr>
        <p:txBody>
          <a:bodyPr wrap="none">
            <a:spAutoFit/>
          </a:bodyPr>
          <a:lstStyle/>
          <a:p>
            <a:r>
              <a:rPr lang="en-US" sz="1600" dirty="0"/>
              <a:t> 2-Plunge  of Hinge Line</a:t>
            </a:r>
            <a:r>
              <a:rPr lang="ar-IQ" sz="1600" dirty="0"/>
              <a:t> </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238" t="11111" r="7300" b="40874"/>
          <a:stretch/>
        </p:blipFill>
        <p:spPr bwMode="auto">
          <a:xfrm>
            <a:off x="295058" y="2348880"/>
            <a:ext cx="4274783" cy="368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9"/>
          <p:cNvSpPr/>
          <p:nvPr/>
        </p:nvSpPr>
        <p:spPr>
          <a:xfrm>
            <a:off x="-122462" y="1519153"/>
            <a:ext cx="9036496" cy="830997"/>
          </a:xfrm>
          <a:prstGeom prst="rect">
            <a:avLst/>
          </a:prstGeom>
        </p:spPr>
        <p:txBody>
          <a:bodyPr wrap="square">
            <a:spAutoFit/>
          </a:bodyPr>
          <a:lstStyle/>
          <a:p>
            <a:pPr algn="r" rtl="1"/>
            <a:r>
              <a:rPr lang="ar-SA" sz="1600" u="sng" dirty="0">
                <a:solidFill>
                  <a:srgbClr val="FF0000"/>
                </a:solidFill>
                <a:latin typeface="Times New Roman" panose="02020603050405020304" pitchFamily="18" charset="0"/>
                <a:cs typeface="Times New Roman" panose="02020603050405020304" pitchFamily="18" charset="0"/>
              </a:rPr>
              <a:t>خط المفصل </a:t>
            </a:r>
            <a:r>
              <a:rPr lang="en-US" sz="1600" dirty="0">
                <a:solidFill>
                  <a:srgbClr val="FF0000"/>
                </a:solidFill>
                <a:latin typeface="Times New Roman" panose="02020603050405020304" pitchFamily="18" charset="0"/>
                <a:cs typeface="Times New Roman" panose="02020603050405020304" pitchFamily="18" charset="0"/>
              </a:rPr>
              <a:t>Hinge Line </a:t>
            </a:r>
            <a:r>
              <a:rPr lang="ar-SA" sz="1600" dirty="0">
                <a:latin typeface="Times New Roman" panose="02020603050405020304" pitchFamily="18" charset="0"/>
                <a:cs typeface="Times New Roman" panose="02020603050405020304" pitchFamily="18" charset="0"/>
              </a:rPr>
              <a:t>: وهو الخط الي يربط نقاط المفصل</a:t>
            </a:r>
          </a:p>
          <a:p>
            <a:pPr algn="r" rtl="1"/>
            <a:r>
              <a:rPr lang="ar-SA" sz="1600" dirty="0">
                <a:latin typeface="Times New Roman" panose="02020603050405020304" pitchFamily="18" charset="0"/>
                <a:cs typeface="Times New Roman" panose="02020603050405020304" pitchFamily="18" charset="0"/>
              </a:rPr>
              <a:t>:</a:t>
            </a:r>
            <a:r>
              <a:rPr lang="ar-SA" sz="1600" u="sng" dirty="0">
                <a:solidFill>
                  <a:srgbClr val="FF0000"/>
                </a:solidFill>
                <a:latin typeface="Times New Roman" panose="02020603050405020304" pitchFamily="18" charset="0"/>
                <a:cs typeface="Times New Roman" panose="02020603050405020304" pitchFamily="18" charset="0"/>
              </a:rPr>
              <a:t> المستوي المحوري </a:t>
            </a:r>
            <a:r>
              <a:rPr lang="en-US" sz="1600" u="sng" dirty="0">
                <a:solidFill>
                  <a:srgbClr val="FF0000"/>
                </a:solidFill>
                <a:latin typeface="Times New Roman" panose="02020603050405020304" pitchFamily="18" charset="0"/>
                <a:cs typeface="Times New Roman" panose="02020603050405020304" pitchFamily="18" charset="0"/>
              </a:rPr>
              <a:t>Axial Plane</a:t>
            </a:r>
            <a:r>
              <a:rPr lang="ar-SA" sz="1600" dirty="0">
                <a:latin typeface="Times New Roman" panose="02020603050405020304" pitchFamily="18" charset="0"/>
                <a:cs typeface="Times New Roman" panose="02020603050405020304" pitchFamily="18" charset="0"/>
              </a:rPr>
              <a:t> وهو المستوي الذي يضم خطوط المفصل  للطبقات  المؤلفة للطية.  </a:t>
            </a:r>
            <a:r>
              <a:rPr lang="en-US" sz="1600" dirty="0">
                <a:latin typeface="Times New Roman" panose="02020603050405020304" pitchFamily="18" charset="0"/>
                <a:cs typeface="Times New Roman" panose="02020603050405020304" pitchFamily="18" charset="0"/>
              </a:rPr>
              <a:t> </a:t>
            </a:r>
            <a:r>
              <a:rPr lang="ar-SA" sz="1600" dirty="0">
                <a:latin typeface="Times New Roman" panose="02020603050405020304" pitchFamily="18" charset="0"/>
                <a:cs typeface="Times New Roman" panose="02020603050405020304" pitchFamily="18" charset="0"/>
              </a:rPr>
              <a:t> </a:t>
            </a:r>
            <a:endParaRPr lang="ar-IQ" sz="1600" dirty="0">
              <a:latin typeface="Times New Roman" panose="02020603050405020304" pitchFamily="18" charset="0"/>
              <a:cs typeface="Times New Roman" panose="02020603050405020304" pitchFamily="18" charset="0"/>
            </a:endParaRPr>
          </a:p>
          <a:p>
            <a:pPr algn="r" rtl="1"/>
            <a:r>
              <a:rPr lang="ar-SA" sz="1600" dirty="0">
                <a:latin typeface="Times New Roman" panose="02020603050405020304" pitchFamily="18" charset="0"/>
                <a:cs typeface="Times New Roman" panose="02020603050405020304" pitchFamily="18" charset="0"/>
              </a:rPr>
              <a:t>واذا كان محنيا يطلق علية</a:t>
            </a:r>
            <a:r>
              <a:rPr lang="en-US" sz="1600" u="sng" dirty="0">
                <a:solidFill>
                  <a:srgbClr val="FF0000"/>
                </a:solidFill>
                <a:latin typeface="Times New Roman" panose="02020603050405020304" pitchFamily="18" charset="0"/>
                <a:cs typeface="Times New Roman" panose="02020603050405020304" pitchFamily="18" charset="0"/>
              </a:rPr>
              <a:t>. </a:t>
            </a:r>
            <a:r>
              <a:rPr lang="ar-SA" sz="1600" u="sng" dirty="0">
                <a:solidFill>
                  <a:srgbClr val="FF0000"/>
                </a:solidFill>
                <a:latin typeface="Times New Roman" panose="02020603050405020304" pitchFamily="18" charset="0"/>
                <a:cs typeface="Times New Roman" panose="02020603050405020304" pitchFamily="18" charset="0"/>
              </a:rPr>
              <a:t>السطح المحوري </a:t>
            </a:r>
            <a:r>
              <a:rPr lang="en-US" sz="1600" dirty="0">
                <a:solidFill>
                  <a:srgbClr val="FF0000"/>
                </a:solidFill>
                <a:latin typeface="Times New Roman" panose="02020603050405020304" pitchFamily="18" charset="0"/>
                <a:cs typeface="Times New Roman" panose="02020603050405020304" pitchFamily="18" charset="0"/>
              </a:rPr>
              <a:t>Axial Surface </a:t>
            </a:r>
            <a:endParaRPr lang="ar-SA" sz="1600" u="sng" dirty="0">
              <a:solidFill>
                <a:srgbClr val="FF0000"/>
              </a:solidFill>
              <a:latin typeface="Times New Roman" panose="02020603050405020304" pitchFamily="18" charset="0"/>
              <a:cs typeface="Times New Roman" panose="02020603050405020304" pitchFamily="18"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895" y="2564904"/>
            <a:ext cx="3699801" cy="367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مستطيل 11"/>
          <p:cNvSpPr/>
          <p:nvPr/>
        </p:nvSpPr>
        <p:spPr>
          <a:xfrm rot="20744293">
            <a:off x="1727998" y="2337886"/>
            <a:ext cx="1710726" cy="369332"/>
          </a:xfrm>
          <a:prstGeom prst="rect">
            <a:avLst/>
          </a:prstGeom>
        </p:spPr>
        <p:txBody>
          <a:bodyPr wrap="none">
            <a:spAutoFit/>
          </a:bodyPr>
          <a:lstStyle/>
          <a:p>
            <a:pPr algn="r" rtl="1"/>
            <a:r>
              <a:rPr lang="en-US" b="1" dirty="0">
                <a:solidFill>
                  <a:srgbClr val="FF0000"/>
                </a:solidFill>
              </a:rPr>
              <a:t>Axial Surface </a:t>
            </a:r>
            <a:endParaRPr lang="ar-SA" b="1" u="sng" dirty="0">
              <a:solidFill>
                <a:srgbClr val="FF0000"/>
              </a:solidFill>
            </a:endParaRPr>
          </a:p>
        </p:txBody>
      </p:sp>
      <p:sp>
        <p:nvSpPr>
          <p:cNvPr id="8" name="عنصر نائب للتذييل 7"/>
          <p:cNvSpPr>
            <a:spLocks noGrp="1"/>
          </p:cNvSpPr>
          <p:nvPr>
            <p:ph type="ftr" idx="11"/>
          </p:nvPr>
        </p:nvSpPr>
        <p:spPr/>
        <p:txBody>
          <a:bodyPr/>
          <a:lstStyle/>
          <a:p>
            <a:pPr>
              <a:defRPr/>
            </a:pPr>
            <a:r>
              <a:rPr lang="en-US" dirty="0">
                <a:solidFill>
                  <a:srgbClr val="FFFFCC"/>
                </a:solidFill>
              </a:rPr>
              <a:t>1</a:t>
            </a:r>
          </a:p>
        </p:txBody>
      </p:sp>
      <p:sp>
        <p:nvSpPr>
          <p:cNvPr id="2" name="عنصر نائب للتاريخ 1">
            <a:extLst>
              <a:ext uri="{FF2B5EF4-FFF2-40B4-BE49-F238E27FC236}">
                <a16:creationId xmlns:a16="http://schemas.microsoft.com/office/drawing/2014/main" id="{507BCEAC-C97E-6D31-08AF-E1F294BD11C5}"/>
              </a:ext>
            </a:extLst>
          </p:cNvPr>
          <p:cNvSpPr>
            <a:spLocks noGrp="1"/>
          </p:cNvSpPr>
          <p:nvPr>
            <p:ph type="dt" idx="10"/>
          </p:nvPr>
        </p:nvSpPr>
        <p:spPr>
          <a:xfrm>
            <a:off x="295058" y="6247376"/>
            <a:ext cx="2126880" cy="469489"/>
          </a:xfrm>
        </p:spPr>
        <p:txBody>
          <a:bodyPr/>
          <a:lstStyle/>
          <a:p>
            <a:pPr>
              <a:defRPr/>
            </a:pPr>
            <a:fld id="{DD7651FC-6A72-4478-881E-DF4671AAE220}" type="datetime1">
              <a:rPr lang="en-US" smtClean="0">
                <a:solidFill>
                  <a:srgbClr val="FFFFCC"/>
                </a:solidFill>
                <a:highlight>
                  <a:srgbClr val="000080"/>
                </a:highlight>
              </a:rPr>
              <a:t>3/9/2025</a:t>
            </a:fld>
            <a:endParaRPr lang="en-US" dirty="0">
              <a:solidFill>
                <a:srgbClr val="FFFFCC"/>
              </a:solidFill>
              <a:highlight>
                <a:srgbClr val="000080"/>
              </a:highlight>
            </a:endParaRPr>
          </a:p>
        </p:txBody>
      </p:sp>
    </p:spTree>
    <p:extLst>
      <p:ext uri="{BB962C8B-B14F-4D97-AF65-F5344CB8AC3E}">
        <p14:creationId xmlns:p14="http://schemas.microsoft.com/office/powerpoint/2010/main" val="9003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ld classification"/>
          <p:cNvPicPr>
            <a:picLocks noChangeAspect="1" noChangeArrowheads="1"/>
          </p:cNvPicPr>
          <p:nvPr/>
        </p:nvPicPr>
        <p:blipFill>
          <a:blip r:embed="rId2"/>
          <a:srcRect/>
          <a:stretch>
            <a:fillRect/>
          </a:stretch>
        </p:blipFill>
        <p:spPr bwMode="auto">
          <a:xfrm>
            <a:off x="-9128" y="-27384"/>
            <a:ext cx="8469560" cy="6858000"/>
          </a:xfrm>
          <a:prstGeom prst="rect">
            <a:avLst/>
          </a:prstGeom>
          <a:noFill/>
          <a:ln w="19050">
            <a:solidFill>
              <a:srgbClr val="000000"/>
            </a:solidFill>
            <a:miter lim="800000"/>
            <a:headEnd/>
            <a:tailEnd/>
          </a:ln>
        </p:spPr>
      </p:pic>
      <p:sp>
        <p:nvSpPr>
          <p:cNvPr id="5" name="مربع نص 4"/>
          <p:cNvSpPr txBox="1"/>
          <p:nvPr/>
        </p:nvSpPr>
        <p:spPr>
          <a:xfrm rot="18767806">
            <a:off x="7276235" y="324187"/>
            <a:ext cx="1512168" cy="369332"/>
          </a:xfrm>
          <a:prstGeom prst="rect">
            <a:avLst/>
          </a:prstGeom>
          <a:noFill/>
        </p:spPr>
        <p:txBody>
          <a:bodyPr wrap="square" rtlCol="1">
            <a:spAutoFit/>
          </a:bodyPr>
          <a:lstStyle/>
          <a:p>
            <a:r>
              <a:rPr lang="en-US" b="1" dirty="0">
                <a:solidFill>
                  <a:srgbClr val="FF0000"/>
                </a:solidFill>
              </a:rPr>
              <a:t>recumbent</a:t>
            </a:r>
            <a:endParaRPr lang="ar-IQ" b="1" dirty="0">
              <a:solidFill>
                <a:srgbClr val="FF0000"/>
              </a:solidFill>
            </a:endParaRPr>
          </a:p>
        </p:txBody>
      </p:sp>
      <p:sp>
        <p:nvSpPr>
          <p:cNvPr id="6" name="مربع نص 5"/>
          <p:cNvSpPr txBox="1"/>
          <p:nvPr/>
        </p:nvSpPr>
        <p:spPr>
          <a:xfrm rot="18767806">
            <a:off x="5977863" y="256256"/>
            <a:ext cx="1512168" cy="646331"/>
          </a:xfrm>
          <a:prstGeom prst="rect">
            <a:avLst/>
          </a:prstGeom>
          <a:noFill/>
        </p:spPr>
        <p:txBody>
          <a:bodyPr wrap="square" rtlCol="1">
            <a:spAutoFit/>
          </a:bodyPr>
          <a:lstStyle/>
          <a:p>
            <a:r>
              <a:rPr lang="en-US" b="1" dirty="0">
                <a:solidFill>
                  <a:srgbClr val="FF0000"/>
                </a:solidFill>
              </a:rPr>
              <a:t>Gently Inclined</a:t>
            </a:r>
            <a:endParaRPr lang="ar-IQ" b="1" dirty="0">
              <a:solidFill>
                <a:srgbClr val="FF0000"/>
              </a:solidFill>
            </a:endParaRPr>
          </a:p>
        </p:txBody>
      </p:sp>
      <p:sp>
        <p:nvSpPr>
          <p:cNvPr id="7" name="مربع نص 6"/>
          <p:cNvSpPr txBox="1"/>
          <p:nvPr/>
        </p:nvSpPr>
        <p:spPr>
          <a:xfrm>
            <a:off x="3776240" y="567816"/>
            <a:ext cx="1512168" cy="646331"/>
          </a:xfrm>
          <a:prstGeom prst="rect">
            <a:avLst/>
          </a:prstGeom>
          <a:noFill/>
        </p:spPr>
        <p:txBody>
          <a:bodyPr wrap="square" rtlCol="1">
            <a:spAutoFit/>
          </a:bodyPr>
          <a:lstStyle/>
          <a:p>
            <a:r>
              <a:rPr lang="en-US" b="1" dirty="0">
                <a:solidFill>
                  <a:srgbClr val="FF0000"/>
                </a:solidFill>
              </a:rPr>
              <a:t>moderate </a:t>
            </a:r>
            <a:r>
              <a:rPr lang="en-US" b="1" dirty="0" err="1">
                <a:solidFill>
                  <a:srgbClr val="FF0000"/>
                </a:solidFill>
              </a:rPr>
              <a:t>Iclined</a:t>
            </a:r>
            <a:endParaRPr lang="ar-IQ" b="1" dirty="0">
              <a:solidFill>
                <a:srgbClr val="FF0000"/>
              </a:solidFill>
            </a:endParaRPr>
          </a:p>
        </p:txBody>
      </p:sp>
      <p:sp>
        <p:nvSpPr>
          <p:cNvPr id="8" name="مربع نص 7"/>
          <p:cNvSpPr txBox="1"/>
          <p:nvPr/>
        </p:nvSpPr>
        <p:spPr>
          <a:xfrm>
            <a:off x="2339752" y="508853"/>
            <a:ext cx="1512168" cy="646331"/>
          </a:xfrm>
          <a:prstGeom prst="rect">
            <a:avLst/>
          </a:prstGeom>
          <a:noFill/>
        </p:spPr>
        <p:txBody>
          <a:bodyPr wrap="square" rtlCol="1">
            <a:spAutoFit/>
          </a:bodyPr>
          <a:lstStyle/>
          <a:p>
            <a:r>
              <a:rPr lang="en-US" b="1" dirty="0">
                <a:solidFill>
                  <a:srgbClr val="FF0000"/>
                </a:solidFill>
              </a:rPr>
              <a:t>steeply </a:t>
            </a:r>
            <a:r>
              <a:rPr lang="en-US" b="1" dirty="0" err="1">
                <a:solidFill>
                  <a:srgbClr val="FF0000"/>
                </a:solidFill>
              </a:rPr>
              <a:t>Iclined</a:t>
            </a:r>
            <a:endParaRPr lang="ar-IQ" b="1" dirty="0">
              <a:solidFill>
                <a:srgbClr val="FF0000"/>
              </a:solidFill>
            </a:endParaRPr>
          </a:p>
        </p:txBody>
      </p:sp>
      <p:sp>
        <p:nvSpPr>
          <p:cNvPr id="9" name="مربع نص 8"/>
          <p:cNvSpPr txBox="1"/>
          <p:nvPr/>
        </p:nvSpPr>
        <p:spPr>
          <a:xfrm rot="16462378">
            <a:off x="981849" y="261518"/>
            <a:ext cx="1512168" cy="369332"/>
          </a:xfrm>
          <a:prstGeom prst="rect">
            <a:avLst/>
          </a:prstGeom>
          <a:noFill/>
        </p:spPr>
        <p:txBody>
          <a:bodyPr wrap="square" rtlCol="1">
            <a:spAutoFit/>
          </a:bodyPr>
          <a:lstStyle/>
          <a:p>
            <a:r>
              <a:rPr lang="en-US" b="1" dirty="0">
                <a:solidFill>
                  <a:srgbClr val="FF0000"/>
                </a:solidFill>
              </a:rPr>
              <a:t>Upright </a:t>
            </a:r>
            <a:endParaRPr lang="ar-IQ" b="1" dirty="0">
              <a:solidFill>
                <a:srgbClr val="FF0000"/>
              </a:solidFill>
            </a:endParaRPr>
          </a:p>
        </p:txBody>
      </p:sp>
      <p:sp>
        <p:nvSpPr>
          <p:cNvPr id="10" name="مربع نص 9"/>
          <p:cNvSpPr txBox="1"/>
          <p:nvPr/>
        </p:nvSpPr>
        <p:spPr>
          <a:xfrm>
            <a:off x="-29706" y="1336521"/>
            <a:ext cx="2091321" cy="369332"/>
          </a:xfrm>
          <a:prstGeom prst="rect">
            <a:avLst/>
          </a:prstGeom>
          <a:noFill/>
        </p:spPr>
        <p:txBody>
          <a:bodyPr wrap="square" rtlCol="1">
            <a:spAutoFit/>
          </a:bodyPr>
          <a:lstStyle/>
          <a:p>
            <a:r>
              <a:rPr lang="en-US" b="1" dirty="0">
                <a:solidFill>
                  <a:srgbClr val="FF0000"/>
                </a:solidFill>
              </a:rPr>
              <a:t>Sub horizontal</a:t>
            </a:r>
            <a:r>
              <a:rPr lang="en-US" dirty="0"/>
              <a:t>.</a:t>
            </a:r>
            <a:endParaRPr lang="ar-IQ" dirty="0"/>
          </a:p>
        </p:txBody>
      </p:sp>
      <p:sp>
        <p:nvSpPr>
          <p:cNvPr id="11" name="مربع نص 10"/>
          <p:cNvSpPr txBox="1"/>
          <p:nvPr/>
        </p:nvSpPr>
        <p:spPr>
          <a:xfrm>
            <a:off x="474259" y="2142710"/>
            <a:ext cx="2091321" cy="646331"/>
          </a:xfrm>
          <a:prstGeom prst="rect">
            <a:avLst/>
          </a:prstGeom>
          <a:noFill/>
        </p:spPr>
        <p:txBody>
          <a:bodyPr wrap="square" rtlCol="1">
            <a:spAutoFit/>
          </a:bodyPr>
          <a:lstStyle/>
          <a:p>
            <a:r>
              <a:rPr lang="en-US" b="1" dirty="0">
                <a:solidFill>
                  <a:srgbClr val="FF0000"/>
                </a:solidFill>
              </a:rPr>
              <a:t>Gently </a:t>
            </a:r>
          </a:p>
          <a:p>
            <a:r>
              <a:rPr lang="en-US" b="1" dirty="0">
                <a:solidFill>
                  <a:srgbClr val="FF0000"/>
                </a:solidFill>
              </a:rPr>
              <a:t>plunging</a:t>
            </a:r>
            <a:r>
              <a:rPr lang="en-US" dirty="0"/>
              <a:t>.</a:t>
            </a:r>
            <a:endParaRPr lang="ar-IQ" dirty="0"/>
          </a:p>
        </p:txBody>
      </p:sp>
      <p:sp>
        <p:nvSpPr>
          <p:cNvPr id="12" name="مربع نص 11"/>
          <p:cNvSpPr txBox="1"/>
          <p:nvPr/>
        </p:nvSpPr>
        <p:spPr>
          <a:xfrm>
            <a:off x="445878" y="4986967"/>
            <a:ext cx="1680709" cy="646331"/>
          </a:xfrm>
          <a:prstGeom prst="rect">
            <a:avLst/>
          </a:prstGeom>
          <a:noFill/>
        </p:spPr>
        <p:txBody>
          <a:bodyPr wrap="square" rtlCol="1">
            <a:spAutoFit/>
          </a:bodyPr>
          <a:lstStyle/>
          <a:p>
            <a:r>
              <a:rPr lang="en-US" b="1" dirty="0">
                <a:solidFill>
                  <a:srgbClr val="FF0000"/>
                </a:solidFill>
              </a:rPr>
              <a:t>steeply plunging</a:t>
            </a:r>
            <a:r>
              <a:rPr lang="en-US" dirty="0"/>
              <a:t>.</a:t>
            </a:r>
            <a:endParaRPr lang="ar-IQ" dirty="0"/>
          </a:p>
        </p:txBody>
      </p:sp>
      <p:sp>
        <p:nvSpPr>
          <p:cNvPr id="13" name="مربع نص 12"/>
          <p:cNvSpPr txBox="1"/>
          <p:nvPr/>
        </p:nvSpPr>
        <p:spPr>
          <a:xfrm>
            <a:off x="134320" y="6023029"/>
            <a:ext cx="1680709" cy="646331"/>
          </a:xfrm>
          <a:prstGeom prst="rect">
            <a:avLst/>
          </a:prstGeom>
          <a:noFill/>
        </p:spPr>
        <p:txBody>
          <a:bodyPr wrap="square" rtlCol="1">
            <a:spAutoFit/>
          </a:bodyPr>
          <a:lstStyle/>
          <a:p>
            <a:r>
              <a:rPr lang="en-US" b="1" dirty="0">
                <a:solidFill>
                  <a:srgbClr val="FF0000"/>
                </a:solidFill>
              </a:rPr>
              <a:t>Vertical</a:t>
            </a:r>
          </a:p>
          <a:p>
            <a:r>
              <a:rPr lang="en-US" b="1" dirty="0">
                <a:solidFill>
                  <a:srgbClr val="FF0000"/>
                </a:solidFill>
              </a:rPr>
              <a:t> </a:t>
            </a:r>
            <a:r>
              <a:rPr lang="en-US" dirty="0"/>
              <a:t>.</a:t>
            </a:r>
            <a:endParaRPr lang="ar-IQ" dirty="0"/>
          </a:p>
        </p:txBody>
      </p:sp>
      <p:sp>
        <p:nvSpPr>
          <p:cNvPr id="14" name="مربع نص 13"/>
          <p:cNvSpPr txBox="1"/>
          <p:nvPr/>
        </p:nvSpPr>
        <p:spPr>
          <a:xfrm>
            <a:off x="398433" y="3483280"/>
            <a:ext cx="2666348" cy="646331"/>
          </a:xfrm>
          <a:prstGeom prst="rect">
            <a:avLst/>
          </a:prstGeom>
          <a:noFill/>
        </p:spPr>
        <p:txBody>
          <a:bodyPr wrap="square" rtlCol="1">
            <a:spAutoFit/>
          </a:bodyPr>
          <a:lstStyle/>
          <a:p>
            <a:r>
              <a:rPr lang="en-US" b="1" dirty="0">
                <a:solidFill>
                  <a:srgbClr val="FF0000"/>
                </a:solidFill>
              </a:rPr>
              <a:t>Moderately</a:t>
            </a:r>
          </a:p>
          <a:p>
            <a:r>
              <a:rPr lang="en-US" b="1" dirty="0">
                <a:solidFill>
                  <a:srgbClr val="FF0000"/>
                </a:solidFill>
              </a:rPr>
              <a:t>plunging</a:t>
            </a:r>
            <a:r>
              <a:rPr lang="en-US" dirty="0"/>
              <a:t>.</a:t>
            </a:r>
            <a:endParaRPr lang="ar-IQ" dirty="0"/>
          </a:p>
        </p:txBody>
      </p:sp>
      <p:cxnSp>
        <p:nvCxnSpPr>
          <p:cNvPr id="16" name="رابط كسهم مستقيم 15"/>
          <p:cNvCxnSpPr/>
          <p:nvPr/>
        </p:nvCxnSpPr>
        <p:spPr bwMode="auto">
          <a:xfrm flipH="1">
            <a:off x="3059832" y="4951302"/>
            <a:ext cx="1512168" cy="0"/>
          </a:xfrm>
          <a:prstGeom prst="straightConnector1">
            <a:avLst/>
          </a:prstGeom>
          <a:solidFill>
            <a:srgbClr val="00B8FF"/>
          </a:solidFill>
          <a:ln w="57150" cap="flat" cmpd="sng" algn="ctr">
            <a:solidFill>
              <a:schemeClr val="tx1"/>
            </a:solidFill>
            <a:prstDash val="solid"/>
            <a:round/>
            <a:headEnd type="none" w="med" len="med"/>
            <a:tailEnd type="triangle"/>
          </a:ln>
          <a:effectLst/>
        </p:spPr>
      </p:cxnSp>
      <p:sp>
        <p:nvSpPr>
          <p:cNvPr id="17" name="مربع نص 16"/>
          <p:cNvSpPr txBox="1"/>
          <p:nvPr/>
        </p:nvSpPr>
        <p:spPr>
          <a:xfrm>
            <a:off x="3419872" y="5192180"/>
            <a:ext cx="3136449" cy="646331"/>
          </a:xfrm>
          <a:prstGeom prst="rect">
            <a:avLst/>
          </a:prstGeom>
          <a:noFill/>
        </p:spPr>
        <p:txBody>
          <a:bodyPr wrap="square" rtlCol="1">
            <a:spAutoFit/>
          </a:bodyPr>
          <a:lstStyle/>
          <a:p>
            <a:r>
              <a:rPr lang="en-US" dirty="0"/>
              <a:t>All folds below this line are reclined </a:t>
            </a:r>
            <a:endParaRPr lang="ar-IQ" dirty="0"/>
          </a:p>
        </p:txBody>
      </p:sp>
      <p:sp>
        <p:nvSpPr>
          <p:cNvPr id="18" name="مربع نص 17"/>
          <p:cNvSpPr txBox="1"/>
          <p:nvPr/>
        </p:nvSpPr>
        <p:spPr>
          <a:xfrm>
            <a:off x="2583361" y="5949251"/>
            <a:ext cx="4901398" cy="646331"/>
          </a:xfrm>
          <a:prstGeom prst="rect">
            <a:avLst/>
          </a:prstGeom>
          <a:noFill/>
        </p:spPr>
        <p:txBody>
          <a:bodyPr wrap="square" rtlCol="1">
            <a:spAutoFit/>
          </a:bodyPr>
          <a:lstStyle/>
          <a:p>
            <a:r>
              <a:rPr lang="en-US" dirty="0"/>
              <a:t>Special case when fold axis and axial plane have same dip.</a:t>
            </a:r>
            <a:endParaRPr lang="ar-IQ" dirty="0"/>
          </a:p>
        </p:txBody>
      </p:sp>
      <p:sp>
        <p:nvSpPr>
          <p:cNvPr id="19" name="عنصر نائب للتذييل 18"/>
          <p:cNvSpPr>
            <a:spLocks noGrp="1"/>
          </p:cNvSpPr>
          <p:nvPr>
            <p:ph type="ftr" idx="11"/>
          </p:nvPr>
        </p:nvSpPr>
        <p:spPr/>
        <p:txBody>
          <a:bodyPr/>
          <a:lstStyle/>
          <a:p>
            <a:pPr>
              <a:defRPr/>
            </a:pPr>
            <a:r>
              <a:rPr lang="en-US">
                <a:solidFill>
                  <a:srgbClr val="FFFFCC"/>
                </a:solidFill>
              </a:rPr>
              <a:t>1</a:t>
            </a:r>
          </a:p>
        </p:txBody>
      </p:sp>
      <p:sp>
        <p:nvSpPr>
          <p:cNvPr id="3" name="عنصر نائب لرقم الشريحة 2"/>
          <p:cNvSpPr>
            <a:spLocks noGrp="1"/>
          </p:cNvSpPr>
          <p:nvPr>
            <p:ph type="sldNum" idx="12"/>
          </p:nvPr>
        </p:nvSpPr>
        <p:spPr>
          <a:xfrm>
            <a:off x="7845720" y="6343887"/>
            <a:ext cx="2126880" cy="469489"/>
          </a:xfrm>
        </p:spPr>
        <p:txBody>
          <a:bodyPr/>
          <a:lstStyle/>
          <a:p>
            <a:pPr>
              <a:defRPr/>
            </a:pPr>
            <a:fld id="{D9ABFF17-70CD-4281-9DFF-42E2B69F843F}" type="slidenum">
              <a:rPr lang="en-US" smtClean="0">
                <a:solidFill>
                  <a:schemeClr val="tx2"/>
                </a:solidFill>
              </a:rPr>
              <a:pPr>
                <a:defRPr/>
              </a:pPr>
              <a:t>6</a:t>
            </a:fld>
            <a:endParaRPr lang="en-US" dirty="0">
              <a:solidFill>
                <a:schemeClr val="tx2"/>
              </a:solidFill>
            </a:endParaRPr>
          </a:p>
        </p:txBody>
      </p:sp>
      <p:sp>
        <p:nvSpPr>
          <p:cNvPr id="2" name="عنصر نائب للتاريخ 1">
            <a:extLst>
              <a:ext uri="{FF2B5EF4-FFF2-40B4-BE49-F238E27FC236}">
                <a16:creationId xmlns:a16="http://schemas.microsoft.com/office/drawing/2014/main" id="{87947DEA-5948-B87B-A220-96D3A2F132DC}"/>
              </a:ext>
            </a:extLst>
          </p:cNvPr>
          <p:cNvSpPr>
            <a:spLocks noGrp="1"/>
          </p:cNvSpPr>
          <p:nvPr>
            <p:ph type="dt" idx="10"/>
          </p:nvPr>
        </p:nvSpPr>
        <p:spPr/>
        <p:txBody>
          <a:bodyPr/>
          <a:lstStyle/>
          <a:p>
            <a:pPr>
              <a:defRPr/>
            </a:pPr>
            <a:fld id="{21FD5B5D-9854-462C-9728-09E9787A687C}"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57731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Fig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08" y="135415"/>
            <a:ext cx="8839200" cy="67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رابط كسهم مستقيم 2"/>
          <p:cNvCxnSpPr/>
          <p:nvPr/>
        </p:nvCxnSpPr>
        <p:spPr bwMode="auto">
          <a:xfrm>
            <a:off x="1619672" y="1484784"/>
            <a:ext cx="1584176" cy="1512168"/>
          </a:xfrm>
          <a:prstGeom prst="straightConnector1">
            <a:avLst/>
          </a:prstGeom>
          <a:solidFill>
            <a:srgbClr val="00B8FF"/>
          </a:solidFill>
          <a:ln w="57150" cap="flat" cmpd="sng" algn="ctr">
            <a:solidFill>
              <a:schemeClr val="tx1"/>
            </a:solidFill>
            <a:prstDash val="solid"/>
            <a:round/>
            <a:headEnd type="none" w="med" len="med"/>
            <a:tailEnd type="triangle"/>
          </a:ln>
          <a:effectLst/>
        </p:spPr>
      </p:cxnSp>
      <p:cxnSp>
        <p:nvCxnSpPr>
          <p:cNvPr id="5" name="رابط كسهم مستقيم 4"/>
          <p:cNvCxnSpPr/>
          <p:nvPr/>
        </p:nvCxnSpPr>
        <p:spPr bwMode="auto">
          <a:xfrm>
            <a:off x="4860032" y="1604791"/>
            <a:ext cx="0" cy="1008112"/>
          </a:xfrm>
          <a:prstGeom prst="straightConnector1">
            <a:avLst/>
          </a:prstGeom>
          <a:solidFill>
            <a:srgbClr val="00B8FF"/>
          </a:solidFill>
          <a:ln w="57150" cap="flat" cmpd="sng" algn="ctr">
            <a:solidFill>
              <a:schemeClr val="tx1"/>
            </a:solidFill>
            <a:prstDash val="solid"/>
            <a:round/>
            <a:headEnd type="none" w="med" len="med"/>
            <a:tailEnd type="triangle"/>
          </a:ln>
          <a:effectLst/>
        </p:spPr>
      </p:cxnSp>
      <p:cxnSp>
        <p:nvCxnSpPr>
          <p:cNvPr id="12" name="رابط كسهم مستقيم 11"/>
          <p:cNvCxnSpPr/>
          <p:nvPr/>
        </p:nvCxnSpPr>
        <p:spPr bwMode="auto">
          <a:xfrm>
            <a:off x="6804248" y="1916832"/>
            <a:ext cx="0" cy="720080"/>
          </a:xfrm>
          <a:prstGeom prst="straightConnector1">
            <a:avLst/>
          </a:prstGeom>
          <a:solidFill>
            <a:srgbClr val="00B8FF"/>
          </a:solidFill>
          <a:ln w="47625" cap="flat" cmpd="sng" algn="ctr">
            <a:solidFill>
              <a:schemeClr val="tx1"/>
            </a:solidFill>
            <a:prstDash val="solid"/>
            <a:round/>
            <a:headEnd type="none" w="med" len="med"/>
            <a:tailEnd type="triangle"/>
          </a:ln>
          <a:effectLst/>
        </p:spPr>
      </p:cxnSp>
      <p:cxnSp>
        <p:nvCxnSpPr>
          <p:cNvPr id="14" name="رابط كسهم مستقيم 13"/>
          <p:cNvCxnSpPr/>
          <p:nvPr/>
        </p:nvCxnSpPr>
        <p:spPr bwMode="auto">
          <a:xfrm>
            <a:off x="2123728" y="3789040"/>
            <a:ext cx="720080" cy="648072"/>
          </a:xfrm>
          <a:prstGeom prst="straightConnector1">
            <a:avLst/>
          </a:prstGeom>
          <a:solidFill>
            <a:srgbClr val="00B8FF"/>
          </a:solidFill>
          <a:ln w="47625" cap="flat" cmpd="sng" algn="ctr">
            <a:solidFill>
              <a:schemeClr val="tx1"/>
            </a:solidFill>
            <a:prstDash val="solid"/>
            <a:round/>
            <a:headEnd type="none" w="med" len="med"/>
            <a:tailEnd type="triangle"/>
          </a:ln>
          <a:effectLst/>
        </p:spPr>
      </p:cxnSp>
      <p:cxnSp>
        <p:nvCxnSpPr>
          <p:cNvPr id="16" name="رابط كسهم مستقيم 15"/>
          <p:cNvCxnSpPr/>
          <p:nvPr/>
        </p:nvCxnSpPr>
        <p:spPr bwMode="auto">
          <a:xfrm>
            <a:off x="2123728" y="6381328"/>
            <a:ext cx="1117104" cy="0"/>
          </a:xfrm>
          <a:prstGeom prst="straightConnector1">
            <a:avLst/>
          </a:prstGeom>
          <a:solidFill>
            <a:srgbClr val="00B8FF"/>
          </a:solidFill>
          <a:ln w="47625" cap="flat" cmpd="sng" algn="ctr">
            <a:solidFill>
              <a:schemeClr val="tx1"/>
            </a:solidFill>
            <a:prstDash val="solid"/>
            <a:round/>
            <a:headEnd type="none" w="med" len="med"/>
            <a:tailEnd type="triangle"/>
          </a:ln>
          <a:effectLst/>
        </p:spPr>
      </p:cxnSp>
      <p:cxnSp>
        <p:nvCxnSpPr>
          <p:cNvPr id="18" name="رابط كسهم مستقيم 17"/>
          <p:cNvCxnSpPr/>
          <p:nvPr/>
        </p:nvCxnSpPr>
        <p:spPr bwMode="auto">
          <a:xfrm flipH="1" flipV="1">
            <a:off x="4620562" y="5301208"/>
            <a:ext cx="1031558" cy="648072"/>
          </a:xfrm>
          <a:prstGeom prst="straightConnector1">
            <a:avLst/>
          </a:prstGeom>
          <a:solidFill>
            <a:srgbClr val="00B8FF"/>
          </a:solidFill>
          <a:ln w="47625" cap="flat" cmpd="sng" algn="ctr">
            <a:solidFill>
              <a:schemeClr val="tx1"/>
            </a:solidFill>
            <a:prstDash val="solid"/>
            <a:round/>
            <a:headEnd type="none" w="med" len="med"/>
            <a:tailEnd type="triangle"/>
          </a:ln>
          <a:effectLst/>
        </p:spPr>
      </p:cxnSp>
      <p:cxnSp>
        <p:nvCxnSpPr>
          <p:cNvPr id="22" name="رابط كسهم مستقيم 21"/>
          <p:cNvCxnSpPr/>
          <p:nvPr/>
        </p:nvCxnSpPr>
        <p:spPr bwMode="auto">
          <a:xfrm flipH="1">
            <a:off x="4999602" y="3843064"/>
            <a:ext cx="1908212" cy="504056"/>
          </a:xfrm>
          <a:prstGeom prst="straightConnector1">
            <a:avLst/>
          </a:prstGeom>
          <a:solidFill>
            <a:srgbClr val="00B8FF"/>
          </a:solidFill>
          <a:ln w="47625" cap="flat" cmpd="sng" algn="ctr">
            <a:solidFill>
              <a:schemeClr val="tx1"/>
            </a:solidFill>
            <a:prstDash val="solid"/>
            <a:round/>
            <a:headEnd type="none" w="med" len="med"/>
            <a:tailEnd type="triangle"/>
          </a:ln>
          <a:effectLst/>
        </p:spPr>
      </p:cxnSp>
      <p:sp>
        <p:nvSpPr>
          <p:cNvPr id="6" name="عنصر نائب لرقم الشريحة 5"/>
          <p:cNvSpPr>
            <a:spLocks noGrp="1"/>
          </p:cNvSpPr>
          <p:nvPr>
            <p:ph type="sldNum" idx="12"/>
          </p:nvPr>
        </p:nvSpPr>
        <p:spPr>
          <a:xfrm>
            <a:off x="7989736" y="6271879"/>
            <a:ext cx="2126880" cy="469489"/>
          </a:xfrm>
        </p:spPr>
        <p:txBody>
          <a:bodyPr/>
          <a:lstStyle/>
          <a:p>
            <a:pPr>
              <a:defRPr/>
            </a:pPr>
            <a:fld id="{D9ABFF17-70CD-4281-9DFF-42E2B69F843F}" type="slidenum">
              <a:rPr lang="en-US" smtClean="0">
                <a:solidFill>
                  <a:schemeClr val="tx2"/>
                </a:solidFill>
              </a:rPr>
              <a:pPr>
                <a:defRPr/>
              </a:pPr>
              <a:t>7</a:t>
            </a:fld>
            <a:endParaRPr lang="en-US" dirty="0">
              <a:solidFill>
                <a:schemeClr val="tx2"/>
              </a:solidFill>
            </a:endParaRPr>
          </a:p>
        </p:txBody>
      </p:sp>
      <p:sp>
        <p:nvSpPr>
          <p:cNvPr id="7" name="عنصر نائب للتذييل 6"/>
          <p:cNvSpPr>
            <a:spLocks noGrp="1"/>
          </p:cNvSpPr>
          <p:nvPr>
            <p:ph type="ftr" idx="11"/>
          </p:nvPr>
        </p:nvSpPr>
        <p:spPr/>
        <p:txBody>
          <a:bodyPr/>
          <a:lstStyle/>
          <a:p>
            <a:pPr>
              <a:defRPr/>
            </a:pPr>
            <a:r>
              <a:rPr lang="en-US">
                <a:solidFill>
                  <a:srgbClr val="FFFFCC"/>
                </a:solidFill>
              </a:rPr>
              <a:t>1</a:t>
            </a:r>
          </a:p>
        </p:txBody>
      </p:sp>
      <p:sp>
        <p:nvSpPr>
          <p:cNvPr id="2" name="عنصر نائب للتاريخ 1">
            <a:extLst>
              <a:ext uri="{FF2B5EF4-FFF2-40B4-BE49-F238E27FC236}">
                <a16:creationId xmlns:a16="http://schemas.microsoft.com/office/drawing/2014/main" id="{4784B7AE-194D-CFBF-9516-15EF07559A58}"/>
              </a:ext>
            </a:extLst>
          </p:cNvPr>
          <p:cNvSpPr>
            <a:spLocks noGrp="1"/>
          </p:cNvSpPr>
          <p:nvPr>
            <p:ph type="dt" idx="10"/>
          </p:nvPr>
        </p:nvSpPr>
        <p:spPr/>
        <p:txBody>
          <a:bodyPr/>
          <a:lstStyle/>
          <a:p>
            <a:pPr>
              <a:defRPr/>
            </a:pPr>
            <a:fld id="{075EDD16-249E-44CA-8FAF-66A32595E685}"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06571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528" y="19294"/>
            <a:ext cx="7772400" cy="609600"/>
          </a:xfrm>
        </p:spPr>
        <p:txBody>
          <a:bodyPr/>
          <a:lstStyle/>
          <a:p>
            <a:r>
              <a:rPr lang="en-US" sz="2400" b="1" dirty="0"/>
              <a:t>5-Ramsay's classification; single-layer folds in profile </a:t>
            </a:r>
          </a:p>
        </p:txBody>
      </p:sp>
      <p:sp>
        <p:nvSpPr>
          <p:cNvPr id="16387" name="Rectangle 3"/>
          <p:cNvSpPr>
            <a:spLocks noGrp="1" noChangeArrowheads="1"/>
          </p:cNvSpPr>
          <p:nvPr>
            <p:ph idx="1"/>
          </p:nvPr>
        </p:nvSpPr>
        <p:spPr>
          <a:xfrm>
            <a:off x="467544" y="1656184"/>
            <a:ext cx="8424936" cy="6237312"/>
          </a:xfrm>
        </p:spPr>
        <p:txBody>
          <a:bodyPr/>
          <a:lstStyle/>
          <a:p>
            <a:pPr marL="0" indent="0" algn="l" eaLnBrk="1" hangingPunct="1">
              <a:lnSpc>
                <a:spcPct val="90000"/>
              </a:lnSpc>
              <a:buNone/>
            </a:pPr>
            <a:r>
              <a:rPr lang="en-US" sz="2000" dirty="0"/>
              <a:t>1.Start with a profile plane view of a fold (constructed by rotation, or photographed in the field looking </a:t>
            </a:r>
            <a:r>
              <a:rPr lang="en-US" sz="2000" dirty="0" err="1"/>
              <a:t>downplunge</a:t>
            </a:r>
            <a:r>
              <a:rPr lang="en-US" sz="2000" dirty="0"/>
              <a:t>).</a:t>
            </a:r>
          </a:p>
          <a:p>
            <a:pPr marL="0" indent="0" algn="l" eaLnBrk="1" hangingPunct="1">
              <a:lnSpc>
                <a:spcPct val="90000"/>
              </a:lnSpc>
              <a:buNone/>
            </a:pPr>
            <a:r>
              <a:rPr lang="en-US" sz="2000" b="1" dirty="0">
                <a:solidFill>
                  <a:srgbClr val="C47C06"/>
                </a:solidFill>
              </a:rPr>
              <a:t>2.Mark the hinge points and inflection points on the two bounding surfaces of the folded layer.</a:t>
            </a:r>
          </a:p>
          <a:p>
            <a:pPr marL="0" indent="0" algn="l" eaLnBrk="1" hangingPunct="1">
              <a:lnSpc>
                <a:spcPct val="90000"/>
              </a:lnSpc>
              <a:buNone/>
            </a:pPr>
            <a:r>
              <a:rPr lang="en-US" sz="2000" dirty="0"/>
              <a:t>3.Draw the tangents to the folded layer at the hinge points.  This is the zero dip (</a:t>
            </a:r>
            <a:r>
              <a:rPr lang="en-US" sz="2000" dirty="0">
                <a:sym typeface="Symbol" pitchFamily="18" charset="2"/>
              </a:rPr>
              <a:t> </a:t>
            </a:r>
            <a:r>
              <a:rPr lang="en-US" sz="2000" dirty="0"/>
              <a:t>= 0) reference.</a:t>
            </a:r>
          </a:p>
          <a:p>
            <a:pPr marL="0" indent="0" algn="l" eaLnBrk="1" hangingPunct="1">
              <a:lnSpc>
                <a:spcPct val="90000"/>
              </a:lnSpc>
              <a:buNone/>
            </a:pPr>
            <a:r>
              <a:rPr lang="en-US" sz="2000" b="1" dirty="0">
                <a:solidFill>
                  <a:srgbClr val="C47C06"/>
                </a:solidFill>
              </a:rPr>
              <a:t>At </a:t>
            </a:r>
            <a:r>
              <a:rPr lang="en-US" sz="2000" b="1" dirty="0">
                <a:solidFill>
                  <a:srgbClr val="C47C06"/>
                </a:solidFill>
                <a:sym typeface="Symbol" pitchFamily="18" charset="2"/>
              </a:rPr>
              <a:t> </a:t>
            </a:r>
            <a:r>
              <a:rPr lang="en-US" sz="2000" b="1" dirty="0">
                <a:solidFill>
                  <a:srgbClr val="C47C06"/>
                </a:solidFill>
              </a:rPr>
              <a:t>= 0, measure the orthogonal hinge thickness t</a:t>
            </a:r>
            <a:r>
              <a:rPr lang="en-US" sz="2000" b="1" baseline="-25000" dirty="0">
                <a:solidFill>
                  <a:srgbClr val="C47C06"/>
                </a:solidFill>
              </a:rPr>
              <a:t>o</a:t>
            </a:r>
            <a:r>
              <a:rPr lang="en-US" sz="2000" b="1" dirty="0">
                <a:solidFill>
                  <a:srgbClr val="C47C06"/>
                </a:solidFill>
              </a:rPr>
              <a:t>.</a:t>
            </a:r>
          </a:p>
          <a:p>
            <a:pPr marL="0" indent="0" algn="l" eaLnBrk="1" hangingPunct="1">
              <a:lnSpc>
                <a:spcPct val="90000"/>
              </a:lnSpc>
              <a:buNone/>
            </a:pPr>
            <a:r>
              <a:rPr lang="en-US" sz="2000" dirty="0"/>
              <a:t>4.Construct other tangents at other </a:t>
            </a:r>
            <a:r>
              <a:rPr lang="en-US" sz="2000" dirty="0">
                <a:sym typeface="Symbol" pitchFamily="18" charset="2"/>
              </a:rPr>
              <a:t></a:t>
            </a:r>
            <a:r>
              <a:rPr lang="en-US" sz="2000" dirty="0"/>
              <a:t> angles.</a:t>
            </a:r>
          </a:p>
          <a:p>
            <a:pPr marL="0" indent="0" algn="l" eaLnBrk="1" hangingPunct="1">
              <a:lnSpc>
                <a:spcPct val="90000"/>
              </a:lnSpc>
              <a:buNone/>
            </a:pPr>
            <a:r>
              <a:rPr lang="en-US" sz="2000" b="1" dirty="0">
                <a:solidFill>
                  <a:srgbClr val="C47C06"/>
                </a:solidFill>
              </a:rPr>
              <a:t>5.Measure the orthogonal thickness (t</a:t>
            </a:r>
            <a:r>
              <a:rPr lang="en-US" sz="2000" b="1" baseline="-25000" dirty="0">
                <a:solidFill>
                  <a:srgbClr val="C47C06"/>
                </a:solidFill>
                <a:sym typeface="Symbol" pitchFamily="18" charset="2"/>
              </a:rPr>
              <a:t></a:t>
            </a:r>
            <a:r>
              <a:rPr lang="en-US" sz="2000" b="1" dirty="0">
                <a:solidFill>
                  <a:srgbClr val="C47C06"/>
                </a:solidFill>
              </a:rPr>
              <a:t>) between these tangents for these </a:t>
            </a:r>
            <a:r>
              <a:rPr lang="en-US" sz="2000" b="1" dirty="0">
                <a:solidFill>
                  <a:srgbClr val="C47C06"/>
                </a:solidFill>
                <a:sym typeface="Symbol" pitchFamily="18" charset="2"/>
              </a:rPr>
              <a:t></a:t>
            </a:r>
            <a:r>
              <a:rPr lang="en-US" sz="2000" b="1" dirty="0">
                <a:solidFill>
                  <a:srgbClr val="C47C06"/>
                </a:solidFill>
              </a:rPr>
              <a:t> angles.</a:t>
            </a:r>
          </a:p>
          <a:p>
            <a:pPr marL="0" indent="0" algn="l" eaLnBrk="1" hangingPunct="1">
              <a:lnSpc>
                <a:spcPct val="90000"/>
              </a:lnSpc>
              <a:buNone/>
            </a:pPr>
            <a:r>
              <a:rPr lang="en-US" sz="2000" dirty="0"/>
              <a:t>6.Determine the ratio: t</a:t>
            </a:r>
            <a:r>
              <a:rPr lang="en-US" sz="2000" baseline="-25000" dirty="0">
                <a:sym typeface="Symbol" pitchFamily="18" charset="2"/>
              </a:rPr>
              <a:t></a:t>
            </a:r>
            <a:r>
              <a:rPr lang="en-US" sz="2000" dirty="0"/>
              <a:t>’ = t</a:t>
            </a:r>
            <a:r>
              <a:rPr lang="en-US" sz="2000" baseline="-25000" dirty="0">
                <a:sym typeface="Symbol" pitchFamily="18" charset="2"/>
              </a:rPr>
              <a:t></a:t>
            </a:r>
            <a:r>
              <a:rPr lang="en-US" sz="2000" dirty="0"/>
              <a:t> /t</a:t>
            </a:r>
            <a:r>
              <a:rPr lang="en-US" sz="2000" baseline="-25000" dirty="0"/>
              <a:t>o</a:t>
            </a:r>
          </a:p>
          <a:p>
            <a:pPr marL="0" indent="0" algn="l" eaLnBrk="1" hangingPunct="1">
              <a:lnSpc>
                <a:spcPct val="90000"/>
              </a:lnSpc>
              <a:buNone/>
            </a:pPr>
            <a:r>
              <a:rPr lang="en-US" sz="2000" b="1" dirty="0">
                <a:solidFill>
                  <a:srgbClr val="C47C06"/>
                </a:solidFill>
              </a:rPr>
              <a:t>7.Plot t</a:t>
            </a:r>
            <a:r>
              <a:rPr lang="en-US" sz="2000" b="1" baseline="-25000" dirty="0">
                <a:solidFill>
                  <a:srgbClr val="C47C06"/>
                </a:solidFill>
                <a:sym typeface="Symbol" pitchFamily="18" charset="2"/>
              </a:rPr>
              <a:t></a:t>
            </a:r>
            <a:r>
              <a:rPr lang="en-US" sz="2000" b="1" dirty="0">
                <a:solidFill>
                  <a:srgbClr val="C47C06"/>
                </a:solidFill>
              </a:rPr>
              <a:t>’ as ordinate against </a:t>
            </a:r>
            <a:r>
              <a:rPr lang="en-US" sz="2000" b="1" dirty="0">
                <a:solidFill>
                  <a:srgbClr val="C47C06"/>
                </a:solidFill>
                <a:sym typeface="Symbol" pitchFamily="18" charset="2"/>
              </a:rPr>
              <a:t></a:t>
            </a:r>
            <a:r>
              <a:rPr lang="en-US" sz="2000" b="1" dirty="0">
                <a:solidFill>
                  <a:srgbClr val="C47C06"/>
                </a:solidFill>
              </a:rPr>
              <a:t> as abscissa.</a:t>
            </a:r>
          </a:p>
          <a:p>
            <a:pPr marL="0" indent="0" algn="l" eaLnBrk="1" hangingPunct="1">
              <a:lnSpc>
                <a:spcPct val="90000"/>
              </a:lnSpc>
              <a:buNone/>
            </a:pPr>
            <a:r>
              <a:rPr lang="en-US" sz="2000" dirty="0"/>
              <a:t>8.Repeat for all values of </a:t>
            </a:r>
            <a:r>
              <a:rPr lang="en-US" sz="2000" dirty="0">
                <a:sym typeface="Symbol" pitchFamily="18" charset="2"/>
              </a:rPr>
              <a:t></a:t>
            </a:r>
            <a:r>
              <a:rPr lang="en-US" sz="2000" dirty="0"/>
              <a:t>.</a:t>
            </a:r>
          </a:p>
        </p:txBody>
      </p:sp>
      <p:sp>
        <p:nvSpPr>
          <p:cNvPr id="4" name="عنصر نائب لرقم الشريحة 3"/>
          <p:cNvSpPr>
            <a:spLocks noGrp="1"/>
          </p:cNvSpPr>
          <p:nvPr>
            <p:ph type="sldNum" idx="12"/>
          </p:nvPr>
        </p:nvSpPr>
        <p:spPr/>
        <p:txBody>
          <a:bodyPr/>
          <a:lstStyle/>
          <a:p>
            <a:pPr>
              <a:defRPr/>
            </a:pPr>
            <a:fld id="{6779CDE2-9B42-4627-8D55-F0B1B0D3F267}" type="slidenum">
              <a:rPr lang="en-US" smtClean="0">
                <a:solidFill>
                  <a:schemeClr val="tx2"/>
                </a:solidFill>
              </a:rPr>
              <a:pPr>
                <a:defRPr/>
              </a:pPr>
              <a:t>8</a:t>
            </a:fld>
            <a:endParaRPr lang="en-US" dirty="0">
              <a:solidFill>
                <a:schemeClr val="tx2"/>
              </a:solidFill>
            </a:endParaRPr>
          </a:p>
        </p:txBody>
      </p:sp>
      <p:sp>
        <p:nvSpPr>
          <p:cNvPr id="5" name="عنصر نائب للتذييل 4"/>
          <p:cNvSpPr>
            <a:spLocks noGrp="1"/>
          </p:cNvSpPr>
          <p:nvPr>
            <p:ph type="ftr" idx="11"/>
          </p:nvPr>
        </p:nvSpPr>
        <p:spPr/>
        <p:txBody>
          <a:bodyPr/>
          <a:lstStyle/>
          <a:p>
            <a:pPr>
              <a:defRPr/>
            </a:pPr>
            <a:r>
              <a:rPr lang="en-US">
                <a:solidFill>
                  <a:srgbClr val="FFFFCC"/>
                </a:solidFill>
              </a:rPr>
              <a:t>1</a:t>
            </a:r>
          </a:p>
        </p:txBody>
      </p:sp>
      <p:sp>
        <p:nvSpPr>
          <p:cNvPr id="2" name="Rectangle 1"/>
          <p:cNvSpPr/>
          <p:nvPr/>
        </p:nvSpPr>
        <p:spPr>
          <a:xfrm>
            <a:off x="395536" y="476672"/>
            <a:ext cx="8568952" cy="923330"/>
          </a:xfrm>
          <a:prstGeom prst="rect">
            <a:avLst/>
          </a:prstGeom>
        </p:spPr>
        <p:txBody>
          <a:bodyPr wrap="square">
            <a:spAutoFit/>
          </a:bodyPr>
          <a:lstStyle/>
          <a:p>
            <a:r>
              <a:rPr lang="en-US" dirty="0"/>
              <a:t>Ramsay has proposed a classification scheme for folds that often is used  to describe folds in profile based upon curvature of the inner and outer lines of a fold, and the behavior of </a:t>
            </a:r>
            <a:r>
              <a:rPr lang="en-US" i="1" dirty="0"/>
              <a:t>dip isogons</a:t>
            </a:r>
            <a:r>
              <a:rPr lang="en-US" dirty="0"/>
              <a:t>. that is, lines connecting points of equal dip</a:t>
            </a:r>
            <a:endParaRPr lang="ar-IQ" dirty="0"/>
          </a:p>
        </p:txBody>
      </p:sp>
      <p:sp>
        <p:nvSpPr>
          <p:cNvPr id="3" name="عنصر نائب للتاريخ 2">
            <a:extLst>
              <a:ext uri="{FF2B5EF4-FFF2-40B4-BE49-F238E27FC236}">
                <a16:creationId xmlns:a16="http://schemas.microsoft.com/office/drawing/2014/main" id="{699E428C-DED6-0E7D-CCFB-DD17156203C9}"/>
              </a:ext>
            </a:extLst>
          </p:cNvPr>
          <p:cNvSpPr>
            <a:spLocks noGrp="1"/>
          </p:cNvSpPr>
          <p:nvPr>
            <p:ph type="dt" idx="10"/>
          </p:nvPr>
        </p:nvSpPr>
        <p:spPr/>
        <p:txBody>
          <a:bodyPr/>
          <a:lstStyle/>
          <a:p>
            <a:pPr>
              <a:defRPr/>
            </a:pPr>
            <a:fld id="{C1961F21-EE74-4ADC-8AEA-5AEE1B42FB4A}"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69112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a:xfrm>
            <a:off x="8604448" y="6247376"/>
            <a:ext cx="2126880" cy="469489"/>
          </a:xfrm>
          <a:noFill/>
          <a:ln>
            <a:noFill/>
          </a:ln>
        </p:spPr>
        <p:txBody>
          <a:bodyPr/>
          <a:lstStyle/>
          <a:p>
            <a:pPr>
              <a:defRPr/>
            </a:pPr>
            <a:r>
              <a:rPr lang="en-US">
                <a:solidFill>
                  <a:schemeClr val="tx2"/>
                </a:solidFill>
              </a:rPr>
              <a:t>  </a:t>
            </a:r>
            <a:endParaRPr lang="en-US" dirty="0">
              <a:solidFill>
                <a:schemeClr val="tx2"/>
              </a:solidFill>
            </a:endParaRPr>
          </a:p>
        </p:txBody>
      </p:sp>
      <p:sp>
        <p:nvSpPr>
          <p:cNvPr id="4" name="عنوان 1"/>
          <p:cNvSpPr txBox="1">
            <a:spLocks/>
          </p:cNvSpPr>
          <p:nvPr/>
        </p:nvSpPr>
        <p:spPr bwMode="auto">
          <a:xfrm>
            <a:off x="243199" y="245715"/>
            <a:ext cx="8217233" cy="51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eaLnBrk="1" hangingPunct="1"/>
            <a:r>
              <a:rPr lang="en-US" sz="2400" dirty="0"/>
              <a:t>5-Ramsay's classification; single-layer folds in profile</a:t>
            </a:r>
            <a:endParaRPr lang="en-US" sz="2400" dirty="0">
              <a:solidFill>
                <a:srgbClr val="FF0000"/>
              </a:solidFill>
              <a:latin typeface="Calibri"/>
              <a:cs typeface="Times New Roman" pitchFamily="18" charset="0"/>
            </a:endParaRPr>
          </a:p>
        </p:txBody>
      </p:sp>
      <p:sp>
        <p:nvSpPr>
          <p:cNvPr id="3" name="TextBox 2"/>
          <p:cNvSpPr txBox="1"/>
          <p:nvPr/>
        </p:nvSpPr>
        <p:spPr>
          <a:xfrm>
            <a:off x="2317870" y="827420"/>
            <a:ext cx="2304256" cy="369332"/>
          </a:xfrm>
          <a:prstGeom prst="rect">
            <a:avLst/>
          </a:prstGeom>
          <a:noFill/>
        </p:spPr>
        <p:txBody>
          <a:bodyPr wrap="square" rtlCol="0">
            <a:spAutoFit/>
          </a:bodyPr>
          <a:lstStyle/>
          <a:p>
            <a:pPr algn="r" rtl="1"/>
            <a:r>
              <a:rPr lang="en-US" dirty="0">
                <a:solidFill>
                  <a:srgbClr val="000000"/>
                </a:solidFill>
              </a:rPr>
              <a:t>Ramsay 1967</a:t>
            </a:r>
          </a:p>
        </p:txBody>
      </p:sp>
      <p:sp>
        <p:nvSpPr>
          <p:cNvPr id="8" name="Rectangle 7"/>
          <p:cNvSpPr/>
          <p:nvPr/>
        </p:nvSpPr>
        <p:spPr>
          <a:xfrm>
            <a:off x="190567" y="1107901"/>
            <a:ext cx="8496944" cy="830997"/>
          </a:xfrm>
          <a:prstGeom prst="rect">
            <a:avLst/>
          </a:prstGeom>
        </p:spPr>
        <p:txBody>
          <a:bodyPr wrap="square">
            <a:spAutoFit/>
          </a:bodyPr>
          <a:lstStyle/>
          <a:p>
            <a:pPr algn="r" rtl="1">
              <a:defRPr/>
            </a:pPr>
            <a:r>
              <a:rPr lang="ar-SA" sz="2400" kern="0" dirty="0">
                <a:solidFill>
                  <a:prstClr val="black"/>
                </a:solidFill>
                <a:latin typeface="Calibri"/>
                <a:cs typeface="Arial"/>
              </a:rPr>
              <a:t>يستند هذا التصنيف على وصف تغير سمك الطبقة مع زاوية الميل ,  ويعتمد على النسبة بين قياس السمك مع تغير الزاوية الى السمك في مفصل الطبقة.</a:t>
            </a:r>
            <a:endParaRPr lang="en-US" sz="1400" kern="0" dirty="0">
              <a:solidFill>
                <a:sysClr val="windowText" lastClr="000000"/>
              </a:solidFill>
            </a:endParaRPr>
          </a:p>
        </p:txBody>
      </p:sp>
      <p:sp>
        <p:nvSpPr>
          <p:cNvPr id="7" name="عنصر نائب للمحتوى 2"/>
          <p:cNvSpPr txBox="1">
            <a:spLocks/>
          </p:cNvSpPr>
          <p:nvPr/>
        </p:nvSpPr>
        <p:spPr>
          <a:xfrm>
            <a:off x="448652" y="1916832"/>
            <a:ext cx="8229600" cy="4525963"/>
          </a:xfrm>
          <a:prstGeom prst="rect">
            <a:avLst/>
          </a:prstGeom>
        </p:spPr>
        <p:txBody>
          <a:bodyPr/>
          <a:lstStyle>
            <a:lvl1pPr marL="311045" indent="-311045" algn="r" defTabSz="414726" rtl="1" eaLnBrk="1" fontAlgn="base" hangingPunct="1">
              <a:lnSpc>
                <a:spcPct val="93000"/>
              </a:lnSpc>
              <a:spcBef>
                <a:spcPct val="0"/>
              </a:spcBef>
              <a:spcAft>
                <a:spcPts val="1293"/>
              </a:spcAft>
              <a:buClr>
                <a:srgbClr val="000000"/>
              </a:buClr>
              <a:buSzPct val="100000"/>
              <a:buFont typeface="Times New Roman" pitchFamily="18" charset="0"/>
              <a:buChar char="•"/>
              <a:defRPr sz="2900">
                <a:solidFill>
                  <a:srgbClr val="000000"/>
                </a:solidFill>
                <a:latin typeface="+mn-lt"/>
                <a:ea typeface="Arial Unicode MS" pitchFamily="34" charset="-128"/>
                <a:cs typeface="+mn-cs"/>
              </a:defRPr>
            </a:lvl1pPr>
            <a:lvl2pPr marL="673930" indent="-259204" algn="r" defTabSz="414726" rtl="1" eaLnBrk="1" fontAlgn="base" hangingPunct="1">
              <a:lnSpc>
                <a:spcPct val="93000"/>
              </a:lnSpc>
              <a:spcBef>
                <a:spcPct val="0"/>
              </a:spcBef>
              <a:spcAft>
                <a:spcPts val="1032"/>
              </a:spcAft>
              <a:buClr>
                <a:srgbClr val="000000"/>
              </a:buClr>
              <a:buSzPct val="100000"/>
              <a:buFont typeface="Times New Roman" pitchFamily="18" charset="0"/>
              <a:buChar char="–"/>
              <a:defRPr sz="2500">
                <a:solidFill>
                  <a:srgbClr val="000000"/>
                </a:solidFill>
                <a:latin typeface="+mn-lt"/>
                <a:ea typeface="Arial Unicode MS" pitchFamily="34" charset="-128"/>
                <a:cs typeface="+mn-cs"/>
              </a:defRPr>
            </a:lvl2pPr>
            <a:lvl3pPr marL="1036815" indent="-207363" algn="r" defTabSz="414726" rtl="1" eaLnBrk="1" fontAlgn="base" hangingPunct="1">
              <a:lnSpc>
                <a:spcPct val="93000"/>
              </a:lnSpc>
              <a:spcBef>
                <a:spcPct val="0"/>
              </a:spcBef>
              <a:spcAft>
                <a:spcPts val="771"/>
              </a:spcAft>
              <a:buClr>
                <a:srgbClr val="000000"/>
              </a:buClr>
              <a:buSzPct val="100000"/>
              <a:buFont typeface="Times New Roman" pitchFamily="18" charset="0"/>
              <a:buChar char="•"/>
              <a:defRPr sz="2200">
                <a:solidFill>
                  <a:srgbClr val="000000"/>
                </a:solidFill>
                <a:latin typeface="+mn-lt"/>
                <a:ea typeface="Arial Unicode MS" pitchFamily="34" charset="-128"/>
                <a:cs typeface="+mn-cs"/>
              </a:defRPr>
            </a:lvl3pPr>
            <a:lvl4pPr marL="1451541" indent="-207363" algn="r" defTabSz="414726" rtl="1" eaLnBrk="1" fontAlgn="base" hangingPunct="1">
              <a:lnSpc>
                <a:spcPct val="93000"/>
              </a:lnSpc>
              <a:spcBef>
                <a:spcPct val="0"/>
              </a:spcBef>
              <a:spcAft>
                <a:spcPts val="522"/>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4pPr>
            <a:lvl5pPr marL="1866268" indent="-207363" algn="r" defTabSz="414726" rtl="1" eaLnBrk="1" fontAlgn="base" hangingPunct="1">
              <a:lnSpc>
                <a:spcPct val="93000"/>
              </a:lnSpc>
              <a:spcBef>
                <a:spcPct val="0"/>
              </a:spcBef>
              <a:spcAft>
                <a:spcPts val="261"/>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5pPr>
            <a:lvl6pPr marL="2280994"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5720"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10446"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5172"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a:lstStyle>
          <a:p>
            <a:pPr marL="0" indent="0">
              <a:buNone/>
            </a:pPr>
            <a:r>
              <a:rPr lang="ar-SA" sz="2000" kern="0" dirty="0"/>
              <a:t> </a:t>
            </a:r>
            <a:r>
              <a:rPr lang="ar-SA" sz="2000" u="sng" kern="0" dirty="0">
                <a:latin typeface="Times New Roman" panose="02020603050405020304" pitchFamily="18" charset="0"/>
                <a:cs typeface="Times New Roman" panose="02020603050405020304" pitchFamily="18" charset="0"/>
              </a:rPr>
              <a:t>الطريقة:</a:t>
            </a:r>
            <a:endParaRPr lang="en-US" sz="2000" kern="0" dirty="0">
              <a:latin typeface="Times New Roman" panose="02020603050405020304" pitchFamily="18" charset="0"/>
              <a:cs typeface="Times New Roman" panose="02020603050405020304" pitchFamily="18" charset="0"/>
            </a:endParaRPr>
          </a:p>
          <a:p>
            <a:pPr marL="0" indent="0">
              <a:buNone/>
            </a:pPr>
            <a:r>
              <a:rPr lang="en-US" sz="2000" kern="0" dirty="0">
                <a:latin typeface="Times New Roman" panose="02020603050405020304" pitchFamily="18" charset="0"/>
                <a:cs typeface="Times New Roman" panose="02020603050405020304" pitchFamily="18" charset="0"/>
              </a:rPr>
              <a:t>1</a:t>
            </a:r>
            <a:r>
              <a:rPr lang="ar-SA" sz="2000" kern="0" dirty="0">
                <a:latin typeface="Times New Roman" panose="02020603050405020304" pitchFamily="18" charset="0"/>
                <a:cs typeface="Times New Roman" panose="02020603050405020304" pitchFamily="18" charset="0"/>
              </a:rPr>
              <a:t>- رسم منحني الطية بمقطع عمودي على خط المفصل</a:t>
            </a:r>
            <a:r>
              <a:rPr lang="ar-SA" sz="2000" dirty="0">
                <a:solidFill>
                  <a:schemeClr val="tx1"/>
                </a:solidFill>
                <a:latin typeface="Times New Roman" panose="02020603050405020304" pitchFamily="18" charset="0"/>
                <a:ea typeface="+mn-ea"/>
                <a:cs typeface="Times New Roman" panose="02020603050405020304" pitchFamily="18" charset="0"/>
              </a:rPr>
              <a:t>.</a:t>
            </a:r>
            <a:endParaRPr lang="en-US" sz="2000" dirty="0">
              <a:solidFill>
                <a:schemeClr val="tx1"/>
              </a:solidFill>
              <a:latin typeface="Times New Roman" panose="02020603050405020304" pitchFamily="18" charset="0"/>
              <a:ea typeface="+mn-ea"/>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ea typeface="+mn-ea"/>
                <a:cs typeface="Times New Roman" panose="02020603050405020304" pitchFamily="18" charset="0"/>
              </a:rPr>
              <a:t>2</a:t>
            </a:r>
            <a:r>
              <a:rPr lang="ar-SA" sz="2000" dirty="0">
                <a:solidFill>
                  <a:schemeClr val="tx1"/>
                </a:solidFill>
                <a:latin typeface="Times New Roman" panose="02020603050405020304" pitchFamily="18" charset="0"/>
                <a:ea typeface="+mn-ea"/>
                <a:cs typeface="Times New Roman" panose="02020603050405020304" pitchFamily="18" charset="0"/>
              </a:rPr>
              <a:t>- ايجاد خط المفصل للقوس الأعلى </a:t>
            </a:r>
            <a:r>
              <a:rPr lang="en-US" sz="2000" dirty="0">
                <a:solidFill>
                  <a:schemeClr val="tx1"/>
                </a:solidFill>
                <a:latin typeface="Times New Roman" panose="02020603050405020304" pitchFamily="18" charset="0"/>
                <a:ea typeface="+mn-ea"/>
                <a:cs typeface="Times New Roman" panose="02020603050405020304" pitchFamily="18" charset="0"/>
              </a:rPr>
              <a:t>ha</a:t>
            </a:r>
            <a:r>
              <a:rPr lang="ar-SA" sz="2000" dirty="0">
                <a:solidFill>
                  <a:schemeClr val="tx1"/>
                </a:solidFill>
                <a:latin typeface="Times New Roman" panose="02020603050405020304" pitchFamily="18" charset="0"/>
                <a:ea typeface="+mn-ea"/>
                <a:cs typeface="Times New Roman" panose="02020603050405020304" pitchFamily="18" charset="0"/>
              </a:rPr>
              <a:t> وخط المفصل للقوس الأسفل </a:t>
            </a:r>
            <a:r>
              <a:rPr lang="en-US" sz="2000" dirty="0" err="1">
                <a:solidFill>
                  <a:schemeClr val="tx1"/>
                </a:solidFill>
                <a:latin typeface="Times New Roman" panose="02020603050405020304" pitchFamily="18" charset="0"/>
                <a:ea typeface="+mn-ea"/>
                <a:cs typeface="Times New Roman" panose="02020603050405020304" pitchFamily="18" charset="0"/>
              </a:rPr>
              <a:t>hb</a:t>
            </a:r>
            <a:r>
              <a:rPr lang="ar-SA" sz="2000" dirty="0">
                <a:solidFill>
                  <a:schemeClr val="tx1"/>
                </a:solidFill>
                <a:latin typeface="Times New Roman" panose="02020603050405020304" pitchFamily="18" charset="0"/>
                <a:ea typeface="+mn-ea"/>
                <a:cs typeface="Times New Roman" panose="02020603050405020304" pitchFamily="18" charset="0"/>
              </a:rPr>
              <a:t> وايجاد نقطة الانقلاب للقوسين </a:t>
            </a:r>
            <a:r>
              <a:rPr lang="en-US" sz="2000" dirty="0" err="1">
                <a:solidFill>
                  <a:schemeClr val="tx1"/>
                </a:solidFill>
                <a:latin typeface="Times New Roman" panose="02020603050405020304" pitchFamily="18" charset="0"/>
                <a:ea typeface="+mn-ea"/>
                <a:cs typeface="Times New Roman" panose="02020603050405020304" pitchFamily="18" charset="0"/>
              </a:rPr>
              <a:t>ia</a:t>
            </a:r>
            <a:r>
              <a:rPr lang="ar-SA" sz="2000" dirty="0">
                <a:solidFill>
                  <a:schemeClr val="tx1"/>
                </a:solidFill>
                <a:latin typeface="Times New Roman" panose="02020603050405020304" pitchFamily="18" charset="0"/>
                <a:ea typeface="+mn-ea"/>
                <a:cs typeface="Times New Roman" panose="02020603050405020304" pitchFamily="18" charset="0"/>
              </a:rPr>
              <a:t> و </a:t>
            </a:r>
            <a:r>
              <a:rPr lang="en-US" sz="2000" dirty="0" err="1">
                <a:solidFill>
                  <a:schemeClr val="tx1"/>
                </a:solidFill>
                <a:latin typeface="Times New Roman" panose="02020603050405020304" pitchFamily="18" charset="0"/>
                <a:ea typeface="+mn-ea"/>
                <a:cs typeface="Times New Roman" panose="02020603050405020304" pitchFamily="18" charset="0"/>
              </a:rPr>
              <a:t>ib</a:t>
            </a:r>
            <a:r>
              <a:rPr lang="ar-SA" sz="2000" dirty="0">
                <a:solidFill>
                  <a:schemeClr val="tx1"/>
                </a:solidFill>
                <a:latin typeface="Times New Roman" panose="02020603050405020304" pitchFamily="18" charset="0"/>
                <a:ea typeface="+mn-ea"/>
                <a:cs typeface="Times New Roman" panose="02020603050405020304" pitchFamily="18" charset="0"/>
              </a:rPr>
              <a:t> </a:t>
            </a:r>
            <a:r>
              <a:rPr lang="ar-SA" sz="2000" kern="0" dirty="0"/>
              <a:t>.</a:t>
            </a:r>
            <a:endParaRPr lang="en-US" sz="2000" kern="0" dirty="0">
              <a:cs typeface="Arial" panose="020B0604020202020204" pitchFamily="34" charset="0"/>
            </a:endParaRPr>
          </a:p>
          <a:p>
            <a:endParaRPr lang="en-US" sz="2000" kern="0" dirty="0">
              <a:cs typeface="Arial" panose="020B0604020202020204" pitchFamily="34" charset="0"/>
            </a:endParaRPr>
          </a:p>
        </p:txBody>
      </p:sp>
      <p:sp>
        <p:nvSpPr>
          <p:cNvPr id="5" name="مستطيل 4"/>
          <p:cNvSpPr/>
          <p:nvPr/>
        </p:nvSpPr>
        <p:spPr>
          <a:xfrm>
            <a:off x="-356040" y="3429000"/>
            <a:ext cx="9104504" cy="830997"/>
          </a:xfrm>
          <a:prstGeom prst="rect">
            <a:avLst/>
          </a:prstGeom>
        </p:spPr>
        <p:txBody>
          <a:bodyPr wrap="square">
            <a:spAutoFit/>
          </a:bodyPr>
          <a:lstStyle/>
          <a:p>
            <a:pPr algn="r" rtl="1"/>
            <a:r>
              <a:rPr lang="en-US" sz="2400" kern="0" dirty="0">
                <a:solidFill>
                  <a:srgbClr val="000000"/>
                </a:solidFill>
                <a:latin typeface="Times New Roman" panose="02020603050405020304" pitchFamily="18" charset="0"/>
                <a:ea typeface="Arial Unicode MS" pitchFamily="34" charset="-128"/>
                <a:cs typeface="Times New Roman" panose="02020603050405020304" pitchFamily="18" charset="0"/>
              </a:rPr>
              <a:t>3</a:t>
            </a:r>
            <a:r>
              <a:rPr lang="ar-SA" sz="2000" dirty="0">
                <a:latin typeface="Times New Roman" panose="02020603050405020304" pitchFamily="18" charset="0"/>
                <a:cs typeface="Times New Roman" panose="02020603050405020304" pitchFamily="18" charset="0"/>
              </a:rPr>
              <a:t>- رسم خطوط تماس متوازية عند خطي المفصل الأعلى والأسفل وايجاد مقدار السمك العمودي      </a:t>
            </a:r>
            <a:r>
              <a:rPr lang="ar-IQ" sz="2000" dirty="0">
                <a:latin typeface="Times New Roman" panose="02020603050405020304" pitchFamily="18" charset="0"/>
                <a:cs typeface="Times New Roman" panose="02020603050405020304" pitchFamily="18" charset="0"/>
              </a:rPr>
              <a:t>ب</a:t>
            </a:r>
            <a:r>
              <a:rPr lang="ar-SA" sz="2000" dirty="0">
                <a:latin typeface="Times New Roman" panose="02020603050405020304" pitchFamily="18" charset="0"/>
                <a:cs typeface="Times New Roman" panose="02020603050405020304" pitchFamily="18" charset="0"/>
              </a:rPr>
              <a:t>ين هذين المماسين  والذي </a:t>
            </a:r>
            <a:r>
              <a:rPr lang="ar-SA" sz="2000" dirty="0" err="1">
                <a:latin typeface="Times New Roman" panose="02020603050405020304" pitchFamily="18" charset="0"/>
                <a:cs typeface="Times New Roman" panose="02020603050405020304" pitchFamily="18" charset="0"/>
              </a:rPr>
              <a:t>سيعتبرالمرجع</a:t>
            </a:r>
            <a:r>
              <a:rPr lang="ar-SA" sz="2000" dirty="0">
                <a:latin typeface="Times New Roman" panose="02020603050405020304" pitchFamily="18" charset="0"/>
                <a:cs typeface="Times New Roman" panose="02020603050405020304" pitchFamily="18" charset="0"/>
              </a:rPr>
              <a:t> لبقية القياسات  حيث تكون الزاوية</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α</a:t>
            </a:r>
            <a:r>
              <a:rPr lang="en-US" sz="2000" dirty="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 صفر</a:t>
            </a:r>
            <a:r>
              <a:rPr lang="ar-SA" sz="2400" kern="0" dirty="0">
                <a:solidFill>
                  <a:srgbClr val="000000"/>
                </a:solidFill>
                <a:latin typeface="Times New Roman" panose="02020603050405020304" pitchFamily="18" charset="0"/>
                <a:ea typeface="Arial Unicode MS" pitchFamily="34" charset="-128"/>
                <a:cs typeface="Times New Roman" panose="02020603050405020304" pitchFamily="18" charset="0"/>
              </a:rPr>
              <a:t> . </a:t>
            </a:r>
            <a:r>
              <a:rPr lang="en-US" sz="2400" kern="0" dirty="0">
                <a:solidFill>
                  <a:srgbClr val="000000"/>
                </a:solidFill>
                <a:latin typeface="Times New Roman" panose="02020603050405020304" pitchFamily="18" charset="0"/>
                <a:ea typeface="Arial Unicode MS" pitchFamily="34" charset="-128"/>
                <a:cs typeface="Times New Roman" panose="02020603050405020304" pitchFamily="18" charset="0"/>
              </a:rPr>
              <a:t> </a:t>
            </a:r>
          </a:p>
        </p:txBody>
      </p:sp>
      <p:sp>
        <p:nvSpPr>
          <p:cNvPr id="9" name="مستطيل 8"/>
          <p:cNvSpPr/>
          <p:nvPr/>
        </p:nvSpPr>
        <p:spPr>
          <a:xfrm>
            <a:off x="755576" y="3140968"/>
            <a:ext cx="973343" cy="830997"/>
          </a:xfrm>
          <a:prstGeom prst="rect">
            <a:avLst/>
          </a:prstGeom>
        </p:spPr>
        <p:txBody>
          <a:bodyPr wrap="none">
            <a:spAutoFit/>
          </a:bodyPr>
          <a:lstStyle/>
          <a:p>
            <a:pPr algn="r"/>
            <a:r>
              <a:rPr lang="en-US" sz="2400" kern="0" dirty="0">
                <a:solidFill>
                  <a:srgbClr val="000000"/>
                </a:solidFill>
                <a:latin typeface="Times New Roman" panose="02020603050405020304" pitchFamily="18" charset="0"/>
                <a:ea typeface="Arial Unicode MS" pitchFamily="34" charset="-128"/>
                <a:cs typeface="Times New Roman" panose="02020603050405020304" pitchFamily="18" charset="0"/>
              </a:rPr>
              <a:t>tₒ</a:t>
            </a:r>
            <a:r>
              <a:rPr lang="ar-SA" sz="4800" kern="0" dirty="0">
                <a:solidFill>
                  <a:srgbClr val="000000"/>
                </a:solidFill>
                <a:latin typeface="Times New Roman" panose="02020603050405020304" pitchFamily="18" charset="0"/>
                <a:ea typeface="Arial Unicode MS" pitchFamily="34" charset="-128"/>
                <a:cs typeface="Times New Roman" panose="02020603050405020304" pitchFamily="18" charset="0"/>
              </a:rPr>
              <a:t>    </a:t>
            </a:r>
            <a:endParaRPr lang="en-US" sz="4000" kern="0" dirty="0">
              <a:solidFill>
                <a:srgbClr val="000000"/>
              </a:solidFill>
              <a:latin typeface="Times New Roman" panose="02020603050405020304" pitchFamily="18" charset="0"/>
              <a:ea typeface="Arial Unicode MS" pitchFamily="34" charset="-128"/>
              <a:cs typeface="Times New Roman" panose="02020603050405020304" pitchFamily="18" charset="0"/>
            </a:endParaRPr>
          </a:p>
        </p:txBody>
      </p:sp>
      <p:sp>
        <p:nvSpPr>
          <p:cNvPr id="11" name="عنصر نائب للتذييل 10"/>
          <p:cNvSpPr>
            <a:spLocks noGrp="1"/>
          </p:cNvSpPr>
          <p:nvPr>
            <p:ph type="ftr" idx="11"/>
          </p:nvPr>
        </p:nvSpPr>
        <p:spPr/>
        <p:txBody>
          <a:bodyPr/>
          <a:lstStyle/>
          <a:p>
            <a:pPr>
              <a:defRPr/>
            </a:pPr>
            <a:r>
              <a:rPr lang="en-US">
                <a:solidFill>
                  <a:srgbClr val="FFFFCC"/>
                </a:solidFill>
              </a:rPr>
              <a:t>1</a:t>
            </a:r>
            <a:endParaRPr lang="en-US" dirty="0">
              <a:solidFill>
                <a:srgbClr val="FFFFCC"/>
              </a:solidFill>
            </a:endParaRPr>
          </a:p>
        </p:txBody>
      </p:sp>
      <p:sp>
        <p:nvSpPr>
          <p:cNvPr id="12" name="مربع نص 2"/>
          <p:cNvSpPr txBox="1">
            <a:spLocks noChangeArrowheads="1"/>
          </p:cNvSpPr>
          <p:nvPr/>
        </p:nvSpPr>
        <p:spPr bwMode="auto">
          <a:xfrm>
            <a:off x="503365" y="4293096"/>
            <a:ext cx="8215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defRPr>
                <a:solidFill>
                  <a:schemeClr val="tx1"/>
                </a:solidFill>
                <a:latin typeface="Arial" panose="020B0604020202020204" pitchFamily="34" charset="0"/>
                <a:cs typeface="Arial" panose="020B0604020202020204" pitchFamily="34" charset="0"/>
              </a:defRPr>
            </a:lvl1pPr>
            <a:lvl2pPr marL="742950" indent="-285750" algn="r" rtl="1" eaLnBrk="0" hangingPunct="0">
              <a:defRPr>
                <a:solidFill>
                  <a:schemeClr val="tx1"/>
                </a:solidFill>
                <a:latin typeface="Arial" panose="020B0604020202020204" pitchFamily="34" charset="0"/>
                <a:cs typeface="Arial" panose="020B0604020202020204" pitchFamily="34" charset="0"/>
              </a:defRPr>
            </a:lvl2pPr>
            <a:lvl3pPr marL="1143000" indent="-228600" algn="r" rtl="1" eaLnBrk="0" hangingPunct="0">
              <a:defRPr>
                <a:solidFill>
                  <a:schemeClr val="tx1"/>
                </a:solidFill>
                <a:latin typeface="Arial" panose="020B0604020202020204" pitchFamily="34" charset="0"/>
                <a:cs typeface="Arial" panose="020B0604020202020204" pitchFamily="34" charset="0"/>
              </a:defRPr>
            </a:lvl3pPr>
            <a:lvl4pPr marL="1600200" indent="-228600" algn="r" rtl="1" eaLnBrk="0" hangingPunct="0">
              <a:defRPr>
                <a:solidFill>
                  <a:schemeClr val="tx1"/>
                </a:solidFill>
                <a:latin typeface="Arial" panose="020B0604020202020204" pitchFamily="34" charset="0"/>
                <a:cs typeface="Arial" panose="020B0604020202020204" pitchFamily="34" charset="0"/>
              </a:defRPr>
            </a:lvl4pPr>
            <a:lvl5pPr marL="2057400" indent="-228600" algn="r" rtl="1"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dirty="0">
                <a:latin typeface="Calibri" panose="020F0502020204030204" pitchFamily="34" charset="0"/>
              </a:rPr>
              <a:t>4</a:t>
            </a:r>
            <a:r>
              <a:rPr lang="ar-SA" sz="2000" dirty="0">
                <a:latin typeface="Times New Roman" panose="02020603050405020304" pitchFamily="18" charset="0"/>
                <a:cs typeface="Times New Roman" panose="02020603050405020304" pitchFamily="18" charset="0"/>
              </a:rPr>
              <a:t>- اختيار زاوية ميل اخرى ( </a:t>
            </a:r>
            <a:r>
              <a:rPr lang="el-GR" sz="2000" dirty="0">
                <a:latin typeface="Times New Roman" panose="02020603050405020304" pitchFamily="18" charset="0"/>
                <a:cs typeface="Times New Roman" panose="02020603050405020304" pitchFamily="18" charset="0"/>
              </a:rPr>
              <a:t>α</a:t>
            </a:r>
            <a:r>
              <a:rPr lang="ar-SA" sz="2000" dirty="0">
                <a:latin typeface="Times New Roman" panose="02020603050405020304" pitchFamily="18" charset="0"/>
                <a:cs typeface="Times New Roman" panose="02020603050405020304" pitchFamily="18" charset="0"/>
              </a:rPr>
              <a:t> ) ورسم مماسين على قوسي الطبقة حسب هذه الزاوية، ثم ايجاد السمك العمودي على المماسين  عند هذه الزاوية  ويدعى </a:t>
            </a:r>
            <a:r>
              <a:rPr lang="en-US" sz="2000" dirty="0">
                <a:latin typeface="Times New Roman" panose="02020603050405020304" pitchFamily="18" charset="0"/>
                <a:cs typeface="Times New Roman" panose="02020603050405020304" pitchFamily="18" charset="0"/>
              </a:rPr>
              <a:t>t</a:t>
            </a:r>
            <a:r>
              <a:rPr lang="el-GR" sz="2000" dirty="0">
                <a:latin typeface="Times New Roman" panose="02020603050405020304" pitchFamily="18" charset="0"/>
                <a:cs typeface="Times New Roman" panose="02020603050405020304" pitchFamily="18" charset="0"/>
              </a:rPr>
              <a:t>α</a:t>
            </a:r>
            <a:r>
              <a:rPr lang="ar-SA" sz="2000" dirty="0">
                <a:latin typeface="Times New Roman" panose="02020603050405020304" pitchFamily="18" charset="0"/>
                <a:cs typeface="Times New Roman" panose="02020603050405020304" pitchFamily="18" charset="0"/>
              </a:rPr>
              <a:t> . </a:t>
            </a:r>
          </a:p>
          <a:p>
            <a:pPr eaLnBrk="1" hangingPunct="1"/>
            <a:r>
              <a:rPr lang="en-US" sz="2000" dirty="0">
                <a:latin typeface="Times New Roman" panose="02020603050405020304" pitchFamily="18" charset="0"/>
                <a:cs typeface="Times New Roman" panose="02020603050405020304" pitchFamily="18" charset="0"/>
              </a:rPr>
              <a:t>5</a:t>
            </a:r>
            <a:r>
              <a:rPr lang="ar-IQ" sz="2000" dirty="0">
                <a:latin typeface="Times New Roman" panose="02020603050405020304" pitchFamily="18" charset="0"/>
                <a:cs typeface="Times New Roman" panose="02020603050405020304" pitchFamily="18" charset="0"/>
              </a:rPr>
              <a:t>- اوجد النسبة  </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ť</a:t>
            </a:r>
            <a:r>
              <a:rPr lang="el-GR" sz="2000" dirty="0">
                <a:latin typeface="Times New Roman" panose="02020603050405020304" pitchFamily="18" charset="0"/>
                <a:cs typeface="Times New Roman" panose="02020603050405020304" pitchFamily="18" charset="0"/>
              </a:rPr>
              <a:t>α</a:t>
            </a:r>
            <a:r>
              <a:rPr lang="ar-IQ" sz="2000" dirty="0">
                <a:latin typeface="Times New Roman" panose="02020603050405020304" pitchFamily="18" charset="0"/>
                <a:cs typeface="Times New Roman" panose="02020603050405020304" pitchFamily="18" charset="0"/>
              </a:rPr>
              <a:t> والتي تساوي  </a:t>
            </a:r>
            <a:r>
              <a:rPr lang="en-US" sz="2000" dirty="0">
                <a:latin typeface="Times New Roman" panose="02020603050405020304" pitchFamily="18" charset="0"/>
                <a:cs typeface="Times New Roman" panose="02020603050405020304" pitchFamily="18" charset="0"/>
              </a:rPr>
              <a:t>ť</a:t>
            </a:r>
            <a:r>
              <a:rPr lang="el-GR" sz="2000" dirty="0">
                <a:latin typeface="Times New Roman" panose="02020603050405020304" pitchFamily="18" charset="0"/>
                <a:cs typeface="Times New Roman" panose="02020603050405020304" pitchFamily="18" charset="0"/>
              </a:rPr>
              <a:t>α</a:t>
            </a:r>
            <a:r>
              <a:rPr lang="en-US" sz="2000" dirty="0">
                <a:latin typeface="Times New Roman" panose="02020603050405020304" pitchFamily="18" charset="0"/>
                <a:cs typeface="Times New Roman" panose="02020603050405020304" pitchFamily="18" charset="0"/>
              </a:rPr>
              <a:t> = t</a:t>
            </a:r>
            <a:r>
              <a:rPr lang="el-GR" sz="2000" dirty="0">
                <a:latin typeface="Times New Roman" panose="02020603050405020304" pitchFamily="18" charset="0"/>
                <a:cs typeface="Times New Roman" panose="02020603050405020304" pitchFamily="18" charset="0"/>
              </a:rPr>
              <a:t>α</a:t>
            </a:r>
            <a:r>
              <a:rPr lang="en-US" sz="2000" dirty="0">
                <a:latin typeface="Times New Roman" panose="02020603050405020304" pitchFamily="18" charset="0"/>
                <a:cs typeface="Times New Roman" panose="02020603050405020304" pitchFamily="18" charset="0"/>
              </a:rPr>
              <a:t>/tₒ</a:t>
            </a:r>
          </a:p>
          <a:p>
            <a:pPr eaLnBrk="1" hangingPunct="1"/>
            <a:r>
              <a:rPr lang="ar-IQ" sz="2000" dirty="0">
                <a:latin typeface="Times New Roman" panose="02020603050405020304" pitchFamily="18" charset="0"/>
                <a:cs typeface="Times New Roman" panose="02020603050405020304" pitchFamily="18" charset="0"/>
              </a:rPr>
              <a:t>لو فرضنا ان </a:t>
            </a:r>
            <a:r>
              <a:rPr lang="en-US" sz="2000" dirty="0">
                <a:latin typeface="Times New Roman" panose="02020603050405020304" pitchFamily="18" charset="0"/>
                <a:cs typeface="Times New Roman" panose="02020603050405020304" pitchFamily="18" charset="0"/>
              </a:rPr>
              <a:t>tₒ</a:t>
            </a:r>
            <a:r>
              <a:rPr lang="ar-IQ"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10</a:t>
            </a:r>
            <a:r>
              <a:rPr lang="ar-IQ" sz="2000" dirty="0">
                <a:latin typeface="Times New Roman" panose="02020603050405020304" pitchFamily="18" charset="0"/>
                <a:cs typeface="Times New Roman" panose="02020603050405020304" pitchFamily="18" charset="0"/>
              </a:rPr>
              <a:t> وكان السمك عند زاوية ميل </a:t>
            </a:r>
            <a:r>
              <a:rPr lang="en-US" sz="2000" dirty="0">
                <a:latin typeface="Times New Roman" panose="02020603050405020304" pitchFamily="18" charset="0"/>
                <a:cs typeface="Times New Roman" panose="02020603050405020304" pitchFamily="18" charset="0"/>
              </a:rPr>
              <a:t>10</a:t>
            </a:r>
            <a:r>
              <a:rPr lang="ar-IQ" sz="2000" dirty="0">
                <a:latin typeface="Times New Roman" panose="02020603050405020304" pitchFamily="18" charset="0"/>
                <a:cs typeface="Times New Roman" panose="02020603050405020304" pitchFamily="18" charset="0"/>
              </a:rPr>
              <a:t> مثلا= </a:t>
            </a:r>
            <a:r>
              <a:rPr lang="en-US" sz="2000" dirty="0">
                <a:latin typeface="Times New Roman" panose="02020603050405020304" pitchFamily="18" charset="0"/>
                <a:cs typeface="Times New Roman" panose="02020603050405020304" pitchFamily="18" charset="0"/>
              </a:rPr>
              <a:t>20</a:t>
            </a:r>
            <a:r>
              <a:rPr lang="ar-IQ" sz="2000" dirty="0">
                <a:latin typeface="Times New Roman" panose="02020603050405020304" pitchFamily="18" charset="0"/>
                <a:cs typeface="Times New Roman" panose="02020603050405020304" pitchFamily="18" charset="0"/>
              </a:rPr>
              <a:t> فأن </a:t>
            </a:r>
            <a:r>
              <a:rPr lang="en-US" sz="2000" dirty="0">
                <a:latin typeface="Times New Roman" panose="02020603050405020304" pitchFamily="18" charset="0"/>
                <a:cs typeface="Times New Roman" panose="02020603050405020304" pitchFamily="18" charset="0"/>
              </a:rPr>
              <a:t>ť</a:t>
            </a:r>
            <a:r>
              <a:rPr lang="en-US" sz="2000" baseline="-25000" dirty="0">
                <a:latin typeface="Times New Roman" panose="02020603050405020304" pitchFamily="18" charset="0"/>
                <a:cs typeface="Times New Roman" panose="02020603050405020304" pitchFamily="18" charset="0"/>
              </a:rPr>
              <a:t> 10</a:t>
            </a:r>
            <a:r>
              <a:rPr lang="en-US" sz="2000" dirty="0">
                <a:latin typeface="Times New Roman" panose="02020603050405020304" pitchFamily="18" charset="0"/>
                <a:cs typeface="Times New Roman" panose="02020603050405020304" pitchFamily="18" charset="0"/>
              </a:rPr>
              <a:t> = t </a:t>
            </a:r>
            <a:r>
              <a:rPr lang="en-US" sz="2000" baseline="-25000" dirty="0">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 /tₒ</a:t>
            </a:r>
            <a:r>
              <a:rPr lang="ar-IQ"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pPr eaLnBrk="1" hangingPunct="1"/>
            <a:r>
              <a:rPr lang="ar-IQ" sz="2000" dirty="0">
                <a:latin typeface="Times New Roman" panose="02020603050405020304" pitchFamily="18" charset="0"/>
                <a:cs typeface="Times New Roman" panose="02020603050405020304" pitchFamily="18" charset="0"/>
              </a:rPr>
              <a:t>          وعليه  </a:t>
            </a:r>
            <a:r>
              <a:rPr lang="en-US" sz="2000" dirty="0">
                <a:latin typeface="Times New Roman" panose="02020603050405020304" pitchFamily="18" charset="0"/>
                <a:cs typeface="Times New Roman" panose="02020603050405020304" pitchFamily="18" charset="0"/>
              </a:rPr>
              <a:t>(20/10=2)</a:t>
            </a:r>
            <a:endParaRPr lang="ar-IQ" sz="2000" dirty="0">
              <a:latin typeface="Times New Roman" panose="02020603050405020304" pitchFamily="18" charset="0"/>
              <a:cs typeface="Times New Roman" panose="02020603050405020304" pitchFamily="18" charset="0"/>
            </a:endParaRPr>
          </a:p>
          <a:p>
            <a:pPr eaLnBrk="1" hangingPunct="1"/>
            <a:r>
              <a:rPr lang="en-US" sz="2000" dirty="0">
                <a:latin typeface="Times New Roman" panose="02020603050405020304" pitchFamily="18" charset="0"/>
                <a:cs typeface="Times New Roman" panose="02020603050405020304" pitchFamily="18" charset="0"/>
              </a:rPr>
              <a:t>6</a:t>
            </a:r>
            <a:r>
              <a:rPr lang="ar-IQ" sz="2000" dirty="0">
                <a:latin typeface="Times New Roman" panose="02020603050405020304" pitchFamily="18" charset="0"/>
                <a:cs typeface="Times New Roman" panose="02020603050405020304" pitchFamily="18" charset="0"/>
              </a:rPr>
              <a:t>- كرر العملية لعدة زوايا ميل وحضر جدول للقيم الناتجة.</a:t>
            </a:r>
          </a:p>
        </p:txBody>
      </p:sp>
      <p:sp>
        <p:nvSpPr>
          <p:cNvPr id="2" name="عنصر نائب للتاريخ 1">
            <a:extLst>
              <a:ext uri="{FF2B5EF4-FFF2-40B4-BE49-F238E27FC236}">
                <a16:creationId xmlns:a16="http://schemas.microsoft.com/office/drawing/2014/main" id="{57099EED-A2C4-1C7D-643A-2E1BB2444C45}"/>
              </a:ext>
            </a:extLst>
          </p:cNvPr>
          <p:cNvSpPr>
            <a:spLocks noGrp="1"/>
          </p:cNvSpPr>
          <p:nvPr>
            <p:ph type="dt" idx="10"/>
          </p:nvPr>
        </p:nvSpPr>
        <p:spPr/>
        <p:txBody>
          <a:bodyPr/>
          <a:lstStyle/>
          <a:p>
            <a:pPr>
              <a:defRPr/>
            </a:pPr>
            <a:fld id="{E3CC7D38-D86F-4CF2-888B-37E3F48BC85B}"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3771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7" grpId="0"/>
      <p:bldP spid="5" grpId="0"/>
      <p:bldP spid="9" grpId="0"/>
    </p:bldLst>
  </p:timing>
</p:sld>
</file>

<file path=ppt/theme/theme1.xml><?xml version="1.0" encoding="utf-8"?>
<a:theme xmlns:a="http://schemas.openxmlformats.org/drawingml/2006/main" name="Theme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2861</TotalTime>
  <Words>1405</Words>
  <Application>Microsoft Office PowerPoint</Application>
  <PresentationFormat>عرض على الشاشة (4:3)</PresentationFormat>
  <Paragraphs>294</Paragraphs>
  <Slides>26</Slides>
  <Notes>4</Notes>
  <HiddenSlides>1</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26</vt:i4>
      </vt:variant>
    </vt:vector>
  </HeadingPairs>
  <TitlesOfParts>
    <vt:vector size="34" baseType="lpstr">
      <vt:lpstr>Agency FB</vt:lpstr>
      <vt:lpstr>Arial</vt:lpstr>
      <vt:lpstr>Calibri</vt:lpstr>
      <vt:lpstr>Candara</vt:lpstr>
      <vt:lpstr>Symbol</vt:lpstr>
      <vt:lpstr>Times New Roman</vt:lpstr>
      <vt:lpstr>Theme2</vt:lpstr>
      <vt:lpstr>2_سمة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5-Ramsay's classification; single-layer folds in profile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تصنيف الطيات اعتماداً على خطوط الايزوكونات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dr.rabeea</dc:creator>
  <cp:lastModifiedBy>GEOLOGY</cp:lastModifiedBy>
  <cp:revision>114</cp:revision>
  <cp:lastPrinted>2013-11-30T14:46:58Z</cp:lastPrinted>
  <dcterms:created xsi:type="dcterms:W3CDTF">2013-10-19T12:04:33Z</dcterms:created>
  <dcterms:modified xsi:type="dcterms:W3CDTF">2025-03-09T09:16:27Z</dcterms:modified>
</cp:coreProperties>
</file>