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8"/>
  </p:notesMasterIdLst>
  <p:sldIdLst>
    <p:sldId id="266" r:id="rId2"/>
    <p:sldId id="268" r:id="rId3"/>
    <p:sldId id="276" r:id="rId4"/>
    <p:sldId id="261" r:id="rId5"/>
    <p:sldId id="269" r:id="rId6"/>
    <p:sldId id="257" r:id="rId7"/>
    <p:sldId id="306" r:id="rId8"/>
    <p:sldId id="284" r:id="rId9"/>
    <p:sldId id="278" r:id="rId10"/>
    <p:sldId id="307" r:id="rId11"/>
    <p:sldId id="305" r:id="rId12"/>
    <p:sldId id="272" r:id="rId13"/>
    <p:sldId id="274" r:id="rId14"/>
    <p:sldId id="310" r:id="rId15"/>
    <p:sldId id="308" r:id="rId16"/>
    <p:sldId id="290" r:id="rId17"/>
    <p:sldId id="311" r:id="rId18"/>
    <p:sldId id="294" r:id="rId19"/>
    <p:sldId id="312" r:id="rId20"/>
    <p:sldId id="298" r:id="rId21"/>
    <p:sldId id="299" r:id="rId22"/>
    <p:sldId id="297" r:id="rId23"/>
    <p:sldId id="301" r:id="rId24"/>
    <p:sldId id="302" r:id="rId25"/>
    <p:sldId id="286" r:id="rId26"/>
    <p:sldId id="287" r:id="rId27"/>
  </p:sldIdLst>
  <p:sldSz cx="12192000" cy="6858000"/>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015" autoAdjust="0"/>
    <p:restoredTop sz="94660"/>
  </p:normalViewPr>
  <p:slideViewPr>
    <p:cSldViewPr snapToGrid="0">
      <p:cViewPr varScale="1">
        <p:scale>
          <a:sx n="61" d="100"/>
          <a:sy n="61" d="100"/>
        </p:scale>
        <p:origin x="808" y="64"/>
      </p:cViewPr>
      <p:guideLst>
        <p:guide orient="horz" pos="2160"/>
        <p:guide pos="3840"/>
      </p:guideLst>
    </p:cSldViewPr>
  </p:slideViewPr>
  <p:notesTextViewPr>
    <p:cViewPr>
      <p:scale>
        <a:sx n="1" d="1"/>
        <a:sy n="1" d="1"/>
      </p:scale>
      <p:origin x="0" y="0"/>
    </p:cViewPr>
  </p:notesTextViewPr>
  <p:sorterViewPr>
    <p:cViewPr>
      <p:scale>
        <a:sx n="44" d="100"/>
        <a:sy n="4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7271EEA-B02E-4876-B59F-A741FF066AA7}" type="datetimeFigureOut">
              <a:rPr lang="ar-IQ" smtClean="0"/>
              <a:t>10/09/1446</a:t>
            </a:fld>
            <a:endParaRPr lang="ar-IQ"/>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3A7FBF7-7703-4175-9D7B-1117672A1875}" type="slidenum">
              <a:rPr lang="ar-IQ" smtClean="0"/>
              <a:t>‹#›</a:t>
            </a:fld>
            <a:endParaRPr lang="ar-IQ"/>
          </a:p>
        </p:txBody>
      </p:sp>
    </p:spTree>
    <p:extLst>
      <p:ext uri="{BB962C8B-B14F-4D97-AF65-F5344CB8AC3E}">
        <p14:creationId xmlns:p14="http://schemas.microsoft.com/office/powerpoint/2010/main" val="16876500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endParaRPr lang="ar-IQ"/>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863D8E59-9C68-41DD-BDE4-15CE4849738E}" type="datetime8">
              <a:rPr lang="ar-IQ" smtClean="0"/>
              <a:t>09 آذار، 25</a:t>
            </a:fld>
            <a:endParaRPr lang="ar-IQ"/>
          </a:p>
        </p:txBody>
      </p:sp>
      <p:sp>
        <p:nvSpPr>
          <p:cNvPr id="5" name="عنصر نائب للتذييل 4"/>
          <p:cNvSpPr>
            <a:spLocks noGrp="1"/>
          </p:cNvSpPr>
          <p:nvPr>
            <p:ph type="ftr" sz="quarter" idx="11"/>
          </p:nvPr>
        </p:nvSpPr>
        <p:spPr/>
        <p:txBody>
          <a:bodyPr/>
          <a:lstStyle/>
          <a:p>
            <a:r>
              <a:rPr lang="en-US"/>
              <a:t>Dr.Rabeea Znad</a:t>
            </a:r>
            <a:endParaRPr lang="ar-IQ"/>
          </a:p>
        </p:txBody>
      </p:sp>
      <p:sp>
        <p:nvSpPr>
          <p:cNvPr id="6" name="عنصر نائب لرقم الشريحة 5"/>
          <p:cNvSpPr>
            <a:spLocks noGrp="1"/>
          </p:cNvSpPr>
          <p:nvPr>
            <p:ph type="sldNum" sz="quarter" idx="12"/>
          </p:nvPr>
        </p:nvSpPr>
        <p:spPr/>
        <p:txBody>
          <a:bodyPr/>
          <a:lstStyle/>
          <a:p>
            <a:fld id="{7087462F-A060-4E2A-9149-B4E0DCEFB1F4}" type="slidenum">
              <a:rPr lang="ar-IQ" smtClean="0"/>
              <a:t>‹#›</a:t>
            </a:fld>
            <a:endParaRPr lang="ar-IQ"/>
          </a:p>
        </p:txBody>
      </p:sp>
    </p:spTree>
    <p:extLst>
      <p:ext uri="{BB962C8B-B14F-4D97-AF65-F5344CB8AC3E}">
        <p14:creationId xmlns:p14="http://schemas.microsoft.com/office/powerpoint/2010/main" val="281860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p:cNvSpPr>
            <a:spLocks noGrp="1"/>
          </p:cNvSpPr>
          <p:nvPr>
            <p:ph type="dt" sz="half" idx="10"/>
          </p:nvPr>
        </p:nvSpPr>
        <p:spPr/>
        <p:txBody>
          <a:bodyPr/>
          <a:lstStyle/>
          <a:p>
            <a:fld id="{B3700B5A-0670-4020-889A-74D06D66310E}" type="datetime8">
              <a:rPr lang="ar-IQ" smtClean="0"/>
              <a:t>09 آذار، 25</a:t>
            </a:fld>
            <a:endParaRPr lang="ar-IQ"/>
          </a:p>
        </p:txBody>
      </p:sp>
      <p:sp>
        <p:nvSpPr>
          <p:cNvPr id="5" name="عنصر نائب للتذييل 4"/>
          <p:cNvSpPr>
            <a:spLocks noGrp="1"/>
          </p:cNvSpPr>
          <p:nvPr>
            <p:ph type="ftr" sz="quarter" idx="11"/>
          </p:nvPr>
        </p:nvSpPr>
        <p:spPr/>
        <p:txBody>
          <a:bodyPr/>
          <a:lstStyle/>
          <a:p>
            <a:r>
              <a:rPr lang="en-US"/>
              <a:t>Dr.Rabeea Znad</a:t>
            </a:r>
            <a:endParaRPr lang="ar-IQ"/>
          </a:p>
        </p:txBody>
      </p:sp>
      <p:sp>
        <p:nvSpPr>
          <p:cNvPr id="6" name="عنصر نائب لرقم الشريحة 5"/>
          <p:cNvSpPr>
            <a:spLocks noGrp="1"/>
          </p:cNvSpPr>
          <p:nvPr>
            <p:ph type="sldNum" sz="quarter" idx="12"/>
          </p:nvPr>
        </p:nvSpPr>
        <p:spPr/>
        <p:txBody>
          <a:bodyPr/>
          <a:lstStyle/>
          <a:p>
            <a:fld id="{7087462F-A060-4E2A-9149-B4E0DCEFB1F4}" type="slidenum">
              <a:rPr lang="ar-IQ" smtClean="0"/>
              <a:t>‹#›</a:t>
            </a:fld>
            <a:endParaRPr lang="ar-IQ"/>
          </a:p>
        </p:txBody>
      </p:sp>
    </p:spTree>
    <p:extLst>
      <p:ext uri="{BB962C8B-B14F-4D97-AF65-F5344CB8AC3E}">
        <p14:creationId xmlns:p14="http://schemas.microsoft.com/office/powerpoint/2010/main" val="421788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p:cNvSpPr>
            <a:spLocks noGrp="1"/>
          </p:cNvSpPr>
          <p:nvPr>
            <p:ph type="dt" sz="half" idx="10"/>
          </p:nvPr>
        </p:nvSpPr>
        <p:spPr/>
        <p:txBody>
          <a:bodyPr/>
          <a:lstStyle/>
          <a:p>
            <a:fld id="{B6976261-44D0-4004-9F48-D133829D5F4E}" type="datetime8">
              <a:rPr lang="ar-IQ" smtClean="0"/>
              <a:t>09 آذار، 25</a:t>
            </a:fld>
            <a:endParaRPr lang="ar-IQ"/>
          </a:p>
        </p:txBody>
      </p:sp>
      <p:sp>
        <p:nvSpPr>
          <p:cNvPr id="5" name="عنصر نائب للتذييل 4"/>
          <p:cNvSpPr>
            <a:spLocks noGrp="1"/>
          </p:cNvSpPr>
          <p:nvPr>
            <p:ph type="ftr" sz="quarter" idx="11"/>
          </p:nvPr>
        </p:nvSpPr>
        <p:spPr/>
        <p:txBody>
          <a:bodyPr/>
          <a:lstStyle/>
          <a:p>
            <a:r>
              <a:rPr lang="en-US"/>
              <a:t>Dr.Rabeea Znad</a:t>
            </a:r>
            <a:endParaRPr lang="ar-IQ"/>
          </a:p>
        </p:txBody>
      </p:sp>
      <p:sp>
        <p:nvSpPr>
          <p:cNvPr id="6" name="عنصر نائب لرقم الشريحة 5"/>
          <p:cNvSpPr>
            <a:spLocks noGrp="1"/>
          </p:cNvSpPr>
          <p:nvPr>
            <p:ph type="sldNum" sz="quarter" idx="12"/>
          </p:nvPr>
        </p:nvSpPr>
        <p:spPr/>
        <p:txBody>
          <a:bodyPr/>
          <a:lstStyle/>
          <a:p>
            <a:fld id="{7087462F-A060-4E2A-9149-B4E0DCEFB1F4}" type="slidenum">
              <a:rPr lang="ar-IQ" smtClean="0"/>
              <a:t>‹#›</a:t>
            </a:fld>
            <a:endParaRPr lang="ar-IQ"/>
          </a:p>
        </p:txBody>
      </p:sp>
    </p:spTree>
    <p:extLst>
      <p:ext uri="{BB962C8B-B14F-4D97-AF65-F5344CB8AC3E}">
        <p14:creationId xmlns:p14="http://schemas.microsoft.com/office/powerpoint/2010/main" val="181766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p:cNvSpPr>
            <a:spLocks noGrp="1"/>
          </p:cNvSpPr>
          <p:nvPr>
            <p:ph type="dt" sz="half" idx="10"/>
          </p:nvPr>
        </p:nvSpPr>
        <p:spPr/>
        <p:txBody>
          <a:bodyPr/>
          <a:lstStyle/>
          <a:p>
            <a:fld id="{9D2A683E-7E54-44F6-977E-1241F91FE064}" type="datetime8">
              <a:rPr lang="ar-IQ" smtClean="0"/>
              <a:t>09 آذار، 25</a:t>
            </a:fld>
            <a:endParaRPr lang="ar-IQ"/>
          </a:p>
        </p:txBody>
      </p:sp>
      <p:sp>
        <p:nvSpPr>
          <p:cNvPr id="5" name="عنصر نائب للتذييل 4"/>
          <p:cNvSpPr>
            <a:spLocks noGrp="1"/>
          </p:cNvSpPr>
          <p:nvPr>
            <p:ph type="ftr" sz="quarter" idx="11"/>
          </p:nvPr>
        </p:nvSpPr>
        <p:spPr/>
        <p:txBody>
          <a:bodyPr/>
          <a:lstStyle/>
          <a:p>
            <a:r>
              <a:rPr lang="en-US"/>
              <a:t>Dr.Rabeea Znad</a:t>
            </a:r>
            <a:endParaRPr lang="ar-IQ"/>
          </a:p>
        </p:txBody>
      </p:sp>
      <p:sp>
        <p:nvSpPr>
          <p:cNvPr id="6" name="عنصر نائب لرقم الشريحة 5"/>
          <p:cNvSpPr>
            <a:spLocks noGrp="1"/>
          </p:cNvSpPr>
          <p:nvPr>
            <p:ph type="sldNum" sz="quarter" idx="12"/>
          </p:nvPr>
        </p:nvSpPr>
        <p:spPr/>
        <p:txBody>
          <a:bodyPr/>
          <a:lstStyle/>
          <a:p>
            <a:fld id="{7087462F-A060-4E2A-9149-B4E0DCEFB1F4}" type="slidenum">
              <a:rPr lang="ar-IQ" smtClean="0"/>
              <a:t>‹#›</a:t>
            </a:fld>
            <a:endParaRPr lang="ar-IQ"/>
          </a:p>
        </p:txBody>
      </p:sp>
    </p:spTree>
    <p:extLst>
      <p:ext uri="{BB962C8B-B14F-4D97-AF65-F5344CB8AC3E}">
        <p14:creationId xmlns:p14="http://schemas.microsoft.com/office/powerpoint/2010/main" val="134391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endParaRPr lang="ar-IQ"/>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C0D6BE74-1F8F-4FEC-84F6-D2E67413178E}" type="datetime8">
              <a:rPr lang="ar-IQ" smtClean="0"/>
              <a:t>09 آذار، 25</a:t>
            </a:fld>
            <a:endParaRPr lang="ar-IQ"/>
          </a:p>
        </p:txBody>
      </p:sp>
      <p:sp>
        <p:nvSpPr>
          <p:cNvPr id="5" name="عنصر نائب للتذييل 4"/>
          <p:cNvSpPr>
            <a:spLocks noGrp="1"/>
          </p:cNvSpPr>
          <p:nvPr>
            <p:ph type="ftr" sz="quarter" idx="11"/>
          </p:nvPr>
        </p:nvSpPr>
        <p:spPr/>
        <p:txBody>
          <a:bodyPr/>
          <a:lstStyle/>
          <a:p>
            <a:r>
              <a:rPr lang="en-US"/>
              <a:t>Dr.Rabeea Znad</a:t>
            </a:r>
            <a:endParaRPr lang="ar-IQ"/>
          </a:p>
        </p:txBody>
      </p:sp>
      <p:sp>
        <p:nvSpPr>
          <p:cNvPr id="6" name="عنصر نائب لرقم الشريحة 5"/>
          <p:cNvSpPr>
            <a:spLocks noGrp="1"/>
          </p:cNvSpPr>
          <p:nvPr>
            <p:ph type="sldNum" sz="quarter" idx="12"/>
          </p:nvPr>
        </p:nvSpPr>
        <p:spPr/>
        <p:txBody>
          <a:bodyPr/>
          <a:lstStyle/>
          <a:p>
            <a:fld id="{7087462F-A060-4E2A-9149-B4E0DCEFB1F4}" type="slidenum">
              <a:rPr lang="ar-IQ" smtClean="0"/>
              <a:t>‹#›</a:t>
            </a:fld>
            <a:endParaRPr lang="ar-IQ"/>
          </a:p>
        </p:txBody>
      </p:sp>
    </p:spTree>
    <p:extLst>
      <p:ext uri="{BB962C8B-B14F-4D97-AF65-F5344CB8AC3E}">
        <p14:creationId xmlns:p14="http://schemas.microsoft.com/office/powerpoint/2010/main" val="4038063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تاريخ 4"/>
          <p:cNvSpPr>
            <a:spLocks noGrp="1"/>
          </p:cNvSpPr>
          <p:nvPr>
            <p:ph type="dt" sz="half" idx="10"/>
          </p:nvPr>
        </p:nvSpPr>
        <p:spPr/>
        <p:txBody>
          <a:bodyPr/>
          <a:lstStyle/>
          <a:p>
            <a:fld id="{64EFF86E-5A6F-412E-B37E-52DCA145A0E7}" type="datetime8">
              <a:rPr lang="ar-IQ" smtClean="0"/>
              <a:t>09 آذار، 25</a:t>
            </a:fld>
            <a:endParaRPr lang="ar-IQ"/>
          </a:p>
        </p:txBody>
      </p:sp>
      <p:sp>
        <p:nvSpPr>
          <p:cNvPr id="6" name="عنصر نائب للتذييل 5"/>
          <p:cNvSpPr>
            <a:spLocks noGrp="1"/>
          </p:cNvSpPr>
          <p:nvPr>
            <p:ph type="ftr" sz="quarter" idx="11"/>
          </p:nvPr>
        </p:nvSpPr>
        <p:spPr/>
        <p:txBody>
          <a:bodyPr/>
          <a:lstStyle/>
          <a:p>
            <a:r>
              <a:rPr lang="en-US"/>
              <a:t>Dr.Rabeea Znad</a:t>
            </a:r>
            <a:endParaRPr lang="ar-IQ"/>
          </a:p>
        </p:txBody>
      </p:sp>
      <p:sp>
        <p:nvSpPr>
          <p:cNvPr id="7" name="عنصر نائب لرقم الشريحة 6"/>
          <p:cNvSpPr>
            <a:spLocks noGrp="1"/>
          </p:cNvSpPr>
          <p:nvPr>
            <p:ph type="sldNum" sz="quarter" idx="12"/>
          </p:nvPr>
        </p:nvSpPr>
        <p:spPr/>
        <p:txBody>
          <a:bodyPr/>
          <a:lstStyle/>
          <a:p>
            <a:fld id="{7087462F-A060-4E2A-9149-B4E0DCEFB1F4}" type="slidenum">
              <a:rPr lang="ar-IQ" smtClean="0"/>
              <a:t>‹#›</a:t>
            </a:fld>
            <a:endParaRPr lang="ar-IQ"/>
          </a:p>
        </p:txBody>
      </p:sp>
    </p:spTree>
    <p:extLst>
      <p:ext uri="{BB962C8B-B14F-4D97-AF65-F5344CB8AC3E}">
        <p14:creationId xmlns:p14="http://schemas.microsoft.com/office/powerpoint/2010/main" val="245927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endParaRPr lang="ar-IQ"/>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7" name="عنصر نائب للتاريخ 6"/>
          <p:cNvSpPr>
            <a:spLocks noGrp="1"/>
          </p:cNvSpPr>
          <p:nvPr>
            <p:ph type="dt" sz="half" idx="10"/>
          </p:nvPr>
        </p:nvSpPr>
        <p:spPr/>
        <p:txBody>
          <a:bodyPr/>
          <a:lstStyle/>
          <a:p>
            <a:fld id="{5C2CC5F9-7F1B-4F35-AA13-18E26ACF9419}" type="datetime8">
              <a:rPr lang="ar-IQ" smtClean="0"/>
              <a:t>09 آذار، 25</a:t>
            </a:fld>
            <a:endParaRPr lang="ar-IQ"/>
          </a:p>
        </p:txBody>
      </p:sp>
      <p:sp>
        <p:nvSpPr>
          <p:cNvPr id="8" name="عنصر نائب للتذييل 7"/>
          <p:cNvSpPr>
            <a:spLocks noGrp="1"/>
          </p:cNvSpPr>
          <p:nvPr>
            <p:ph type="ftr" sz="quarter" idx="11"/>
          </p:nvPr>
        </p:nvSpPr>
        <p:spPr/>
        <p:txBody>
          <a:bodyPr/>
          <a:lstStyle/>
          <a:p>
            <a:r>
              <a:rPr lang="en-US"/>
              <a:t>Dr.Rabeea Znad</a:t>
            </a:r>
            <a:endParaRPr lang="ar-IQ"/>
          </a:p>
        </p:txBody>
      </p:sp>
      <p:sp>
        <p:nvSpPr>
          <p:cNvPr id="9" name="عنصر نائب لرقم الشريحة 8"/>
          <p:cNvSpPr>
            <a:spLocks noGrp="1"/>
          </p:cNvSpPr>
          <p:nvPr>
            <p:ph type="sldNum" sz="quarter" idx="12"/>
          </p:nvPr>
        </p:nvSpPr>
        <p:spPr/>
        <p:txBody>
          <a:bodyPr/>
          <a:lstStyle/>
          <a:p>
            <a:fld id="{7087462F-A060-4E2A-9149-B4E0DCEFB1F4}" type="slidenum">
              <a:rPr lang="ar-IQ" smtClean="0"/>
              <a:t>‹#›</a:t>
            </a:fld>
            <a:endParaRPr lang="ar-IQ"/>
          </a:p>
        </p:txBody>
      </p:sp>
    </p:spTree>
    <p:extLst>
      <p:ext uri="{BB962C8B-B14F-4D97-AF65-F5344CB8AC3E}">
        <p14:creationId xmlns:p14="http://schemas.microsoft.com/office/powerpoint/2010/main" val="166228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4A5C8249-FEAF-4D58-8E78-63E8DBE6942A}" type="datetime8">
              <a:rPr lang="ar-IQ" smtClean="0"/>
              <a:t>09 آذار، 25</a:t>
            </a:fld>
            <a:endParaRPr lang="ar-IQ"/>
          </a:p>
        </p:txBody>
      </p:sp>
      <p:sp>
        <p:nvSpPr>
          <p:cNvPr id="4" name="عنصر نائب للتذييل 3"/>
          <p:cNvSpPr>
            <a:spLocks noGrp="1"/>
          </p:cNvSpPr>
          <p:nvPr>
            <p:ph type="ftr" sz="quarter" idx="11"/>
          </p:nvPr>
        </p:nvSpPr>
        <p:spPr/>
        <p:txBody>
          <a:bodyPr/>
          <a:lstStyle/>
          <a:p>
            <a:r>
              <a:rPr lang="en-US"/>
              <a:t>Dr.Rabeea Znad</a:t>
            </a:r>
            <a:endParaRPr lang="ar-IQ"/>
          </a:p>
        </p:txBody>
      </p:sp>
      <p:sp>
        <p:nvSpPr>
          <p:cNvPr id="5" name="عنصر نائب لرقم الشريحة 4"/>
          <p:cNvSpPr>
            <a:spLocks noGrp="1"/>
          </p:cNvSpPr>
          <p:nvPr>
            <p:ph type="sldNum" sz="quarter" idx="12"/>
          </p:nvPr>
        </p:nvSpPr>
        <p:spPr/>
        <p:txBody>
          <a:bodyPr/>
          <a:lstStyle/>
          <a:p>
            <a:fld id="{7087462F-A060-4E2A-9149-B4E0DCEFB1F4}" type="slidenum">
              <a:rPr lang="ar-IQ" smtClean="0"/>
              <a:t>‹#›</a:t>
            </a:fld>
            <a:endParaRPr lang="ar-IQ"/>
          </a:p>
        </p:txBody>
      </p:sp>
    </p:spTree>
    <p:extLst>
      <p:ext uri="{BB962C8B-B14F-4D97-AF65-F5344CB8AC3E}">
        <p14:creationId xmlns:p14="http://schemas.microsoft.com/office/powerpoint/2010/main" val="2897664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C0022FD-7120-4B92-9D76-61887EC339CD}" type="datetime8">
              <a:rPr lang="ar-IQ" smtClean="0"/>
              <a:t>09 آذار، 25</a:t>
            </a:fld>
            <a:endParaRPr lang="ar-IQ"/>
          </a:p>
        </p:txBody>
      </p:sp>
      <p:sp>
        <p:nvSpPr>
          <p:cNvPr id="3" name="عنصر نائب للتذييل 2"/>
          <p:cNvSpPr>
            <a:spLocks noGrp="1"/>
          </p:cNvSpPr>
          <p:nvPr>
            <p:ph type="ftr" sz="quarter" idx="11"/>
          </p:nvPr>
        </p:nvSpPr>
        <p:spPr/>
        <p:txBody>
          <a:bodyPr/>
          <a:lstStyle/>
          <a:p>
            <a:r>
              <a:rPr lang="en-US"/>
              <a:t>Dr.Rabeea Znad</a:t>
            </a:r>
            <a:endParaRPr lang="ar-IQ"/>
          </a:p>
        </p:txBody>
      </p:sp>
      <p:sp>
        <p:nvSpPr>
          <p:cNvPr id="4" name="عنصر نائب لرقم الشريحة 3"/>
          <p:cNvSpPr>
            <a:spLocks noGrp="1"/>
          </p:cNvSpPr>
          <p:nvPr>
            <p:ph type="sldNum" sz="quarter" idx="12"/>
          </p:nvPr>
        </p:nvSpPr>
        <p:spPr/>
        <p:txBody>
          <a:bodyPr/>
          <a:lstStyle/>
          <a:p>
            <a:fld id="{7087462F-A060-4E2A-9149-B4E0DCEFB1F4}" type="slidenum">
              <a:rPr lang="ar-IQ" smtClean="0"/>
              <a:t>‹#›</a:t>
            </a:fld>
            <a:endParaRPr lang="ar-IQ"/>
          </a:p>
        </p:txBody>
      </p:sp>
    </p:spTree>
    <p:extLst>
      <p:ext uri="{BB962C8B-B14F-4D97-AF65-F5344CB8AC3E}">
        <p14:creationId xmlns:p14="http://schemas.microsoft.com/office/powerpoint/2010/main" val="1077401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endParaRPr lang="ar-IQ"/>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FB2E62F-C804-444F-BAA6-5D1245AA7095}" type="datetime8">
              <a:rPr lang="ar-IQ" smtClean="0"/>
              <a:t>09 آذار، 25</a:t>
            </a:fld>
            <a:endParaRPr lang="ar-IQ"/>
          </a:p>
        </p:txBody>
      </p:sp>
      <p:sp>
        <p:nvSpPr>
          <p:cNvPr id="6" name="عنصر نائب للتذييل 5"/>
          <p:cNvSpPr>
            <a:spLocks noGrp="1"/>
          </p:cNvSpPr>
          <p:nvPr>
            <p:ph type="ftr" sz="quarter" idx="11"/>
          </p:nvPr>
        </p:nvSpPr>
        <p:spPr/>
        <p:txBody>
          <a:bodyPr/>
          <a:lstStyle/>
          <a:p>
            <a:r>
              <a:rPr lang="en-US"/>
              <a:t>Dr.Rabeea Znad</a:t>
            </a:r>
            <a:endParaRPr lang="ar-IQ"/>
          </a:p>
        </p:txBody>
      </p:sp>
      <p:sp>
        <p:nvSpPr>
          <p:cNvPr id="7" name="عنصر نائب لرقم الشريحة 6"/>
          <p:cNvSpPr>
            <a:spLocks noGrp="1"/>
          </p:cNvSpPr>
          <p:nvPr>
            <p:ph type="sldNum" sz="quarter" idx="12"/>
          </p:nvPr>
        </p:nvSpPr>
        <p:spPr/>
        <p:txBody>
          <a:bodyPr/>
          <a:lstStyle/>
          <a:p>
            <a:fld id="{7087462F-A060-4E2A-9149-B4E0DCEFB1F4}" type="slidenum">
              <a:rPr lang="ar-IQ" smtClean="0"/>
              <a:t>‹#›</a:t>
            </a:fld>
            <a:endParaRPr lang="ar-IQ"/>
          </a:p>
        </p:txBody>
      </p:sp>
    </p:spTree>
    <p:extLst>
      <p:ext uri="{BB962C8B-B14F-4D97-AF65-F5344CB8AC3E}">
        <p14:creationId xmlns:p14="http://schemas.microsoft.com/office/powerpoint/2010/main" val="3946240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endParaRPr lang="ar-IQ"/>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9AAFA715-FFA0-4576-9F7B-FC89A422E175}" type="datetime8">
              <a:rPr lang="ar-IQ" smtClean="0"/>
              <a:t>09 آذار، 25</a:t>
            </a:fld>
            <a:endParaRPr lang="ar-IQ"/>
          </a:p>
        </p:txBody>
      </p:sp>
      <p:sp>
        <p:nvSpPr>
          <p:cNvPr id="6" name="عنصر نائب للتذييل 5"/>
          <p:cNvSpPr>
            <a:spLocks noGrp="1"/>
          </p:cNvSpPr>
          <p:nvPr>
            <p:ph type="ftr" sz="quarter" idx="11"/>
          </p:nvPr>
        </p:nvSpPr>
        <p:spPr/>
        <p:txBody>
          <a:bodyPr/>
          <a:lstStyle/>
          <a:p>
            <a:r>
              <a:rPr lang="en-US"/>
              <a:t>Dr.Rabeea Znad</a:t>
            </a:r>
            <a:endParaRPr lang="ar-IQ"/>
          </a:p>
        </p:txBody>
      </p:sp>
      <p:sp>
        <p:nvSpPr>
          <p:cNvPr id="7" name="عنصر نائب لرقم الشريحة 6"/>
          <p:cNvSpPr>
            <a:spLocks noGrp="1"/>
          </p:cNvSpPr>
          <p:nvPr>
            <p:ph type="sldNum" sz="quarter" idx="12"/>
          </p:nvPr>
        </p:nvSpPr>
        <p:spPr/>
        <p:txBody>
          <a:bodyPr/>
          <a:lstStyle/>
          <a:p>
            <a:fld id="{7087462F-A060-4E2A-9149-B4E0DCEFB1F4}" type="slidenum">
              <a:rPr lang="ar-IQ" smtClean="0"/>
              <a:t>‹#›</a:t>
            </a:fld>
            <a:endParaRPr lang="ar-IQ"/>
          </a:p>
        </p:txBody>
      </p:sp>
    </p:spTree>
    <p:extLst>
      <p:ext uri="{BB962C8B-B14F-4D97-AF65-F5344CB8AC3E}">
        <p14:creationId xmlns:p14="http://schemas.microsoft.com/office/powerpoint/2010/main" val="2954317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endParaRPr lang="ar-IQ"/>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3796BAD-782D-40E5-8289-E7FC07FDD832}" type="datetime8">
              <a:rPr lang="ar-IQ" smtClean="0"/>
              <a:t>09 آذار، 25</a:t>
            </a:fld>
            <a:endParaRPr lang="ar-IQ"/>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en-US"/>
              <a:t>Dr.Rabeea Znad</a:t>
            </a:r>
            <a:endParaRPr lang="ar-IQ"/>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087462F-A060-4E2A-9149-B4E0DCEFB1F4}" type="slidenum">
              <a:rPr lang="ar-IQ" smtClean="0"/>
              <a:t>‹#›</a:t>
            </a:fld>
            <a:endParaRPr lang="ar-IQ"/>
          </a:p>
        </p:txBody>
      </p:sp>
    </p:spTree>
    <p:extLst>
      <p:ext uri="{BB962C8B-B14F-4D97-AF65-F5344CB8AC3E}">
        <p14:creationId xmlns:p14="http://schemas.microsoft.com/office/powerpoint/2010/main" val="2614104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hyperlink" Target="https://en.wikipedia.org/wiki/Glacier" TargetMode="Externa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hyperlink" Target="http://www.encyclopedia.com/science-and-technology/computers-and-electrical-engineering/computers-and-computing/slip#1O13slip" TargetMode="External"/><Relationship Id="rId5" Type="http://schemas.openxmlformats.org/officeDocument/2006/relationships/image" Target="../media/image11.emf"/><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2"/>
          <p:cNvSpPr txBox="1">
            <a:spLocks/>
          </p:cNvSpPr>
          <p:nvPr/>
        </p:nvSpPr>
        <p:spPr>
          <a:xfrm>
            <a:off x="1932709" y="2419042"/>
            <a:ext cx="10068796" cy="1404820"/>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125" indent="-282575">
              <a:buFont typeface="Wingdings 2" panose="05020102010507070707" pitchFamily="18" charset="2"/>
              <a:buChar char=""/>
            </a:pPr>
            <a:endParaRPr lang="en-US" sz="2000" dirty="0">
              <a:cs typeface="Arial" panose="020B0604020202020204" pitchFamily="34" charset="0"/>
            </a:endParaRPr>
          </a:p>
          <a:p>
            <a:pPr marL="365125" indent="-282575" rtl="0">
              <a:buFont typeface="Wingdings 2" panose="05020102010507070707" pitchFamily="18" charset="2"/>
              <a:buNone/>
            </a:pPr>
            <a:r>
              <a:rPr lang="en-US" sz="2000" dirty="0">
                <a:cs typeface="Arial" panose="020B0604020202020204" pitchFamily="34" charset="0"/>
              </a:rPr>
              <a:t>  </a:t>
            </a:r>
            <a:r>
              <a:rPr lang="ar-SA" sz="2000" dirty="0"/>
              <a:t> بصورة عامة، ثلاثة اساليب  من الطيّ مسؤولة عن تكون الطيات في القشرة الارضية. وأن هذه اساليب هي مثالية</a:t>
            </a:r>
          </a:p>
          <a:p>
            <a:pPr marL="365125" indent="-282575" rtl="0">
              <a:buFont typeface="Wingdings 2" panose="05020102010507070707" pitchFamily="18" charset="2"/>
              <a:buNone/>
            </a:pPr>
            <a:r>
              <a:rPr lang="ar-SA" sz="2000" dirty="0"/>
              <a:t> وممكن أن نشاهد بالحقل طية مطوية بطريقة مركبة من أسلوبين أو انتقالية بين أسلوبين.</a:t>
            </a:r>
          </a:p>
          <a:p>
            <a:pPr marL="365125" indent="-282575" rtl="0">
              <a:buFont typeface="Wingdings 2" panose="05020102010507070707" pitchFamily="18" charset="2"/>
              <a:buNone/>
            </a:pPr>
            <a:r>
              <a:rPr lang="ar-SA" sz="2000" dirty="0"/>
              <a:t> وهذه الأساليب هي :</a:t>
            </a:r>
            <a:endParaRPr lang="en-US" sz="2000" dirty="0">
              <a:cs typeface="Arial" panose="020B0604020202020204" pitchFamily="34" charset="0"/>
            </a:endParaRPr>
          </a:p>
        </p:txBody>
      </p:sp>
      <p:sp>
        <p:nvSpPr>
          <p:cNvPr id="3" name="عنوان 1"/>
          <p:cNvSpPr txBox="1">
            <a:spLocks/>
          </p:cNvSpPr>
          <p:nvPr/>
        </p:nvSpPr>
        <p:spPr>
          <a:xfrm>
            <a:off x="270457" y="317810"/>
            <a:ext cx="11475075" cy="990600"/>
          </a:xfrm>
          <a:prstGeom prst="rect">
            <a:avLst/>
          </a:prstGeom>
        </p:spPr>
        <p:txBody>
          <a:bodyP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ar-SA" b="1" dirty="0">
                <a:solidFill>
                  <a:srgbClr val="0070C0"/>
                </a:solidFill>
              </a:rPr>
              <a:t>ميكانيكية تكوين الطيات </a:t>
            </a:r>
            <a:r>
              <a:rPr lang="en-US" b="1" dirty="0">
                <a:solidFill>
                  <a:srgbClr val="0070C0"/>
                </a:solidFill>
              </a:rPr>
              <a:t>Mechanism  of </a:t>
            </a:r>
            <a:r>
              <a:rPr lang="en-US" b="1">
                <a:solidFill>
                  <a:srgbClr val="0070C0"/>
                </a:solidFill>
              </a:rPr>
              <a:t>Fold Formation </a:t>
            </a:r>
            <a:endParaRPr lang="en-US" dirty="0">
              <a:solidFill>
                <a:srgbClr val="0070C0"/>
              </a:solidFill>
            </a:endParaRPr>
          </a:p>
        </p:txBody>
      </p:sp>
      <p:sp>
        <p:nvSpPr>
          <p:cNvPr id="4" name="TextBox 3"/>
          <p:cNvSpPr txBox="1"/>
          <p:nvPr/>
        </p:nvSpPr>
        <p:spPr>
          <a:xfrm>
            <a:off x="226635" y="2074284"/>
            <a:ext cx="9437072" cy="707886"/>
          </a:xfrm>
          <a:prstGeom prst="rect">
            <a:avLst/>
          </a:prstGeom>
          <a:noFill/>
        </p:spPr>
        <p:txBody>
          <a:bodyPr wrap="none" rtlCol="1">
            <a:spAutoFit/>
          </a:bodyPr>
          <a:lstStyle/>
          <a:p>
            <a:pPr algn="l"/>
            <a:r>
              <a:rPr lang="en-US" sz="2000" dirty="0">
                <a:cs typeface="+mj-cs"/>
              </a:rPr>
              <a:t>In general three types of folding may be recognized,</a:t>
            </a:r>
          </a:p>
          <a:p>
            <a:r>
              <a:rPr lang="en-US" sz="2000" dirty="0">
                <a:cs typeface="+mj-cs"/>
              </a:rPr>
              <a:t>but  there are actually ideal limiting cases and transition and combinations are common</a:t>
            </a:r>
            <a:r>
              <a:rPr lang="en-US" sz="2000" dirty="0"/>
              <a:t>. </a:t>
            </a:r>
            <a:endParaRPr lang="ar-IQ" sz="2000" dirty="0"/>
          </a:p>
        </p:txBody>
      </p:sp>
      <p:sp>
        <p:nvSpPr>
          <p:cNvPr id="5" name="TextBox 4"/>
          <p:cNvSpPr txBox="1"/>
          <p:nvPr/>
        </p:nvSpPr>
        <p:spPr>
          <a:xfrm>
            <a:off x="93285" y="3492648"/>
            <a:ext cx="3135154" cy="2031325"/>
          </a:xfrm>
          <a:prstGeom prst="rect">
            <a:avLst/>
          </a:prstGeom>
          <a:noFill/>
        </p:spPr>
        <p:txBody>
          <a:bodyPr wrap="none" rtlCol="1">
            <a:spAutoFit/>
          </a:bodyPr>
          <a:lstStyle/>
          <a:p>
            <a:r>
              <a:rPr lang="en-US" dirty="0"/>
              <a:t>The types are </a:t>
            </a:r>
          </a:p>
          <a:p>
            <a:endParaRPr lang="en-US" dirty="0"/>
          </a:p>
          <a:p>
            <a:r>
              <a:rPr lang="en-US" dirty="0"/>
              <a:t>1- Flexure Folding.(true folding)</a:t>
            </a:r>
          </a:p>
          <a:p>
            <a:endParaRPr lang="en-US" dirty="0"/>
          </a:p>
          <a:p>
            <a:pPr algn="l"/>
            <a:r>
              <a:rPr lang="en-US" dirty="0"/>
              <a:t>2- Shear Folding.</a:t>
            </a:r>
          </a:p>
          <a:p>
            <a:endParaRPr lang="en-US" dirty="0"/>
          </a:p>
          <a:p>
            <a:r>
              <a:rPr lang="en-US" dirty="0"/>
              <a:t>3- Flow Folding.                            </a:t>
            </a:r>
            <a:endParaRPr lang="ar-IQ" dirty="0"/>
          </a:p>
        </p:txBody>
      </p:sp>
      <p:sp>
        <p:nvSpPr>
          <p:cNvPr id="6" name="Rectangle 5"/>
          <p:cNvSpPr/>
          <p:nvPr/>
        </p:nvSpPr>
        <p:spPr>
          <a:xfrm>
            <a:off x="3044290" y="4073526"/>
            <a:ext cx="1249060" cy="369332"/>
          </a:xfrm>
          <a:prstGeom prst="rect">
            <a:avLst/>
          </a:prstGeom>
        </p:spPr>
        <p:txBody>
          <a:bodyPr wrap="none">
            <a:spAutoFit/>
          </a:bodyPr>
          <a:lstStyle/>
          <a:p>
            <a:r>
              <a:rPr lang="ar-SA" dirty="0">
                <a:solidFill>
                  <a:srgbClr val="0070C0"/>
                </a:solidFill>
                <a:latin typeface="Simplified Arabic" panose="02020603050405020304" pitchFamily="18" charset="-78"/>
                <a:cs typeface="Simplified Arabic" panose="02020603050405020304" pitchFamily="18" charset="-78"/>
              </a:rPr>
              <a:t>الطي بالانثناء </a:t>
            </a:r>
            <a:endParaRPr lang="ar-IQ" dirty="0"/>
          </a:p>
        </p:txBody>
      </p:sp>
      <p:sp>
        <p:nvSpPr>
          <p:cNvPr id="7" name="Rectangle 6"/>
          <p:cNvSpPr/>
          <p:nvPr/>
        </p:nvSpPr>
        <p:spPr>
          <a:xfrm>
            <a:off x="2320390" y="4637988"/>
            <a:ext cx="1168910" cy="369332"/>
          </a:xfrm>
          <a:prstGeom prst="rect">
            <a:avLst/>
          </a:prstGeom>
        </p:spPr>
        <p:txBody>
          <a:bodyPr wrap="none">
            <a:spAutoFit/>
          </a:bodyPr>
          <a:lstStyle/>
          <a:p>
            <a:r>
              <a:rPr lang="ar-SA" dirty="0">
                <a:solidFill>
                  <a:srgbClr val="0070C0"/>
                </a:solidFill>
              </a:rPr>
              <a:t>الطي القصّي </a:t>
            </a:r>
            <a:endParaRPr lang="ar-IQ" dirty="0"/>
          </a:p>
        </p:txBody>
      </p:sp>
      <p:sp>
        <p:nvSpPr>
          <p:cNvPr id="8" name="Rectangle 7"/>
          <p:cNvSpPr/>
          <p:nvPr/>
        </p:nvSpPr>
        <p:spPr>
          <a:xfrm>
            <a:off x="2301154" y="5141941"/>
            <a:ext cx="1268296" cy="369332"/>
          </a:xfrm>
          <a:prstGeom prst="rect">
            <a:avLst/>
          </a:prstGeom>
        </p:spPr>
        <p:txBody>
          <a:bodyPr wrap="none">
            <a:spAutoFit/>
          </a:bodyPr>
          <a:lstStyle/>
          <a:p>
            <a:r>
              <a:rPr lang="ar-SA" dirty="0">
                <a:solidFill>
                  <a:srgbClr val="0070C0"/>
                </a:solidFill>
              </a:rPr>
              <a:t>الطي الانسيابي</a:t>
            </a:r>
            <a:endParaRPr lang="ar-IQ" dirty="0"/>
          </a:p>
        </p:txBody>
      </p:sp>
      <p:sp>
        <p:nvSpPr>
          <p:cNvPr id="9" name="Rectangle 8"/>
          <p:cNvSpPr/>
          <p:nvPr/>
        </p:nvSpPr>
        <p:spPr>
          <a:xfrm>
            <a:off x="238983" y="944648"/>
            <a:ext cx="11180626" cy="1323439"/>
          </a:xfrm>
          <a:prstGeom prst="rect">
            <a:avLst/>
          </a:prstGeom>
        </p:spPr>
        <p:txBody>
          <a:bodyPr wrap="square">
            <a:spAutoFit/>
          </a:bodyPr>
          <a:lstStyle/>
          <a:p>
            <a:pPr algn="l"/>
            <a:r>
              <a:rPr lang="en-US" sz="2000" dirty="0"/>
              <a:t>Every geologist mapping or describing folds in the field probably has the same question in mind: how did these structures actually form? </a:t>
            </a:r>
          </a:p>
          <a:p>
            <a:pPr algn="l"/>
            <a:r>
              <a:rPr lang="en-US" sz="2000" dirty="0"/>
              <a:t>As geologists we tend to look for a simple history or mechanism that can explain our observations reasonably well.          </a:t>
            </a:r>
            <a:endParaRPr lang="ar-IQ" sz="2000" dirty="0"/>
          </a:p>
        </p:txBody>
      </p:sp>
      <p:grpSp>
        <p:nvGrpSpPr>
          <p:cNvPr id="17" name="Group 16"/>
          <p:cNvGrpSpPr/>
          <p:nvPr/>
        </p:nvGrpSpPr>
        <p:grpSpPr>
          <a:xfrm>
            <a:off x="4838700" y="3286036"/>
            <a:ext cx="6134100" cy="1200329"/>
            <a:chOff x="4470400" y="3755936"/>
            <a:chExt cx="6134100" cy="1200329"/>
          </a:xfrm>
        </p:grpSpPr>
        <p:sp>
          <p:nvSpPr>
            <p:cNvPr id="11" name="Rectangle 10"/>
            <p:cNvSpPr/>
            <p:nvPr/>
          </p:nvSpPr>
          <p:spPr>
            <a:xfrm>
              <a:off x="4508500" y="3755936"/>
              <a:ext cx="6096000" cy="1200329"/>
            </a:xfrm>
            <a:prstGeom prst="rect">
              <a:avLst/>
            </a:prstGeom>
          </p:spPr>
          <p:txBody>
            <a:bodyPr>
              <a:spAutoFit/>
            </a:bodyPr>
            <a:lstStyle/>
            <a:p>
              <a:endParaRPr lang="ar-IQ" dirty="0"/>
            </a:p>
            <a:p>
              <a:endParaRPr lang="ar-IQ" dirty="0"/>
            </a:p>
            <a:p>
              <a:r>
                <a:rPr lang="en-US" dirty="0"/>
                <a:t>Forces are applied parallel to the layer </a:t>
              </a:r>
              <a:r>
                <a:rPr lang="ar-IQ" dirty="0"/>
                <a:t> -</a:t>
              </a:r>
              <a:r>
                <a:rPr lang="en-US" dirty="0"/>
                <a:t>    </a:t>
              </a:r>
              <a:r>
                <a:rPr lang="en-US" b="1" dirty="0"/>
                <a:t>Buckling </a:t>
              </a:r>
            </a:p>
            <a:p>
              <a:r>
                <a:rPr lang="en-US" b="1" dirty="0"/>
                <a:t>Bending </a:t>
              </a:r>
              <a:r>
                <a:rPr lang="en-US" dirty="0"/>
                <a:t> </a:t>
              </a:r>
              <a:r>
                <a:rPr lang="en-US" b="1" dirty="0"/>
                <a:t>–</a:t>
              </a:r>
              <a:r>
                <a:rPr lang="en-US" dirty="0"/>
                <a:t> forces are applied across the layer.     </a:t>
              </a:r>
            </a:p>
          </p:txBody>
        </p:sp>
        <p:cxnSp>
          <p:nvCxnSpPr>
            <p:cNvPr id="13" name="Straight Arrow Connector 12"/>
            <p:cNvCxnSpPr/>
            <p:nvPr/>
          </p:nvCxnSpPr>
          <p:spPr>
            <a:xfrm flipV="1">
              <a:off x="5021568" y="4439370"/>
              <a:ext cx="750152" cy="1846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39139" y="4672435"/>
              <a:ext cx="750152" cy="1846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70400" y="4487769"/>
              <a:ext cx="411652" cy="369332"/>
            </a:xfrm>
            <a:prstGeom prst="rect">
              <a:avLst/>
            </a:prstGeom>
            <a:noFill/>
          </p:spPr>
          <p:txBody>
            <a:bodyPr wrap="none" rtlCol="1">
              <a:spAutoFit/>
            </a:bodyPr>
            <a:lstStyle/>
            <a:p>
              <a:r>
                <a:rPr lang="en-US" dirty="0"/>
                <a:t>By</a:t>
              </a:r>
              <a:endParaRPr lang="ar-IQ" dirty="0"/>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1410"/>
          <a:stretch/>
        </p:blipFill>
        <p:spPr bwMode="auto">
          <a:xfrm>
            <a:off x="7073900" y="4699680"/>
            <a:ext cx="3670300" cy="203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Arrow Connector 18"/>
          <p:cNvCxnSpPr/>
          <p:nvPr/>
        </p:nvCxnSpPr>
        <p:spPr>
          <a:xfrm>
            <a:off x="4419600" y="4202535"/>
            <a:ext cx="3556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702923" y="63500"/>
            <a:ext cx="1327608" cy="369332"/>
          </a:xfrm>
          <a:prstGeom prst="rect">
            <a:avLst/>
          </a:prstGeom>
          <a:noFill/>
        </p:spPr>
        <p:txBody>
          <a:bodyPr wrap="none" rtlCol="1">
            <a:spAutoFit/>
          </a:bodyPr>
          <a:lstStyle/>
          <a:p>
            <a:r>
              <a:rPr lang="ar-IQ" dirty="0"/>
              <a:t>محاضرة رقم 4</a:t>
            </a:r>
          </a:p>
        </p:txBody>
      </p:sp>
      <p:sp>
        <p:nvSpPr>
          <p:cNvPr id="12" name="Footer Placeholder 11"/>
          <p:cNvSpPr>
            <a:spLocks noGrp="1"/>
          </p:cNvSpPr>
          <p:nvPr>
            <p:ph type="ftr" sz="quarter" idx="11"/>
          </p:nvPr>
        </p:nvSpPr>
        <p:spPr/>
        <p:txBody>
          <a:bodyPr/>
          <a:lstStyle/>
          <a:p>
            <a:r>
              <a:rPr lang="en-US"/>
              <a:t>Dr.Rabeea Znad</a:t>
            </a:r>
            <a:endParaRPr lang="ar-IQ"/>
          </a:p>
        </p:txBody>
      </p:sp>
      <p:sp>
        <p:nvSpPr>
          <p:cNvPr id="14" name="Slide Number Placeholder 13"/>
          <p:cNvSpPr>
            <a:spLocks noGrp="1"/>
          </p:cNvSpPr>
          <p:nvPr>
            <p:ph type="sldNum" sz="quarter" idx="12"/>
          </p:nvPr>
        </p:nvSpPr>
        <p:spPr/>
        <p:txBody>
          <a:bodyPr/>
          <a:lstStyle/>
          <a:p>
            <a:fld id="{7087462F-A060-4E2A-9149-B4E0DCEFB1F4}" type="slidenum">
              <a:rPr lang="ar-IQ" smtClean="0"/>
              <a:t>1</a:t>
            </a:fld>
            <a:endParaRPr lang="ar-IQ"/>
          </a:p>
        </p:txBody>
      </p:sp>
      <p:sp>
        <p:nvSpPr>
          <p:cNvPr id="18" name="عنصر نائب للتاريخ 17">
            <a:extLst>
              <a:ext uri="{FF2B5EF4-FFF2-40B4-BE49-F238E27FC236}">
                <a16:creationId xmlns:a16="http://schemas.microsoft.com/office/drawing/2014/main" id="{E1C3BEA2-8890-1C1B-576B-32D9576AFA7D}"/>
              </a:ext>
            </a:extLst>
          </p:cNvPr>
          <p:cNvSpPr>
            <a:spLocks noGrp="1"/>
          </p:cNvSpPr>
          <p:nvPr>
            <p:ph type="dt" sz="half" idx="10"/>
          </p:nvPr>
        </p:nvSpPr>
        <p:spPr/>
        <p:txBody>
          <a:bodyPr/>
          <a:lstStyle/>
          <a:p>
            <a:fld id="{EB002803-62E6-4D3D-9478-9A66629344BF}" type="datetime8">
              <a:rPr lang="ar-IQ" smtClean="0"/>
              <a:t>09 آذار، 25</a:t>
            </a:fld>
            <a:endParaRPr lang="ar-IQ"/>
          </a:p>
        </p:txBody>
      </p:sp>
    </p:spTree>
    <p:extLst>
      <p:ext uri="{BB962C8B-B14F-4D97-AF65-F5344CB8AC3E}">
        <p14:creationId xmlns:p14="http://schemas.microsoft.com/office/powerpoint/2010/main" val="2384202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cstate="print">
            <a:extLst>
              <a:ext uri="{28A0092B-C50C-407E-A947-70E740481C1C}">
                <a14:useLocalDpi xmlns:a14="http://schemas.microsoft.com/office/drawing/2010/main" val="0"/>
              </a:ext>
            </a:extLst>
          </a:blip>
          <a:srcRect l="5567" r="39576" b="57236"/>
          <a:stretch/>
        </p:blipFill>
        <p:spPr>
          <a:xfrm>
            <a:off x="2559929" y="426765"/>
            <a:ext cx="6645866" cy="6291146"/>
          </a:xfrm>
          <a:prstGeom prst="rect">
            <a:avLst/>
          </a:prstGeom>
        </p:spPr>
      </p:pic>
      <p:sp>
        <p:nvSpPr>
          <p:cNvPr id="3" name="مربع نص 2"/>
          <p:cNvSpPr txBox="1"/>
          <p:nvPr/>
        </p:nvSpPr>
        <p:spPr>
          <a:xfrm>
            <a:off x="8932127" y="1393902"/>
            <a:ext cx="2509024" cy="923330"/>
          </a:xfrm>
          <a:prstGeom prst="rect">
            <a:avLst/>
          </a:prstGeom>
          <a:noFill/>
        </p:spPr>
        <p:txBody>
          <a:bodyPr wrap="square" rtlCol="1">
            <a:spAutoFit/>
          </a:bodyPr>
          <a:lstStyle/>
          <a:p>
            <a:r>
              <a:rPr lang="ar-IQ" dirty="0"/>
              <a:t>ان  السطح المحوري موازي لمستويات القص (أي المستويات التي حدثت عليها الحركة )</a:t>
            </a:r>
          </a:p>
        </p:txBody>
      </p:sp>
      <p:sp>
        <p:nvSpPr>
          <p:cNvPr id="4" name="Rectangle 3"/>
          <p:cNvSpPr/>
          <p:nvPr/>
        </p:nvSpPr>
        <p:spPr>
          <a:xfrm>
            <a:off x="131087" y="43871"/>
            <a:ext cx="7931915" cy="461665"/>
          </a:xfrm>
          <a:prstGeom prst="rect">
            <a:avLst/>
          </a:prstGeom>
        </p:spPr>
        <p:txBody>
          <a:bodyPr wrap="none">
            <a:spAutoFit/>
          </a:bodyPr>
          <a:lstStyle/>
          <a:p>
            <a:pPr>
              <a:buFont typeface="Arial" charset="0"/>
              <a:buNone/>
            </a:pPr>
            <a:r>
              <a:rPr lang="en-US" sz="2400" u="sng" dirty="0"/>
              <a:t>Shear folding</a:t>
            </a:r>
            <a:r>
              <a:rPr lang="en-US" sz="2400" dirty="0"/>
              <a:t>: Rocks are sheared unevenly like a deck of cards.</a:t>
            </a:r>
          </a:p>
        </p:txBody>
      </p:sp>
      <p:sp>
        <p:nvSpPr>
          <p:cNvPr id="5" name="TextBox 4"/>
          <p:cNvSpPr txBox="1"/>
          <p:nvPr/>
        </p:nvSpPr>
        <p:spPr>
          <a:xfrm>
            <a:off x="2621714" y="4460790"/>
            <a:ext cx="1493087" cy="369332"/>
          </a:xfrm>
          <a:prstGeom prst="rect">
            <a:avLst/>
          </a:prstGeom>
          <a:solidFill>
            <a:schemeClr val="bg1"/>
          </a:solidFill>
        </p:spPr>
        <p:txBody>
          <a:bodyPr wrap="square" rtlCol="1">
            <a:spAutoFit/>
          </a:bodyPr>
          <a:lstStyle/>
          <a:p>
            <a:endParaRPr lang="ar-IQ" dirty="0"/>
          </a:p>
        </p:txBody>
      </p:sp>
      <p:sp>
        <p:nvSpPr>
          <p:cNvPr id="6" name="TextBox 5"/>
          <p:cNvSpPr txBox="1"/>
          <p:nvPr/>
        </p:nvSpPr>
        <p:spPr>
          <a:xfrm>
            <a:off x="9502345" y="3718681"/>
            <a:ext cx="2298358" cy="369332"/>
          </a:xfrm>
          <a:prstGeom prst="rect">
            <a:avLst/>
          </a:prstGeom>
          <a:noFill/>
        </p:spPr>
        <p:txBody>
          <a:bodyPr wrap="square" rtlCol="1">
            <a:spAutoFit/>
          </a:bodyPr>
          <a:lstStyle/>
          <a:p>
            <a:r>
              <a:rPr lang="en-US" dirty="0"/>
              <a:t>   like  A Similar Fold</a:t>
            </a:r>
            <a:endParaRPr lang="ar-IQ" dirty="0"/>
          </a:p>
        </p:txBody>
      </p:sp>
      <p:sp>
        <p:nvSpPr>
          <p:cNvPr id="7" name="Footer Placeholder 6"/>
          <p:cNvSpPr>
            <a:spLocks noGrp="1"/>
          </p:cNvSpPr>
          <p:nvPr>
            <p:ph type="ftr" sz="quarter" idx="11"/>
          </p:nvPr>
        </p:nvSpPr>
        <p:spPr/>
        <p:txBody>
          <a:bodyPr/>
          <a:lstStyle/>
          <a:p>
            <a:r>
              <a:rPr lang="en-US"/>
              <a:t>Dr.Rabeea Znad</a:t>
            </a:r>
            <a:endParaRPr lang="ar-IQ"/>
          </a:p>
        </p:txBody>
      </p:sp>
      <p:sp>
        <p:nvSpPr>
          <p:cNvPr id="8" name="Slide Number Placeholder 7"/>
          <p:cNvSpPr>
            <a:spLocks noGrp="1"/>
          </p:cNvSpPr>
          <p:nvPr>
            <p:ph type="sldNum" sz="quarter" idx="12"/>
          </p:nvPr>
        </p:nvSpPr>
        <p:spPr/>
        <p:txBody>
          <a:bodyPr/>
          <a:lstStyle/>
          <a:p>
            <a:fld id="{7087462F-A060-4E2A-9149-B4E0DCEFB1F4}" type="slidenum">
              <a:rPr lang="ar-IQ" smtClean="0"/>
              <a:t>10</a:t>
            </a:fld>
            <a:endParaRPr lang="ar-IQ"/>
          </a:p>
        </p:txBody>
      </p:sp>
      <p:sp>
        <p:nvSpPr>
          <p:cNvPr id="9" name="عنصر نائب للتاريخ 8">
            <a:extLst>
              <a:ext uri="{FF2B5EF4-FFF2-40B4-BE49-F238E27FC236}">
                <a16:creationId xmlns:a16="http://schemas.microsoft.com/office/drawing/2014/main" id="{332A872C-EEAF-4F14-2AE9-C5430E593CF2}"/>
              </a:ext>
            </a:extLst>
          </p:cNvPr>
          <p:cNvSpPr>
            <a:spLocks noGrp="1"/>
          </p:cNvSpPr>
          <p:nvPr>
            <p:ph type="dt" sz="half" idx="10"/>
          </p:nvPr>
        </p:nvSpPr>
        <p:spPr/>
        <p:txBody>
          <a:bodyPr/>
          <a:lstStyle/>
          <a:p>
            <a:fld id="{641397DB-69F1-4F35-9949-D1AE176E1A5E}" type="datetime8">
              <a:rPr lang="ar-IQ" smtClean="0"/>
              <a:t>09 آذار، 25</a:t>
            </a:fld>
            <a:endParaRPr lang="ar-IQ"/>
          </a:p>
        </p:txBody>
      </p:sp>
    </p:spTree>
    <p:extLst>
      <p:ext uri="{BB962C8B-B14F-4D97-AF65-F5344CB8AC3E}">
        <p14:creationId xmlns:p14="http://schemas.microsoft.com/office/powerpoint/2010/main" val="2631321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134725" y="365254"/>
            <a:ext cx="5338975" cy="5997531"/>
          </a:xfrm>
          <a:prstGeom prst="rect">
            <a:avLst/>
          </a:prstGeom>
        </p:spPr>
      </p:pic>
      <p:pic>
        <p:nvPicPr>
          <p:cNvPr id="3" name="صورة 1"/>
          <p:cNvPicPr>
            <a:picLocks noChangeAspect="1"/>
          </p:cNvPicPr>
          <p:nvPr/>
        </p:nvPicPr>
        <p:blipFill>
          <a:blip r:embed="rId3"/>
          <a:stretch>
            <a:fillRect/>
          </a:stretch>
        </p:blipFill>
        <p:spPr>
          <a:xfrm>
            <a:off x="5935743" y="1696928"/>
            <a:ext cx="6113929" cy="4409202"/>
          </a:xfrm>
          <a:prstGeom prst="rect">
            <a:avLst/>
          </a:prstGeom>
        </p:spPr>
      </p:pic>
      <p:sp>
        <p:nvSpPr>
          <p:cNvPr id="4" name="TextBox 3"/>
          <p:cNvSpPr txBox="1"/>
          <p:nvPr/>
        </p:nvSpPr>
        <p:spPr>
          <a:xfrm>
            <a:off x="5875492" y="191648"/>
            <a:ext cx="1200393" cy="400110"/>
          </a:xfrm>
          <a:prstGeom prst="rect">
            <a:avLst/>
          </a:prstGeom>
          <a:noFill/>
        </p:spPr>
        <p:txBody>
          <a:bodyPr wrap="none" rtlCol="1">
            <a:spAutoFit/>
          </a:bodyPr>
          <a:lstStyle/>
          <a:p>
            <a:r>
              <a:rPr lang="en-US" sz="2000" b="1" dirty="0"/>
              <a:t>Cleavage:</a:t>
            </a:r>
            <a:endParaRPr lang="ar-IQ" sz="2000" b="1" dirty="0"/>
          </a:p>
        </p:txBody>
      </p:sp>
      <p:sp>
        <p:nvSpPr>
          <p:cNvPr id="5" name="Rectangle 4"/>
          <p:cNvSpPr/>
          <p:nvPr/>
        </p:nvSpPr>
        <p:spPr>
          <a:xfrm>
            <a:off x="5762228" y="610791"/>
            <a:ext cx="6744011" cy="584775"/>
          </a:xfrm>
          <a:prstGeom prst="rect">
            <a:avLst/>
          </a:prstGeom>
        </p:spPr>
        <p:txBody>
          <a:bodyPr wrap="square">
            <a:spAutoFit/>
          </a:bodyPr>
          <a:lstStyle/>
          <a:p>
            <a:pPr algn="l"/>
            <a:r>
              <a:rPr lang="en-US" sz="1600" dirty="0">
                <a:latin typeface="ConduitITC-Light"/>
              </a:rPr>
              <a:t>A secondary fabric element, formed under low-temperature conditions,</a:t>
            </a:r>
          </a:p>
          <a:p>
            <a:pPr algn="l"/>
            <a:r>
              <a:rPr lang="en-US" sz="1600" dirty="0">
                <a:latin typeface="ConduitITC-Light"/>
              </a:rPr>
              <a:t> that imparts to the rock a tendency to split along planes.</a:t>
            </a:r>
            <a:endParaRPr lang="ar-IQ" sz="1600" dirty="0"/>
          </a:p>
        </p:txBody>
      </p:sp>
      <p:sp>
        <p:nvSpPr>
          <p:cNvPr id="6" name="Footer Placeholder 5"/>
          <p:cNvSpPr>
            <a:spLocks noGrp="1"/>
          </p:cNvSpPr>
          <p:nvPr>
            <p:ph type="ftr" sz="quarter" idx="11"/>
          </p:nvPr>
        </p:nvSpPr>
        <p:spPr/>
        <p:txBody>
          <a:bodyPr/>
          <a:lstStyle/>
          <a:p>
            <a:r>
              <a:rPr lang="en-US"/>
              <a:t>Dr.Rabeea Znad</a:t>
            </a:r>
            <a:endParaRPr lang="ar-IQ"/>
          </a:p>
        </p:txBody>
      </p:sp>
      <p:sp>
        <p:nvSpPr>
          <p:cNvPr id="7" name="Slide Number Placeholder 6"/>
          <p:cNvSpPr>
            <a:spLocks noGrp="1"/>
          </p:cNvSpPr>
          <p:nvPr>
            <p:ph type="sldNum" sz="quarter" idx="12"/>
          </p:nvPr>
        </p:nvSpPr>
        <p:spPr/>
        <p:txBody>
          <a:bodyPr/>
          <a:lstStyle/>
          <a:p>
            <a:fld id="{7087462F-A060-4E2A-9149-B4E0DCEFB1F4}" type="slidenum">
              <a:rPr lang="ar-IQ" smtClean="0"/>
              <a:t>11</a:t>
            </a:fld>
            <a:endParaRPr lang="ar-IQ"/>
          </a:p>
        </p:txBody>
      </p:sp>
      <p:sp>
        <p:nvSpPr>
          <p:cNvPr id="8" name="TextBox 7"/>
          <p:cNvSpPr txBox="1"/>
          <p:nvPr/>
        </p:nvSpPr>
        <p:spPr>
          <a:xfrm>
            <a:off x="5762228" y="1195566"/>
            <a:ext cx="6429772" cy="523220"/>
          </a:xfrm>
          <a:prstGeom prst="rect">
            <a:avLst/>
          </a:prstGeom>
          <a:noFill/>
        </p:spPr>
        <p:txBody>
          <a:bodyPr wrap="square" rtlCol="1">
            <a:spAutoFit/>
          </a:bodyPr>
          <a:lstStyle/>
          <a:p>
            <a:r>
              <a:rPr lang="ar-IQ" sz="1400" dirty="0"/>
              <a:t>تركيب نسيجي  مستو (</a:t>
            </a:r>
            <a:r>
              <a:rPr lang="en-US" sz="1400" dirty="0"/>
              <a:t>planner</a:t>
            </a:r>
            <a:r>
              <a:rPr lang="ar-IQ" sz="1400" dirty="0"/>
              <a:t>) ثانوي يتشكل تحت ظروف الحرارة الواطئة وهذة التراكيبِ تحفز </a:t>
            </a:r>
          </a:p>
          <a:p>
            <a:r>
              <a:rPr lang="ar-IQ" sz="1400" dirty="0"/>
              <a:t>الصخور لللانفصال على طول هذة المستويات(التراكيب)</a:t>
            </a:r>
          </a:p>
        </p:txBody>
      </p:sp>
      <p:sp>
        <p:nvSpPr>
          <p:cNvPr id="9" name="عنصر نائب للتاريخ 8">
            <a:extLst>
              <a:ext uri="{FF2B5EF4-FFF2-40B4-BE49-F238E27FC236}">
                <a16:creationId xmlns:a16="http://schemas.microsoft.com/office/drawing/2014/main" id="{2A44464E-3395-0D10-8640-281F19577C40}"/>
              </a:ext>
            </a:extLst>
          </p:cNvPr>
          <p:cNvSpPr>
            <a:spLocks noGrp="1"/>
          </p:cNvSpPr>
          <p:nvPr>
            <p:ph type="dt" sz="half" idx="10"/>
          </p:nvPr>
        </p:nvSpPr>
        <p:spPr/>
        <p:txBody>
          <a:bodyPr/>
          <a:lstStyle/>
          <a:p>
            <a:fld id="{EF412C92-7186-4A35-9EE1-103AE0F2D26F}" type="datetime8">
              <a:rPr lang="ar-IQ" smtClean="0"/>
              <a:t>09 آذار، 25</a:t>
            </a:fld>
            <a:endParaRPr lang="ar-IQ"/>
          </a:p>
        </p:txBody>
      </p:sp>
    </p:spTree>
    <p:extLst>
      <p:ext uri="{BB962C8B-B14F-4D97-AF65-F5344CB8AC3E}">
        <p14:creationId xmlns:p14="http://schemas.microsoft.com/office/powerpoint/2010/main" val="1264565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txBox="1">
            <a:spLocks/>
          </p:cNvSpPr>
          <p:nvPr/>
        </p:nvSpPr>
        <p:spPr>
          <a:xfrm>
            <a:off x="4104397" y="228600"/>
            <a:ext cx="3760318" cy="495300"/>
          </a:xfrm>
          <a:prstGeom prst="rect">
            <a:avLst/>
          </a:prstGeom>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400" dirty="0">
                <a:solidFill>
                  <a:srgbClr val="0070C0"/>
                </a:solidFill>
              </a:rPr>
              <a:t>3</a:t>
            </a:r>
            <a:r>
              <a:rPr lang="ar-SA" sz="2400" dirty="0">
                <a:solidFill>
                  <a:srgbClr val="0070C0"/>
                </a:solidFill>
              </a:rPr>
              <a:t>- الطي الانسيابي </a:t>
            </a:r>
            <a:r>
              <a:rPr lang="en-US" sz="2400" dirty="0">
                <a:solidFill>
                  <a:srgbClr val="0070C0"/>
                </a:solidFill>
              </a:rPr>
              <a:t>Flow folding</a:t>
            </a:r>
            <a:r>
              <a:rPr lang="ar-SA" sz="2400" dirty="0">
                <a:solidFill>
                  <a:srgbClr val="0070C0"/>
                </a:solidFill>
              </a:rPr>
              <a:t>:</a:t>
            </a:r>
            <a:br>
              <a:rPr lang="en-US" sz="2400" dirty="0">
                <a:solidFill>
                  <a:srgbClr val="0070C0"/>
                </a:solidFill>
              </a:rPr>
            </a:br>
            <a:endParaRPr lang="en-US" sz="2400" dirty="0">
              <a:solidFill>
                <a:srgbClr val="0070C0"/>
              </a:solidFill>
            </a:endParaRPr>
          </a:p>
        </p:txBody>
      </p:sp>
      <p:sp>
        <p:nvSpPr>
          <p:cNvPr id="3" name="عنصر نائب للمحتوى 2"/>
          <p:cNvSpPr txBox="1">
            <a:spLocks/>
          </p:cNvSpPr>
          <p:nvPr/>
        </p:nvSpPr>
        <p:spPr>
          <a:xfrm>
            <a:off x="332508" y="1786909"/>
            <a:ext cx="12075392" cy="104519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ar-SA" sz="1600" dirty="0"/>
          </a:p>
          <a:p>
            <a:pPr marL="457200" lvl="1" indent="0" algn="just">
              <a:buNone/>
            </a:pPr>
            <a:r>
              <a:rPr lang="ar-SA" sz="1600" dirty="0"/>
              <a:t>هذا النوع يشبه إلى حد كبير الطي القصي ويختلف عنه بعدم وجود الكسور التي تحدث عليها الازاحة، وتحدث الازاحة بالانسياب الذي يشبه انسياب السوائل ,حيث تعاني الطبقات اللدنة </a:t>
            </a:r>
            <a:r>
              <a:rPr lang="en-US" sz="1600" dirty="0"/>
              <a:t>(ductile)</a:t>
            </a:r>
            <a:r>
              <a:rPr lang="ar-SA" sz="1600" dirty="0"/>
              <a:t> من الانسياب في حين  تعاني الطبقات الصلبة  من الانثناء(اغلب الجيولوجيين يعتبرون ان الطيات من صنف</a:t>
            </a:r>
            <a:r>
              <a:rPr lang="en-US" sz="1600" dirty="0"/>
              <a:t>class2 and class3 </a:t>
            </a:r>
            <a:r>
              <a:rPr lang="ar-SA" sz="1600" dirty="0"/>
              <a:t> متكونة بهذه الميكانيكية).</a:t>
            </a:r>
            <a:endParaRPr lang="en-US" sz="1600" dirty="0">
              <a:ea typeface="Majalla UI"/>
              <a:cs typeface="Majalla UI"/>
            </a:endParaRPr>
          </a:p>
        </p:txBody>
      </p:sp>
      <p:pic>
        <p:nvPicPr>
          <p:cNvPr id="5" name="Picture 2" descr="fl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50" y="3559268"/>
            <a:ext cx="3861850" cy="29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مربع نص 2"/>
          <p:cNvSpPr txBox="1"/>
          <p:nvPr/>
        </p:nvSpPr>
        <p:spPr>
          <a:xfrm>
            <a:off x="4104396" y="3204466"/>
            <a:ext cx="6269697" cy="400110"/>
          </a:xfrm>
          <a:prstGeom prst="rect">
            <a:avLst/>
          </a:prstGeom>
          <a:noFill/>
        </p:spPr>
        <p:txBody>
          <a:bodyPr wrap="square" rtlCol="1">
            <a:spAutoFit/>
          </a:bodyPr>
          <a:lstStyle/>
          <a:p>
            <a:r>
              <a:rPr lang="ar-SA" sz="2000" dirty="0"/>
              <a:t>السمك الاعظم  للطبقة عند المفصل  ويتناقص كثيرا عند الاطراف.</a:t>
            </a:r>
            <a:endParaRPr lang="ar-IQ" sz="2000" dirty="0"/>
          </a:p>
        </p:txBody>
      </p:sp>
      <p:sp>
        <p:nvSpPr>
          <p:cNvPr id="9" name="TextBox 8"/>
          <p:cNvSpPr txBox="1"/>
          <p:nvPr/>
        </p:nvSpPr>
        <p:spPr>
          <a:xfrm>
            <a:off x="345726" y="2833337"/>
            <a:ext cx="9187708" cy="369332"/>
          </a:xfrm>
          <a:prstGeom prst="rect">
            <a:avLst/>
          </a:prstGeom>
          <a:noFill/>
        </p:spPr>
        <p:txBody>
          <a:bodyPr wrap="none" rtlCol="1">
            <a:spAutoFit/>
          </a:bodyPr>
          <a:lstStyle/>
          <a:p>
            <a:r>
              <a:rPr lang="en-US" dirty="0"/>
              <a:t>The maximum thickness of the bed is at the hinge: the thickness is greatly reduced on the limbs.</a:t>
            </a:r>
            <a:endParaRPr lang="ar-IQ" dirty="0"/>
          </a:p>
        </p:txBody>
      </p:sp>
      <p:sp>
        <p:nvSpPr>
          <p:cNvPr id="10" name="Rectangle 9"/>
          <p:cNvSpPr/>
          <p:nvPr/>
        </p:nvSpPr>
        <p:spPr>
          <a:xfrm>
            <a:off x="417447" y="2545834"/>
            <a:ext cx="5743880" cy="369332"/>
          </a:xfrm>
          <a:prstGeom prst="rect">
            <a:avLst/>
          </a:prstGeom>
        </p:spPr>
        <p:txBody>
          <a:bodyPr wrap="none">
            <a:spAutoFit/>
          </a:bodyPr>
          <a:lstStyle/>
          <a:p>
            <a:r>
              <a:rPr lang="en-US" dirty="0">
                <a:solidFill>
                  <a:srgbClr val="000000"/>
                </a:solidFill>
                <a:latin typeface="Times New Roman"/>
              </a:rPr>
              <a:t>Flow  Folding: typically occurs in layers of low competence</a:t>
            </a:r>
            <a:endParaRPr lang="ar-IQ" dirty="0"/>
          </a:p>
        </p:txBody>
      </p:sp>
      <p:pic>
        <p:nvPicPr>
          <p:cNvPr id="1026" name="Picture 2" descr="http://assets.geoexpro.com/uploads/3d00ffa6-2ddc-40a8-89a9-9e898f9a3752/passive-fold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17611" r="16464"/>
          <a:stretch/>
        </p:blipFill>
        <p:spPr bwMode="auto">
          <a:xfrm>
            <a:off x="7798044" y="3775967"/>
            <a:ext cx="4267945" cy="24363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R24.jpg"/>
          <p:cNvPicPr>
            <a:picLocks noChangeAspect="1"/>
          </p:cNvPicPr>
          <p:nvPr/>
        </p:nvPicPr>
        <p:blipFill>
          <a:blip r:embed="rId4" cstate="print"/>
          <a:stretch>
            <a:fillRect/>
          </a:stretch>
        </p:blipFill>
        <p:spPr>
          <a:xfrm>
            <a:off x="3807213" y="3686268"/>
            <a:ext cx="3896308" cy="2544289"/>
          </a:xfrm>
          <a:prstGeom prst="rect">
            <a:avLst/>
          </a:prstGeom>
        </p:spPr>
      </p:pic>
      <p:sp>
        <p:nvSpPr>
          <p:cNvPr id="4" name="Footer Placeholder 3"/>
          <p:cNvSpPr>
            <a:spLocks noGrp="1"/>
          </p:cNvSpPr>
          <p:nvPr>
            <p:ph type="ftr" sz="quarter" idx="11"/>
          </p:nvPr>
        </p:nvSpPr>
        <p:spPr/>
        <p:txBody>
          <a:bodyPr/>
          <a:lstStyle/>
          <a:p>
            <a:r>
              <a:rPr lang="en-US"/>
              <a:t>Dr.Rabeea Znad</a:t>
            </a:r>
            <a:endParaRPr lang="ar-IQ"/>
          </a:p>
        </p:txBody>
      </p:sp>
      <p:sp>
        <p:nvSpPr>
          <p:cNvPr id="6" name="Slide Number Placeholder 5"/>
          <p:cNvSpPr>
            <a:spLocks noGrp="1"/>
          </p:cNvSpPr>
          <p:nvPr>
            <p:ph type="sldNum" sz="quarter" idx="12"/>
          </p:nvPr>
        </p:nvSpPr>
        <p:spPr/>
        <p:txBody>
          <a:bodyPr/>
          <a:lstStyle/>
          <a:p>
            <a:fld id="{7087462F-A060-4E2A-9149-B4E0DCEFB1F4}" type="slidenum">
              <a:rPr lang="ar-IQ" smtClean="0"/>
              <a:t>12</a:t>
            </a:fld>
            <a:endParaRPr lang="ar-IQ"/>
          </a:p>
        </p:txBody>
      </p:sp>
      <p:sp>
        <p:nvSpPr>
          <p:cNvPr id="7" name="Rectangle 6"/>
          <p:cNvSpPr/>
          <p:nvPr/>
        </p:nvSpPr>
        <p:spPr>
          <a:xfrm>
            <a:off x="-1" y="605989"/>
            <a:ext cx="12065989" cy="1200329"/>
          </a:xfrm>
          <a:prstGeom prst="rect">
            <a:avLst/>
          </a:prstGeom>
        </p:spPr>
        <p:txBody>
          <a:bodyPr wrap="square">
            <a:spAutoFit/>
          </a:bodyPr>
          <a:lstStyle/>
          <a:p>
            <a:pPr algn="l"/>
            <a:r>
              <a:rPr lang="en-US" dirty="0">
                <a:solidFill>
                  <a:srgbClr val="222222"/>
                </a:solidFill>
                <a:latin typeface="Arial"/>
              </a:rPr>
              <a:t> When rock behaves as a fluid, as in the case of very weak rock such as </a:t>
            </a:r>
            <a:r>
              <a:rPr lang="en-US" b="1" dirty="0">
                <a:solidFill>
                  <a:srgbClr val="222222"/>
                </a:solidFill>
                <a:latin typeface="Arial"/>
              </a:rPr>
              <a:t>rock salt</a:t>
            </a:r>
            <a:r>
              <a:rPr lang="en-US" dirty="0">
                <a:solidFill>
                  <a:srgbClr val="222222"/>
                </a:solidFill>
                <a:latin typeface="Arial"/>
              </a:rPr>
              <a:t>, or any rock that is buried deeply enough, it typically shows </a:t>
            </a:r>
            <a:r>
              <a:rPr lang="en-US" i="1" dirty="0">
                <a:solidFill>
                  <a:srgbClr val="222222"/>
                </a:solidFill>
                <a:latin typeface="Arial"/>
              </a:rPr>
              <a:t>flow folding</a:t>
            </a:r>
            <a:r>
              <a:rPr lang="en-US" dirty="0">
                <a:solidFill>
                  <a:srgbClr val="222222"/>
                </a:solidFill>
                <a:latin typeface="Arial"/>
              </a:rPr>
              <a:t> (also called </a:t>
            </a:r>
            <a:r>
              <a:rPr lang="en-US" i="1" dirty="0">
                <a:solidFill>
                  <a:srgbClr val="222222"/>
                </a:solidFill>
                <a:latin typeface="Arial"/>
              </a:rPr>
              <a:t>passive folding</a:t>
            </a:r>
            <a:r>
              <a:rPr lang="en-US" dirty="0">
                <a:solidFill>
                  <a:srgbClr val="222222"/>
                </a:solidFill>
                <a:latin typeface="Arial"/>
              </a:rPr>
              <a:t>, because little resistance is offered): the strata appear shifted undistorted, assuming any shape impressed upon them by surrounding more rigid rocks..</a:t>
            </a:r>
            <a:r>
              <a:rPr lang="en-US" baseline="30000" dirty="0">
                <a:solidFill>
                  <a:srgbClr val="0B0080"/>
                </a:solidFill>
                <a:latin typeface="Arial"/>
              </a:rPr>
              <a:t> </a:t>
            </a:r>
            <a:r>
              <a:rPr lang="en-US" dirty="0">
                <a:solidFill>
                  <a:srgbClr val="222222"/>
                </a:solidFill>
                <a:latin typeface="Arial"/>
              </a:rPr>
              <a:t> Such folding is also a feature of many igneous intrusions and </a:t>
            </a:r>
            <a:r>
              <a:rPr lang="en-US" dirty="0">
                <a:solidFill>
                  <a:srgbClr val="0B0080"/>
                </a:solidFill>
                <a:latin typeface="Arial"/>
                <a:hlinkClick r:id="rId5" tooltip="Glacier"/>
              </a:rPr>
              <a:t>glacier</a:t>
            </a:r>
            <a:r>
              <a:rPr lang="en-US" dirty="0">
                <a:solidFill>
                  <a:srgbClr val="222222"/>
                </a:solidFill>
                <a:latin typeface="Arial"/>
              </a:rPr>
              <a:t> ice</a:t>
            </a:r>
            <a:endParaRPr lang="ar-IQ" dirty="0"/>
          </a:p>
        </p:txBody>
      </p:sp>
      <p:sp>
        <p:nvSpPr>
          <p:cNvPr id="11" name="عنصر نائب للتاريخ 10">
            <a:extLst>
              <a:ext uri="{FF2B5EF4-FFF2-40B4-BE49-F238E27FC236}">
                <a16:creationId xmlns:a16="http://schemas.microsoft.com/office/drawing/2014/main" id="{A2EF5193-CF16-5B3B-B910-0ED7C85C5E1A}"/>
              </a:ext>
            </a:extLst>
          </p:cNvPr>
          <p:cNvSpPr>
            <a:spLocks noGrp="1"/>
          </p:cNvSpPr>
          <p:nvPr>
            <p:ph type="dt" sz="half" idx="10"/>
          </p:nvPr>
        </p:nvSpPr>
        <p:spPr/>
        <p:txBody>
          <a:bodyPr/>
          <a:lstStyle/>
          <a:p>
            <a:fld id="{377D9F3C-FCBC-4427-9633-12A6868BC99B}" type="datetime8">
              <a:rPr lang="ar-IQ" smtClean="0"/>
              <a:t>09 آذار، 25</a:t>
            </a:fld>
            <a:endParaRPr lang="ar-IQ"/>
          </a:p>
        </p:txBody>
      </p:sp>
    </p:spTree>
    <p:extLst>
      <p:ext uri="{BB962C8B-B14F-4D97-AF65-F5344CB8AC3E}">
        <p14:creationId xmlns:p14="http://schemas.microsoft.com/office/powerpoint/2010/main" val="226403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txBox="1">
            <a:spLocks/>
          </p:cNvSpPr>
          <p:nvPr/>
        </p:nvSpPr>
        <p:spPr>
          <a:xfrm>
            <a:off x="612775" y="228600"/>
            <a:ext cx="8153400" cy="990600"/>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ar-SA">
                <a:solidFill>
                  <a:schemeClr val="tx2">
                    <a:satMod val="130000"/>
                  </a:schemeClr>
                </a:solidFill>
              </a:rPr>
              <a:t>مقارنة الانواع الثلاثة</a:t>
            </a:r>
            <a:endParaRPr lang="en-US" dirty="0">
              <a:solidFill>
                <a:schemeClr val="tx2">
                  <a:satMod val="130000"/>
                </a:schemeClr>
              </a:solidFill>
            </a:endParaRPr>
          </a:p>
        </p:txBody>
      </p:sp>
      <p:sp>
        <p:nvSpPr>
          <p:cNvPr id="3" name="عنصر نائب للمحتوى 2"/>
          <p:cNvSpPr txBox="1">
            <a:spLocks/>
          </p:cNvSpPr>
          <p:nvPr/>
        </p:nvSpPr>
        <p:spPr>
          <a:xfrm>
            <a:off x="1254512" y="590840"/>
            <a:ext cx="10937488" cy="6069039"/>
          </a:xfrm>
          <a:prstGeom prst="rect">
            <a:avLst/>
          </a:prstGeom>
        </p:spPr>
        <p:txBody>
          <a:bodyPr>
            <a:normAutofit fontScale="92500"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283464">
              <a:buFont typeface="Wingdings 2"/>
              <a:buNone/>
              <a:defRPr/>
            </a:pPr>
            <a:endParaRPr lang="en-US" dirty="0"/>
          </a:p>
          <a:p>
            <a:pPr marL="365760" indent="-283464" algn="just">
              <a:buFont typeface="Wingdings 2"/>
              <a:buChar char=""/>
              <a:defRPr/>
            </a:pPr>
            <a:r>
              <a:rPr lang="ar-SA" sz="3400" dirty="0"/>
              <a:t>تحافظ الطبقات الصلدة في </a:t>
            </a:r>
            <a:r>
              <a:rPr lang="ar-SA" sz="3400" b="1" dirty="0"/>
              <a:t>طيات الانثناء</a:t>
            </a:r>
            <a:r>
              <a:rPr lang="ar-SA" sz="3400" dirty="0"/>
              <a:t>  على سمكها الثابت بغض النظر عن موقعها في الطية ,في حين  ان الطبقات غير صلبة قد </a:t>
            </a:r>
            <a:r>
              <a:rPr lang="ar-SA" sz="3400" dirty="0" err="1"/>
              <a:t>تتنحف</a:t>
            </a:r>
            <a:r>
              <a:rPr lang="ar-SA" sz="3400" dirty="0"/>
              <a:t> في الاطراف وتسمك في المفصل . أما الاحافير والتراكيب الرسوبية فلا تتشوه وتحافظ على شكلها الاصلي. تتميز </a:t>
            </a:r>
            <a:r>
              <a:rPr lang="ar-SA" sz="3400" dirty="0" err="1"/>
              <a:t>بنشؤء</a:t>
            </a:r>
            <a:r>
              <a:rPr lang="ar-SA" sz="3400" dirty="0"/>
              <a:t> اثار الخدوش(</a:t>
            </a:r>
            <a:r>
              <a:rPr lang="en-US" sz="3400" dirty="0"/>
              <a:t>(</a:t>
            </a:r>
            <a:r>
              <a:rPr lang="en-US" sz="3400" dirty="0" err="1"/>
              <a:t>slikensides</a:t>
            </a:r>
            <a:r>
              <a:rPr lang="ar-IQ" sz="3400" dirty="0"/>
              <a:t> على سطوح الطبقات.</a:t>
            </a:r>
            <a:endParaRPr lang="en-US" sz="3400" dirty="0"/>
          </a:p>
          <a:p>
            <a:pPr marL="365760" indent="-283464" algn="just">
              <a:buFont typeface="Wingdings 2"/>
              <a:buChar char=""/>
              <a:defRPr/>
            </a:pPr>
            <a:r>
              <a:rPr lang="ar-SA" sz="3400" dirty="0"/>
              <a:t>في أبسط حالات </a:t>
            </a:r>
            <a:r>
              <a:rPr lang="ar-SA" sz="3400" b="1" dirty="0"/>
              <a:t>الطي القصي</a:t>
            </a:r>
            <a:r>
              <a:rPr lang="ar-SA" sz="3400" dirty="0"/>
              <a:t> تتواجد مع الطية تلك المستويات التي حدثت عليها الازاحة. وتحافظ الطبقة المطوية بهذا الاسلوب على سمكها في البلوكات المزاحة، وتحدث ترقق فقط قرب مستويات الازاحة بسبب عملية السحب والاستطالة</a:t>
            </a:r>
            <a:r>
              <a:rPr lang="ar-SA" dirty="0"/>
              <a:t>.</a:t>
            </a:r>
          </a:p>
          <a:p>
            <a:pPr marL="365760" indent="-283464" algn="just">
              <a:buFont typeface="Wingdings 2"/>
              <a:buChar char=""/>
              <a:defRPr/>
            </a:pPr>
            <a:endParaRPr lang="ar-SA" dirty="0"/>
          </a:p>
          <a:p>
            <a:pPr marL="365760" indent="-283464" algn="just">
              <a:buFont typeface="Wingdings 2"/>
              <a:buChar char=""/>
              <a:defRPr/>
            </a:pPr>
            <a:r>
              <a:rPr lang="ar-IQ" dirty="0"/>
              <a:t>ان  السطح المحوري يكون موازي لمستويات القص (أي المستويات التي حدثت عليها الحركة )  في الطي القصي اما الطي بأسلوب الانثناء الانزلاقي يكون المستوي المحوري متعامد(غالبا) مع مستويات القص.</a:t>
            </a:r>
          </a:p>
          <a:p>
            <a:pPr marL="365760" indent="-283464" algn="just">
              <a:buFont typeface="Wingdings 2"/>
              <a:buChar char=""/>
              <a:defRPr/>
            </a:pPr>
            <a:r>
              <a:rPr lang="ar-SA" dirty="0"/>
              <a:t>يتميز </a:t>
            </a:r>
            <a:r>
              <a:rPr lang="ar-SA" b="1" dirty="0"/>
              <a:t> الطي الانسيابي </a:t>
            </a:r>
            <a:r>
              <a:rPr lang="ar-SA" dirty="0"/>
              <a:t> عن بقية الانواع باختلاف شديد في السمك بين الاجنحة والمفصل. أي تثخن في المنطقة المفصلية وترقق في منطقة الاجنحة</a:t>
            </a:r>
            <a:endParaRPr lang="en-US" dirty="0"/>
          </a:p>
        </p:txBody>
      </p:sp>
      <p:sp>
        <p:nvSpPr>
          <p:cNvPr id="4" name="Footer Placeholder 3"/>
          <p:cNvSpPr>
            <a:spLocks noGrp="1"/>
          </p:cNvSpPr>
          <p:nvPr>
            <p:ph type="ftr" sz="quarter" idx="11"/>
          </p:nvPr>
        </p:nvSpPr>
        <p:spPr/>
        <p:txBody>
          <a:bodyPr/>
          <a:lstStyle/>
          <a:p>
            <a:r>
              <a:rPr lang="en-US"/>
              <a:t>Dr.Rabeea Znad</a:t>
            </a:r>
            <a:endParaRPr lang="ar-IQ"/>
          </a:p>
        </p:txBody>
      </p:sp>
      <p:sp>
        <p:nvSpPr>
          <p:cNvPr id="5" name="Slide Number Placeholder 4"/>
          <p:cNvSpPr>
            <a:spLocks noGrp="1"/>
          </p:cNvSpPr>
          <p:nvPr>
            <p:ph type="sldNum" sz="quarter" idx="12"/>
          </p:nvPr>
        </p:nvSpPr>
        <p:spPr/>
        <p:txBody>
          <a:bodyPr/>
          <a:lstStyle/>
          <a:p>
            <a:fld id="{7087462F-A060-4E2A-9149-B4E0DCEFB1F4}" type="slidenum">
              <a:rPr lang="ar-IQ" smtClean="0"/>
              <a:t>13</a:t>
            </a:fld>
            <a:endParaRPr lang="ar-IQ"/>
          </a:p>
        </p:txBody>
      </p:sp>
      <p:sp>
        <p:nvSpPr>
          <p:cNvPr id="6" name="عنصر نائب للتاريخ 5">
            <a:extLst>
              <a:ext uri="{FF2B5EF4-FFF2-40B4-BE49-F238E27FC236}">
                <a16:creationId xmlns:a16="http://schemas.microsoft.com/office/drawing/2014/main" id="{95D33D94-7F29-D81D-5F50-52C4246BA7FB}"/>
              </a:ext>
            </a:extLst>
          </p:cNvPr>
          <p:cNvSpPr>
            <a:spLocks noGrp="1"/>
          </p:cNvSpPr>
          <p:nvPr>
            <p:ph type="dt" sz="half" idx="10"/>
          </p:nvPr>
        </p:nvSpPr>
        <p:spPr/>
        <p:txBody>
          <a:bodyPr/>
          <a:lstStyle/>
          <a:p>
            <a:fld id="{5F41C14A-42C7-46AA-836C-C301B67F07CD}" type="datetime8">
              <a:rPr lang="ar-IQ" smtClean="0"/>
              <a:t>09 آذار، 25</a:t>
            </a:fld>
            <a:endParaRPr lang="ar-IQ"/>
          </a:p>
        </p:txBody>
      </p:sp>
    </p:spTree>
    <p:extLst>
      <p:ext uri="{BB962C8B-B14F-4D97-AF65-F5344CB8AC3E}">
        <p14:creationId xmlns:p14="http://schemas.microsoft.com/office/powerpoint/2010/main" val="701140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0266" y="165098"/>
            <a:ext cx="6426119" cy="461665"/>
          </a:xfrm>
          <a:prstGeom prst="rect">
            <a:avLst/>
          </a:prstGeom>
          <a:noFill/>
        </p:spPr>
        <p:txBody>
          <a:bodyPr wrap="none" rtlCol="1">
            <a:spAutoFit/>
          </a:bodyPr>
          <a:lstStyle/>
          <a:p>
            <a:r>
              <a:rPr lang="en-US" sz="2400" dirty="0"/>
              <a:t>Distinguishing between three types of mechanism</a:t>
            </a:r>
            <a:endParaRPr lang="ar-IQ" sz="2400" dirty="0"/>
          </a:p>
        </p:txBody>
      </p:sp>
      <p:sp>
        <p:nvSpPr>
          <p:cNvPr id="3" name="TextBox 2"/>
          <p:cNvSpPr txBox="1"/>
          <p:nvPr/>
        </p:nvSpPr>
        <p:spPr>
          <a:xfrm>
            <a:off x="241316" y="661430"/>
            <a:ext cx="11861784" cy="646331"/>
          </a:xfrm>
          <a:prstGeom prst="rect">
            <a:avLst/>
          </a:prstGeom>
          <a:noFill/>
        </p:spPr>
        <p:txBody>
          <a:bodyPr wrap="square" rtlCol="1">
            <a:spAutoFit/>
          </a:bodyPr>
          <a:lstStyle/>
          <a:p>
            <a:pPr algn="l"/>
            <a:r>
              <a:rPr lang="en-US" dirty="0"/>
              <a:t>Flexure, shear, and flow folds may be distinguished from one  another by various criteria,</a:t>
            </a:r>
          </a:p>
          <a:p>
            <a:pPr algn="l"/>
            <a:r>
              <a:rPr lang="en-US" dirty="0"/>
              <a:t>recognizing of course, the combinations may occur. </a:t>
            </a:r>
            <a:endParaRPr lang="ar-IQ" dirty="0"/>
          </a:p>
        </p:txBody>
      </p:sp>
      <p:sp>
        <p:nvSpPr>
          <p:cNvPr id="4" name="TextBox 3"/>
          <p:cNvSpPr txBox="1"/>
          <p:nvPr/>
        </p:nvSpPr>
        <p:spPr>
          <a:xfrm>
            <a:off x="139185" y="1294722"/>
            <a:ext cx="12154415" cy="1323439"/>
          </a:xfrm>
          <a:prstGeom prst="rect">
            <a:avLst/>
          </a:prstGeom>
          <a:noFill/>
        </p:spPr>
        <p:txBody>
          <a:bodyPr wrap="square" rtlCol="1">
            <a:spAutoFit/>
          </a:bodyPr>
          <a:lstStyle/>
          <a:p>
            <a:pPr marL="285750" indent="-285750" algn="l" rtl="0">
              <a:buFont typeface="Arial" pitchFamily="34" charset="0"/>
              <a:buChar char="•"/>
            </a:pPr>
            <a:r>
              <a:rPr lang="en-US" sz="2000" dirty="0"/>
              <a:t>In </a:t>
            </a:r>
            <a:r>
              <a:rPr lang="en-US" sz="2000" u="sng" dirty="0">
                <a:effectLst>
                  <a:outerShdw blurRad="38100" dist="38100" dir="2700000" algn="tl">
                    <a:srgbClr val="000000">
                      <a:alpha val="43137"/>
                    </a:srgbClr>
                  </a:outerShdw>
                </a:effectLst>
              </a:rPr>
              <a:t>flexure folds </a:t>
            </a:r>
            <a:r>
              <a:rPr lang="en-US" sz="2000" dirty="0"/>
              <a:t>the beds, especially the competent beds tend to be the same thickness regardless of their position on fold .</a:t>
            </a:r>
          </a:p>
          <a:p>
            <a:pPr marL="285750" indent="-285750" algn="l" rtl="0">
              <a:buFontTx/>
              <a:buChar char="-"/>
            </a:pPr>
            <a:r>
              <a:rPr lang="en-US" sz="2000" dirty="0"/>
              <a:t>The incompetent beds may thin at the limbs and thicken at the hinges. Moreover , fossils and sedimentary structural feature  tend to be undistorted and maintain their original shape .</a:t>
            </a:r>
            <a:endParaRPr lang="ar-IQ" sz="2000" dirty="0"/>
          </a:p>
        </p:txBody>
      </p:sp>
      <p:sp>
        <p:nvSpPr>
          <p:cNvPr id="6" name="TextBox 5"/>
          <p:cNvSpPr txBox="1"/>
          <p:nvPr/>
        </p:nvSpPr>
        <p:spPr>
          <a:xfrm>
            <a:off x="115817" y="2538968"/>
            <a:ext cx="10983983" cy="1015663"/>
          </a:xfrm>
          <a:prstGeom prst="rect">
            <a:avLst/>
          </a:prstGeom>
          <a:noFill/>
        </p:spPr>
        <p:txBody>
          <a:bodyPr wrap="square" rtlCol="1">
            <a:spAutoFit/>
          </a:bodyPr>
          <a:lstStyle/>
          <a:p>
            <a:pPr marL="285750" indent="-285750" algn="l" rtl="0">
              <a:buFont typeface="Arial" pitchFamily="34" charset="0"/>
              <a:buChar char="•"/>
            </a:pPr>
            <a:r>
              <a:rPr lang="en-US" sz="2000" dirty="0"/>
              <a:t>In the simplest cases of </a:t>
            </a:r>
            <a:r>
              <a:rPr lang="en-US" sz="2000" b="1" i="1" u="sng" dirty="0"/>
              <a:t>shear folding </a:t>
            </a:r>
            <a:r>
              <a:rPr lang="en-US" sz="2000" dirty="0"/>
              <a:t>the slip planes are generally visible and the displaced beds have a uniform thickness in all the blocks. But because of drag the beds may be stretched and become thinner near the shear planes.</a:t>
            </a:r>
          </a:p>
        </p:txBody>
      </p:sp>
      <p:sp>
        <p:nvSpPr>
          <p:cNvPr id="9" name="TextBox 8"/>
          <p:cNvSpPr txBox="1"/>
          <p:nvPr/>
        </p:nvSpPr>
        <p:spPr>
          <a:xfrm>
            <a:off x="442130" y="3594100"/>
            <a:ext cx="8092269" cy="707886"/>
          </a:xfrm>
          <a:prstGeom prst="rect">
            <a:avLst/>
          </a:prstGeom>
          <a:noFill/>
        </p:spPr>
        <p:txBody>
          <a:bodyPr wrap="square" rtlCol="1">
            <a:spAutoFit/>
          </a:bodyPr>
          <a:lstStyle/>
          <a:p>
            <a:pPr algn="l" rtl="0"/>
            <a:r>
              <a:rPr lang="en-US" sz="2000" dirty="0"/>
              <a:t>-The axial surface of fold is </a:t>
            </a:r>
            <a:r>
              <a:rPr lang="en-US" sz="2000" b="1" dirty="0"/>
              <a:t>orthogonal</a:t>
            </a:r>
            <a:r>
              <a:rPr lang="en-US" sz="2000" dirty="0"/>
              <a:t> with shear plane  in flexural folds.</a:t>
            </a:r>
          </a:p>
          <a:p>
            <a:pPr algn="l"/>
            <a:r>
              <a:rPr lang="en-US" sz="2000" dirty="0"/>
              <a:t>The axial surface of fold is </a:t>
            </a:r>
            <a:r>
              <a:rPr lang="en-US" sz="2000" b="1" dirty="0"/>
              <a:t>parallel </a:t>
            </a:r>
            <a:r>
              <a:rPr lang="en-US" sz="2000" dirty="0"/>
              <a:t> to the shear plane in shear folds.</a:t>
            </a:r>
          </a:p>
        </p:txBody>
      </p:sp>
      <p:sp>
        <p:nvSpPr>
          <p:cNvPr id="10" name="TextBox 9"/>
          <p:cNvSpPr txBox="1"/>
          <p:nvPr/>
        </p:nvSpPr>
        <p:spPr>
          <a:xfrm>
            <a:off x="-152385" y="4723368"/>
            <a:ext cx="10947385" cy="707886"/>
          </a:xfrm>
          <a:prstGeom prst="rect">
            <a:avLst/>
          </a:prstGeom>
          <a:noFill/>
        </p:spPr>
        <p:txBody>
          <a:bodyPr wrap="square" rtlCol="1">
            <a:spAutoFit/>
          </a:bodyPr>
          <a:lstStyle/>
          <a:p>
            <a:pPr marL="285750" indent="-285750" algn="r" rtl="0">
              <a:buFont typeface="Arial" pitchFamily="34" charset="0"/>
              <a:buChar char="•"/>
            </a:pPr>
            <a:r>
              <a:rPr lang="en-US" sz="2000" b="1" u="sng" dirty="0"/>
              <a:t>Flow folding </a:t>
            </a:r>
            <a:r>
              <a:rPr lang="en-US" sz="2000" dirty="0"/>
              <a:t>may usually be distinguished from flexure and shear folding  because  the  thickness of</a:t>
            </a:r>
          </a:p>
          <a:p>
            <a:pPr marL="285750" indent="-285750" algn="l" rtl="0">
              <a:buFont typeface="Arial" pitchFamily="34" charset="0"/>
              <a:buChar char="•"/>
            </a:pPr>
            <a:r>
              <a:rPr lang="en-US" sz="2000" dirty="0"/>
              <a:t>        each bed is not constant.</a:t>
            </a:r>
            <a:endParaRPr lang="ar-IQ" sz="2000" dirty="0"/>
          </a:p>
        </p:txBody>
      </p:sp>
      <p:sp>
        <p:nvSpPr>
          <p:cNvPr id="11" name="TextBox 10"/>
          <p:cNvSpPr txBox="1"/>
          <p:nvPr/>
        </p:nvSpPr>
        <p:spPr>
          <a:xfrm>
            <a:off x="264918" y="5411437"/>
            <a:ext cx="10182916" cy="400110"/>
          </a:xfrm>
          <a:prstGeom prst="rect">
            <a:avLst/>
          </a:prstGeom>
          <a:noFill/>
        </p:spPr>
        <p:txBody>
          <a:bodyPr wrap="none" rtlCol="1">
            <a:spAutoFit/>
          </a:bodyPr>
          <a:lstStyle/>
          <a:p>
            <a:r>
              <a:rPr lang="en-US" sz="2000" dirty="0"/>
              <a:t>The maximum thickness of the bed is at the hinge: the thickness is greatly reduced on the limbs.</a:t>
            </a:r>
            <a:endParaRPr lang="ar-IQ" sz="2000" dirty="0"/>
          </a:p>
        </p:txBody>
      </p:sp>
      <p:sp>
        <p:nvSpPr>
          <p:cNvPr id="5" name="Footer Placeholder 4"/>
          <p:cNvSpPr>
            <a:spLocks noGrp="1"/>
          </p:cNvSpPr>
          <p:nvPr>
            <p:ph type="ftr" sz="quarter" idx="11"/>
          </p:nvPr>
        </p:nvSpPr>
        <p:spPr/>
        <p:txBody>
          <a:bodyPr/>
          <a:lstStyle/>
          <a:p>
            <a:r>
              <a:rPr lang="en-US"/>
              <a:t>Dr.Rabeea Znad</a:t>
            </a:r>
            <a:endParaRPr lang="ar-IQ"/>
          </a:p>
        </p:txBody>
      </p:sp>
      <p:sp>
        <p:nvSpPr>
          <p:cNvPr id="7" name="Slide Number Placeholder 6"/>
          <p:cNvSpPr>
            <a:spLocks noGrp="1"/>
          </p:cNvSpPr>
          <p:nvPr>
            <p:ph type="sldNum" sz="quarter" idx="12"/>
          </p:nvPr>
        </p:nvSpPr>
        <p:spPr/>
        <p:txBody>
          <a:bodyPr/>
          <a:lstStyle/>
          <a:p>
            <a:fld id="{7087462F-A060-4E2A-9149-B4E0DCEFB1F4}" type="slidenum">
              <a:rPr lang="ar-IQ" smtClean="0"/>
              <a:t>14</a:t>
            </a:fld>
            <a:endParaRPr lang="ar-IQ"/>
          </a:p>
        </p:txBody>
      </p:sp>
      <p:sp>
        <p:nvSpPr>
          <p:cNvPr id="8" name="عنصر نائب للتاريخ 7">
            <a:extLst>
              <a:ext uri="{FF2B5EF4-FFF2-40B4-BE49-F238E27FC236}">
                <a16:creationId xmlns:a16="http://schemas.microsoft.com/office/drawing/2014/main" id="{A7C57F8A-011B-1D7F-9AA1-825C2D84D83E}"/>
              </a:ext>
            </a:extLst>
          </p:cNvPr>
          <p:cNvSpPr>
            <a:spLocks noGrp="1"/>
          </p:cNvSpPr>
          <p:nvPr>
            <p:ph type="dt" sz="half" idx="10"/>
          </p:nvPr>
        </p:nvSpPr>
        <p:spPr/>
        <p:txBody>
          <a:bodyPr/>
          <a:lstStyle/>
          <a:p>
            <a:fld id="{6780610A-2B60-4DC8-ACBD-65C7693619A3}" type="datetime8">
              <a:rPr lang="ar-IQ" smtClean="0"/>
              <a:t>09 آذار، 25</a:t>
            </a:fld>
            <a:endParaRPr lang="ar-IQ"/>
          </a:p>
        </p:txBody>
      </p:sp>
    </p:spTree>
    <p:extLst>
      <p:ext uri="{BB962C8B-B14F-4D97-AF65-F5344CB8AC3E}">
        <p14:creationId xmlns:p14="http://schemas.microsoft.com/office/powerpoint/2010/main" val="3639196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30040" y="2090056"/>
            <a:ext cx="6068941" cy="4188079"/>
            <a:chOff x="2386290" y="836342"/>
            <a:chExt cx="7359998" cy="5441794"/>
          </a:xfrm>
          <a:solidFill>
            <a:schemeClr val="bg1">
              <a:alpha val="97000"/>
            </a:schemeClr>
          </a:solidFill>
        </p:grpSpPr>
        <p:pic>
          <p:nvPicPr>
            <p:cNvPr id="2" name="صورة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55000"/>
            <a:stretch/>
          </p:blipFill>
          <p:spPr>
            <a:xfrm>
              <a:off x="2386290" y="836342"/>
              <a:ext cx="7359998" cy="5441794"/>
            </a:xfrm>
            <a:prstGeom prst="rect">
              <a:avLst/>
            </a:prstGeom>
            <a:grpFill/>
            <a:ln>
              <a:noFill/>
            </a:ln>
          </p:spPr>
        </p:pic>
        <p:sp>
          <p:nvSpPr>
            <p:cNvPr id="3" name="شكل بيضاوي 2"/>
            <p:cNvSpPr/>
            <p:nvPr/>
          </p:nvSpPr>
          <p:spPr>
            <a:xfrm>
              <a:off x="2564781" y="4839629"/>
              <a:ext cx="1003610" cy="3010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grpSp>
      <p:sp>
        <p:nvSpPr>
          <p:cNvPr id="5" name="مربع نص 4"/>
          <p:cNvSpPr txBox="1"/>
          <p:nvPr/>
        </p:nvSpPr>
        <p:spPr>
          <a:xfrm>
            <a:off x="277222" y="851597"/>
            <a:ext cx="11075572" cy="707886"/>
          </a:xfrm>
          <a:prstGeom prst="rect">
            <a:avLst/>
          </a:prstGeom>
          <a:noFill/>
        </p:spPr>
        <p:txBody>
          <a:bodyPr wrap="square" rtlCol="1">
            <a:spAutoFit/>
          </a:bodyPr>
          <a:lstStyle/>
          <a:p>
            <a:r>
              <a:rPr lang="ar-IQ" sz="2000" dirty="0"/>
              <a:t>ان  السطح المحوري يكون موازي لمستويات القص (أي المستويات التي حدثت عليها الحركة ) في الطي القصي  اما الطي بأسلوب </a:t>
            </a:r>
            <a:r>
              <a:rPr lang="ar-IQ" sz="2000" b="1" dirty="0"/>
              <a:t>الانثناء الانزلاقي </a:t>
            </a:r>
            <a:r>
              <a:rPr lang="ar-IQ" sz="2000" dirty="0"/>
              <a:t>يكون السطح المحوري متعامد(غالبا) مع مستويات القص.</a:t>
            </a:r>
          </a:p>
        </p:txBody>
      </p:sp>
      <p:pic>
        <p:nvPicPr>
          <p:cNvPr id="10" name="صورة 9"/>
          <p:cNvPicPr>
            <a:picLocks noChangeAspect="1"/>
          </p:cNvPicPr>
          <p:nvPr/>
        </p:nvPicPr>
        <p:blipFill rotWithShape="1">
          <a:blip r:embed="rId4"/>
          <a:srcRect l="1896" r="1869" b="3555"/>
          <a:stretch/>
        </p:blipFill>
        <p:spPr>
          <a:xfrm>
            <a:off x="6246397" y="1920942"/>
            <a:ext cx="5818910" cy="3748971"/>
          </a:xfrm>
          <a:prstGeom prst="rect">
            <a:avLst/>
          </a:prstGeom>
        </p:spPr>
      </p:pic>
      <p:sp>
        <p:nvSpPr>
          <p:cNvPr id="14" name="شكل حر 13"/>
          <p:cNvSpPr/>
          <p:nvPr/>
        </p:nvSpPr>
        <p:spPr>
          <a:xfrm flipH="1">
            <a:off x="2855624" y="4409333"/>
            <a:ext cx="45719" cy="877566"/>
          </a:xfrm>
          <a:custGeom>
            <a:avLst/>
            <a:gdLst>
              <a:gd name="connsiteX0" fmla="*/ 0 w 76200"/>
              <a:gd name="connsiteY0" fmla="*/ 1463040 h 1463040"/>
              <a:gd name="connsiteX1" fmla="*/ 76200 w 76200"/>
              <a:gd name="connsiteY1" fmla="*/ 0 h 1463040"/>
              <a:gd name="connsiteX2" fmla="*/ 76200 w 76200"/>
              <a:gd name="connsiteY2" fmla="*/ 0 h 1463040"/>
            </a:gdLst>
            <a:ahLst/>
            <a:cxnLst>
              <a:cxn ang="0">
                <a:pos x="connsiteX0" y="connsiteY0"/>
              </a:cxn>
              <a:cxn ang="0">
                <a:pos x="connsiteX1" y="connsiteY1"/>
              </a:cxn>
              <a:cxn ang="0">
                <a:pos x="connsiteX2" y="connsiteY2"/>
              </a:cxn>
            </a:cxnLst>
            <a:rect l="l" t="t" r="r" b="b"/>
            <a:pathLst>
              <a:path w="76200" h="1463040">
                <a:moveTo>
                  <a:pt x="0" y="1463040"/>
                </a:moveTo>
                <a:lnTo>
                  <a:pt x="76200" y="0"/>
                </a:lnTo>
                <a:lnTo>
                  <a:pt x="762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7" name="شكل حر 16"/>
          <p:cNvSpPr/>
          <p:nvPr/>
        </p:nvSpPr>
        <p:spPr>
          <a:xfrm rot="5400000">
            <a:off x="1246754" y="2800463"/>
            <a:ext cx="1323231" cy="1894511"/>
          </a:xfrm>
          <a:custGeom>
            <a:avLst/>
            <a:gdLst>
              <a:gd name="connsiteX0" fmla="*/ 2255520 w 2255520"/>
              <a:gd name="connsiteY0" fmla="*/ 0 h 1645920"/>
              <a:gd name="connsiteX1" fmla="*/ 0 w 2255520"/>
              <a:gd name="connsiteY1" fmla="*/ 1645920 h 1645920"/>
              <a:gd name="connsiteX2" fmla="*/ 0 w 2255520"/>
              <a:gd name="connsiteY2" fmla="*/ 1645920 h 1645920"/>
              <a:gd name="connsiteX3" fmla="*/ 0 w 2255520"/>
              <a:gd name="connsiteY3" fmla="*/ 1645920 h 1645920"/>
            </a:gdLst>
            <a:ahLst/>
            <a:cxnLst>
              <a:cxn ang="0">
                <a:pos x="connsiteX0" y="connsiteY0"/>
              </a:cxn>
              <a:cxn ang="0">
                <a:pos x="connsiteX1" y="connsiteY1"/>
              </a:cxn>
              <a:cxn ang="0">
                <a:pos x="connsiteX2" y="connsiteY2"/>
              </a:cxn>
              <a:cxn ang="0">
                <a:pos x="connsiteX3" y="connsiteY3"/>
              </a:cxn>
            </a:cxnLst>
            <a:rect l="l" t="t" r="r" b="b"/>
            <a:pathLst>
              <a:path w="2255520" h="1645920">
                <a:moveTo>
                  <a:pt x="2255520" y="0"/>
                </a:moveTo>
                <a:lnTo>
                  <a:pt x="0" y="1645920"/>
                </a:lnTo>
                <a:lnTo>
                  <a:pt x="0" y="1645920"/>
                </a:lnTo>
                <a:lnTo>
                  <a:pt x="0" y="16459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cxnSp>
        <p:nvCxnSpPr>
          <p:cNvPr id="9" name="Straight Arrow Connector 8"/>
          <p:cNvCxnSpPr/>
          <p:nvPr/>
        </p:nvCxnSpPr>
        <p:spPr>
          <a:xfrm flipH="1">
            <a:off x="8847118" y="1559483"/>
            <a:ext cx="195282" cy="661203"/>
          </a:xfrm>
          <a:prstGeom prst="straightConnector1">
            <a:avLst/>
          </a:prstGeom>
          <a:ln w="53975">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426058">
            <a:off x="-99484" y="3505683"/>
            <a:ext cx="1698171" cy="369332"/>
          </a:xfrm>
          <a:prstGeom prst="rect">
            <a:avLst/>
          </a:prstGeom>
          <a:noFill/>
        </p:spPr>
        <p:txBody>
          <a:bodyPr wrap="square" rtlCol="1">
            <a:spAutoFit/>
          </a:bodyPr>
          <a:lstStyle/>
          <a:p>
            <a:r>
              <a:rPr lang="ar-IQ" dirty="0"/>
              <a:t>السطح المحوري</a:t>
            </a:r>
          </a:p>
        </p:txBody>
      </p:sp>
      <p:cxnSp>
        <p:nvCxnSpPr>
          <p:cNvPr id="18" name="Straight Connector 17"/>
          <p:cNvCxnSpPr/>
          <p:nvPr/>
        </p:nvCxnSpPr>
        <p:spPr>
          <a:xfrm flipH="1">
            <a:off x="7255826" y="2090056"/>
            <a:ext cx="1294408" cy="862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55825" y="2952302"/>
            <a:ext cx="0" cy="2218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255825" y="4833257"/>
            <a:ext cx="332507" cy="337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550234" y="2090056"/>
            <a:ext cx="0" cy="30876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9681684">
            <a:off x="6939477" y="2217817"/>
            <a:ext cx="1391728" cy="369332"/>
          </a:xfrm>
          <a:prstGeom prst="rect">
            <a:avLst/>
          </a:prstGeom>
          <a:noFill/>
        </p:spPr>
        <p:txBody>
          <a:bodyPr wrap="none" rtlCol="1">
            <a:spAutoFit/>
          </a:bodyPr>
          <a:lstStyle/>
          <a:p>
            <a:r>
              <a:rPr lang="ar-IQ" dirty="0"/>
              <a:t>السطح المحوري</a:t>
            </a:r>
          </a:p>
        </p:txBody>
      </p:sp>
      <p:sp>
        <p:nvSpPr>
          <p:cNvPr id="30" name="TextBox 29"/>
          <p:cNvSpPr txBox="1"/>
          <p:nvPr/>
        </p:nvSpPr>
        <p:spPr>
          <a:xfrm>
            <a:off x="1104782" y="6064385"/>
            <a:ext cx="1970927" cy="369332"/>
          </a:xfrm>
          <a:prstGeom prst="rect">
            <a:avLst/>
          </a:prstGeom>
          <a:noFill/>
        </p:spPr>
        <p:txBody>
          <a:bodyPr wrap="square" rtlCol="1">
            <a:spAutoFit/>
          </a:bodyPr>
          <a:lstStyle/>
          <a:p>
            <a:r>
              <a:rPr lang="en-US" dirty="0"/>
              <a:t>Shear folding</a:t>
            </a:r>
            <a:endParaRPr lang="ar-IQ" dirty="0"/>
          </a:p>
        </p:txBody>
      </p:sp>
      <p:sp>
        <p:nvSpPr>
          <p:cNvPr id="31" name="TextBox 30"/>
          <p:cNvSpPr txBox="1"/>
          <p:nvPr/>
        </p:nvSpPr>
        <p:spPr>
          <a:xfrm>
            <a:off x="7730341" y="5720010"/>
            <a:ext cx="2066799" cy="369332"/>
          </a:xfrm>
          <a:prstGeom prst="rect">
            <a:avLst/>
          </a:prstGeom>
          <a:noFill/>
        </p:spPr>
        <p:txBody>
          <a:bodyPr wrap="square" rtlCol="1">
            <a:spAutoFit/>
          </a:bodyPr>
          <a:lstStyle/>
          <a:p>
            <a:r>
              <a:rPr lang="en-US" dirty="0"/>
              <a:t>Flexural slip folding</a:t>
            </a:r>
            <a:endParaRPr lang="ar-IQ" dirty="0"/>
          </a:p>
        </p:txBody>
      </p:sp>
      <p:sp>
        <p:nvSpPr>
          <p:cNvPr id="19" name="TextBox 18"/>
          <p:cNvSpPr txBox="1"/>
          <p:nvPr/>
        </p:nvSpPr>
        <p:spPr>
          <a:xfrm>
            <a:off x="281778" y="109331"/>
            <a:ext cx="8874074" cy="707886"/>
          </a:xfrm>
          <a:prstGeom prst="rect">
            <a:avLst/>
          </a:prstGeom>
          <a:noFill/>
        </p:spPr>
        <p:txBody>
          <a:bodyPr wrap="square" rtlCol="1">
            <a:spAutoFit/>
          </a:bodyPr>
          <a:lstStyle/>
          <a:p>
            <a:pPr algn="l" rtl="0"/>
            <a:r>
              <a:rPr lang="en-US" sz="2000" dirty="0"/>
              <a:t>-The axial surface of fold is  almost </a:t>
            </a:r>
            <a:r>
              <a:rPr lang="en-US" sz="2000" b="1" dirty="0"/>
              <a:t>orthogonal</a:t>
            </a:r>
            <a:r>
              <a:rPr lang="en-US" sz="2000" dirty="0"/>
              <a:t> with shear plane  in flexural folds.</a:t>
            </a:r>
          </a:p>
          <a:p>
            <a:pPr algn="l"/>
            <a:r>
              <a:rPr lang="en-US" sz="2000" dirty="0"/>
              <a:t>The axial surface of fold is </a:t>
            </a:r>
            <a:r>
              <a:rPr lang="en-US" sz="2000" b="1" dirty="0"/>
              <a:t>parallel </a:t>
            </a:r>
            <a:r>
              <a:rPr lang="en-US" sz="2000" dirty="0"/>
              <a:t> to the shear plane in shear folds.</a:t>
            </a:r>
          </a:p>
        </p:txBody>
      </p:sp>
      <p:sp>
        <p:nvSpPr>
          <p:cNvPr id="6" name="Footer Placeholder 5"/>
          <p:cNvSpPr>
            <a:spLocks noGrp="1"/>
          </p:cNvSpPr>
          <p:nvPr>
            <p:ph type="ftr" sz="quarter" idx="11"/>
          </p:nvPr>
        </p:nvSpPr>
        <p:spPr/>
        <p:txBody>
          <a:bodyPr/>
          <a:lstStyle/>
          <a:p>
            <a:r>
              <a:rPr lang="en-US"/>
              <a:t>Dr.Rabeea Znad</a:t>
            </a:r>
            <a:endParaRPr lang="ar-IQ"/>
          </a:p>
        </p:txBody>
      </p:sp>
      <p:sp>
        <p:nvSpPr>
          <p:cNvPr id="7" name="Slide Number Placeholder 6"/>
          <p:cNvSpPr>
            <a:spLocks noGrp="1"/>
          </p:cNvSpPr>
          <p:nvPr>
            <p:ph type="sldNum" sz="quarter" idx="12"/>
          </p:nvPr>
        </p:nvSpPr>
        <p:spPr/>
        <p:txBody>
          <a:bodyPr/>
          <a:lstStyle/>
          <a:p>
            <a:fld id="{7087462F-A060-4E2A-9149-B4E0DCEFB1F4}" type="slidenum">
              <a:rPr lang="ar-IQ" smtClean="0"/>
              <a:t>15</a:t>
            </a:fld>
            <a:endParaRPr lang="ar-IQ"/>
          </a:p>
        </p:txBody>
      </p:sp>
      <p:cxnSp>
        <p:nvCxnSpPr>
          <p:cNvPr id="11" name="Straight Connector 10"/>
          <p:cNvCxnSpPr/>
          <p:nvPr/>
        </p:nvCxnSpPr>
        <p:spPr>
          <a:xfrm>
            <a:off x="961114" y="3086103"/>
            <a:ext cx="1" cy="1124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08369" y="4760702"/>
            <a:ext cx="947256" cy="549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961115" y="4210957"/>
            <a:ext cx="245387" cy="198378"/>
          </a:xfrm>
          <a:prstGeom prst="line">
            <a:avLst/>
          </a:prstGeom>
        </p:spPr>
        <p:style>
          <a:lnRef idx="1">
            <a:schemeClr val="accent1"/>
          </a:lnRef>
          <a:fillRef idx="0">
            <a:schemeClr val="accent1"/>
          </a:fillRef>
          <a:effectRef idx="0">
            <a:schemeClr val="accent1"/>
          </a:effectRef>
          <a:fontRef idx="minor">
            <a:schemeClr val="tx1"/>
          </a:fontRef>
        </p:style>
      </p:cxnSp>
      <p:sp>
        <p:nvSpPr>
          <p:cNvPr id="8" name="عنصر نائب للتاريخ 7">
            <a:extLst>
              <a:ext uri="{FF2B5EF4-FFF2-40B4-BE49-F238E27FC236}">
                <a16:creationId xmlns:a16="http://schemas.microsoft.com/office/drawing/2014/main" id="{F50484D9-89D5-4CE3-D97D-3F4638484048}"/>
              </a:ext>
            </a:extLst>
          </p:cNvPr>
          <p:cNvSpPr>
            <a:spLocks noGrp="1"/>
          </p:cNvSpPr>
          <p:nvPr>
            <p:ph type="dt" sz="half" idx="10"/>
          </p:nvPr>
        </p:nvSpPr>
        <p:spPr/>
        <p:txBody>
          <a:bodyPr/>
          <a:lstStyle/>
          <a:p>
            <a:fld id="{1EE33B46-0B48-4902-B71E-E74D4292AF76}" type="datetime8">
              <a:rPr lang="ar-IQ" smtClean="0"/>
              <a:t>09 آذار، 25</a:t>
            </a:fld>
            <a:endParaRPr lang="ar-IQ"/>
          </a:p>
        </p:txBody>
      </p:sp>
    </p:spTree>
    <p:extLst>
      <p:ext uri="{BB962C8B-B14F-4D97-AF65-F5344CB8AC3E}">
        <p14:creationId xmlns:p14="http://schemas.microsoft.com/office/powerpoint/2010/main" val="252201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46434" y="1251248"/>
            <a:ext cx="11945566" cy="5262979"/>
          </a:xfrm>
          <a:prstGeom prst="rect">
            <a:avLst/>
          </a:prstGeom>
        </p:spPr>
        <p:txBody>
          <a:bodyPr wrap="square">
            <a:spAutoFit/>
          </a:bodyPr>
          <a:lstStyle/>
          <a:p>
            <a:pPr marL="365760" indent="-283464" algn="just">
              <a:defRPr/>
            </a:pPr>
            <a:r>
              <a:rPr lang="ar-SA" sz="2800" dirty="0"/>
              <a:t>تصنف الطيات حسب منشأها إلى طيات </a:t>
            </a:r>
            <a:r>
              <a:rPr lang="ar-SA" sz="2800" dirty="0" err="1"/>
              <a:t>تكتونية</a:t>
            </a:r>
            <a:r>
              <a:rPr lang="ar-SA" sz="2800" dirty="0"/>
              <a:t> </a:t>
            </a:r>
            <a:r>
              <a:rPr lang="en-US" sz="2800" dirty="0"/>
              <a:t> Tectonic folds</a:t>
            </a:r>
            <a:r>
              <a:rPr lang="ar-SA" sz="2800" dirty="0"/>
              <a:t>وطيات غير </a:t>
            </a:r>
            <a:r>
              <a:rPr lang="ar-SA" sz="2800" dirty="0" err="1"/>
              <a:t>تكتونية</a:t>
            </a:r>
            <a:r>
              <a:rPr lang="ar-SA" sz="2800" b="1" dirty="0"/>
              <a:t> </a:t>
            </a:r>
            <a:r>
              <a:rPr lang="en-US" sz="2800" dirty="0"/>
              <a:t>Nontectonic folds</a:t>
            </a:r>
            <a:r>
              <a:rPr lang="ar-SA" sz="2800" dirty="0"/>
              <a:t> . وتعرف الأولى بأن لها علاقة مباشرة مع الاجهادات العاملة على سطح القشرة الارضية. أما الثانية فتعرف بأن ليس لها علاقة مباشرة مع اجهادات القشرة الارضية وفي أغلب الاحيان تكون مصاحبة للعمليات الرسوبية.</a:t>
            </a:r>
            <a:endParaRPr lang="en-US" sz="2800" dirty="0"/>
          </a:p>
          <a:p>
            <a:pPr marL="82296" algn="just">
              <a:defRPr/>
            </a:pPr>
            <a:r>
              <a:rPr lang="ar-SA" sz="2800" dirty="0"/>
              <a:t> </a:t>
            </a:r>
            <a:r>
              <a:rPr lang="ar-SA" sz="2800" b="1" dirty="0"/>
              <a:t>الطيات </a:t>
            </a:r>
            <a:r>
              <a:rPr lang="ar-SA" sz="2800" b="1" dirty="0" err="1"/>
              <a:t>التكتونية</a:t>
            </a:r>
            <a:r>
              <a:rPr lang="ar-SA" sz="2800" b="1" dirty="0"/>
              <a:t> </a:t>
            </a:r>
            <a:r>
              <a:rPr lang="en-US" sz="2800" b="1" dirty="0"/>
              <a:t>  Tectonic folds </a:t>
            </a:r>
            <a:r>
              <a:rPr lang="ar-SA" sz="2800" dirty="0"/>
              <a:t>جميع الطيات التي درست في هذا الفصل هي </a:t>
            </a:r>
            <a:r>
              <a:rPr lang="ar-SA" sz="2800" dirty="0" err="1"/>
              <a:t>تكتونية</a:t>
            </a:r>
            <a:r>
              <a:rPr lang="ar-SA" sz="2800" dirty="0"/>
              <a:t> المنشأ.</a:t>
            </a:r>
            <a:endParaRPr lang="en-US" sz="2800" dirty="0"/>
          </a:p>
          <a:p>
            <a:pPr marL="82296" algn="just">
              <a:defRPr/>
            </a:pPr>
            <a:endParaRPr lang="en-US" sz="2800" dirty="0"/>
          </a:p>
          <a:p>
            <a:pPr marL="82296">
              <a:defRPr/>
            </a:pPr>
            <a:r>
              <a:rPr lang="ar-SA" sz="2800" dirty="0"/>
              <a:t>والمنشأ </a:t>
            </a:r>
            <a:r>
              <a:rPr lang="ar-SA" sz="2800" dirty="0" err="1"/>
              <a:t>التكتوني</a:t>
            </a:r>
            <a:r>
              <a:rPr lang="ar-SA" sz="2800" dirty="0"/>
              <a:t> يقسم إلى قسمين:</a:t>
            </a:r>
            <a:endParaRPr lang="en-US" sz="2800" dirty="0"/>
          </a:p>
          <a:p>
            <a:pPr marL="82296">
              <a:defRPr/>
            </a:pPr>
            <a:r>
              <a:rPr lang="ar-SA" sz="2800" dirty="0"/>
              <a:t> </a:t>
            </a:r>
            <a:endParaRPr lang="en-US" sz="2800" dirty="0"/>
          </a:p>
          <a:p>
            <a:pPr marL="82296">
              <a:defRPr/>
            </a:pPr>
            <a:r>
              <a:rPr lang="ar-SA" sz="2800" b="1" dirty="0"/>
              <a:t>الاجهادات الأفقية </a:t>
            </a:r>
            <a:r>
              <a:rPr lang="ar-SA" sz="2800" dirty="0"/>
              <a:t>التي تؤثر بشكل موازٍ لسطح الطبقة وتعمل على طي الطبقات كما في اساليب الطي الثلاثة المشروحة سابقاً. </a:t>
            </a:r>
          </a:p>
          <a:p>
            <a:pPr marL="82296">
              <a:defRPr/>
            </a:pPr>
            <a:r>
              <a:rPr lang="ar-SA" sz="2800" dirty="0"/>
              <a:t> </a:t>
            </a:r>
            <a:r>
              <a:rPr lang="ar-SA" sz="2800" b="1" dirty="0"/>
              <a:t>الاجهادات العمودية </a:t>
            </a:r>
            <a:r>
              <a:rPr lang="ar-SA" sz="2800" dirty="0"/>
              <a:t> بعض الطيات تتكون كنتيجة مباشرة للإجهادات أو الحركات العمودية وبعضها تتكون بعلاقة غير مباشرة</a:t>
            </a:r>
            <a:r>
              <a:rPr lang="ar-SA" sz="2400" dirty="0"/>
              <a:t>.</a:t>
            </a:r>
            <a:endParaRPr lang="en-US" sz="2400" dirty="0"/>
          </a:p>
        </p:txBody>
      </p:sp>
      <p:sp>
        <p:nvSpPr>
          <p:cNvPr id="3" name="عنوان 1"/>
          <p:cNvSpPr txBox="1">
            <a:spLocks/>
          </p:cNvSpPr>
          <p:nvPr/>
        </p:nvSpPr>
        <p:spPr>
          <a:xfrm>
            <a:off x="1619672" y="260648"/>
            <a:ext cx="8153400" cy="990600"/>
          </a:xfrm>
          <a:prstGeom prst="rect">
            <a:avLst/>
          </a:prstGeom>
          <a:solidFill>
            <a:schemeClr val="bg1"/>
          </a:solidFill>
          <a:ln>
            <a:solidFill>
              <a:schemeClr val="bg1"/>
            </a:solidFill>
          </a:ln>
        </p:spPr>
        <p:style>
          <a:lnRef idx="1">
            <a:schemeClr val="accent6"/>
          </a:lnRef>
          <a:fillRef idx="2">
            <a:schemeClr val="accent6"/>
          </a:fillRef>
          <a:effectRef idx="1">
            <a:schemeClr val="accent6"/>
          </a:effectRef>
          <a:fontRef idx="minor">
            <a:schemeClr val="dk1"/>
          </a:fontRef>
        </p:style>
        <p:txBody>
          <a:bodyPr>
            <a:normAutofit/>
          </a:bodyPr>
          <a:lstStyle>
            <a:lvl1pPr algn="r" defTabSz="914400" rtl="1"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ar-SA" b="1" dirty="0">
                <a:solidFill>
                  <a:srgbClr val="0070C0"/>
                </a:solidFill>
              </a:rPr>
              <a:t>    منشأ الطيات </a:t>
            </a:r>
            <a:r>
              <a:rPr lang="en-US" b="1" dirty="0">
                <a:solidFill>
                  <a:srgbClr val="0070C0"/>
                </a:solidFill>
              </a:rPr>
              <a:t>Origin of folds</a:t>
            </a:r>
            <a:endParaRPr lang="en-US" dirty="0"/>
          </a:p>
        </p:txBody>
      </p:sp>
      <p:sp>
        <p:nvSpPr>
          <p:cNvPr id="4" name="Footer Placeholder 3"/>
          <p:cNvSpPr>
            <a:spLocks noGrp="1"/>
          </p:cNvSpPr>
          <p:nvPr>
            <p:ph type="ftr" sz="quarter" idx="11"/>
          </p:nvPr>
        </p:nvSpPr>
        <p:spPr/>
        <p:txBody>
          <a:bodyPr/>
          <a:lstStyle/>
          <a:p>
            <a:r>
              <a:rPr lang="en-US"/>
              <a:t>Dr.Rabeea Znad</a:t>
            </a:r>
            <a:endParaRPr lang="ar-IQ"/>
          </a:p>
        </p:txBody>
      </p:sp>
      <p:sp>
        <p:nvSpPr>
          <p:cNvPr id="5" name="Slide Number Placeholder 4"/>
          <p:cNvSpPr>
            <a:spLocks noGrp="1"/>
          </p:cNvSpPr>
          <p:nvPr>
            <p:ph type="sldNum" sz="quarter" idx="12"/>
          </p:nvPr>
        </p:nvSpPr>
        <p:spPr/>
        <p:txBody>
          <a:bodyPr/>
          <a:lstStyle/>
          <a:p>
            <a:fld id="{7087462F-A060-4E2A-9149-B4E0DCEFB1F4}" type="slidenum">
              <a:rPr lang="ar-IQ" smtClean="0"/>
              <a:t>16</a:t>
            </a:fld>
            <a:endParaRPr lang="ar-IQ"/>
          </a:p>
        </p:txBody>
      </p:sp>
      <p:sp>
        <p:nvSpPr>
          <p:cNvPr id="6" name="عنصر نائب للتاريخ 5">
            <a:extLst>
              <a:ext uri="{FF2B5EF4-FFF2-40B4-BE49-F238E27FC236}">
                <a16:creationId xmlns:a16="http://schemas.microsoft.com/office/drawing/2014/main" id="{088668C9-4E90-7A22-A8D2-ACE1DC3725D6}"/>
              </a:ext>
            </a:extLst>
          </p:cNvPr>
          <p:cNvSpPr>
            <a:spLocks noGrp="1"/>
          </p:cNvSpPr>
          <p:nvPr>
            <p:ph type="dt" sz="half" idx="10"/>
          </p:nvPr>
        </p:nvSpPr>
        <p:spPr/>
        <p:txBody>
          <a:bodyPr/>
          <a:lstStyle/>
          <a:p>
            <a:fld id="{EA361A65-3C3F-434C-B253-53E01950FF79}" type="datetime8">
              <a:rPr lang="ar-IQ" smtClean="0"/>
              <a:t>09 آذار، 25</a:t>
            </a:fld>
            <a:endParaRPr lang="ar-IQ"/>
          </a:p>
        </p:txBody>
      </p:sp>
    </p:spTree>
    <p:extLst>
      <p:ext uri="{BB962C8B-B14F-4D97-AF65-F5344CB8AC3E}">
        <p14:creationId xmlns:p14="http://schemas.microsoft.com/office/powerpoint/2010/main" val="1484717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02" y="412234"/>
            <a:ext cx="12393842" cy="1015663"/>
          </a:xfrm>
          <a:prstGeom prst="rect">
            <a:avLst/>
          </a:prstGeom>
          <a:noFill/>
        </p:spPr>
        <p:txBody>
          <a:bodyPr wrap="none" rtlCol="1">
            <a:spAutoFit/>
          </a:bodyPr>
          <a:lstStyle/>
          <a:p>
            <a:pPr algn="l"/>
            <a:r>
              <a:rPr lang="en-US" sz="2000" dirty="0"/>
              <a:t> Folds may be classified as tectonic or nontectonic. </a:t>
            </a:r>
          </a:p>
          <a:p>
            <a:pPr algn="l"/>
            <a:r>
              <a:rPr lang="en-US" sz="2000" dirty="0"/>
              <a:t>those of tectonic origin result more or less directly from forces operating within the earth.</a:t>
            </a:r>
          </a:p>
          <a:p>
            <a:pPr algn="l"/>
            <a:r>
              <a:rPr lang="en-US" sz="2000" dirty="0"/>
              <a:t>those of nontectonic origin are largely the result of superficial processes, often associated with erosion or deposition.</a:t>
            </a:r>
            <a:endParaRPr lang="ar-IQ" sz="2000" dirty="0"/>
          </a:p>
        </p:txBody>
      </p:sp>
      <p:sp>
        <p:nvSpPr>
          <p:cNvPr id="3" name="TextBox 2"/>
          <p:cNvSpPr txBox="1"/>
          <p:nvPr/>
        </p:nvSpPr>
        <p:spPr>
          <a:xfrm>
            <a:off x="304800" y="1407299"/>
            <a:ext cx="12031940" cy="1446550"/>
          </a:xfrm>
          <a:prstGeom prst="rect">
            <a:avLst/>
          </a:prstGeom>
          <a:noFill/>
        </p:spPr>
        <p:txBody>
          <a:bodyPr wrap="square" rtlCol="1">
            <a:spAutoFit/>
          </a:bodyPr>
          <a:lstStyle/>
          <a:p>
            <a:pPr algn="l"/>
            <a:r>
              <a:rPr lang="en-US" sz="2800" b="1" dirty="0"/>
              <a:t>Tectonic origin</a:t>
            </a:r>
          </a:p>
          <a:p>
            <a:pPr algn="l" rtl="0"/>
            <a:r>
              <a:rPr lang="en-US" sz="2000" dirty="0"/>
              <a:t>All previous studied folds are tectonic origin</a:t>
            </a:r>
          </a:p>
          <a:p>
            <a:pPr algn="l" rtl="0"/>
            <a:r>
              <a:rPr lang="en-US" sz="2000" dirty="0"/>
              <a:t>They result from either:- </a:t>
            </a:r>
            <a:r>
              <a:rPr lang="en-US" sz="2000" b="1" i="1" dirty="0"/>
              <a:t>Horizontal Compression </a:t>
            </a:r>
            <a:r>
              <a:rPr lang="en-US" sz="2000" dirty="0"/>
              <a:t>,we mean compressive force acting parallel to surface of the earth. In other word ,the great principle stress axis is horizontal. As the most previous folding  mechanism.</a:t>
            </a:r>
            <a:endParaRPr lang="ar-IQ" sz="2000" dirty="0"/>
          </a:p>
        </p:txBody>
      </p:sp>
      <p:sp>
        <p:nvSpPr>
          <p:cNvPr id="4" name="TextBox 3"/>
          <p:cNvSpPr txBox="1"/>
          <p:nvPr/>
        </p:nvSpPr>
        <p:spPr>
          <a:xfrm>
            <a:off x="325474" y="2939534"/>
            <a:ext cx="8355557" cy="707886"/>
          </a:xfrm>
          <a:prstGeom prst="rect">
            <a:avLst/>
          </a:prstGeom>
          <a:noFill/>
        </p:spPr>
        <p:txBody>
          <a:bodyPr wrap="none" rtlCol="1">
            <a:spAutoFit/>
          </a:bodyPr>
          <a:lstStyle/>
          <a:p>
            <a:r>
              <a:rPr lang="en-US" sz="2000" b="1" i="1" dirty="0"/>
              <a:t>Or Vertical Movement  </a:t>
            </a:r>
            <a:r>
              <a:rPr lang="en-US" sz="2000" dirty="0"/>
              <a:t>some folds are the direct result of vertical movement , </a:t>
            </a:r>
          </a:p>
          <a:p>
            <a:pPr algn="l"/>
            <a:r>
              <a:rPr lang="en-US" sz="2000" dirty="0"/>
              <a:t>other are an indirect product.</a:t>
            </a:r>
            <a:endParaRPr lang="ar-IQ" sz="2000" b="1" i="1" dirty="0"/>
          </a:p>
        </p:txBody>
      </p:sp>
      <p:sp>
        <p:nvSpPr>
          <p:cNvPr id="5" name="Rectangle 4"/>
          <p:cNvSpPr/>
          <p:nvPr/>
        </p:nvSpPr>
        <p:spPr>
          <a:xfrm>
            <a:off x="76200" y="4255364"/>
            <a:ext cx="9334500" cy="707886"/>
          </a:xfrm>
          <a:prstGeom prst="rect">
            <a:avLst/>
          </a:prstGeom>
        </p:spPr>
        <p:txBody>
          <a:bodyPr wrap="square">
            <a:spAutoFit/>
          </a:bodyPr>
          <a:lstStyle/>
          <a:p>
            <a:pPr algn="l" rtl="0"/>
            <a:r>
              <a:rPr lang="en-US" sz="2000" dirty="0"/>
              <a:t>The displacement is forced upon the sediments by fault movement on a preexisting</a:t>
            </a:r>
          </a:p>
          <a:p>
            <a:pPr algn="l" rtl="0"/>
            <a:r>
              <a:rPr lang="en-US" sz="2000" dirty="0"/>
              <a:t>basement fault, and the sediments are soft enough to respond by </a:t>
            </a:r>
            <a:r>
              <a:rPr lang="en-US" sz="2000" dirty="0" err="1"/>
              <a:t>monoclinal</a:t>
            </a:r>
            <a:r>
              <a:rPr lang="en-US" sz="2000" dirty="0"/>
              <a:t> folding</a:t>
            </a:r>
            <a:endParaRPr lang="ar-IQ" sz="2000" dirty="0"/>
          </a:p>
        </p:txBody>
      </p:sp>
      <p:pic>
        <p:nvPicPr>
          <p:cNvPr id="6" name="Picture 5" descr="GR25.jpg"/>
          <p:cNvPicPr>
            <a:picLocks noChangeAspect="1"/>
          </p:cNvPicPr>
          <p:nvPr/>
        </p:nvPicPr>
        <p:blipFill rotWithShape="1">
          <a:blip r:embed="rId2" cstate="print"/>
          <a:srcRect t="35624"/>
          <a:stretch/>
        </p:blipFill>
        <p:spPr>
          <a:xfrm>
            <a:off x="8940800" y="2998064"/>
            <a:ext cx="2895600" cy="3696716"/>
          </a:xfrm>
          <a:prstGeom prst="rect">
            <a:avLst/>
          </a:prstGeom>
        </p:spPr>
      </p:pic>
      <p:sp>
        <p:nvSpPr>
          <p:cNvPr id="7" name="Rectangle 6"/>
          <p:cNvSpPr/>
          <p:nvPr/>
        </p:nvSpPr>
        <p:spPr>
          <a:xfrm>
            <a:off x="342900" y="5506135"/>
            <a:ext cx="8674100" cy="400110"/>
          </a:xfrm>
          <a:prstGeom prst="rect">
            <a:avLst/>
          </a:prstGeom>
        </p:spPr>
        <p:txBody>
          <a:bodyPr wrap="square">
            <a:spAutoFit/>
          </a:bodyPr>
          <a:lstStyle/>
          <a:p>
            <a:pPr algn="l"/>
            <a:r>
              <a:rPr lang="en-US" sz="2000" dirty="0"/>
              <a:t>Forceful intrusion of  shallow magma or salt </a:t>
            </a:r>
            <a:r>
              <a:rPr lang="en-US" sz="2000" dirty="0" err="1"/>
              <a:t>diapirs</a:t>
            </a:r>
            <a:r>
              <a:rPr lang="en-US" sz="2000" dirty="0"/>
              <a:t> can also bend roof layers</a:t>
            </a:r>
            <a:endParaRPr lang="ar-IQ" sz="2000" dirty="0"/>
          </a:p>
        </p:txBody>
      </p:sp>
      <p:sp>
        <p:nvSpPr>
          <p:cNvPr id="9" name="TextBox 8"/>
          <p:cNvSpPr txBox="1"/>
          <p:nvPr/>
        </p:nvSpPr>
        <p:spPr>
          <a:xfrm>
            <a:off x="5236580" y="31234"/>
            <a:ext cx="2339551" cy="523220"/>
          </a:xfrm>
          <a:prstGeom prst="rect">
            <a:avLst/>
          </a:prstGeom>
          <a:noFill/>
        </p:spPr>
        <p:txBody>
          <a:bodyPr wrap="none" rtlCol="1">
            <a:spAutoFit/>
          </a:bodyPr>
          <a:lstStyle/>
          <a:p>
            <a:r>
              <a:rPr lang="en-US" sz="2800" b="1" dirty="0"/>
              <a:t>Origin of Folds</a:t>
            </a:r>
            <a:endParaRPr lang="ar-IQ" sz="2800" b="1" dirty="0"/>
          </a:p>
        </p:txBody>
      </p:sp>
      <p:sp>
        <p:nvSpPr>
          <p:cNvPr id="10" name="Rectangle 9"/>
          <p:cNvSpPr/>
          <p:nvPr/>
        </p:nvSpPr>
        <p:spPr>
          <a:xfrm>
            <a:off x="266699" y="3969435"/>
            <a:ext cx="2635831" cy="369332"/>
          </a:xfrm>
          <a:prstGeom prst="rect">
            <a:avLst/>
          </a:prstGeom>
        </p:spPr>
        <p:txBody>
          <a:bodyPr wrap="square">
            <a:spAutoFit/>
          </a:bodyPr>
          <a:lstStyle/>
          <a:p>
            <a:pPr algn="l" rtl="0"/>
            <a:r>
              <a:rPr lang="en-US" b="1" u="sng" dirty="0"/>
              <a:t>Above reactivated faults</a:t>
            </a:r>
            <a:endParaRPr lang="ar-IQ" b="1" u="sng" dirty="0"/>
          </a:p>
        </p:txBody>
      </p:sp>
      <p:sp>
        <p:nvSpPr>
          <p:cNvPr id="11" name="Rectangle 10"/>
          <p:cNvSpPr/>
          <p:nvPr/>
        </p:nvSpPr>
        <p:spPr>
          <a:xfrm>
            <a:off x="23827" y="5136634"/>
            <a:ext cx="3930691" cy="369332"/>
          </a:xfrm>
          <a:prstGeom prst="rect">
            <a:avLst/>
          </a:prstGeom>
        </p:spPr>
        <p:txBody>
          <a:bodyPr wrap="none">
            <a:spAutoFit/>
          </a:bodyPr>
          <a:lstStyle/>
          <a:p>
            <a:r>
              <a:rPr lang="en-US" b="1" u="sng" dirty="0"/>
              <a:t>Above shallow intrusions or salt </a:t>
            </a:r>
            <a:r>
              <a:rPr lang="en-US" b="1" u="sng" dirty="0" err="1"/>
              <a:t>diapirs</a:t>
            </a:r>
            <a:endParaRPr lang="ar-IQ" b="1" u="sng" dirty="0"/>
          </a:p>
        </p:txBody>
      </p:sp>
      <p:sp>
        <p:nvSpPr>
          <p:cNvPr id="8" name="Footer Placeholder 7"/>
          <p:cNvSpPr>
            <a:spLocks noGrp="1"/>
          </p:cNvSpPr>
          <p:nvPr>
            <p:ph type="ftr" sz="quarter" idx="11"/>
          </p:nvPr>
        </p:nvSpPr>
        <p:spPr/>
        <p:txBody>
          <a:bodyPr/>
          <a:lstStyle/>
          <a:p>
            <a:r>
              <a:rPr lang="en-US" dirty="0" err="1"/>
              <a:t>Dr.Rabeea</a:t>
            </a:r>
            <a:r>
              <a:rPr lang="en-US" dirty="0"/>
              <a:t> </a:t>
            </a:r>
            <a:r>
              <a:rPr lang="en-US" dirty="0" err="1"/>
              <a:t>Znad</a:t>
            </a:r>
            <a:endParaRPr lang="ar-IQ" dirty="0"/>
          </a:p>
        </p:txBody>
      </p:sp>
      <p:sp>
        <p:nvSpPr>
          <p:cNvPr id="12" name="Slide Number Placeholder 11"/>
          <p:cNvSpPr>
            <a:spLocks noGrp="1"/>
          </p:cNvSpPr>
          <p:nvPr>
            <p:ph type="sldNum" sz="quarter" idx="12"/>
          </p:nvPr>
        </p:nvSpPr>
        <p:spPr/>
        <p:txBody>
          <a:bodyPr/>
          <a:lstStyle/>
          <a:p>
            <a:fld id="{7087462F-A060-4E2A-9149-B4E0DCEFB1F4}" type="slidenum">
              <a:rPr lang="ar-IQ" smtClean="0"/>
              <a:t>17</a:t>
            </a:fld>
            <a:endParaRPr lang="ar-IQ"/>
          </a:p>
        </p:txBody>
      </p:sp>
      <p:sp>
        <p:nvSpPr>
          <p:cNvPr id="13" name="TextBox 12"/>
          <p:cNvSpPr txBox="1"/>
          <p:nvPr/>
        </p:nvSpPr>
        <p:spPr>
          <a:xfrm>
            <a:off x="32097" y="3677335"/>
            <a:ext cx="6248634" cy="369332"/>
          </a:xfrm>
          <a:prstGeom prst="rect">
            <a:avLst/>
          </a:prstGeom>
          <a:noFill/>
        </p:spPr>
        <p:txBody>
          <a:bodyPr wrap="none" rtlCol="1">
            <a:spAutoFit/>
          </a:bodyPr>
          <a:lstStyle/>
          <a:p>
            <a:r>
              <a:rPr lang="en-US" dirty="0"/>
              <a:t>Two main situation where folds merge due to vertical movement</a:t>
            </a:r>
            <a:endParaRPr lang="ar-IQ" dirty="0"/>
          </a:p>
        </p:txBody>
      </p:sp>
      <p:sp>
        <p:nvSpPr>
          <p:cNvPr id="14" name="عنصر نائب للتاريخ 13">
            <a:extLst>
              <a:ext uri="{FF2B5EF4-FFF2-40B4-BE49-F238E27FC236}">
                <a16:creationId xmlns:a16="http://schemas.microsoft.com/office/drawing/2014/main" id="{BC1E1321-A43B-8D11-A15D-33A057388981}"/>
              </a:ext>
            </a:extLst>
          </p:cNvPr>
          <p:cNvSpPr>
            <a:spLocks noGrp="1"/>
          </p:cNvSpPr>
          <p:nvPr>
            <p:ph type="dt" sz="half" idx="10"/>
          </p:nvPr>
        </p:nvSpPr>
        <p:spPr/>
        <p:txBody>
          <a:bodyPr/>
          <a:lstStyle/>
          <a:p>
            <a:fld id="{494A7500-789F-4B14-A9E9-1E4BF88FD3C0}" type="datetime8">
              <a:rPr lang="ar-IQ" smtClean="0"/>
              <a:t>09 آذار، 25</a:t>
            </a:fld>
            <a:endParaRPr lang="ar-IQ"/>
          </a:p>
        </p:txBody>
      </p:sp>
    </p:spTree>
    <p:extLst>
      <p:ext uri="{BB962C8B-B14F-4D97-AF65-F5344CB8AC3E}">
        <p14:creationId xmlns:p14="http://schemas.microsoft.com/office/powerpoint/2010/main" val="2074987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36775" y="228600"/>
            <a:ext cx="8153400" cy="990600"/>
          </a:xfrm>
          <a:solidFill>
            <a:schemeClr val="bg1"/>
          </a:solidFill>
          <a:ln>
            <a:solidFill>
              <a:schemeClr val="bg1"/>
            </a:solidFill>
          </a:ln>
        </p:spPr>
        <p:style>
          <a:lnRef idx="1">
            <a:schemeClr val="accent6"/>
          </a:lnRef>
          <a:fillRef idx="2">
            <a:schemeClr val="accent6"/>
          </a:fillRef>
          <a:effectRef idx="1">
            <a:schemeClr val="accent6"/>
          </a:effectRef>
          <a:fontRef idx="minor">
            <a:schemeClr val="dk1"/>
          </a:fontRef>
        </p:style>
        <p:txBody>
          <a:bodyPr>
            <a:normAutofit fontScale="90000"/>
          </a:bodyPr>
          <a:lstStyle/>
          <a:p>
            <a:pPr>
              <a:defRPr/>
            </a:pPr>
            <a:r>
              <a:rPr lang="ar-SA" dirty="0">
                <a:solidFill>
                  <a:srgbClr val="0070C0"/>
                </a:solidFill>
              </a:rPr>
              <a:t>الطيات غير </a:t>
            </a:r>
            <a:r>
              <a:rPr lang="ar-SA" dirty="0" err="1">
                <a:solidFill>
                  <a:srgbClr val="0070C0"/>
                </a:solidFill>
              </a:rPr>
              <a:t>التكتونية</a:t>
            </a:r>
            <a:r>
              <a:rPr lang="ar-SA" dirty="0">
                <a:solidFill>
                  <a:srgbClr val="0070C0"/>
                </a:solidFill>
              </a:rPr>
              <a:t> </a:t>
            </a:r>
            <a:r>
              <a:rPr lang="en-US" dirty="0">
                <a:solidFill>
                  <a:srgbClr val="0070C0"/>
                </a:solidFill>
              </a:rPr>
              <a:t>  nontectonic folds </a:t>
            </a:r>
          </a:p>
        </p:txBody>
      </p:sp>
      <p:sp>
        <p:nvSpPr>
          <p:cNvPr id="3" name="عنصر نائب للمحتوى 2"/>
          <p:cNvSpPr>
            <a:spLocks noGrp="1"/>
          </p:cNvSpPr>
          <p:nvPr>
            <p:ph sz="quarter" idx="1"/>
          </p:nvPr>
        </p:nvSpPr>
        <p:spPr>
          <a:xfrm>
            <a:off x="2136775" y="1600200"/>
            <a:ext cx="8153400" cy="4495800"/>
          </a:xfrm>
          <a:solidFill>
            <a:schemeClr val="bg1"/>
          </a:solidFill>
          <a:ln>
            <a:solidFill>
              <a:schemeClr val="bg1"/>
            </a:solidFill>
          </a:ln>
        </p:spPr>
        <p:style>
          <a:lnRef idx="1">
            <a:schemeClr val="accent6"/>
          </a:lnRef>
          <a:fillRef idx="2">
            <a:schemeClr val="accent6"/>
          </a:fillRef>
          <a:effectRef idx="1">
            <a:schemeClr val="accent6"/>
          </a:effectRef>
          <a:fontRef idx="minor">
            <a:schemeClr val="dk1"/>
          </a:fontRef>
        </p:style>
        <p:txBody>
          <a:bodyPr>
            <a:normAutofit/>
          </a:bodyPr>
          <a:lstStyle/>
          <a:p>
            <a:pPr marL="365760" indent="-283464">
              <a:buFont typeface="Wingdings 2"/>
              <a:buChar char=""/>
              <a:defRPr/>
            </a:pPr>
            <a:r>
              <a:rPr lang="ar-SA" dirty="0"/>
              <a:t>وهي التي ليس لها علاقة مباشرة مع الاجهادات العاملة في القشرة </a:t>
            </a:r>
            <a:r>
              <a:rPr lang="ar-SA" dirty="0" err="1"/>
              <a:t>الارضية.ومن</a:t>
            </a:r>
            <a:r>
              <a:rPr lang="ar-SA" dirty="0"/>
              <a:t> هذه التراكيب:</a:t>
            </a:r>
            <a:endParaRPr lang="en-US" dirty="0"/>
          </a:p>
          <a:p>
            <a:pPr marL="365760" indent="-283464">
              <a:buFont typeface="Wingdings 2"/>
              <a:buChar char=""/>
              <a:defRPr/>
            </a:pPr>
            <a:r>
              <a:rPr lang="ar-SA" b="1" dirty="0"/>
              <a:t>1</a:t>
            </a:r>
            <a:r>
              <a:rPr lang="ar-SA" dirty="0"/>
              <a:t>- </a:t>
            </a:r>
            <a:r>
              <a:rPr lang="ar-SA" b="1" dirty="0"/>
              <a:t>زحف جوانب التلال </a:t>
            </a:r>
            <a:r>
              <a:rPr lang="en-US" b="1" dirty="0"/>
              <a:t>Hillside creep</a:t>
            </a:r>
            <a:r>
              <a:rPr lang="ar-SA" dirty="0"/>
              <a:t>    </a:t>
            </a:r>
          </a:p>
          <a:p>
            <a:pPr marL="365760" indent="-283464">
              <a:buFont typeface="Wingdings 2"/>
              <a:buChar char=""/>
              <a:defRPr/>
            </a:pPr>
            <a:r>
              <a:rPr lang="ar-SA" b="1" dirty="0"/>
              <a:t>2</a:t>
            </a:r>
            <a:r>
              <a:rPr lang="ar-SA" dirty="0"/>
              <a:t>- </a:t>
            </a:r>
            <a:r>
              <a:rPr lang="ar-SA" b="1" dirty="0"/>
              <a:t>تركيب الانهيار </a:t>
            </a:r>
            <a:r>
              <a:rPr lang="en-US" b="1" dirty="0"/>
              <a:t>Collapse structure</a:t>
            </a:r>
            <a:r>
              <a:rPr lang="ar-SA" b="1" dirty="0"/>
              <a:t> </a:t>
            </a:r>
            <a:endParaRPr lang="en-US" dirty="0"/>
          </a:p>
          <a:p>
            <a:pPr marL="365760" indent="-283464">
              <a:buFont typeface="Wingdings 2"/>
              <a:buChar char=""/>
              <a:defRPr/>
            </a:pPr>
            <a:r>
              <a:rPr lang="ar-SA" b="1" dirty="0"/>
              <a:t>3- الثلاجات </a:t>
            </a:r>
            <a:r>
              <a:rPr lang="en-US" b="1" dirty="0"/>
              <a:t>Glacial ice</a:t>
            </a:r>
            <a:r>
              <a:rPr lang="ar-SA" b="1" dirty="0"/>
              <a:t>                 </a:t>
            </a:r>
          </a:p>
          <a:p>
            <a:pPr marL="365760" indent="-283464">
              <a:buFont typeface="Wingdings 2"/>
              <a:buChar char=""/>
              <a:defRPr/>
            </a:pPr>
            <a:r>
              <a:rPr lang="ar-SA" b="1" dirty="0"/>
              <a:t>4-المحاليل </a:t>
            </a:r>
            <a:r>
              <a:rPr lang="en-US" b="1" dirty="0"/>
              <a:t>Solution</a:t>
            </a:r>
            <a:r>
              <a:rPr lang="ar-SA" b="1" dirty="0"/>
              <a:t> </a:t>
            </a:r>
            <a:endParaRPr lang="en-US" dirty="0"/>
          </a:p>
          <a:p>
            <a:pPr marL="365760" indent="-283464">
              <a:buFont typeface="Wingdings 2"/>
              <a:buChar char=""/>
              <a:defRPr/>
            </a:pPr>
            <a:r>
              <a:rPr lang="ar-SA" b="1" dirty="0"/>
              <a:t>5- التراص التفاضلي للرسوبيات </a:t>
            </a:r>
            <a:r>
              <a:rPr lang="en-US" b="1" dirty="0"/>
              <a:t>Differential Compaction of sediments</a:t>
            </a:r>
          </a:p>
          <a:p>
            <a:pPr marL="365760" indent="-283464">
              <a:buFont typeface="Wingdings 2"/>
              <a:buChar char=""/>
              <a:defRPr/>
            </a:pPr>
            <a:r>
              <a:rPr lang="ar-IQ" b="1" dirty="0"/>
              <a:t>6-الطيات المتزامنة مع الترسيب</a:t>
            </a:r>
            <a:r>
              <a:rPr lang="ar-SA" b="1" dirty="0"/>
              <a:t> </a:t>
            </a:r>
            <a:r>
              <a:rPr lang="en-US" b="1" dirty="0" err="1"/>
              <a:t>Synsedimentary</a:t>
            </a:r>
            <a:r>
              <a:rPr lang="en-US" b="1" dirty="0"/>
              <a:t> Folds</a:t>
            </a:r>
            <a:endParaRPr lang="en-US" dirty="0"/>
          </a:p>
          <a:p>
            <a:pPr marL="365760" indent="-283464">
              <a:buFont typeface="Wingdings 2"/>
              <a:buChar char=""/>
              <a:defRPr/>
            </a:pPr>
            <a:endParaRPr lang="en-US" dirty="0"/>
          </a:p>
        </p:txBody>
      </p:sp>
      <p:sp>
        <p:nvSpPr>
          <p:cNvPr id="4" name="Footer Placeholder 3"/>
          <p:cNvSpPr>
            <a:spLocks noGrp="1"/>
          </p:cNvSpPr>
          <p:nvPr>
            <p:ph type="ftr" sz="quarter" idx="11"/>
          </p:nvPr>
        </p:nvSpPr>
        <p:spPr/>
        <p:txBody>
          <a:bodyPr/>
          <a:lstStyle/>
          <a:p>
            <a:r>
              <a:rPr lang="en-US"/>
              <a:t>Dr.Rabeea Znad</a:t>
            </a:r>
            <a:endParaRPr lang="ar-IQ"/>
          </a:p>
        </p:txBody>
      </p:sp>
      <p:sp>
        <p:nvSpPr>
          <p:cNvPr id="5" name="Slide Number Placeholder 4"/>
          <p:cNvSpPr>
            <a:spLocks noGrp="1"/>
          </p:cNvSpPr>
          <p:nvPr>
            <p:ph type="sldNum" sz="quarter" idx="12"/>
          </p:nvPr>
        </p:nvSpPr>
        <p:spPr/>
        <p:txBody>
          <a:bodyPr/>
          <a:lstStyle/>
          <a:p>
            <a:fld id="{7087462F-A060-4E2A-9149-B4E0DCEFB1F4}" type="slidenum">
              <a:rPr lang="ar-IQ" smtClean="0"/>
              <a:t>18</a:t>
            </a:fld>
            <a:endParaRPr lang="ar-IQ"/>
          </a:p>
        </p:txBody>
      </p:sp>
      <p:sp>
        <p:nvSpPr>
          <p:cNvPr id="6" name="عنصر نائب للتاريخ 5">
            <a:extLst>
              <a:ext uri="{FF2B5EF4-FFF2-40B4-BE49-F238E27FC236}">
                <a16:creationId xmlns:a16="http://schemas.microsoft.com/office/drawing/2014/main" id="{777B488B-34F4-65A6-600D-71932A1C32B9}"/>
              </a:ext>
            </a:extLst>
          </p:cNvPr>
          <p:cNvSpPr>
            <a:spLocks noGrp="1"/>
          </p:cNvSpPr>
          <p:nvPr>
            <p:ph type="dt" sz="half" idx="10"/>
          </p:nvPr>
        </p:nvSpPr>
        <p:spPr/>
        <p:txBody>
          <a:bodyPr/>
          <a:lstStyle/>
          <a:p>
            <a:fld id="{011CE070-61CA-49D5-A105-4DC7C4086340}" type="datetime8">
              <a:rPr lang="ar-IQ" smtClean="0"/>
              <a:t>09 آذار، 25</a:t>
            </a:fld>
            <a:endParaRPr lang="ar-IQ"/>
          </a:p>
        </p:txBody>
      </p:sp>
    </p:spTree>
    <p:extLst>
      <p:ext uri="{BB962C8B-B14F-4D97-AF65-F5344CB8AC3E}">
        <p14:creationId xmlns:p14="http://schemas.microsoft.com/office/powerpoint/2010/main" val="130724311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9292" y="292100"/>
            <a:ext cx="2806539" cy="523220"/>
          </a:xfrm>
          <a:prstGeom prst="rect">
            <a:avLst/>
          </a:prstGeom>
          <a:noFill/>
        </p:spPr>
        <p:txBody>
          <a:bodyPr wrap="none" rtlCol="1">
            <a:spAutoFit/>
          </a:bodyPr>
          <a:lstStyle/>
          <a:p>
            <a:r>
              <a:rPr lang="en-US" sz="2800" b="1" dirty="0"/>
              <a:t>Nontectonic folds</a:t>
            </a:r>
            <a:endParaRPr lang="ar-IQ" sz="2800" b="1" dirty="0"/>
          </a:p>
        </p:txBody>
      </p:sp>
      <p:sp>
        <p:nvSpPr>
          <p:cNvPr id="3" name="TextBox 2"/>
          <p:cNvSpPr txBox="1"/>
          <p:nvPr/>
        </p:nvSpPr>
        <p:spPr>
          <a:xfrm>
            <a:off x="169288" y="824468"/>
            <a:ext cx="10824373" cy="1569660"/>
          </a:xfrm>
          <a:prstGeom prst="rect">
            <a:avLst/>
          </a:prstGeom>
          <a:noFill/>
        </p:spPr>
        <p:txBody>
          <a:bodyPr wrap="none" rtlCol="1">
            <a:spAutoFit/>
          </a:bodyPr>
          <a:lstStyle/>
          <a:p>
            <a:pPr algn="l" rtl="0"/>
            <a:r>
              <a:rPr lang="en-US" sz="2400" dirty="0"/>
              <a:t>Processes operating at or near surface of the earth , especially in relation to erosion , </a:t>
            </a:r>
          </a:p>
          <a:p>
            <a:pPr algn="l" rtl="0"/>
            <a:r>
              <a:rPr lang="en-US" sz="2400" dirty="0"/>
              <a:t>may cause deformation.</a:t>
            </a:r>
          </a:p>
          <a:p>
            <a:pPr algn="l" rtl="0"/>
            <a:r>
              <a:rPr lang="en-US" sz="2400" dirty="0"/>
              <a:t>the resulting structural features are  not  only of interest in themselves,</a:t>
            </a:r>
          </a:p>
          <a:p>
            <a:pPr algn="l" rtl="0"/>
            <a:r>
              <a:rPr lang="en-US" sz="2400" dirty="0"/>
              <a:t> but may confused by the unwary with tectonic features.</a:t>
            </a:r>
            <a:endParaRPr lang="ar-IQ" sz="2400" dirty="0"/>
          </a:p>
        </p:txBody>
      </p:sp>
      <p:sp>
        <p:nvSpPr>
          <p:cNvPr id="4" name="Rectangle 3"/>
          <p:cNvSpPr/>
          <p:nvPr/>
        </p:nvSpPr>
        <p:spPr>
          <a:xfrm>
            <a:off x="939800" y="3111838"/>
            <a:ext cx="8534400" cy="2308324"/>
          </a:xfrm>
          <a:prstGeom prst="rect">
            <a:avLst/>
          </a:prstGeom>
        </p:spPr>
        <p:txBody>
          <a:bodyPr wrap="square">
            <a:spAutoFit/>
          </a:bodyPr>
          <a:lstStyle/>
          <a:p>
            <a:pPr marL="365760" indent="-283464" algn="l" rtl="0">
              <a:buFont typeface="Wingdings 2"/>
              <a:buChar char=""/>
              <a:defRPr/>
            </a:pPr>
            <a:r>
              <a:rPr lang="en-US" sz="2400" b="1" dirty="0"/>
              <a:t>Hillside creep</a:t>
            </a:r>
            <a:r>
              <a:rPr lang="ar-SA" sz="2400" dirty="0"/>
              <a:t> </a:t>
            </a:r>
            <a:r>
              <a:rPr lang="ar-SA" sz="2400" b="1" dirty="0"/>
              <a:t>زحف جوانب التلال</a:t>
            </a:r>
            <a:r>
              <a:rPr lang="ar-SA" sz="2400" dirty="0"/>
              <a:t> </a:t>
            </a:r>
          </a:p>
          <a:p>
            <a:pPr marL="365760" indent="-283464" algn="l" rtl="0">
              <a:buFont typeface="Wingdings 2"/>
              <a:buChar char=""/>
              <a:defRPr/>
            </a:pPr>
            <a:r>
              <a:rPr lang="en-US" sz="2400" b="1" dirty="0"/>
              <a:t> </a:t>
            </a:r>
            <a:r>
              <a:rPr lang="en-US" sz="2400" b="1" dirty="0" err="1"/>
              <a:t>Garvty</a:t>
            </a:r>
            <a:r>
              <a:rPr lang="en-US" sz="2400" b="1" dirty="0"/>
              <a:t> sliding-Collapse structure</a:t>
            </a:r>
            <a:r>
              <a:rPr lang="ar-SA" sz="2400" b="1" dirty="0"/>
              <a:t> </a:t>
            </a:r>
            <a:r>
              <a:rPr lang="ar-SA" sz="2400" dirty="0"/>
              <a:t>- </a:t>
            </a:r>
            <a:r>
              <a:rPr lang="ar-SA" sz="2400" b="1" dirty="0"/>
              <a:t>تركيب الانهيار </a:t>
            </a:r>
            <a:endParaRPr lang="en-US" sz="2400" dirty="0"/>
          </a:p>
          <a:p>
            <a:pPr marL="365760" indent="-283464" algn="l" rtl="0">
              <a:buFont typeface="Wingdings 2"/>
              <a:buChar char=""/>
              <a:defRPr/>
            </a:pPr>
            <a:r>
              <a:rPr lang="en-US" sz="2400" b="1" dirty="0"/>
              <a:t>Glacial ice</a:t>
            </a:r>
            <a:r>
              <a:rPr lang="ar-SA" sz="2400" b="1" dirty="0"/>
              <a:t> - الثلاجات     </a:t>
            </a:r>
          </a:p>
          <a:p>
            <a:pPr marL="365760" indent="-283464" algn="l" rtl="0">
              <a:buFont typeface="Wingdings 2"/>
              <a:buChar char=""/>
              <a:defRPr/>
            </a:pPr>
            <a:r>
              <a:rPr lang="en-US" sz="2400" b="1" dirty="0"/>
              <a:t>Solution</a:t>
            </a:r>
            <a:r>
              <a:rPr lang="ar-SA" sz="2400" b="1" dirty="0"/>
              <a:t> </a:t>
            </a:r>
            <a:r>
              <a:rPr lang="en-US" sz="2400" b="1" dirty="0"/>
              <a:t>-</a:t>
            </a:r>
            <a:r>
              <a:rPr lang="ar-IQ" sz="2400" b="1" dirty="0"/>
              <a:t>المحاليل</a:t>
            </a:r>
            <a:endParaRPr lang="en-US" sz="2400" dirty="0"/>
          </a:p>
          <a:p>
            <a:pPr marL="365760" indent="-283464" algn="l" rtl="0">
              <a:buFont typeface="Wingdings 2"/>
              <a:buChar char=""/>
              <a:defRPr/>
            </a:pPr>
            <a:r>
              <a:rPr lang="en-US" sz="2400" b="1" dirty="0"/>
              <a:t>Differential compaction of sediments</a:t>
            </a:r>
            <a:r>
              <a:rPr lang="ar-SA" sz="2400" b="1" dirty="0"/>
              <a:t> - التراص التفاضلي للرسوبيات </a:t>
            </a:r>
            <a:endParaRPr lang="en-US" sz="2400" b="1" dirty="0"/>
          </a:p>
          <a:p>
            <a:pPr marL="365760" indent="-283464" algn="l" rtl="0">
              <a:buFont typeface="Wingdings 2"/>
              <a:buChar char=""/>
              <a:defRPr/>
            </a:pPr>
            <a:r>
              <a:rPr lang="en-US" sz="2400" b="1" dirty="0" err="1"/>
              <a:t>Synsedimentary</a:t>
            </a:r>
            <a:r>
              <a:rPr lang="en-US" sz="2400" b="1" dirty="0"/>
              <a:t> folds</a:t>
            </a:r>
            <a:r>
              <a:rPr lang="ar-IQ" sz="2400" b="1" dirty="0"/>
              <a:t> -الطيات المتزامنة مع الترسيب</a:t>
            </a:r>
            <a:r>
              <a:rPr lang="ar-SA" sz="2400" b="1" dirty="0"/>
              <a:t> </a:t>
            </a:r>
            <a:endParaRPr lang="en-US" sz="2400" dirty="0"/>
          </a:p>
        </p:txBody>
      </p:sp>
      <p:sp>
        <p:nvSpPr>
          <p:cNvPr id="5" name="Footer Placeholder 4"/>
          <p:cNvSpPr>
            <a:spLocks noGrp="1"/>
          </p:cNvSpPr>
          <p:nvPr>
            <p:ph type="ftr" sz="quarter" idx="11"/>
          </p:nvPr>
        </p:nvSpPr>
        <p:spPr/>
        <p:txBody>
          <a:bodyPr/>
          <a:lstStyle/>
          <a:p>
            <a:r>
              <a:rPr lang="en-US"/>
              <a:t>Dr.Rabeea Znad</a:t>
            </a:r>
            <a:endParaRPr lang="ar-IQ"/>
          </a:p>
        </p:txBody>
      </p:sp>
      <p:sp>
        <p:nvSpPr>
          <p:cNvPr id="6" name="Slide Number Placeholder 5"/>
          <p:cNvSpPr>
            <a:spLocks noGrp="1"/>
          </p:cNvSpPr>
          <p:nvPr>
            <p:ph type="sldNum" sz="quarter" idx="12"/>
          </p:nvPr>
        </p:nvSpPr>
        <p:spPr/>
        <p:txBody>
          <a:bodyPr/>
          <a:lstStyle/>
          <a:p>
            <a:fld id="{7087462F-A060-4E2A-9149-B4E0DCEFB1F4}" type="slidenum">
              <a:rPr lang="ar-IQ" smtClean="0"/>
              <a:t>19</a:t>
            </a:fld>
            <a:endParaRPr lang="ar-IQ"/>
          </a:p>
        </p:txBody>
      </p:sp>
      <p:sp>
        <p:nvSpPr>
          <p:cNvPr id="7" name="عنصر نائب للتاريخ 6">
            <a:extLst>
              <a:ext uri="{FF2B5EF4-FFF2-40B4-BE49-F238E27FC236}">
                <a16:creationId xmlns:a16="http://schemas.microsoft.com/office/drawing/2014/main" id="{2445371B-A029-2A01-6A70-D7F1024BB9A7}"/>
              </a:ext>
            </a:extLst>
          </p:cNvPr>
          <p:cNvSpPr>
            <a:spLocks noGrp="1"/>
          </p:cNvSpPr>
          <p:nvPr>
            <p:ph type="dt" sz="half" idx="10"/>
          </p:nvPr>
        </p:nvSpPr>
        <p:spPr/>
        <p:txBody>
          <a:bodyPr/>
          <a:lstStyle/>
          <a:p>
            <a:fld id="{20144BF7-EED4-481B-9267-EFA4E5D397F4}" type="datetime8">
              <a:rPr lang="ar-IQ" smtClean="0"/>
              <a:t>09 آذار، 25</a:t>
            </a:fld>
            <a:endParaRPr lang="ar-IQ"/>
          </a:p>
        </p:txBody>
      </p:sp>
    </p:spTree>
    <p:extLst>
      <p:ext uri="{BB962C8B-B14F-4D97-AF65-F5344CB8AC3E}">
        <p14:creationId xmlns:p14="http://schemas.microsoft.com/office/powerpoint/2010/main" val="813354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txBox="1">
            <a:spLocks/>
          </p:cNvSpPr>
          <p:nvPr/>
        </p:nvSpPr>
        <p:spPr>
          <a:xfrm>
            <a:off x="1644650" y="214313"/>
            <a:ext cx="7499350" cy="114300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070C0"/>
                </a:solidFill>
              </a:rPr>
              <a:t>1</a:t>
            </a:r>
            <a:r>
              <a:rPr lang="ar-SA" sz="2000" dirty="0">
                <a:solidFill>
                  <a:srgbClr val="0070C0"/>
                </a:solidFill>
                <a:latin typeface="Simplified Arabic" panose="02020603050405020304" pitchFamily="18" charset="-78"/>
                <a:cs typeface="Simplified Arabic" panose="02020603050405020304" pitchFamily="18" charset="-78"/>
              </a:rPr>
              <a:t>- الطي بالانثناء </a:t>
            </a:r>
            <a:r>
              <a:rPr lang="en-US" sz="2000" dirty="0">
                <a:solidFill>
                  <a:srgbClr val="0070C0"/>
                </a:solidFill>
                <a:cs typeface="Arial" panose="020B0604020202020204" pitchFamily="34" charset="0"/>
              </a:rPr>
              <a:t>Flexure folding</a:t>
            </a:r>
          </a:p>
        </p:txBody>
      </p:sp>
      <p:sp>
        <p:nvSpPr>
          <p:cNvPr id="3" name="عنصر نائب للمحتوى 2"/>
          <p:cNvSpPr txBox="1">
            <a:spLocks/>
          </p:cNvSpPr>
          <p:nvPr/>
        </p:nvSpPr>
        <p:spPr>
          <a:xfrm>
            <a:off x="192074" y="577035"/>
            <a:ext cx="11999926" cy="1285248"/>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ar-SA" sz="2000" dirty="0">
                <a:latin typeface="Simplified Arabic" pitchFamily="18" charset="-78"/>
                <a:cs typeface="Simplified Arabic" pitchFamily="18" charset="-78"/>
              </a:rPr>
              <a:t>  </a:t>
            </a:r>
            <a:r>
              <a:rPr lang="ar-IQ" sz="2000" dirty="0">
                <a:latin typeface="Simplified Arabic" pitchFamily="18" charset="-78"/>
                <a:cs typeface="Simplified Arabic" pitchFamily="18" charset="-78"/>
              </a:rPr>
              <a:t>يحدث </a:t>
            </a:r>
            <a:r>
              <a:rPr lang="ar-SA" sz="2000" dirty="0">
                <a:latin typeface="Simplified Arabic" pitchFamily="18" charset="-78"/>
                <a:cs typeface="Simplified Arabic" pitchFamily="18" charset="-78"/>
              </a:rPr>
              <a:t>هذا الأسلوب من الطي </a:t>
            </a:r>
            <a:r>
              <a:rPr lang="ar-IQ" sz="2000" dirty="0">
                <a:latin typeface="Simplified Arabic" pitchFamily="18" charset="-78"/>
                <a:cs typeface="Simplified Arabic" pitchFamily="18" charset="-78"/>
              </a:rPr>
              <a:t>عند </a:t>
            </a:r>
            <a:r>
              <a:rPr lang="ar-SA" sz="2000" dirty="0">
                <a:latin typeface="Simplified Arabic" pitchFamily="18" charset="-78"/>
                <a:cs typeface="Simplified Arabic" pitchFamily="18" charset="-78"/>
              </a:rPr>
              <a:t>تعرض طبقات افقية إلى إجهادات </a:t>
            </a:r>
            <a:r>
              <a:rPr lang="ar-IQ" sz="2000" dirty="0">
                <a:latin typeface="Simplified Arabic" pitchFamily="18" charset="-78"/>
                <a:cs typeface="Simplified Arabic" pitchFamily="18" charset="-78"/>
              </a:rPr>
              <a:t>موازية لسطح الطبقة فانها</a:t>
            </a:r>
            <a:r>
              <a:rPr lang="ar-SA" sz="2000" dirty="0">
                <a:latin typeface="Simplified Arabic" pitchFamily="18" charset="-78"/>
                <a:cs typeface="Simplified Arabic" pitchFamily="18" charset="-78"/>
              </a:rPr>
              <a:t> تؤدي إلى ثني هذه الطبقة.</a:t>
            </a:r>
            <a:endParaRPr lang="ar-IQ" sz="2000" dirty="0">
              <a:latin typeface="Simplified Arabic" pitchFamily="18" charset="-78"/>
              <a:cs typeface="Simplified Arabic" pitchFamily="18" charset="-78"/>
            </a:endParaRPr>
          </a:p>
          <a:p>
            <a:pPr marL="0" indent="0">
              <a:buNone/>
              <a:defRPr/>
            </a:pPr>
            <a:r>
              <a:rPr lang="ar-SA" sz="2000" dirty="0">
                <a:latin typeface="Simplified Arabic" pitchFamily="18" charset="-78"/>
                <a:cs typeface="Simplified Arabic" pitchFamily="18" charset="-78"/>
              </a:rPr>
              <a:t> أثناء عملية الطي تتحلل الاجهادات الأفقية إلى اجهادات شديه </a:t>
            </a:r>
            <a:r>
              <a:rPr lang="en-US" sz="2000" dirty="0">
                <a:latin typeface="Simplified Arabic" pitchFamily="18" charset="-78"/>
                <a:cs typeface="Simplified Arabic" pitchFamily="18" charset="-78"/>
              </a:rPr>
              <a:t>Tension stress</a:t>
            </a:r>
            <a:r>
              <a:rPr lang="ar-SA" sz="2000" dirty="0">
                <a:latin typeface="Simplified Arabic" pitchFamily="18" charset="-78"/>
                <a:cs typeface="Simplified Arabic" pitchFamily="18" charset="-78"/>
              </a:rPr>
              <a:t> عاملة في الجزء العلوي</a:t>
            </a:r>
            <a:r>
              <a:rPr lang="ar-IQ" sz="2000" dirty="0">
                <a:latin typeface="Simplified Arabic" pitchFamily="18" charset="-78"/>
                <a:cs typeface="Simplified Arabic" pitchFamily="18" charset="-78"/>
              </a:rPr>
              <a:t> (القوس الخارجي)</a:t>
            </a:r>
            <a:r>
              <a:rPr lang="ar-SA" sz="2000" dirty="0">
                <a:latin typeface="Simplified Arabic" pitchFamily="18" charset="-78"/>
                <a:cs typeface="Simplified Arabic" pitchFamily="18" charset="-78"/>
              </a:rPr>
              <a:t> من الطبق</a:t>
            </a:r>
            <a:r>
              <a:rPr lang="ar-IQ" sz="2000" dirty="0">
                <a:latin typeface="Simplified Arabic" pitchFamily="18" charset="-78"/>
                <a:cs typeface="Simplified Arabic" pitchFamily="18" charset="-78"/>
              </a:rPr>
              <a:t>ة</a:t>
            </a:r>
            <a:r>
              <a:rPr lang="ar-SA" sz="2000" dirty="0">
                <a:latin typeface="Simplified Arabic" pitchFamily="18" charset="-78"/>
                <a:cs typeface="Simplified Arabic" pitchFamily="18" charset="-78"/>
              </a:rPr>
              <a:t> وإلى اجهادات انضغاطية </a:t>
            </a:r>
            <a:r>
              <a:rPr lang="en-US" sz="2000" dirty="0">
                <a:latin typeface="Simplified Arabic" pitchFamily="18" charset="-78"/>
                <a:cs typeface="Simplified Arabic" pitchFamily="18" charset="-78"/>
              </a:rPr>
              <a:t>Compression stress</a:t>
            </a:r>
            <a:r>
              <a:rPr lang="ar-SA" sz="2000" dirty="0">
                <a:latin typeface="Simplified Arabic" pitchFamily="18" charset="-78"/>
                <a:cs typeface="Simplified Arabic" pitchFamily="18" charset="-78"/>
              </a:rPr>
              <a:t> عاملة في الجزء السفلي</a:t>
            </a:r>
            <a:r>
              <a:rPr lang="ar-IQ" sz="2000" dirty="0">
                <a:latin typeface="Simplified Arabic" pitchFamily="18" charset="-78"/>
                <a:cs typeface="Simplified Arabic" pitchFamily="18" charset="-78"/>
              </a:rPr>
              <a:t>(القوس الداخلي)</a:t>
            </a:r>
            <a:r>
              <a:rPr lang="ar-SA" sz="2000" dirty="0">
                <a:latin typeface="Simplified Arabic" pitchFamily="18" charset="-78"/>
                <a:cs typeface="Simplified Arabic" pitchFamily="18" charset="-78"/>
              </a:rPr>
              <a:t> من الطبق</a:t>
            </a:r>
            <a:r>
              <a:rPr lang="ar-IQ" sz="2000" dirty="0">
                <a:latin typeface="Simplified Arabic" pitchFamily="18" charset="-78"/>
                <a:cs typeface="Simplified Arabic" pitchFamily="18" charset="-78"/>
              </a:rPr>
              <a:t>ة.وينشأ </a:t>
            </a:r>
            <a:r>
              <a:rPr lang="ar-SA" sz="2000" dirty="0">
                <a:latin typeface="Simplified Arabic" pitchFamily="18" charset="-78"/>
                <a:cs typeface="Simplified Arabic" pitchFamily="18" charset="-78"/>
              </a:rPr>
              <a:t>بينهما</a:t>
            </a:r>
            <a:r>
              <a:rPr lang="ar-IQ" sz="2000" dirty="0">
                <a:latin typeface="Simplified Arabic" pitchFamily="18" charset="-78"/>
                <a:cs typeface="Simplified Arabic" pitchFamily="18" charset="-78"/>
              </a:rPr>
              <a:t> بالتزامن مع ذلك </a:t>
            </a:r>
            <a:r>
              <a:rPr lang="ar-SA" sz="2000" dirty="0">
                <a:latin typeface="Simplified Arabic" pitchFamily="18" charset="-78"/>
                <a:cs typeface="Simplified Arabic" pitchFamily="18" charset="-78"/>
              </a:rPr>
              <a:t> سطح يدعى بسطح اللاتشوه</a:t>
            </a:r>
            <a:r>
              <a:rPr lang="ar-IQ" sz="2000" dirty="0">
                <a:latin typeface="Simplified Arabic" pitchFamily="18" charset="-78"/>
                <a:cs typeface="Simplified Arabic" pitchFamily="18" charset="-78"/>
              </a:rPr>
              <a:t> </a:t>
            </a:r>
            <a:r>
              <a:rPr lang="en-US" sz="2000" dirty="0">
                <a:latin typeface="Simplified Arabic" pitchFamily="18" charset="-78"/>
                <a:cs typeface="Simplified Arabic" pitchFamily="18" charset="-78"/>
              </a:rPr>
              <a:t>surface of no strain.</a:t>
            </a:r>
          </a:p>
        </p:txBody>
      </p:sp>
      <p:pic>
        <p:nvPicPr>
          <p:cNvPr id="4" name="صورة 3"/>
          <p:cNvPicPr>
            <a:picLocks noChangeAspect="1"/>
          </p:cNvPicPr>
          <p:nvPr/>
        </p:nvPicPr>
        <p:blipFill rotWithShape="1">
          <a:blip r:embed="rId2">
            <a:extLst>
              <a:ext uri="{28A0092B-C50C-407E-A947-70E740481C1C}">
                <a14:useLocalDpi xmlns:a14="http://schemas.microsoft.com/office/drawing/2010/main" val="0"/>
              </a:ext>
            </a:extLst>
          </a:blip>
          <a:srcRect l="7428" t="51619" r="47395" b="26149"/>
          <a:stretch/>
        </p:blipFill>
        <p:spPr>
          <a:xfrm>
            <a:off x="192074" y="2843503"/>
            <a:ext cx="3766863" cy="2499606"/>
          </a:xfrm>
          <a:prstGeom prst="rect">
            <a:avLst/>
          </a:prstGeom>
        </p:spPr>
      </p:pic>
      <p:grpSp>
        <p:nvGrpSpPr>
          <p:cNvPr id="6" name="Group 5"/>
          <p:cNvGrpSpPr/>
          <p:nvPr/>
        </p:nvGrpSpPr>
        <p:grpSpPr>
          <a:xfrm>
            <a:off x="4062845" y="3096495"/>
            <a:ext cx="3807428" cy="2485464"/>
            <a:chOff x="6985381" y="3000226"/>
            <a:chExt cx="3561528" cy="2263581"/>
          </a:xfrm>
        </p:grpSpPr>
        <p:pic>
          <p:nvPicPr>
            <p:cNvPr id="5" name="Picture 4" descr="Nuetral surfac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381" y="3000226"/>
              <a:ext cx="3561528" cy="226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سهم إلى اليمين 6"/>
            <p:cNvSpPr/>
            <p:nvPr/>
          </p:nvSpPr>
          <p:spPr>
            <a:xfrm rot="3116212">
              <a:off x="9441651" y="3443974"/>
              <a:ext cx="1059366" cy="3233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 name="سهم إلى اليمين 7"/>
            <p:cNvSpPr/>
            <p:nvPr/>
          </p:nvSpPr>
          <p:spPr>
            <a:xfrm rot="7860674">
              <a:off x="7116570" y="3463422"/>
              <a:ext cx="1059366" cy="3233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9" name="سهم للأسفل 8"/>
            <p:cNvSpPr/>
            <p:nvPr/>
          </p:nvSpPr>
          <p:spPr>
            <a:xfrm rot="9214836">
              <a:off x="9488638" y="4277154"/>
              <a:ext cx="249212" cy="919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0" name="سهم للأسفل 9"/>
            <p:cNvSpPr/>
            <p:nvPr/>
          </p:nvSpPr>
          <p:spPr>
            <a:xfrm rot="12462745">
              <a:off x="7854627" y="4174073"/>
              <a:ext cx="265262" cy="9146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gr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3005" y="2947053"/>
            <a:ext cx="3543250" cy="259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221686" y="1908760"/>
            <a:ext cx="11640435" cy="646331"/>
          </a:xfrm>
          <a:prstGeom prst="rect">
            <a:avLst/>
          </a:prstGeom>
        </p:spPr>
        <p:txBody>
          <a:bodyPr wrap="square">
            <a:spAutoFit/>
          </a:bodyPr>
          <a:lstStyle/>
          <a:p>
            <a:pPr algn="l" rtl="0"/>
            <a:r>
              <a:rPr lang="en-US" dirty="0"/>
              <a:t>The outer part of the competent layer is </a:t>
            </a:r>
            <a:r>
              <a:rPr lang="en-US" i="1" u="sng" dirty="0"/>
              <a:t>stretched</a:t>
            </a:r>
            <a:r>
              <a:rPr lang="en-US" dirty="0"/>
              <a:t> due subject to the tension stress while the inner part is </a:t>
            </a:r>
            <a:r>
              <a:rPr lang="en-US" i="1" u="sng" dirty="0"/>
              <a:t>shortened</a:t>
            </a:r>
            <a:r>
              <a:rPr lang="en-US" dirty="0"/>
              <a:t> due subject to the compression stress. The two parts are typically separated by a </a:t>
            </a:r>
            <a:r>
              <a:rPr lang="en-US" i="1" u="sng" dirty="0"/>
              <a:t>neutral surface  </a:t>
            </a:r>
            <a:r>
              <a:rPr lang="en-US" dirty="0"/>
              <a:t>(  Surface of no strain).</a:t>
            </a:r>
          </a:p>
        </p:txBody>
      </p:sp>
      <p:sp>
        <p:nvSpPr>
          <p:cNvPr id="11" name="Footer Placeholder 10"/>
          <p:cNvSpPr>
            <a:spLocks noGrp="1"/>
          </p:cNvSpPr>
          <p:nvPr>
            <p:ph type="ftr" sz="quarter" idx="11"/>
          </p:nvPr>
        </p:nvSpPr>
        <p:spPr/>
        <p:txBody>
          <a:bodyPr/>
          <a:lstStyle/>
          <a:p>
            <a:r>
              <a:rPr lang="en-US"/>
              <a:t>Dr.Rabeea Znad</a:t>
            </a:r>
            <a:endParaRPr lang="ar-IQ"/>
          </a:p>
        </p:txBody>
      </p:sp>
      <p:sp>
        <p:nvSpPr>
          <p:cNvPr id="12" name="Slide Number Placeholder 11"/>
          <p:cNvSpPr>
            <a:spLocks noGrp="1"/>
          </p:cNvSpPr>
          <p:nvPr>
            <p:ph type="sldNum" sz="quarter" idx="12"/>
          </p:nvPr>
        </p:nvSpPr>
        <p:spPr/>
        <p:txBody>
          <a:bodyPr/>
          <a:lstStyle/>
          <a:p>
            <a:fld id="{7087462F-A060-4E2A-9149-B4E0DCEFB1F4}" type="slidenum">
              <a:rPr lang="ar-IQ" smtClean="0"/>
              <a:t>2</a:t>
            </a:fld>
            <a:endParaRPr lang="ar-IQ"/>
          </a:p>
        </p:txBody>
      </p:sp>
      <p:sp>
        <p:nvSpPr>
          <p:cNvPr id="14" name="عنصر نائب للتاريخ 13">
            <a:extLst>
              <a:ext uri="{FF2B5EF4-FFF2-40B4-BE49-F238E27FC236}">
                <a16:creationId xmlns:a16="http://schemas.microsoft.com/office/drawing/2014/main" id="{909EB367-A1B0-5A71-7982-D28607593E28}"/>
              </a:ext>
            </a:extLst>
          </p:cNvPr>
          <p:cNvSpPr>
            <a:spLocks noGrp="1"/>
          </p:cNvSpPr>
          <p:nvPr>
            <p:ph type="dt" sz="half" idx="10"/>
          </p:nvPr>
        </p:nvSpPr>
        <p:spPr/>
        <p:txBody>
          <a:bodyPr/>
          <a:lstStyle/>
          <a:p>
            <a:fld id="{E82AF1F8-0ADA-4233-A085-D34A0EE0A200}" type="datetime8">
              <a:rPr lang="ar-IQ" smtClean="0"/>
              <a:t>09 آذار، 25</a:t>
            </a:fld>
            <a:endParaRPr lang="ar-IQ"/>
          </a:p>
        </p:txBody>
      </p:sp>
    </p:spTree>
    <p:extLst>
      <p:ext uri="{BB962C8B-B14F-4D97-AF65-F5344CB8AC3E}">
        <p14:creationId xmlns:p14="http://schemas.microsoft.com/office/powerpoint/2010/main" val="194088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barn(inVertical)">
                                      <p:cBhvr>
                                        <p:cTn id="1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49248" y="-1724203"/>
            <a:ext cx="5676260" cy="10544788"/>
          </a:xfrm>
          <a:prstGeom prst="rect">
            <a:avLst/>
          </a:prstGeom>
        </p:spPr>
      </p:pic>
      <p:sp>
        <p:nvSpPr>
          <p:cNvPr id="13" name="مستطيل 12"/>
          <p:cNvSpPr/>
          <p:nvPr/>
        </p:nvSpPr>
        <p:spPr>
          <a:xfrm>
            <a:off x="3208053" y="18006"/>
            <a:ext cx="4960781" cy="523220"/>
          </a:xfrm>
          <a:prstGeom prst="rect">
            <a:avLst/>
          </a:prstGeom>
        </p:spPr>
        <p:txBody>
          <a:bodyPr wrap="none">
            <a:spAutoFit/>
          </a:bodyPr>
          <a:lstStyle/>
          <a:p>
            <a:pPr marL="82296">
              <a:defRPr/>
            </a:pPr>
            <a:r>
              <a:rPr lang="ar-SA" sz="2800" b="1" dirty="0"/>
              <a:t>زحف جوانب التلال </a:t>
            </a:r>
            <a:r>
              <a:rPr lang="en-US" sz="2800" b="1" dirty="0"/>
              <a:t>Hillside creep</a:t>
            </a:r>
            <a:r>
              <a:rPr lang="ar-SA" sz="2800" dirty="0"/>
              <a:t>    </a:t>
            </a:r>
          </a:p>
        </p:txBody>
      </p:sp>
      <p:sp>
        <p:nvSpPr>
          <p:cNvPr id="14" name="مربع نص 13"/>
          <p:cNvSpPr txBox="1"/>
          <p:nvPr/>
        </p:nvSpPr>
        <p:spPr>
          <a:xfrm>
            <a:off x="486383" y="541226"/>
            <a:ext cx="1420238" cy="523220"/>
          </a:xfrm>
          <a:prstGeom prst="rect">
            <a:avLst/>
          </a:prstGeom>
          <a:noFill/>
        </p:spPr>
        <p:txBody>
          <a:bodyPr wrap="square" rtlCol="1">
            <a:spAutoFit/>
          </a:bodyPr>
          <a:lstStyle/>
          <a:p>
            <a:r>
              <a:rPr lang="en-US" sz="2800" b="1" dirty="0"/>
              <a:t>60 E</a:t>
            </a:r>
            <a:endParaRPr lang="ar-IQ" sz="2800" b="1" dirty="0"/>
          </a:p>
        </p:txBody>
      </p:sp>
      <p:cxnSp>
        <p:nvCxnSpPr>
          <p:cNvPr id="16" name="رابط كسهم مستقيم 15"/>
          <p:cNvCxnSpPr/>
          <p:nvPr/>
        </p:nvCxnSpPr>
        <p:spPr>
          <a:xfrm>
            <a:off x="1361872" y="1072246"/>
            <a:ext cx="85603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6" name="مربع نص 25"/>
          <p:cNvSpPr txBox="1"/>
          <p:nvPr/>
        </p:nvSpPr>
        <p:spPr>
          <a:xfrm>
            <a:off x="4328808" y="748163"/>
            <a:ext cx="1031132" cy="461665"/>
          </a:xfrm>
          <a:prstGeom prst="rect">
            <a:avLst/>
          </a:prstGeom>
          <a:noFill/>
        </p:spPr>
        <p:txBody>
          <a:bodyPr wrap="square" rtlCol="1">
            <a:spAutoFit/>
          </a:bodyPr>
          <a:lstStyle/>
          <a:p>
            <a:r>
              <a:rPr lang="en-US" sz="2400" b="1" dirty="0"/>
              <a:t>60 W</a:t>
            </a:r>
            <a:endParaRPr lang="ar-IQ" sz="2400" b="1" dirty="0"/>
          </a:p>
        </p:txBody>
      </p:sp>
      <p:sp>
        <p:nvSpPr>
          <p:cNvPr id="27" name="مربع نص 26"/>
          <p:cNvSpPr txBox="1"/>
          <p:nvPr/>
        </p:nvSpPr>
        <p:spPr>
          <a:xfrm>
            <a:off x="3424136" y="2924732"/>
            <a:ext cx="1420238" cy="461665"/>
          </a:xfrm>
          <a:prstGeom prst="rect">
            <a:avLst/>
          </a:prstGeom>
          <a:noFill/>
        </p:spPr>
        <p:txBody>
          <a:bodyPr wrap="square" rtlCol="1">
            <a:spAutoFit/>
          </a:bodyPr>
          <a:lstStyle/>
          <a:p>
            <a:r>
              <a:rPr lang="en-US" sz="2400" b="1" dirty="0"/>
              <a:t>60 E</a:t>
            </a:r>
            <a:endParaRPr lang="ar-IQ" sz="2400" b="1" dirty="0"/>
          </a:p>
        </p:txBody>
      </p:sp>
      <p:cxnSp>
        <p:nvCxnSpPr>
          <p:cNvPr id="28" name="رابط كسهم مستقيم 27"/>
          <p:cNvCxnSpPr/>
          <p:nvPr/>
        </p:nvCxnSpPr>
        <p:spPr>
          <a:xfrm>
            <a:off x="4163438" y="3394715"/>
            <a:ext cx="85603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9" name="مربع نص 28"/>
          <p:cNvSpPr txBox="1"/>
          <p:nvPr/>
        </p:nvSpPr>
        <p:spPr>
          <a:xfrm>
            <a:off x="9873574" y="1064446"/>
            <a:ext cx="1031132" cy="461665"/>
          </a:xfrm>
          <a:prstGeom prst="rect">
            <a:avLst/>
          </a:prstGeom>
          <a:noFill/>
        </p:spPr>
        <p:txBody>
          <a:bodyPr wrap="square" rtlCol="1">
            <a:spAutoFit/>
          </a:bodyPr>
          <a:lstStyle/>
          <a:p>
            <a:r>
              <a:rPr lang="en-US" sz="2400" b="1" dirty="0"/>
              <a:t>20 W</a:t>
            </a:r>
            <a:endParaRPr lang="ar-IQ" sz="2400" b="1" dirty="0"/>
          </a:p>
        </p:txBody>
      </p:sp>
      <p:sp>
        <p:nvSpPr>
          <p:cNvPr id="30" name="مربع نص 29"/>
          <p:cNvSpPr txBox="1"/>
          <p:nvPr/>
        </p:nvSpPr>
        <p:spPr>
          <a:xfrm>
            <a:off x="6955276" y="737569"/>
            <a:ext cx="1031132" cy="461665"/>
          </a:xfrm>
          <a:prstGeom prst="rect">
            <a:avLst/>
          </a:prstGeom>
          <a:noFill/>
        </p:spPr>
        <p:txBody>
          <a:bodyPr wrap="square" rtlCol="1">
            <a:spAutoFit/>
          </a:bodyPr>
          <a:lstStyle/>
          <a:p>
            <a:r>
              <a:rPr lang="en-US" sz="2400" b="1" dirty="0"/>
              <a:t>60 W</a:t>
            </a:r>
            <a:endParaRPr lang="ar-IQ" sz="2400" b="1" dirty="0"/>
          </a:p>
        </p:txBody>
      </p:sp>
      <p:cxnSp>
        <p:nvCxnSpPr>
          <p:cNvPr id="31" name="رابط كسهم مستقيم 30"/>
          <p:cNvCxnSpPr/>
          <p:nvPr/>
        </p:nvCxnSpPr>
        <p:spPr>
          <a:xfrm flipH="1">
            <a:off x="10165404" y="1526111"/>
            <a:ext cx="739302" cy="0"/>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cxnSp>
        <p:nvCxnSpPr>
          <p:cNvPr id="33" name="رابط كسهم مستقيم 32"/>
          <p:cNvCxnSpPr/>
          <p:nvPr/>
        </p:nvCxnSpPr>
        <p:spPr>
          <a:xfrm flipH="1">
            <a:off x="7247106" y="1248177"/>
            <a:ext cx="739302" cy="0"/>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sp>
        <p:nvSpPr>
          <p:cNvPr id="35" name="مربع نص 34"/>
          <p:cNvSpPr txBox="1"/>
          <p:nvPr/>
        </p:nvSpPr>
        <p:spPr>
          <a:xfrm>
            <a:off x="863894" y="5200300"/>
            <a:ext cx="9299643" cy="307777"/>
          </a:xfrm>
          <a:prstGeom prst="rect">
            <a:avLst/>
          </a:prstGeom>
          <a:solidFill>
            <a:schemeClr val="bg1"/>
          </a:solidFill>
        </p:spPr>
        <p:txBody>
          <a:bodyPr wrap="square" rtlCol="1">
            <a:spAutoFit/>
          </a:bodyPr>
          <a:lstStyle/>
          <a:p>
            <a:pPr algn="l"/>
            <a:r>
              <a:rPr lang="en-US" sz="1400" dirty="0"/>
              <a:t>May Greatly Modify The Attitude of Strata so that  incompetent rocks such as shale  dip into the  hillside</a:t>
            </a:r>
            <a:endParaRPr lang="ar-IQ" sz="1400" dirty="0"/>
          </a:p>
        </p:txBody>
      </p:sp>
      <p:sp>
        <p:nvSpPr>
          <p:cNvPr id="37" name="مربع نص 36"/>
          <p:cNvSpPr txBox="1"/>
          <p:nvPr/>
        </p:nvSpPr>
        <p:spPr>
          <a:xfrm>
            <a:off x="963038" y="5423268"/>
            <a:ext cx="9484468" cy="1384995"/>
          </a:xfrm>
          <a:prstGeom prst="rect">
            <a:avLst/>
          </a:prstGeom>
          <a:noFill/>
        </p:spPr>
        <p:txBody>
          <a:bodyPr wrap="square" rtlCol="1">
            <a:spAutoFit/>
          </a:bodyPr>
          <a:lstStyle/>
          <a:p>
            <a:pPr algn="l"/>
            <a:r>
              <a:rPr lang="en-US" sz="2800" b="1" dirty="0">
                <a:solidFill>
                  <a:srgbClr val="C00000"/>
                </a:solidFill>
              </a:rPr>
              <a:t>In such area it may be necessary to have exposures five or ten feet because data obtained at the surface may be very misleading</a:t>
            </a:r>
            <a:endParaRPr lang="ar-IQ" sz="2800" b="1" dirty="0">
              <a:solidFill>
                <a:srgbClr val="C00000"/>
              </a:solidFill>
            </a:endParaRPr>
          </a:p>
        </p:txBody>
      </p:sp>
      <p:cxnSp>
        <p:nvCxnSpPr>
          <p:cNvPr id="38" name="رابط كسهم مستقيم 37"/>
          <p:cNvCxnSpPr/>
          <p:nvPr/>
        </p:nvCxnSpPr>
        <p:spPr>
          <a:xfrm flipH="1">
            <a:off x="4447975" y="1282361"/>
            <a:ext cx="911965" cy="1291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a:t>Dr.Rabeea Znad</a:t>
            </a:r>
            <a:endParaRPr lang="ar-IQ"/>
          </a:p>
        </p:txBody>
      </p:sp>
      <p:sp>
        <p:nvSpPr>
          <p:cNvPr id="4" name="Slide Number Placeholder 3"/>
          <p:cNvSpPr>
            <a:spLocks noGrp="1"/>
          </p:cNvSpPr>
          <p:nvPr>
            <p:ph type="sldNum" sz="quarter" idx="12"/>
          </p:nvPr>
        </p:nvSpPr>
        <p:spPr/>
        <p:txBody>
          <a:bodyPr/>
          <a:lstStyle/>
          <a:p>
            <a:fld id="{7087462F-A060-4E2A-9149-B4E0DCEFB1F4}" type="slidenum">
              <a:rPr lang="ar-IQ" smtClean="0"/>
              <a:t>20</a:t>
            </a:fld>
            <a:endParaRPr lang="ar-IQ"/>
          </a:p>
        </p:txBody>
      </p:sp>
      <p:sp>
        <p:nvSpPr>
          <p:cNvPr id="5" name="عنصر نائب للتاريخ 4">
            <a:extLst>
              <a:ext uri="{FF2B5EF4-FFF2-40B4-BE49-F238E27FC236}">
                <a16:creationId xmlns:a16="http://schemas.microsoft.com/office/drawing/2014/main" id="{1931B9D6-9D07-1F04-8A24-D0030B853635}"/>
              </a:ext>
            </a:extLst>
          </p:cNvPr>
          <p:cNvSpPr>
            <a:spLocks noGrp="1"/>
          </p:cNvSpPr>
          <p:nvPr>
            <p:ph type="dt" sz="half" idx="10"/>
          </p:nvPr>
        </p:nvSpPr>
        <p:spPr/>
        <p:txBody>
          <a:bodyPr/>
          <a:lstStyle/>
          <a:p>
            <a:fld id="{11B1FC47-588E-46AC-978D-59022BA9DE14}" type="datetime8">
              <a:rPr lang="ar-IQ" smtClean="0"/>
              <a:t>09 آذار، 25</a:t>
            </a:fld>
            <a:endParaRPr lang="ar-IQ"/>
          </a:p>
        </p:txBody>
      </p:sp>
    </p:spTree>
    <p:extLst>
      <p:ext uri="{BB962C8B-B14F-4D97-AF65-F5344CB8AC3E}">
        <p14:creationId xmlns:p14="http://schemas.microsoft.com/office/powerpoint/2010/main" val="296885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down)">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p:cTn id="43" dur="10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37">
                                            <p:txEl>
                                              <p:pRg st="0" end="0"/>
                                            </p:txEl>
                                          </p:spTgt>
                                        </p:tgtEl>
                                        <p:attrNameLst>
                                          <p:attrName>ppt_h</p:attrName>
                                        </p:attrNameLst>
                                      </p:cBhvr>
                                      <p:tavLst>
                                        <p:tav tm="0">
                                          <p:val>
                                            <p:fltVal val="0"/>
                                          </p:val>
                                        </p:tav>
                                        <p:tav tm="100000">
                                          <p:val>
                                            <p:strVal val="#ppt_h"/>
                                          </p:val>
                                        </p:tav>
                                      </p:tavLst>
                                    </p:anim>
                                    <p:anim calcmode="lin" valueType="num">
                                      <p:cBhvr>
                                        <p:cTn id="45" dur="1000" fill="hold"/>
                                        <p:tgtEl>
                                          <p:spTgt spid="37">
                                            <p:txEl>
                                              <p:pRg st="0" end="0"/>
                                            </p:txEl>
                                          </p:spTgt>
                                        </p:tgtEl>
                                        <p:attrNameLst>
                                          <p:attrName>style.rotation</p:attrName>
                                        </p:attrNameLst>
                                      </p:cBhvr>
                                      <p:tavLst>
                                        <p:tav tm="0">
                                          <p:val>
                                            <p:fltVal val="90"/>
                                          </p:val>
                                        </p:tav>
                                        <p:tav tm="100000">
                                          <p:val>
                                            <p:fltVal val="0"/>
                                          </p:val>
                                        </p:tav>
                                      </p:tavLst>
                                    </p:anim>
                                    <p:animEffect transition="in" filter="fade">
                                      <p:cBhvr>
                                        <p:cTn id="46" dur="10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27" grpId="0"/>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2609558" y="3149600"/>
            <a:ext cx="6521743" cy="3479800"/>
            <a:chOff x="3178098" y="1204927"/>
            <a:chExt cx="7475968" cy="4161919"/>
          </a:xfrm>
        </p:grpSpPr>
        <p:pic>
          <p:nvPicPr>
            <p:cNvPr id="2" name="صورة 1"/>
            <p:cNvPicPr>
              <a:picLocks noChangeAspect="1"/>
            </p:cNvPicPr>
            <p:nvPr/>
          </p:nvPicPr>
          <p:blipFill rotWithShape="1">
            <a:blip r:embed="rId2">
              <a:extLst>
                <a:ext uri="{28A0092B-C50C-407E-A947-70E740481C1C}">
                  <a14:useLocalDpi xmlns:a14="http://schemas.microsoft.com/office/drawing/2010/main" val="0"/>
                </a:ext>
              </a:extLst>
            </a:blip>
            <a:srcRect l="8781" t="4192" r="6285" b="66630"/>
            <a:stretch/>
          </p:blipFill>
          <p:spPr>
            <a:xfrm>
              <a:off x="3178098" y="1204927"/>
              <a:ext cx="7475968" cy="4161919"/>
            </a:xfrm>
            <a:prstGeom prst="rect">
              <a:avLst/>
            </a:prstGeom>
          </p:spPr>
        </p:pic>
        <p:sp>
          <p:nvSpPr>
            <p:cNvPr id="3" name="مستطيل 2"/>
            <p:cNvSpPr/>
            <p:nvPr/>
          </p:nvSpPr>
          <p:spPr>
            <a:xfrm>
              <a:off x="3178098" y="4226312"/>
              <a:ext cx="1326995" cy="301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grpSp>
      <p:sp>
        <p:nvSpPr>
          <p:cNvPr id="5" name="مربع نص 4"/>
          <p:cNvSpPr txBox="1"/>
          <p:nvPr/>
        </p:nvSpPr>
        <p:spPr>
          <a:xfrm>
            <a:off x="1663701" y="170624"/>
            <a:ext cx="7129036" cy="584775"/>
          </a:xfrm>
          <a:prstGeom prst="rect">
            <a:avLst/>
          </a:prstGeom>
          <a:noFill/>
        </p:spPr>
        <p:txBody>
          <a:bodyPr wrap="square" rtlCol="1">
            <a:spAutoFit/>
          </a:bodyPr>
          <a:lstStyle/>
          <a:p>
            <a:r>
              <a:rPr lang="ar-IQ" sz="2400" dirty="0"/>
              <a:t>طي بالانزلاق الجذبي  </a:t>
            </a:r>
            <a:r>
              <a:rPr lang="en-US" sz="3200" dirty="0">
                <a:latin typeface="Times New Roman" pitchFamily="18" charset="0"/>
                <a:cs typeface="Times New Roman" pitchFamily="18" charset="0"/>
              </a:rPr>
              <a:t>Folding</a:t>
            </a:r>
            <a:r>
              <a:rPr lang="en-US" sz="3200" dirty="0">
                <a:cs typeface="+mj-cs"/>
              </a:rPr>
              <a:t> by Gravity </a:t>
            </a:r>
            <a:r>
              <a:rPr lang="en-US" sz="3200" dirty="0">
                <a:latin typeface="Times New Roman" pitchFamily="18" charset="0"/>
                <a:cs typeface="Times New Roman" pitchFamily="18" charset="0"/>
              </a:rPr>
              <a:t>Sliding</a:t>
            </a:r>
            <a:endParaRPr lang="ar-IQ" sz="3200" dirty="0">
              <a:latin typeface="Times New Roman" pitchFamily="18" charset="0"/>
              <a:cs typeface="Times New Roman" pitchFamily="18" charset="0"/>
            </a:endParaRPr>
          </a:p>
        </p:txBody>
      </p:sp>
      <p:sp>
        <p:nvSpPr>
          <p:cNvPr id="6" name="TextBox 5"/>
          <p:cNvSpPr txBox="1"/>
          <p:nvPr/>
        </p:nvSpPr>
        <p:spPr>
          <a:xfrm>
            <a:off x="879265" y="956198"/>
            <a:ext cx="7667741" cy="2000548"/>
          </a:xfrm>
          <a:prstGeom prst="rect">
            <a:avLst/>
          </a:prstGeom>
          <a:noFill/>
        </p:spPr>
        <p:txBody>
          <a:bodyPr wrap="none" rtlCol="1">
            <a:spAutoFit/>
          </a:bodyPr>
          <a:lstStyle/>
          <a:p>
            <a:pPr algn="l" rtl="0"/>
            <a:r>
              <a:rPr lang="en-US" sz="2400" dirty="0"/>
              <a:t>Sediment  may slide for a number of reason</a:t>
            </a:r>
            <a:r>
              <a:rPr lang="en-US" sz="2000" dirty="0"/>
              <a:t>:</a:t>
            </a:r>
          </a:p>
          <a:p>
            <a:pPr algn="l" rtl="0"/>
            <a:r>
              <a:rPr lang="en-US" sz="2000" dirty="0"/>
              <a:t>-The slop on which deposition take place  may be inclined.</a:t>
            </a:r>
          </a:p>
          <a:p>
            <a:pPr algn="l" rtl="0"/>
            <a:r>
              <a:rPr lang="en-US" sz="2000" dirty="0"/>
              <a:t>-Slight tilting ,excessive local deposition.</a:t>
            </a:r>
          </a:p>
          <a:p>
            <a:pPr algn="l" rtl="0"/>
            <a:r>
              <a:rPr lang="en-US" sz="2000" dirty="0"/>
              <a:t>-Earthquake may set masses of mud or ooze into motion.</a:t>
            </a:r>
          </a:p>
          <a:p>
            <a:pPr algn="l" rtl="0"/>
            <a:r>
              <a:rPr lang="en-US" sz="2000" dirty="0"/>
              <a:t>-local subaqueous erosion may leave the beds with inadequate support.</a:t>
            </a:r>
          </a:p>
          <a:p>
            <a:pPr algn="l"/>
            <a:r>
              <a:rPr lang="en-US" sz="2000" dirty="0"/>
              <a:t>-large slide may even be related  to contemporaneous faulting.</a:t>
            </a:r>
          </a:p>
        </p:txBody>
      </p:sp>
      <p:sp>
        <p:nvSpPr>
          <p:cNvPr id="7" name="Footer Placeholder 6"/>
          <p:cNvSpPr>
            <a:spLocks noGrp="1"/>
          </p:cNvSpPr>
          <p:nvPr>
            <p:ph type="ftr" sz="quarter" idx="11"/>
          </p:nvPr>
        </p:nvSpPr>
        <p:spPr/>
        <p:txBody>
          <a:bodyPr/>
          <a:lstStyle/>
          <a:p>
            <a:r>
              <a:rPr lang="en-US"/>
              <a:t>Dr.Rabeea Znad</a:t>
            </a:r>
            <a:endParaRPr lang="ar-IQ"/>
          </a:p>
        </p:txBody>
      </p:sp>
      <p:sp>
        <p:nvSpPr>
          <p:cNvPr id="8" name="Slide Number Placeholder 7"/>
          <p:cNvSpPr>
            <a:spLocks noGrp="1"/>
          </p:cNvSpPr>
          <p:nvPr>
            <p:ph type="sldNum" sz="quarter" idx="12"/>
          </p:nvPr>
        </p:nvSpPr>
        <p:spPr/>
        <p:txBody>
          <a:bodyPr/>
          <a:lstStyle/>
          <a:p>
            <a:fld id="{7087462F-A060-4E2A-9149-B4E0DCEFB1F4}" type="slidenum">
              <a:rPr lang="ar-IQ" smtClean="0"/>
              <a:t>21</a:t>
            </a:fld>
            <a:endParaRPr lang="ar-IQ"/>
          </a:p>
        </p:txBody>
      </p:sp>
      <p:sp>
        <p:nvSpPr>
          <p:cNvPr id="9" name="عنصر نائب للتاريخ 8">
            <a:extLst>
              <a:ext uri="{FF2B5EF4-FFF2-40B4-BE49-F238E27FC236}">
                <a16:creationId xmlns:a16="http://schemas.microsoft.com/office/drawing/2014/main" id="{E9E7A492-D1B6-9C7C-99EE-87219E635D51}"/>
              </a:ext>
            </a:extLst>
          </p:cNvPr>
          <p:cNvSpPr>
            <a:spLocks noGrp="1"/>
          </p:cNvSpPr>
          <p:nvPr>
            <p:ph type="dt" sz="half" idx="10"/>
          </p:nvPr>
        </p:nvSpPr>
        <p:spPr/>
        <p:txBody>
          <a:bodyPr/>
          <a:lstStyle/>
          <a:p>
            <a:fld id="{077050DB-002A-48A7-AA0B-237DE1466C33}" type="datetime8">
              <a:rPr lang="ar-IQ" smtClean="0"/>
              <a:t>09 آذار، 25</a:t>
            </a:fld>
            <a:endParaRPr lang="ar-IQ"/>
          </a:p>
        </p:txBody>
      </p:sp>
    </p:spTree>
    <p:extLst>
      <p:ext uri="{BB962C8B-B14F-4D97-AF65-F5344CB8AC3E}">
        <p14:creationId xmlns:p14="http://schemas.microsoft.com/office/powerpoint/2010/main" val="3537483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94823" y="2235200"/>
            <a:ext cx="9571477" cy="3224719"/>
            <a:chOff x="817123" y="1361872"/>
            <a:chExt cx="10689077" cy="4377447"/>
          </a:xfrm>
        </p:grpSpPr>
        <p:pic>
          <p:nvPicPr>
            <p:cNvPr id="2" name="صورة 1"/>
            <p:cNvPicPr>
              <a:picLocks noChangeAspect="1"/>
            </p:cNvPicPr>
            <p:nvPr/>
          </p:nvPicPr>
          <p:blipFill rotWithShape="1">
            <a:blip r:embed="rId2">
              <a:extLst>
                <a:ext uri="{28A0092B-C50C-407E-A947-70E740481C1C}">
                  <a14:useLocalDpi xmlns:a14="http://schemas.microsoft.com/office/drawing/2010/main" val="0"/>
                </a:ext>
              </a:extLst>
            </a:blip>
            <a:srcRect l="3152" t="20351" r="2508" b="12515"/>
            <a:stretch/>
          </p:blipFill>
          <p:spPr>
            <a:xfrm>
              <a:off x="817123" y="1361872"/>
              <a:ext cx="10689077" cy="4377447"/>
            </a:xfrm>
            <a:prstGeom prst="rect">
              <a:avLst/>
            </a:prstGeom>
          </p:spPr>
        </p:pic>
        <p:sp>
          <p:nvSpPr>
            <p:cNvPr id="3" name="مستطيل 2"/>
            <p:cNvSpPr/>
            <p:nvPr/>
          </p:nvSpPr>
          <p:spPr>
            <a:xfrm>
              <a:off x="817123" y="5058383"/>
              <a:ext cx="1322962" cy="311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 name="مستطيل 3"/>
            <p:cNvSpPr/>
            <p:nvPr/>
          </p:nvSpPr>
          <p:spPr>
            <a:xfrm>
              <a:off x="7762671" y="5428034"/>
              <a:ext cx="1322962" cy="311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grpSp>
      <p:sp>
        <p:nvSpPr>
          <p:cNvPr id="6" name="مستطيل 5"/>
          <p:cNvSpPr/>
          <p:nvPr/>
        </p:nvSpPr>
        <p:spPr>
          <a:xfrm>
            <a:off x="4053809" y="520589"/>
            <a:ext cx="4146904" cy="461665"/>
          </a:xfrm>
          <a:prstGeom prst="rect">
            <a:avLst/>
          </a:prstGeom>
        </p:spPr>
        <p:txBody>
          <a:bodyPr wrap="none">
            <a:spAutoFit/>
          </a:bodyPr>
          <a:lstStyle/>
          <a:p>
            <a:pPr marL="82296">
              <a:defRPr/>
            </a:pPr>
            <a:r>
              <a:rPr lang="ar-SA" sz="2400" b="1" dirty="0"/>
              <a:t>تركيب الانهيار </a:t>
            </a:r>
            <a:r>
              <a:rPr lang="en-US" sz="2400" b="1" dirty="0"/>
              <a:t>Collapse structure</a:t>
            </a:r>
            <a:r>
              <a:rPr lang="ar-SA" b="1" dirty="0"/>
              <a:t> </a:t>
            </a:r>
            <a:endParaRPr lang="en-US" dirty="0"/>
          </a:p>
        </p:txBody>
      </p:sp>
      <p:sp>
        <p:nvSpPr>
          <p:cNvPr id="7" name="مربع نص 6"/>
          <p:cNvSpPr txBox="1"/>
          <p:nvPr/>
        </p:nvSpPr>
        <p:spPr>
          <a:xfrm>
            <a:off x="1478604" y="1908371"/>
            <a:ext cx="7125629" cy="369332"/>
          </a:xfrm>
          <a:prstGeom prst="rect">
            <a:avLst/>
          </a:prstGeom>
          <a:noFill/>
        </p:spPr>
        <p:txBody>
          <a:bodyPr wrap="square" rtlCol="1">
            <a:spAutoFit/>
          </a:bodyPr>
          <a:lstStyle/>
          <a:p>
            <a:r>
              <a:rPr lang="ar-IQ" dirty="0"/>
              <a:t> ان تراكيب  الانهيار هي احد أنواع الانزلاق </a:t>
            </a:r>
            <a:r>
              <a:rPr lang="ar-IQ" dirty="0" err="1"/>
              <a:t>الجذبي</a:t>
            </a:r>
            <a:r>
              <a:rPr lang="ar-IQ" dirty="0"/>
              <a:t> </a:t>
            </a:r>
            <a:r>
              <a:rPr lang="ar-SA" dirty="0"/>
              <a:t> </a:t>
            </a:r>
            <a:r>
              <a:rPr lang="en-US" dirty="0"/>
              <a:t>gravity sliding</a:t>
            </a:r>
            <a:endParaRPr lang="ar-IQ" dirty="0"/>
          </a:p>
        </p:txBody>
      </p:sp>
      <p:sp>
        <p:nvSpPr>
          <p:cNvPr id="8" name="Rectangle 7"/>
          <p:cNvSpPr/>
          <p:nvPr/>
        </p:nvSpPr>
        <p:spPr>
          <a:xfrm>
            <a:off x="7000387" y="4885305"/>
            <a:ext cx="4855625" cy="369332"/>
          </a:xfrm>
          <a:prstGeom prst="rect">
            <a:avLst/>
          </a:prstGeom>
        </p:spPr>
        <p:txBody>
          <a:bodyPr wrap="none">
            <a:spAutoFit/>
          </a:bodyPr>
          <a:lstStyle/>
          <a:p>
            <a:pPr algn="l"/>
            <a:r>
              <a:rPr lang="en-US" dirty="0"/>
              <a:t>(</a:t>
            </a:r>
            <a:r>
              <a:rPr lang="en-US" dirty="0" err="1"/>
              <a:t>Klippe</a:t>
            </a:r>
            <a:r>
              <a:rPr lang="en-US" dirty="0"/>
              <a:t>): An erosional remnant of a thrust </a:t>
            </a:r>
            <a:r>
              <a:rPr lang="en-US" dirty="0" err="1"/>
              <a:t>nappe</a:t>
            </a:r>
            <a:r>
              <a:rPr lang="en-US" dirty="0"/>
              <a:t>.</a:t>
            </a:r>
            <a:endParaRPr lang="ar-IQ" dirty="0"/>
          </a:p>
        </p:txBody>
      </p:sp>
      <p:sp>
        <p:nvSpPr>
          <p:cNvPr id="9" name="TextBox 8"/>
          <p:cNvSpPr txBox="1"/>
          <p:nvPr/>
        </p:nvSpPr>
        <p:spPr>
          <a:xfrm>
            <a:off x="482096" y="5450639"/>
            <a:ext cx="7143110" cy="400110"/>
          </a:xfrm>
          <a:prstGeom prst="rect">
            <a:avLst/>
          </a:prstGeom>
          <a:noFill/>
        </p:spPr>
        <p:txBody>
          <a:bodyPr wrap="none" rtlCol="1">
            <a:spAutoFit/>
          </a:bodyPr>
          <a:lstStyle/>
          <a:p>
            <a:r>
              <a:rPr lang="en-US" sz="2000" dirty="0" err="1"/>
              <a:t>B.Simulate</a:t>
            </a:r>
            <a:r>
              <a:rPr lang="en-US" sz="2000" dirty="0"/>
              <a:t> a recumbent fold formed under true tectonic condition</a:t>
            </a:r>
            <a:r>
              <a:rPr lang="en-US" dirty="0"/>
              <a:t>.</a:t>
            </a:r>
            <a:endParaRPr lang="ar-IQ" dirty="0"/>
          </a:p>
        </p:txBody>
      </p:sp>
      <p:sp>
        <p:nvSpPr>
          <p:cNvPr id="10" name="TextBox 9"/>
          <p:cNvSpPr txBox="1"/>
          <p:nvPr/>
        </p:nvSpPr>
        <p:spPr>
          <a:xfrm>
            <a:off x="-242692" y="1333500"/>
            <a:ext cx="10092123" cy="584775"/>
          </a:xfrm>
          <a:prstGeom prst="rect">
            <a:avLst/>
          </a:prstGeom>
          <a:noFill/>
        </p:spPr>
        <p:txBody>
          <a:bodyPr wrap="none" rtlCol="1">
            <a:spAutoFit/>
          </a:bodyPr>
          <a:lstStyle/>
          <a:p>
            <a:r>
              <a:rPr lang="en-US" sz="3200" dirty="0"/>
              <a:t>                          Collapse Structures are type of gravity sliding</a:t>
            </a:r>
            <a:endParaRPr lang="ar-IQ" sz="3200" dirty="0"/>
          </a:p>
        </p:txBody>
      </p:sp>
      <p:sp>
        <p:nvSpPr>
          <p:cNvPr id="11" name="Footer Placeholder 10"/>
          <p:cNvSpPr>
            <a:spLocks noGrp="1"/>
          </p:cNvSpPr>
          <p:nvPr>
            <p:ph type="ftr" sz="quarter" idx="11"/>
          </p:nvPr>
        </p:nvSpPr>
        <p:spPr/>
        <p:txBody>
          <a:bodyPr/>
          <a:lstStyle/>
          <a:p>
            <a:r>
              <a:rPr lang="en-US"/>
              <a:t>Dr.Rabeea Znad</a:t>
            </a:r>
            <a:endParaRPr lang="ar-IQ"/>
          </a:p>
        </p:txBody>
      </p:sp>
      <p:sp>
        <p:nvSpPr>
          <p:cNvPr id="12" name="Slide Number Placeholder 11"/>
          <p:cNvSpPr>
            <a:spLocks noGrp="1"/>
          </p:cNvSpPr>
          <p:nvPr>
            <p:ph type="sldNum" sz="quarter" idx="12"/>
          </p:nvPr>
        </p:nvSpPr>
        <p:spPr/>
        <p:txBody>
          <a:bodyPr/>
          <a:lstStyle/>
          <a:p>
            <a:fld id="{7087462F-A060-4E2A-9149-B4E0DCEFB1F4}" type="slidenum">
              <a:rPr lang="ar-IQ" smtClean="0"/>
              <a:t>22</a:t>
            </a:fld>
            <a:endParaRPr lang="ar-IQ"/>
          </a:p>
        </p:txBody>
      </p:sp>
      <p:sp>
        <p:nvSpPr>
          <p:cNvPr id="13" name="عنصر نائب للتاريخ 12">
            <a:extLst>
              <a:ext uri="{FF2B5EF4-FFF2-40B4-BE49-F238E27FC236}">
                <a16:creationId xmlns:a16="http://schemas.microsoft.com/office/drawing/2014/main" id="{DA832391-7809-2F45-5482-CE175027AE39}"/>
              </a:ext>
            </a:extLst>
          </p:cNvPr>
          <p:cNvSpPr>
            <a:spLocks noGrp="1"/>
          </p:cNvSpPr>
          <p:nvPr>
            <p:ph type="dt" sz="half" idx="10"/>
          </p:nvPr>
        </p:nvSpPr>
        <p:spPr/>
        <p:txBody>
          <a:bodyPr/>
          <a:lstStyle/>
          <a:p>
            <a:fld id="{72D480C6-E5DF-4440-93E2-DD84E8AB2CF1}" type="datetime8">
              <a:rPr lang="ar-IQ" smtClean="0"/>
              <a:t>09 آذار، 25</a:t>
            </a:fld>
            <a:endParaRPr lang="ar-IQ"/>
          </a:p>
        </p:txBody>
      </p:sp>
    </p:spTree>
    <p:extLst>
      <p:ext uri="{BB962C8B-B14F-4D97-AF65-F5344CB8AC3E}">
        <p14:creationId xmlns:p14="http://schemas.microsoft.com/office/powerpoint/2010/main" val="1326642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972300" y="167117"/>
            <a:ext cx="5499100" cy="830997"/>
          </a:xfrm>
          <a:prstGeom prst="rect">
            <a:avLst/>
          </a:prstGeom>
        </p:spPr>
        <p:txBody>
          <a:bodyPr wrap="square">
            <a:spAutoFit/>
          </a:bodyPr>
          <a:lstStyle/>
          <a:p>
            <a:pPr marL="82296" algn="l">
              <a:defRPr/>
            </a:pPr>
            <a:r>
              <a:rPr lang="ar-SA" sz="2400" b="1" dirty="0"/>
              <a:t>التراص التفاضلي للرسوبيات </a:t>
            </a:r>
            <a:endParaRPr lang="en-US" sz="2400" b="1" dirty="0"/>
          </a:p>
          <a:p>
            <a:pPr marL="82296" algn="l">
              <a:defRPr/>
            </a:pPr>
            <a:r>
              <a:rPr lang="en-US" sz="2400" b="1" dirty="0"/>
              <a:t>Differential compaction of sediments</a:t>
            </a:r>
          </a:p>
        </p:txBody>
      </p:sp>
      <p:pic>
        <p:nvPicPr>
          <p:cNvPr id="3" name="صورة 2"/>
          <p:cNvPicPr>
            <a:picLocks noChangeAspect="1"/>
          </p:cNvPicPr>
          <p:nvPr/>
        </p:nvPicPr>
        <p:blipFill rotWithShape="1">
          <a:blip r:embed="rId2">
            <a:extLst>
              <a:ext uri="{28A0092B-C50C-407E-A947-70E740481C1C}">
                <a14:useLocalDpi xmlns:a14="http://schemas.microsoft.com/office/drawing/2010/main" val="0"/>
              </a:ext>
            </a:extLst>
          </a:blip>
          <a:srcRect l="3595" t="3200" r="18445" b="39425"/>
          <a:stretch/>
        </p:blipFill>
        <p:spPr>
          <a:xfrm rot="21442441">
            <a:off x="198574" y="-1729"/>
            <a:ext cx="6128478" cy="6590406"/>
          </a:xfrm>
          <a:prstGeom prst="rect">
            <a:avLst/>
          </a:prstGeom>
        </p:spPr>
      </p:pic>
      <p:sp>
        <p:nvSpPr>
          <p:cNvPr id="4" name="مربع نص 3"/>
          <p:cNvSpPr txBox="1"/>
          <p:nvPr/>
        </p:nvSpPr>
        <p:spPr>
          <a:xfrm>
            <a:off x="1715413" y="167117"/>
            <a:ext cx="3088888" cy="523220"/>
          </a:xfrm>
          <a:prstGeom prst="rect">
            <a:avLst/>
          </a:prstGeom>
          <a:noFill/>
        </p:spPr>
        <p:txBody>
          <a:bodyPr wrap="square" rtlCol="1">
            <a:spAutoFit/>
          </a:bodyPr>
          <a:lstStyle/>
          <a:p>
            <a:r>
              <a:rPr lang="ar-SA" dirty="0"/>
              <a:t> </a:t>
            </a:r>
            <a:r>
              <a:rPr lang="ar-SA" sz="2800" dirty="0"/>
              <a:t>تل ناتج عن تعرية</a:t>
            </a:r>
            <a:endParaRPr lang="ar-IQ" sz="2800" dirty="0"/>
          </a:p>
        </p:txBody>
      </p:sp>
      <p:sp>
        <p:nvSpPr>
          <p:cNvPr id="5" name="مربع نص 4"/>
          <p:cNvSpPr txBox="1"/>
          <p:nvPr/>
        </p:nvSpPr>
        <p:spPr>
          <a:xfrm>
            <a:off x="6616068" y="1911002"/>
            <a:ext cx="3439780" cy="1384995"/>
          </a:xfrm>
          <a:prstGeom prst="rect">
            <a:avLst/>
          </a:prstGeom>
          <a:noFill/>
        </p:spPr>
        <p:txBody>
          <a:bodyPr wrap="square" rtlCol="1">
            <a:spAutoFit/>
          </a:bodyPr>
          <a:lstStyle/>
          <a:p>
            <a:r>
              <a:rPr lang="ar-SA" sz="2800" dirty="0"/>
              <a:t>تغطية التل بالطين .لاحظ الفرق في سمك الغطاء  بين فوق التل والمنطقة المنبسطة</a:t>
            </a:r>
            <a:endParaRPr lang="ar-IQ" sz="2800" dirty="0"/>
          </a:p>
        </p:txBody>
      </p:sp>
      <p:cxnSp>
        <p:nvCxnSpPr>
          <p:cNvPr id="7" name="رابط كسهم مستقيم 6"/>
          <p:cNvCxnSpPr/>
          <p:nvPr/>
        </p:nvCxnSpPr>
        <p:spPr>
          <a:xfrm>
            <a:off x="3468251" y="2178248"/>
            <a:ext cx="0" cy="2806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a:off x="5203940" y="2108850"/>
            <a:ext cx="0" cy="77151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مربع نص 15"/>
          <p:cNvSpPr txBox="1"/>
          <p:nvPr/>
        </p:nvSpPr>
        <p:spPr>
          <a:xfrm>
            <a:off x="6474808" y="3650433"/>
            <a:ext cx="5221009" cy="1384995"/>
          </a:xfrm>
          <a:prstGeom prst="rect">
            <a:avLst/>
          </a:prstGeom>
          <a:noFill/>
        </p:spPr>
        <p:txBody>
          <a:bodyPr wrap="square" rtlCol="1">
            <a:spAutoFit/>
          </a:bodyPr>
          <a:lstStyle/>
          <a:p>
            <a:r>
              <a:rPr lang="ar-SA" sz="2800" dirty="0"/>
              <a:t>التل وتأثيره بعد كبس الطين يعطي مظهر طية محدبة (غير </a:t>
            </a:r>
            <a:r>
              <a:rPr lang="ar-SA" sz="2800" dirty="0" err="1"/>
              <a:t>تكتونية</a:t>
            </a:r>
            <a:r>
              <a:rPr lang="ar-SA" dirty="0"/>
              <a:t>)  </a:t>
            </a:r>
            <a:r>
              <a:rPr lang="ar-SA" sz="2800" dirty="0"/>
              <a:t>بفعل التراص التفاضلي بين التل والمناطق المنبسطة</a:t>
            </a:r>
            <a:endParaRPr lang="ar-IQ" dirty="0"/>
          </a:p>
        </p:txBody>
      </p:sp>
      <p:sp>
        <p:nvSpPr>
          <p:cNvPr id="6" name="Footer Placeholder 5"/>
          <p:cNvSpPr>
            <a:spLocks noGrp="1"/>
          </p:cNvSpPr>
          <p:nvPr>
            <p:ph type="ftr" sz="quarter" idx="11"/>
          </p:nvPr>
        </p:nvSpPr>
        <p:spPr/>
        <p:txBody>
          <a:bodyPr/>
          <a:lstStyle/>
          <a:p>
            <a:r>
              <a:rPr lang="en-US"/>
              <a:t>Dr.Rabeea Znad</a:t>
            </a:r>
            <a:endParaRPr lang="ar-IQ"/>
          </a:p>
        </p:txBody>
      </p:sp>
      <p:sp>
        <p:nvSpPr>
          <p:cNvPr id="8" name="Slide Number Placeholder 7"/>
          <p:cNvSpPr>
            <a:spLocks noGrp="1"/>
          </p:cNvSpPr>
          <p:nvPr>
            <p:ph type="sldNum" sz="quarter" idx="12"/>
          </p:nvPr>
        </p:nvSpPr>
        <p:spPr/>
        <p:txBody>
          <a:bodyPr/>
          <a:lstStyle/>
          <a:p>
            <a:fld id="{7087462F-A060-4E2A-9149-B4E0DCEFB1F4}" type="slidenum">
              <a:rPr lang="ar-IQ" smtClean="0"/>
              <a:t>23</a:t>
            </a:fld>
            <a:endParaRPr lang="ar-IQ"/>
          </a:p>
        </p:txBody>
      </p:sp>
      <p:sp>
        <p:nvSpPr>
          <p:cNvPr id="9" name="عنصر نائب للتاريخ 8">
            <a:extLst>
              <a:ext uri="{FF2B5EF4-FFF2-40B4-BE49-F238E27FC236}">
                <a16:creationId xmlns:a16="http://schemas.microsoft.com/office/drawing/2014/main" id="{F69F273E-28B0-E88A-76C5-5677587D8BF3}"/>
              </a:ext>
            </a:extLst>
          </p:cNvPr>
          <p:cNvSpPr>
            <a:spLocks noGrp="1"/>
          </p:cNvSpPr>
          <p:nvPr>
            <p:ph type="dt" sz="half" idx="10"/>
          </p:nvPr>
        </p:nvSpPr>
        <p:spPr/>
        <p:txBody>
          <a:bodyPr/>
          <a:lstStyle/>
          <a:p>
            <a:fld id="{75EFB106-7CE1-49B1-8C05-01C7A5EC87D2}" type="datetime8">
              <a:rPr lang="ar-IQ" smtClean="0"/>
              <a:t>09 آذار، 25</a:t>
            </a:fld>
            <a:endParaRPr lang="ar-IQ"/>
          </a:p>
        </p:txBody>
      </p:sp>
    </p:spTree>
    <p:extLst>
      <p:ext uri="{BB962C8B-B14F-4D97-AF65-F5344CB8AC3E}">
        <p14:creationId xmlns:p14="http://schemas.microsoft.com/office/powerpoint/2010/main" val="121553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927125" y="95814"/>
            <a:ext cx="3667991" cy="769441"/>
          </a:xfrm>
          <a:prstGeom prst="rect">
            <a:avLst/>
          </a:prstGeom>
        </p:spPr>
        <p:txBody>
          <a:bodyPr wrap="none">
            <a:spAutoFit/>
          </a:bodyPr>
          <a:lstStyle/>
          <a:p>
            <a:pPr marL="82296">
              <a:defRPr/>
            </a:pPr>
            <a:r>
              <a:rPr lang="ar-SA" sz="4000" b="1" dirty="0"/>
              <a:t>المحاليل </a:t>
            </a:r>
            <a:r>
              <a:rPr lang="en-US" sz="4000" b="1" dirty="0"/>
              <a:t>Solution</a:t>
            </a:r>
            <a:r>
              <a:rPr lang="ar-SA" sz="4400" b="1" dirty="0"/>
              <a:t> </a:t>
            </a:r>
            <a:endParaRPr lang="en-US" sz="4400" dirty="0"/>
          </a:p>
        </p:txBody>
      </p:sp>
      <p:sp>
        <p:nvSpPr>
          <p:cNvPr id="3" name="مربع نص 2"/>
          <p:cNvSpPr txBox="1"/>
          <p:nvPr/>
        </p:nvSpPr>
        <p:spPr>
          <a:xfrm>
            <a:off x="817123" y="4363395"/>
            <a:ext cx="10544783" cy="1200329"/>
          </a:xfrm>
          <a:prstGeom prst="rect">
            <a:avLst/>
          </a:prstGeom>
          <a:noFill/>
        </p:spPr>
        <p:txBody>
          <a:bodyPr wrap="square" rtlCol="1">
            <a:spAutoFit/>
          </a:bodyPr>
          <a:lstStyle/>
          <a:p>
            <a:r>
              <a:rPr lang="ar-SA" sz="2400" dirty="0"/>
              <a:t>من امثلها تحول </a:t>
            </a:r>
            <a:r>
              <a:rPr lang="ar-SA" sz="2400" dirty="0" err="1"/>
              <a:t>الانهايدرايت</a:t>
            </a:r>
            <a:r>
              <a:rPr lang="ar-SA" sz="2400" dirty="0"/>
              <a:t> الى جبس  بعد اكتسابه جزيئتان   ماء  يرافقه زيادة في الحجم </a:t>
            </a:r>
            <a:r>
              <a:rPr lang="en-US" sz="2400" dirty="0"/>
              <a:t>40</a:t>
            </a:r>
            <a:r>
              <a:rPr lang="ar-SA" sz="2400" dirty="0"/>
              <a:t> بالمئة تقريبا </a:t>
            </a:r>
          </a:p>
          <a:p>
            <a:r>
              <a:rPr lang="ar-SA" sz="2400" dirty="0"/>
              <a:t>فاذا كان التمدد  حرا لا يحصل طي ولكن عندما يكون التمدد افقيا حتما سيعقب ذلك  طيات  ولكنها صغيرة وذات ارتفاع ضئيل يبلغ جزء من </a:t>
            </a:r>
            <a:r>
              <a:rPr lang="ar-SA" sz="2400" dirty="0" err="1"/>
              <a:t>الانج</a:t>
            </a:r>
            <a:r>
              <a:rPr lang="ar-SA" sz="2400" dirty="0"/>
              <a:t>  </a:t>
            </a:r>
            <a:endParaRPr lang="ar-IQ" sz="2400" dirty="0"/>
          </a:p>
        </p:txBody>
      </p:sp>
      <p:sp>
        <p:nvSpPr>
          <p:cNvPr id="4" name="TextBox 3"/>
          <p:cNvSpPr txBox="1"/>
          <p:nvPr/>
        </p:nvSpPr>
        <p:spPr>
          <a:xfrm>
            <a:off x="57424" y="820095"/>
            <a:ext cx="12396470" cy="4339650"/>
          </a:xfrm>
          <a:prstGeom prst="rect">
            <a:avLst/>
          </a:prstGeom>
          <a:noFill/>
        </p:spPr>
        <p:txBody>
          <a:bodyPr wrap="none" rtlCol="1">
            <a:spAutoFit/>
          </a:bodyPr>
          <a:lstStyle/>
          <a:p>
            <a:pPr algn="l"/>
            <a:r>
              <a:rPr lang="en-US" sz="2400" dirty="0"/>
              <a:t>Solution of a chemically deposit  formation may produce large structural features.</a:t>
            </a:r>
          </a:p>
          <a:p>
            <a:pPr algn="l" rtl="0"/>
            <a:r>
              <a:rPr lang="en-US" sz="2400" dirty="0"/>
              <a:t>Calcium sulfate is most commonly precipitated from evaporating water as anhydrite .(</a:t>
            </a:r>
            <a:r>
              <a:rPr lang="en-US" sz="2400" dirty="0" err="1"/>
              <a:t>CaSo</a:t>
            </a:r>
            <a:r>
              <a:rPr lang="en-US" sz="2400" dirty="0"/>
              <a:t>₄) </a:t>
            </a:r>
          </a:p>
          <a:p>
            <a:pPr algn="l" rtl="0"/>
            <a:r>
              <a:rPr lang="en-US" sz="2400" dirty="0"/>
              <a:t>water subsequently added to convert the anhydrite into gypsum (CaSo₄.2H₂o)</a:t>
            </a:r>
          </a:p>
          <a:p>
            <a:pPr algn="l" rtl="0"/>
            <a:r>
              <a:rPr lang="en-US" sz="2400" dirty="0"/>
              <a:t> and the increase volume is approximately 40 percent.</a:t>
            </a:r>
          </a:p>
          <a:p>
            <a:pPr algn="l" rtl="0"/>
            <a:r>
              <a:rPr lang="en-US" sz="2400" dirty="0"/>
              <a:t>if the beds are flat –lying and if all the expansion takes place upward, </a:t>
            </a:r>
          </a:p>
          <a:p>
            <a:pPr algn="l" rtl="0"/>
            <a:r>
              <a:rPr lang="en-US" sz="2400" dirty="0"/>
              <a:t>the beds thicken , but no folds develop . if, however , much of the expansion is horizontal, </a:t>
            </a:r>
          </a:p>
          <a:p>
            <a:pPr algn="l" rtl="0"/>
            <a:r>
              <a:rPr lang="en-US" sz="2400" dirty="0"/>
              <a:t>compressive forces are set up and folding ensues.</a:t>
            </a:r>
          </a:p>
          <a:p>
            <a:pPr algn="l" rtl="0"/>
            <a:r>
              <a:rPr lang="en-US" sz="2400" dirty="0"/>
              <a:t>the resulting folds are small , with a height of only a fraction of an inch, or at the most  a few feet.</a:t>
            </a:r>
          </a:p>
          <a:p>
            <a:pPr algn="l" rtl="0"/>
            <a:endParaRPr lang="en-US" sz="2400" dirty="0"/>
          </a:p>
          <a:p>
            <a:pPr algn="l" rtl="0"/>
            <a:endParaRPr lang="en-US" sz="2400" dirty="0"/>
          </a:p>
          <a:p>
            <a:pPr algn="l" rtl="0"/>
            <a:endParaRPr lang="en-US" dirty="0"/>
          </a:p>
          <a:p>
            <a:pPr algn="l" rtl="0"/>
            <a:endParaRPr lang="ar-IQ" dirty="0"/>
          </a:p>
        </p:txBody>
      </p:sp>
      <p:sp>
        <p:nvSpPr>
          <p:cNvPr id="5" name="Footer Placeholder 4"/>
          <p:cNvSpPr>
            <a:spLocks noGrp="1"/>
          </p:cNvSpPr>
          <p:nvPr>
            <p:ph type="ftr" sz="quarter" idx="11"/>
          </p:nvPr>
        </p:nvSpPr>
        <p:spPr/>
        <p:txBody>
          <a:bodyPr/>
          <a:lstStyle/>
          <a:p>
            <a:r>
              <a:rPr lang="en-US"/>
              <a:t>Dr.Rabeea Znad</a:t>
            </a:r>
            <a:endParaRPr lang="ar-IQ"/>
          </a:p>
        </p:txBody>
      </p:sp>
      <p:sp>
        <p:nvSpPr>
          <p:cNvPr id="6" name="Slide Number Placeholder 5"/>
          <p:cNvSpPr>
            <a:spLocks noGrp="1"/>
          </p:cNvSpPr>
          <p:nvPr>
            <p:ph type="sldNum" sz="quarter" idx="12"/>
          </p:nvPr>
        </p:nvSpPr>
        <p:spPr/>
        <p:txBody>
          <a:bodyPr/>
          <a:lstStyle/>
          <a:p>
            <a:fld id="{7087462F-A060-4E2A-9149-B4E0DCEFB1F4}" type="slidenum">
              <a:rPr lang="ar-IQ" smtClean="0"/>
              <a:t>24</a:t>
            </a:fld>
            <a:endParaRPr lang="ar-IQ"/>
          </a:p>
        </p:txBody>
      </p:sp>
      <p:sp>
        <p:nvSpPr>
          <p:cNvPr id="7" name="عنصر نائب للتاريخ 6">
            <a:extLst>
              <a:ext uri="{FF2B5EF4-FFF2-40B4-BE49-F238E27FC236}">
                <a16:creationId xmlns:a16="http://schemas.microsoft.com/office/drawing/2014/main" id="{759F65B1-EA47-083E-31D5-62079A20AF73}"/>
              </a:ext>
            </a:extLst>
          </p:cNvPr>
          <p:cNvSpPr>
            <a:spLocks noGrp="1"/>
          </p:cNvSpPr>
          <p:nvPr>
            <p:ph type="dt" sz="half" idx="10"/>
          </p:nvPr>
        </p:nvSpPr>
        <p:spPr/>
        <p:txBody>
          <a:bodyPr/>
          <a:lstStyle/>
          <a:p>
            <a:fld id="{EC726B9A-666E-4CC9-A92B-5A2168FD2058}" type="datetime8">
              <a:rPr lang="ar-IQ" smtClean="0"/>
              <a:t>09 آذار، 25</a:t>
            </a:fld>
            <a:endParaRPr lang="ar-IQ"/>
          </a:p>
        </p:txBody>
      </p:sp>
    </p:spTree>
    <p:extLst>
      <p:ext uri="{BB962C8B-B14F-4D97-AF65-F5344CB8AC3E}">
        <p14:creationId xmlns:p14="http://schemas.microsoft.com/office/powerpoint/2010/main" val="2264943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19896" t="10306" r="15658" b="8842"/>
          <a:stretch/>
        </p:blipFill>
        <p:spPr>
          <a:xfrm>
            <a:off x="2062263" y="787940"/>
            <a:ext cx="8385243" cy="5914417"/>
          </a:xfrm>
          <a:prstGeom prst="rect">
            <a:avLst/>
          </a:prstGeom>
        </p:spPr>
      </p:pic>
      <p:sp>
        <p:nvSpPr>
          <p:cNvPr id="3" name="مربع نص 2"/>
          <p:cNvSpPr txBox="1"/>
          <p:nvPr/>
        </p:nvSpPr>
        <p:spPr>
          <a:xfrm rot="18281496">
            <a:off x="7448937" y="3206539"/>
            <a:ext cx="5657463" cy="1077218"/>
          </a:xfrm>
          <a:prstGeom prst="rect">
            <a:avLst/>
          </a:prstGeom>
          <a:noFill/>
        </p:spPr>
        <p:txBody>
          <a:bodyPr wrap="square" rtlCol="1">
            <a:spAutoFit/>
          </a:bodyPr>
          <a:lstStyle/>
          <a:p>
            <a:r>
              <a:rPr lang="en-US" dirty="0"/>
              <a:t> </a:t>
            </a:r>
            <a:r>
              <a:rPr lang="ar-IQ" sz="3200" b="1" dirty="0"/>
              <a:t>غياب الكسور والعر</a:t>
            </a:r>
            <a:r>
              <a:rPr lang="ar-IQ" sz="3200" b="1" dirty="0">
                <a:solidFill>
                  <a:schemeClr val="bg1"/>
                </a:solidFill>
              </a:rPr>
              <a:t>وق والتشققات في</a:t>
            </a:r>
            <a:r>
              <a:rPr lang="ar-IQ" sz="3200" b="1" dirty="0">
                <a:solidFill>
                  <a:sysClr val="windowText" lastClr="000000"/>
                </a:solidFill>
              </a:rPr>
              <a:t> المنطقة المفصلية</a:t>
            </a:r>
            <a:endParaRPr lang="ar-IQ" b="1" dirty="0">
              <a:solidFill>
                <a:sysClr val="windowText" lastClr="000000"/>
              </a:solidFill>
            </a:endParaRPr>
          </a:p>
        </p:txBody>
      </p:sp>
      <p:sp>
        <p:nvSpPr>
          <p:cNvPr id="4" name="مستطيل 3"/>
          <p:cNvSpPr/>
          <p:nvPr/>
        </p:nvSpPr>
        <p:spPr>
          <a:xfrm>
            <a:off x="2405369" y="22136"/>
            <a:ext cx="8042137" cy="584775"/>
          </a:xfrm>
          <a:prstGeom prst="rect">
            <a:avLst/>
          </a:prstGeom>
        </p:spPr>
        <p:txBody>
          <a:bodyPr wrap="none">
            <a:spAutoFit/>
          </a:bodyPr>
          <a:lstStyle/>
          <a:p>
            <a:pPr marL="82296">
              <a:defRPr/>
            </a:pPr>
            <a:r>
              <a:rPr lang="ar-IQ" sz="3200" b="1" dirty="0"/>
              <a:t>-الطيات المتزامنة مع الترسيب</a:t>
            </a:r>
            <a:r>
              <a:rPr lang="ar-SA" sz="3200" b="1" dirty="0"/>
              <a:t> </a:t>
            </a:r>
            <a:r>
              <a:rPr lang="en-US" sz="3200" b="1" dirty="0" err="1"/>
              <a:t>Synsedimentary</a:t>
            </a:r>
            <a:r>
              <a:rPr lang="en-US" sz="3200" b="1" dirty="0"/>
              <a:t> folds</a:t>
            </a:r>
            <a:endParaRPr lang="en-US" sz="3200" dirty="0"/>
          </a:p>
        </p:txBody>
      </p:sp>
      <p:sp>
        <p:nvSpPr>
          <p:cNvPr id="5" name="Footer Placeholder 4"/>
          <p:cNvSpPr>
            <a:spLocks noGrp="1"/>
          </p:cNvSpPr>
          <p:nvPr>
            <p:ph type="ftr" sz="quarter" idx="11"/>
          </p:nvPr>
        </p:nvSpPr>
        <p:spPr/>
        <p:txBody>
          <a:bodyPr/>
          <a:lstStyle/>
          <a:p>
            <a:r>
              <a:rPr lang="en-US"/>
              <a:t>Dr.Rabeea Znad</a:t>
            </a:r>
            <a:endParaRPr lang="ar-IQ"/>
          </a:p>
        </p:txBody>
      </p:sp>
      <p:sp>
        <p:nvSpPr>
          <p:cNvPr id="6" name="Slide Number Placeholder 5"/>
          <p:cNvSpPr>
            <a:spLocks noGrp="1"/>
          </p:cNvSpPr>
          <p:nvPr>
            <p:ph type="sldNum" sz="quarter" idx="12"/>
          </p:nvPr>
        </p:nvSpPr>
        <p:spPr/>
        <p:txBody>
          <a:bodyPr/>
          <a:lstStyle/>
          <a:p>
            <a:fld id="{7087462F-A060-4E2A-9149-B4E0DCEFB1F4}" type="slidenum">
              <a:rPr lang="ar-IQ" smtClean="0"/>
              <a:t>25</a:t>
            </a:fld>
            <a:endParaRPr lang="ar-IQ"/>
          </a:p>
        </p:txBody>
      </p:sp>
      <p:sp>
        <p:nvSpPr>
          <p:cNvPr id="7" name="عنصر نائب للتاريخ 6">
            <a:extLst>
              <a:ext uri="{FF2B5EF4-FFF2-40B4-BE49-F238E27FC236}">
                <a16:creationId xmlns:a16="http://schemas.microsoft.com/office/drawing/2014/main" id="{F8B6B0FA-0447-51E7-EA98-85D455EF2269}"/>
              </a:ext>
            </a:extLst>
          </p:cNvPr>
          <p:cNvSpPr>
            <a:spLocks noGrp="1"/>
          </p:cNvSpPr>
          <p:nvPr>
            <p:ph type="dt" sz="half" idx="10"/>
          </p:nvPr>
        </p:nvSpPr>
        <p:spPr/>
        <p:txBody>
          <a:bodyPr/>
          <a:lstStyle/>
          <a:p>
            <a:fld id="{60D97FF8-1C8E-4759-BE91-7BECB76325AB}" type="datetime8">
              <a:rPr lang="ar-IQ" smtClean="0"/>
              <a:t>09 آذار، 25</a:t>
            </a:fld>
            <a:endParaRPr lang="ar-IQ"/>
          </a:p>
        </p:txBody>
      </p:sp>
    </p:spTree>
    <p:extLst>
      <p:ext uri="{BB962C8B-B14F-4D97-AF65-F5344CB8AC3E}">
        <p14:creationId xmlns:p14="http://schemas.microsoft.com/office/powerpoint/2010/main" val="2192781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19147" t="10306" r="16406" b="6981"/>
          <a:stretch/>
        </p:blipFill>
        <p:spPr>
          <a:xfrm>
            <a:off x="2126323" y="536446"/>
            <a:ext cx="8385243" cy="6050604"/>
          </a:xfrm>
          <a:prstGeom prst="rect">
            <a:avLst/>
          </a:prstGeom>
        </p:spPr>
      </p:pic>
      <p:sp>
        <p:nvSpPr>
          <p:cNvPr id="3" name="مربع نص 2"/>
          <p:cNvSpPr txBox="1"/>
          <p:nvPr/>
        </p:nvSpPr>
        <p:spPr>
          <a:xfrm>
            <a:off x="5030141" y="-52932"/>
            <a:ext cx="7223588" cy="1631216"/>
          </a:xfrm>
          <a:prstGeom prst="rect">
            <a:avLst/>
          </a:prstGeom>
          <a:noFill/>
        </p:spPr>
        <p:txBody>
          <a:bodyPr wrap="square" rtlCol="1">
            <a:spAutoFit/>
          </a:bodyPr>
          <a:lstStyle/>
          <a:p>
            <a:r>
              <a:rPr lang="ar-IQ" sz="4000" dirty="0">
                <a:solidFill>
                  <a:srgbClr val="FF0000"/>
                </a:solidFill>
              </a:rPr>
              <a:t>طية مضطجعة متزامنة مع الترسيب</a:t>
            </a:r>
          </a:p>
          <a:p>
            <a:endParaRPr lang="ar-IQ" sz="2800" dirty="0">
              <a:solidFill>
                <a:srgbClr val="FF0000"/>
              </a:solidFill>
            </a:endParaRPr>
          </a:p>
          <a:p>
            <a:r>
              <a:rPr lang="ar-IQ" sz="2800" dirty="0">
                <a:solidFill>
                  <a:srgbClr val="FF0000"/>
                </a:solidFill>
              </a:rPr>
              <a:t>لاحظ عدم </a:t>
            </a:r>
            <a:r>
              <a:rPr lang="ar-IQ" sz="3200" b="1" dirty="0">
                <a:solidFill>
                  <a:srgbClr val="FF0000"/>
                </a:solidFill>
              </a:rPr>
              <a:t>استم</a:t>
            </a:r>
            <a:r>
              <a:rPr lang="ar-IQ" sz="3200" b="1" dirty="0">
                <a:solidFill>
                  <a:schemeClr val="bg1"/>
                </a:solidFill>
              </a:rPr>
              <a:t>رارية الطية نحو الاعلى</a:t>
            </a:r>
            <a:r>
              <a:rPr lang="ar-IQ" sz="2800" dirty="0">
                <a:solidFill>
                  <a:schemeClr val="bg1"/>
                </a:solidFill>
              </a:rPr>
              <a:t> </a:t>
            </a:r>
            <a:r>
              <a:rPr lang="ar-IQ" sz="2800" b="1" dirty="0">
                <a:solidFill>
                  <a:schemeClr val="bg1"/>
                </a:solidFill>
              </a:rPr>
              <a:t>والاسفل</a:t>
            </a:r>
          </a:p>
        </p:txBody>
      </p:sp>
      <p:sp>
        <p:nvSpPr>
          <p:cNvPr id="4" name="مستطيل 3"/>
          <p:cNvSpPr/>
          <p:nvPr/>
        </p:nvSpPr>
        <p:spPr>
          <a:xfrm>
            <a:off x="2643156" y="719557"/>
            <a:ext cx="6096000" cy="707886"/>
          </a:xfrm>
          <a:prstGeom prst="rect">
            <a:avLst/>
          </a:prstGeom>
        </p:spPr>
        <p:txBody>
          <a:bodyPr>
            <a:spAutoFit/>
          </a:bodyPr>
          <a:lstStyle/>
          <a:p>
            <a:pPr algn="l"/>
            <a:r>
              <a:rPr lang="en-US" sz="2000" b="1" dirty="0">
                <a:solidFill>
                  <a:schemeClr val="bg1"/>
                </a:solidFill>
                <a:latin typeface="Times New Roman" panose="02020603050405020304" pitchFamily="18" charset="0"/>
              </a:rPr>
              <a:t>Truncation by</a:t>
            </a:r>
          </a:p>
          <a:p>
            <a:pPr algn="l"/>
            <a:r>
              <a:rPr lang="en-US" sz="2000" b="1" dirty="0">
                <a:solidFill>
                  <a:schemeClr val="bg1"/>
                </a:solidFill>
                <a:latin typeface="Times New Roman" panose="02020603050405020304" pitchFamily="18" charset="0"/>
              </a:rPr>
              <a:t>overlying beds</a:t>
            </a:r>
            <a:endParaRPr lang="ar-IQ" sz="5400" b="1" dirty="0">
              <a:solidFill>
                <a:schemeClr val="bg1"/>
              </a:solidFill>
            </a:endParaRPr>
          </a:p>
        </p:txBody>
      </p:sp>
      <p:sp>
        <p:nvSpPr>
          <p:cNvPr id="5" name="شكل حر 4"/>
          <p:cNvSpPr/>
          <p:nvPr/>
        </p:nvSpPr>
        <p:spPr>
          <a:xfrm>
            <a:off x="2423933" y="1419793"/>
            <a:ext cx="8087633" cy="767081"/>
          </a:xfrm>
          <a:custGeom>
            <a:avLst/>
            <a:gdLst>
              <a:gd name="connsiteX0" fmla="*/ 0 w 8087633"/>
              <a:gd name="connsiteY0" fmla="*/ 126844 h 767081"/>
              <a:gd name="connsiteX1" fmla="*/ 345688 w 8087633"/>
              <a:gd name="connsiteY1" fmla="*/ 37634 h 767081"/>
              <a:gd name="connsiteX2" fmla="*/ 669073 w 8087633"/>
              <a:gd name="connsiteY2" fmla="*/ 4181 h 767081"/>
              <a:gd name="connsiteX3" fmla="*/ 947854 w 8087633"/>
              <a:gd name="connsiteY3" fmla="*/ 4181 h 767081"/>
              <a:gd name="connsiteX4" fmla="*/ 1170878 w 8087633"/>
              <a:gd name="connsiteY4" fmla="*/ 37634 h 767081"/>
              <a:gd name="connsiteX5" fmla="*/ 1650381 w 8087633"/>
              <a:gd name="connsiteY5" fmla="*/ 126844 h 767081"/>
              <a:gd name="connsiteX6" fmla="*/ 2007220 w 8087633"/>
              <a:gd name="connsiteY6" fmla="*/ 160298 h 767081"/>
              <a:gd name="connsiteX7" fmla="*/ 2709746 w 8087633"/>
              <a:gd name="connsiteY7" fmla="*/ 327566 h 767081"/>
              <a:gd name="connsiteX8" fmla="*/ 2955073 w 8087633"/>
              <a:gd name="connsiteY8" fmla="*/ 361020 h 767081"/>
              <a:gd name="connsiteX9" fmla="*/ 3568390 w 8087633"/>
              <a:gd name="connsiteY9" fmla="*/ 416776 h 767081"/>
              <a:gd name="connsiteX10" fmla="*/ 3891776 w 8087633"/>
              <a:gd name="connsiteY10" fmla="*/ 416776 h 767081"/>
              <a:gd name="connsiteX11" fmla="*/ 4170556 w 8087633"/>
              <a:gd name="connsiteY11" fmla="*/ 439078 h 767081"/>
              <a:gd name="connsiteX12" fmla="*/ 4348976 w 8087633"/>
              <a:gd name="connsiteY12" fmla="*/ 439078 h 767081"/>
              <a:gd name="connsiteX13" fmla="*/ 4583151 w 8087633"/>
              <a:gd name="connsiteY13" fmla="*/ 450229 h 767081"/>
              <a:gd name="connsiteX14" fmla="*/ 5519854 w 8087633"/>
              <a:gd name="connsiteY14" fmla="*/ 517137 h 767081"/>
              <a:gd name="connsiteX15" fmla="*/ 6010507 w 8087633"/>
              <a:gd name="connsiteY15" fmla="*/ 517137 h 767081"/>
              <a:gd name="connsiteX16" fmla="*/ 6445405 w 8087633"/>
              <a:gd name="connsiteY16" fmla="*/ 517137 h 767081"/>
              <a:gd name="connsiteX17" fmla="*/ 6768790 w 8087633"/>
              <a:gd name="connsiteY17" fmla="*/ 550590 h 767081"/>
              <a:gd name="connsiteX18" fmla="*/ 7348654 w 8087633"/>
              <a:gd name="connsiteY18" fmla="*/ 673254 h 767081"/>
              <a:gd name="connsiteX19" fmla="*/ 7683190 w 8087633"/>
              <a:gd name="connsiteY19" fmla="*/ 706707 h 767081"/>
              <a:gd name="connsiteX20" fmla="*/ 7761249 w 8087633"/>
              <a:gd name="connsiteY20" fmla="*/ 684405 h 767081"/>
              <a:gd name="connsiteX21" fmla="*/ 8084634 w 8087633"/>
              <a:gd name="connsiteY21" fmla="*/ 762463 h 767081"/>
              <a:gd name="connsiteX22" fmla="*/ 7895063 w 8087633"/>
              <a:gd name="connsiteY22" fmla="*/ 751312 h 7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87633" h="767081">
                <a:moveTo>
                  <a:pt x="0" y="126844"/>
                </a:moveTo>
                <a:cubicBezTo>
                  <a:pt x="117088" y="92461"/>
                  <a:pt x="234176" y="58078"/>
                  <a:pt x="345688" y="37634"/>
                </a:cubicBezTo>
                <a:cubicBezTo>
                  <a:pt x="457200" y="17190"/>
                  <a:pt x="568712" y="9756"/>
                  <a:pt x="669073" y="4181"/>
                </a:cubicBezTo>
                <a:cubicBezTo>
                  <a:pt x="769434" y="-1395"/>
                  <a:pt x="864220" y="-1394"/>
                  <a:pt x="947854" y="4181"/>
                </a:cubicBezTo>
                <a:cubicBezTo>
                  <a:pt x="1031488" y="9756"/>
                  <a:pt x="1053790" y="17190"/>
                  <a:pt x="1170878" y="37634"/>
                </a:cubicBezTo>
                <a:cubicBezTo>
                  <a:pt x="1287966" y="58078"/>
                  <a:pt x="1510991" y="106400"/>
                  <a:pt x="1650381" y="126844"/>
                </a:cubicBezTo>
                <a:cubicBezTo>
                  <a:pt x="1789771" y="147288"/>
                  <a:pt x="1830659" y="126844"/>
                  <a:pt x="2007220" y="160298"/>
                </a:cubicBezTo>
                <a:cubicBezTo>
                  <a:pt x="2183781" y="193752"/>
                  <a:pt x="2551771" y="294112"/>
                  <a:pt x="2709746" y="327566"/>
                </a:cubicBezTo>
                <a:cubicBezTo>
                  <a:pt x="2867721" y="361020"/>
                  <a:pt x="2811966" y="346152"/>
                  <a:pt x="2955073" y="361020"/>
                </a:cubicBezTo>
                <a:cubicBezTo>
                  <a:pt x="3098180" y="375888"/>
                  <a:pt x="3412273" y="407483"/>
                  <a:pt x="3568390" y="416776"/>
                </a:cubicBezTo>
                <a:cubicBezTo>
                  <a:pt x="3724507" y="426069"/>
                  <a:pt x="3791415" y="413059"/>
                  <a:pt x="3891776" y="416776"/>
                </a:cubicBezTo>
                <a:cubicBezTo>
                  <a:pt x="3992137" y="420493"/>
                  <a:pt x="4094356" y="435361"/>
                  <a:pt x="4170556" y="439078"/>
                </a:cubicBezTo>
                <a:cubicBezTo>
                  <a:pt x="4246756" y="442795"/>
                  <a:pt x="4280210" y="437220"/>
                  <a:pt x="4348976" y="439078"/>
                </a:cubicBezTo>
                <a:cubicBezTo>
                  <a:pt x="4417742" y="440936"/>
                  <a:pt x="4583151" y="450229"/>
                  <a:pt x="4583151" y="450229"/>
                </a:cubicBezTo>
                <a:lnTo>
                  <a:pt x="5519854" y="517137"/>
                </a:lnTo>
                <a:cubicBezTo>
                  <a:pt x="5757747" y="528288"/>
                  <a:pt x="6010507" y="517137"/>
                  <a:pt x="6010507" y="517137"/>
                </a:cubicBezTo>
                <a:cubicBezTo>
                  <a:pt x="6164765" y="517137"/>
                  <a:pt x="6319025" y="511562"/>
                  <a:pt x="6445405" y="517137"/>
                </a:cubicBezTo>
                <a:cubicBezTo>
                  <a:pt x="6571786" y="522713"/>
                  <a:pt x="6618249" y="524571"/>
                  <a:pt x="6768790" y="550590"/>
                </a:cubicBezTo>
                <a:cubicBezTo>
                  <a:pt x="6919332" y="576610"/>
                  <a:pt x="7196254" y="647235"/>
                  <a:pt x="7348654" y="673254"/>
                </a:cubicBezTo>
                <a:cubicBezTo>
                  <a:pt x="7501054" y="699273"/>
                  <a:pt x="7614424" y="704849"/>
                  <a:pt x="7683190" y="706707"/>
                </a:cubicBezTo>
                <a:cubicBezTo>
                  <a:pt x="7751956" y="708565"/>
                  <a:pt x="7694342" y="675112"/>
                  <a:pt x="7761249" y="684405"/>
                </a:cubicBezTo>
                <a:cubicBezTo>
                  <a:pt x="7828156" y="693698"/>
                  <a:pt x="8062332" y="751312"/>
                  <a:pt x="8084634" y="762463"/>
                </a:cubicBezTo>
                <a:cubicBezTo>
                  <a:pt x="8106936" y="773614"/>
                  <a:pt x="8000999" y="762463"/>
                  <a:pt x="7895063" y="751312"/>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 name="شكل حر 5"/>
          <p:cNvSpPr/>
          <p:nvPr/>
        </p:nvSpPr>
        <p:spPr>
          <a:xfrm rot="10132771">
            <a:off x="2425885" y="3281269"/>
            <a:ext cx="8087633" cy="767081"/>
          </a:xfrm>
          <a:custGeom>
            <a:avLst/>
            <a:gdLst>
              <a:gd name="connsiteX0" fmla="*/ 0 w 8087633"/>
              <a:gd name="connsiteY0" fmla="*/ 126844 h 767081"/>
              <a:gd name="connsiteX1" fmla="*/ 345688 w 8087633"/>
              <a:gd name="connsiteY1" fmla="*/ 37634 h 767081"/>
              <a:gd name="connsiteX2" fmla="*/ 669073 w 8087633"/>
              <a:gd name="connsiteY2" fmla="*/ 4181 h 767081"/>
              <a:gd name="connsiteX3" fmla="*/ 947854 w 8087633"/>
              <a:gd name="connsiteY3" fmla="*/ 4181 h 767081"/>
              <a:gd name="connsiteX4" fmla="*/ 1170878 w 8087633"/>
              <a:gd name="connsiteY4" fmla="*/ 37634 h 767081"/>
              <a:gd name="connsiteX5" fmla="*/ 1650381 w 8087633"/>
              <a:gd name="connsiteY5" fmla="*/ 126844 h 767081"/>
              <a:gd name="connsiteX6" fmla="*/ 2007220 w 8087633"/>
              <a:gd name="connsiteY6" fmla="*/ 160298 h 767081"/>
              <a:gd name="connsiteX7" fmla="*/ 2709746 w 8087633"/>
              <a:gd name="connsiteY7" fmla="*/ 327566 h 767081"/>
              <a:gd name="connsiteX8" fmla="*/ 2955073 w 8087633"/>
              <a:gd name="connsiteY8" fmla="*/ 361020 h 767081"/>
              <a:gd name="connsiteX9" fmla="*/ 3568390 w 8087633"/>
              <a:gd name="connsiteY9" fmla="*/ 416776 h 767081"/>
              <a:gd name="connsiteX10" fmla="*/ 3891776 w 8087633"/>
              <a:gd name="connsiteY10" fmla="*/ 416776 h 767081"/>
              <a:gd name="connsiteX11" fmla="*/ 4170556 w 8087633"/>
              <a:gd name="connsiteY11" fmla="*/ 439078 h 767081"/>
              <a:gd name="connsiteX12" fmla="*/ 4348976 w 8087633"/>
              <a:gd name="connsiteY12" fmla="*/ 439078 h 767081"/>
              <a:gd name="connsiteX13" fmla="*/ 4583151 w 8087633"/>
              <a:gd name="connsiteY13" fmla="*/ 450229 h 767081"/>
              <a:gd name="connsiteX14" fmla="*/ 5519854 w 8087633"/>
              <a:gd name="connsiteY14" fmla="*/ 517137 h 767081"/>
              <a:gd name="connsiteX15" fmla="*/ 6010507 w 8087633"/>
              <a:gd name="connsiteY15" fmla="*/ 517137 h 767081"/>
              <a:gd name="connsiteX16" fmla="*/ 6445405 w 8087633"/>
              <a:gd name="connsiteY16" fmla="*/ 517137 h 767081"/>
              <a:gd name="connsiteX17" fmla="*/ 6768790 w 8087633"/>
              <a:gd name="connsiteY17" fmla="*/ 550590 h 767081"/>
              <a:gd name="connsiteX18" fmla="*/ 7348654 w 8087633"/>
              <a:gd name="connsiteY18" fmla="*/ 673254 h 767081"/>
              <a:gd name="connsiteX19" fmla="*/ 7683190 w 8087633"/>
              <a:gd name="connsiteY19" fmla="*/ 706707 h 767081"/>
              <a:gd name="connsiteX20" fmla="*/ 7761249 w 8087633"/>
              <a:gd name="connsiteY20" fmla="*/ 684405 h 767081"/>
              <a:gd name="connsiteX21" fmla="*/ 8084634 w 8087633"/>
              <a:gd name="connsiteY21" fmla="*/ 762463 h 767081"/>
              <a:gd name="connsiteX22" fmla="*/ 7895063 w 8087633"/>
              <a:gd name="connsiteY22" fmla="*/ 751312 h 7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87633" h="767081">
                <a:moveTo>
                  <a:pt x="0" y="126844"/>
                </a:moveTo>
                <a:cubicBezTo>
                  <a:pt x="117088" y="92461"/>
                  <a:pt x="234176" y="58078"/>
                  <a:pt x="345688" y="37634"/>
                </a:cubicBezTo>
                <a:cubicBezTo>
                  <a:pt x="457200" y="17190"/>
                  <a:pt x="568712" y="9756"/>
                  <a:pt x="669073" y="4181"/>
                </a:cubicBezTo>
                <a:cubicBezTo>
                  <a:pt x="769434" y="-1395"/>
                  <a:pt x="864220" y="-1394"/>
                  <a:pt x="947854" y="4181"/>
                </a:cubicBezTo>
                <a:cubicBezTo>
                  <a:pt x="1031488" y="9756"/>
                  <a:pt x="1053790" y="17190"/>
                  <a:pt x="1170878" y="37634"/>
                </a:cubicBezTo>
                <a:cubicBezTo>
                  <a:pt x="1287966" y="58078"/>
                  <a:pt x="1510991" y="106400"/>
                  <a:pt x="1650381" y="126844"/>
                </a:cubicBezTo>
                <a:cubicBezTo>
                  <a:pt x="1789771" y="147288"/>
                  <a:pt x="1830659" y="126844"/>
                  <a:pt x="2007220" y="160298"/>
                </a:cubicBezTo>
                <a:cubicBezTo>
                  <a:pt x="2183781" y="193752"/>
                  <a:pt x="2551771" y="294112"/>
                  <a:pt x="2709746" y="327566"/>
                </a:cubicBezTo>
                <a:cubicBezTo>
                  <a:pt x="2867721" y="361020"/>
                  <a:pt x="2811966" y="346152"/>
                  <a:pt x="2955073" y="361020"/>
                </a:cubicBezTo>
                <a:cubicBezTo>
                  <a:pt x="3098180" y="375888"/>
                  <a:pt x="3412273" y="407483"/>
                  <a:pt x="3568390" y="416776"/>
                </a:cubicBezTo>
                <a:cubicBezTo>
                  <a:pt x="3724507" y="426069"/>
                  <a:pt x="3791415" y="413059"/>
                  <a:pt x="3891776" y="416776"/>
                </a:cubicBezTo>
                <a:cubicBezTo>
                  <a:pt x="3992137" y="420493"/>
                  <a:pt x="4094356" y="435361"/>
                  <a:pt x="4170556" y="439078"/>
                </a:cubicBezTo>
                <a:cubicBezTo>
                  <a:pt x="4246756" y="442795"/>
                  <a:pt x="4280210" y="437220"/>
                  <a:pt x="4348976" y="439078"/>
                </a:cubicBezTo>
                <a:cubicBezTo>
                  <a:pt x="4417742" y="440936"/>
                  <a:pt x="4583151" y="450229"/>
                  <a:pt x="4583151" y="450229"/>
                </a:cubicBezTo>
                <a:lnTo>
                  <a:pt x="5519854" y="517137"/>
                </a:lnTo>
                <a:cubicBezTo>
                  <a:pt x="5757747" y="528288"/>
                  <a:pt x="6010507" y="517137"/>
                  <a:pt x="6010507" y="517137"/>
                </a:cubicBezTo>
                <a:cubicBezTo>
                  <a:pt x="6164765" y="517137"/>
                  <a:pt x="6319025" y="511562"/>
                  <a:pt x="6445405" y="517137"/>
                </a:cubicBezTo>
                <a:cubicBezTo>
                  <a:pt x="6571786" y="522713"/>
                  <a:pt x="6618249" y="524571"/>
                  <a:pt x="6768790" y="550590"/>
                </a:cubicBezTo>
                <a:cubicBezTo>
                  <a:pt x="6919332" y="576610"/>
                  <a:pt x="7196254" y="647235"/>
                  <a:pt x="7348654" y="673254"/>
                </a:cubicBezTo>
                <a:cubicBezTo>
                  <a:pt x="7501054" y="699273"/>
                  <a:pt x="7614424" y="704849"/>
                  <a:pt x="7683190" y="706707"/>
                </a:cubicBezTo>
                <a:cubicBezTo>
                  <a:pt x="7751956" y="708565"/>
                  <a:pt x="7694342" y="675112"/>
                  <a:pt x="7761249" y="684405"/>
                </a:cubicBezTo>
                <a:cubicBezTo>
                  <a:pt x="7828156" y="693698"/>
                  <a:pt x="8062332" y="751312"/>
                  <a:pt x="8084634" y="762463"/>
                </a:cubicBezTo>
                <a:cubicBezTo>
                  <a:pt x="8106936" y="773614"/>
                  <a:pt x="8000999" y="762463"/>
                  <a:pt x="7895063" y="751312"/>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 name="مستطيل 6"/>
          <p:cNvSpPr/>
          <p:nvPr/>
        </p:nvSpPr>
        <p:spPr>
          <a:xfrm>
            <a:off x="-31751" y="-39874"/>
            <a:ext cx="4749570" cy="584775"/>
          </a:xfrm>
          <a:prstGeom prst="rect">
            <a:avLst/>
          </a:prstGeom>
        </p:spPr>
        <p:txBody>
          <a:bodyPr wrap="none">
            <a:spAutoFit/>
          </a:bodyPr>
          <a:lstStyle/>
          <a:p>
            <a:pPr marL="82296">
              <a:defRPr/>
            </a:pPr>
            <a:r>
              <a:rPr lang="ar-IQ" sz="3200" b="1" dirty="0"/>
              <a:t> </a:t>
            </a:r>
            <a:r>
              <a:rPr lang="ar-IQ" b="1" dirty="0"/>
              <a:t>-الطيات المتزامنة مع الترسيب</a:t>
            </a:r>
            <a:r>
              <a:rPr lang="ar-SA" b="1" dirty="0"/>
              <a:t> </a:t>
            </a:r>
            <a:r>
              <a:rPr lang="en-US" b="1" dirty="0" err="1"/>
              <a:t>Synsedimentary</a:t>
            </a:r>
            <a:r>
              <a:rPr lang="en-US" b="1" dirty="0"/>
              <a:t> folds</a:t>
            </a:r>
            <a:endParaRPr lang="en-US" sz="3200" dirty="0"/>
          </a:p>
        </p:txBody>
      </p:sp>
      <p:sp>
        <p:nvSpPr>
          <p:cNvPr id="8" name="Footer Placeholder 7"/>
          <p:cNvSpPr>
            <a:spLocks noGrp="1"/>
          </p:cNvSpPr>
          <p:nvPr>
            <p:ph type="ftr" sz="quarter" idx="11"/>
          </p:nvPr>
        </p:nvSpPr>
        <p:spPr/>
        <p:txBody>
          <a:bodyPr/>
          <a:lstStyle/>
          <a:p>
            <a:r>
              <a:rPr lang="en-US"/>
              <a:t>Dr.Rabeea Znad</a:t>
            </a:r>
            <a:endParaRPr lang="ar-IQ"/>
          </a:p>
        </p:txBody>
      </p:sp>
      <p:sp>
        <p:nvSpPr>
          <p:cNvPr id="9" name="Slide Number Placeholder 8"/>
          <p:cNvSpPr>
            <a:spLocks noGrp="1"/>
          </p:cNvSpPr>
          <p:nvPr>
            <p:ph type="sldNum" sz="quarter" idx="12"/>
          </p:nvPr>
        </p:nvSpPr>
        <p:spPr/>
        <p:txBody>
          <a:bodyPr/>
          <a:lstStyle/>
          <a:p>
            <a:fld id="{7087462F-A060-4E2A-9149-B4E0DCEFB1F4}" type="slidenum">
              <a:rPr lang="ar-IQ" smtClean="0"/>
              <a:t>26</a:t>
            </a:fld>
            <a:endParaRPr lang="ar-IQ"/>
          </a:p>
        </p:txBody>
      </p:sp>
      <p:sp>
        <p:nvSpPr>
          <p:cNvPr id="10" name="عنصر نائب للتاريخ 9">
            <a:extLst>
              <a:ext uri="{FF2B5EF4-FFF2-40B4-BE49-F238E27FC236}">
                <a16:creationId xmlns:a16="http://schemas.microsoft.com/office/drawing/2014/main" id="{DF7B2678-49F6-5D99-CC9B-187C2E63084C}"/>
              </a:ext>
            </a:extLst>
          </p:cNvPr>
          <p:cNvSpPr>
            <a:spLocks noGrp="1"/>
          </p:cNvSpPr>
          <p:nvPr>
            <p:ph type="dt" sz="half" idx="10"/>
          </p:nvPr>
        </p:nvSpPr>
        <p:spPr/>
        <p:txBody>
          <a:bodyPr/>
          <a:lstStyle/>
          <a:p>
            <a:fld id="{BEC3C7AD-2846-410D-A83F-65C179C73ADA}" type="datetime8">
              <a:rPr lang="ar-IQ" smtClean="0"/>
              <a:t>09 آذار، 25</a:t>
            </a:fld>
            <a:endParaRPr lang="ar-IQ"/>
          </a:p>
        </p:txBody>
      </p:sp>
    </p:spTree>
    <p:extLst>
      <p:ext uri="{BB962C8B-B14F-4D97-AF65-F5344CB8AC3E}">
        <p14:creationId xmlns:p14="http://schemas.microsoft.com/office/powerpoint/2010/main" val="358194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516517" y="1401151"/>
            <a:ext cx="10121701" cy="584775"/>
          </a:xfrm>
          <a:prstGeom prst="rect">
            <a:avLst/>
          </a:prstGeom>
        </p:spPr>
        <p:txBody>
          <a:bodyPr wrap="square">
            <a:spAutoFit/>
          </a:bodyPr>
          <a:lstStyle/>
          <a:p>
            <a:pPr algn="just">
              <a:defRPr/>
            </a:pPr>
            <a:r>
              <a:rPr lang="ar-SA" sz="1600" dirty="0">
                <a:latin typeface="Simplified Arabic" pitchFamily="18" charset="-78"/>
                <a:cs typeface="Simplified Arabic" pitchFamily="18" charset="-78"/>
              </a:rPr>
              <a:t>أما استجابة </a:t>
            </a:r>
            <a:r>
              <a:rPr lang="en-US" sz="1600" dirty="0">
                <a:latin typeface="Simplified Arabic" pitchFamily="18" charset="-78"/>
                <a:cs typeface="Simplified Arabic" pitchFamily="18" charset="-78"/>
              </a:rPr>
              <a:t> </a:t>
            </a:r>
            <a:r>
              <a:rPr lang="ar-IQ" sz="1600" dirty="0">
                <a:latin typeface="Simplified Arabic" pitchFamily="18" charset="-78"/>
                <a:cs typeface="Simplified Arabic" pitchFamily="18" charset="-78"/>
              </a:rPr>
              <a:t>او سلوك </a:t>
            </a:r>
            <a:r>
              <a:rPr lang="ar-SA" sz="1600" dirty="0">
                <a:latin typeface="Simplified Arabic" pitchFamily="18" charset="-78"/>
                <a:cs typeface="Simplified Arabic" pitchFamily="18" charset="-78"/>
              </a:rPr>
              <a:t>الطبقات </a:t>
            </a:r>
            <a:r>
              <a:rPr lang="ar-IQ" sz="1600" dirty="0">
                <a:latin typeface="Simplified Arabic" pitchFamily="18" charset="-78"/>
                <a:cs typeface="Simplified Arabic" pitchFamily="18" charset="-78"/>
              </a:rPr>
              <a:t>تحت</a:t>
            </a:r>
            <a:r>
              <a:rPr lang="ar-SA" sz="1600" dirty="0">
                <a:latin typeface="Simplified Arabic" pitchFamily="18" charset="-78"/>
                <a:cs typeface="Simplified Arabic" pitchFamily="18" charset="-78"/>
              </a:rPr>
              <a:t> هذه الاجهادات الثانوية فتكون في شكلين، </a:t>
            </a:r>
            <a:r>
              <a:rPr lang="ar-SA" sz="1600" b="1" dirty="0">
                <a:latin typeface="Simplified Arabic" pitchFamily="18" charset="-78"/>
                <a:cs typeface="Simplified Arabic" pitchFamily="18" charset="-78"/>
              </a:rPr>
              <a:t>الأول</a:t>
            </a:r>
            <a:r>
              <a:rPr lang="ar-SA" sz="1600" dirty="0">
                <a:latin typeface="Simplified Arabic" pitchFamily="18" charset="-78"/>
                <a:cs typeface="Simplified Arabic" pitchFamily="18" charset="-78"/>
              </a:rPr>
              <a:t> عندما تكون الطبقات لدنة</a:t>
            </a:r>
            <a:r>
              <a:rPr lang="en-US" sz="1600" dirty="0">
                <a:latin typeface="Simplified Arabic" pitchFamily="18" charset="-78"/>
                <a:cs typeface="Simplified Arabic" pitchFamily="18" charset="-78"/>
              </a:rPr>
              <a:t>Ductile </a:t>
            </a:r>
            <a:r>
              <a:rPr lang="ar-SA" sz="1600" dirty="0">
                <a:latin typeface="Simplified Arabic" pitchFamily="18" charset="-78"/>
                <a:cs typeface="Simplified Arabic" pitchFamily="18" charset="-78"/>
              </a:rPr>
              <a:t> لدرجة كافية بحيث لا يحدث تكسر  فإن الجزء العلوي (المحدب) سوف يستطيل وينحف </a:t>
            </a:r>
            <a:r>
              <a:rPr lang="en-US" sz="1600" dirty="0">
                <a:latin typeface="Simplified Arabic" pitchFamily="18" charset="-78"/>
                <a:cs typeface="Simplified Arabic" pitchFamily="18" charset="-78"/>
              </a:rPr>
              <a:t>Thinning</a:t>
            </a:r>
            <a:r>
              <a:rPr lang="ar-SA" sz="1600" dirty="0">
                <a:latin typeface="Simplified Arabic" pitchFamily="18" charset="-78"/>
                <a:cs typeface="Simplified Arabic" pitchFamily="18" charset="-78"/>
              </a:rPr>
              <a:t>. في حين الجزء الأسفل (المقعر) سوف  يقصر ويسمك (يتثخن</a:t>
            </a:r>
            <a:r>
              <a:rPr lang="en-US" sz="1600" dirty="0">
                <a:latin typeface="Simplified Arabic" pitchFamily="18" charset="-78"/>
                <a:cs typeface="Simplified Arabic" pitchFamily="18" charset="-78"/>
              </a:rPr>
              <a:t>  </a:t>
            </a:r>
            <a:r>
              <a:rPr lang="ar-IQ" sz="1600" dirty="0">
                <a:latin typeface="Simplified Arabic" pitchFamily="18" charset="-78"/>
                <a:cs typeface="Simplified Arabic" pitchFamily="18" charset="-78"/>
              </a:rPr>
              <a:t> </a:t>
            </a:r>
            <a:r>
              <a:rPr lang="en-US" sz="1600" dirty="0">
                <a:latin typeface="Simplified Arabic" pitchFamily="18" charset="-78"/>
                <a:cs typeface="Simplified Arabic" pitchFamily="18" charset="-78"/>
              </a:rPr>
              <a:t>Thickened</a:t>
            </a:r>
            <a:r>
              <a:rPr lang="ar-SA" sz="1600" dirty="0">
                <a:latin typeface="Simplified Arabic" pitchFamily="18" charset="-78"/>
                <a:cs typeface="Simplified Arabic" pitchFamily="18" charset="-78"/>
              </a:rPr>
              <a:t>). </a:t>
            </a:r>
            <a:endParaRPr lang="en-US" sz="1600" dirty="0">
              <a:latin typeface="Simplified Arabic" pitchFamily="18" charset="-78"/>
              <a:cs typeface="Simplified Arabic" pitchFamily="18" charset="-78"/>
            </a:endParaRPr>
          </a:p>
        </p:txBody>
      </p:sp>
      <p:pic>
        <p:nvPicPr>
          <p:cNvPr id="5" name="صورة 4"/>
          <p:cNvPicPr>
            <a:picLocks noChangeAspect="1"/>
          </p:cNvPicPr>
          <p:nvPr/>
        </p:nvPicPr>
        <p:blipFill rotWithShape="1">
          <a:blip r:embed="rId2">
            <a:extLst>
              <a:ext uri="{28A0092B-C50C-407E-A947-70E740481C1C}">
                <a14:useLocalDpi xmlns:a14="http://schemas.microsoft.com/office/drawing/2010/main" val="0"/>
              </a:ext>
            </a:extLst>
          </a:blip>
          <a:srcRect l="52033" t="59555" r="4931" b="32000"/>
          <a:stretch/>
        </p:blipFill>
        <p:spPr>
          <a:xfrm>
            <a:off x="1193673" y="2275609"/>
            <a:ext cx="3209041" cy="849154"/>
          </a:xfrm>
          <a:prstGeom prst="rect">
            <a:avLst/>
          </a:prstGeom>
        </p:spPr>
      </p:pic>
      <p:sp>
        <p:nvSpPr>
          <p:cNvPr id="6" name="مستطيل 5"/>
          <p:cNvSpPr/>
          <p:nvPr/>
        </p:nvSpPr>
        <p:spPr>
          <a:xfrm>
            <a:off x="165100" y="4255627"/>
            <a:ext cx="11760200" cy="523220"/>
          </a:xfrm>
          <a:prstGeom prst="rect">
            <a:avLst/>
          </a:prstGeom>
        </p:spPr>
        <p:txBody>
          <a:bodyPr wrap="square">
            <a:spAutoFit/>
          </a:bodyPr>
          <a:lstStyle/>
          <a:p>
            <a:pPr algn="just">
              <a:defRPr/>
            </a:pPr>
            <a:r>
              <a:rPr lang="ar-SA" sz="1400" dirty="0">
                <a:latin typeface="Simplified Arabic" pitchFamily="18" charset="-78"/>
                <a:cs typeface="Simplified Arabic" pitchFamily="18" charset="-78"/>
              </a:rPr>
              <a:t>أما</a:t>
            </a:r>
            <a:r>
              <a:rPr lang="ar-SA" sz="1400" b="1" dirty="0">
                <a:latin typeface="Simplified Arabic" pitchFamily="18" charset="-78"/>
                <a:cs typeface="Simplified Arabic" pitchFamily="18" charset="-78"/>
              </a:rPr>
              <a:t> </a:t>
            </a:r>
            <a:r>
              <a:rPr lang="ar-IQ" sz="1400" b="1" dirty="0">
                <a:latin typeface="Simplified Arabic" pitchFamily="18" charset="-78"/>
                <a:cs typeface="Simplified Arabic" pitchFamily="18" charset="-78"/>
              </a:rPr>
              <a:t>الثاني : </a:t>
            </a:r>
            <a:r>
              <a:rPr lang="ar-IQ" sz="1400" dirty="0">
                <a:latin typeface="Simplified Arabic" pitchFamily="18" charset="-78"/>
                <a:cs typeface="Simplified Arabic" pitchFamily="18" charset="-78"/>
              </a:rPr>
              <a:t>اذا</a:t>
            </a:r>
            <a:r>
              <a:rPr lang="ar-IQ" sz="1400" b="1" dirty="0">
                <a:latin typeface="Simplified Arabic" pitchFamily="18" charset="-78"/>
                <a:cs typeface="Simplified Arabic" pitchFamily="18" charset="-78"/>
              </a:rPr>
              <a:t> </a:t>
            </a:r>
            <a:r>
              <a:rPr lang="ar-SA" sz="1400" dirty="0">
                <a:latin typeface="Simplified Arabic" pitchFamily="18" charset="-78"/>
                <a:cs typeface="Simplified Arabic" pitchFamily="18" charset="-78"/>
              </a:rPr>
              <a:t>كانت الطبقات قصفة(هشة) </a:t>
            </a:r>
            <a:r>
              <a:rPr lang="en-US" sz="1400" dirty="0">
                <a:latin typeface="Simplified Arabic" pitchFamily="18" charset="-78"/>
                <a:cs typeface="Simplified Arabic" pitchFamily="18" charset="-78"/>
              </a:rPr>
              <a:t>Brittle</a:t>
            </a:r>
            <a:r>
              <a:rPr lang="ar-SA" sz="1400" dirty="0">
                <a:latin typeface="Simplified Arabic" pitchFamily="18" charset="-78"/>
                <a:cs typeface="Simplified Arabic" pitchFamily="18" charset="-78"/>
              </a:rPr>
              <a:t> فسوف تتكسر بأسلوب يعوض عن الاستطالة في الجزء العلوي وعن الانضغاط في الجزء الأسفل </a:t>
            </a:r>
            <a:r>
              <a:rPr lang="ar-IQ" sz="1400" dirty="0">
                <a:latin typeface="Simplified Arabic" pitchFamily="18" charset="-78"/>
                <a:cs typeface="Simplified Arabic" pitchFamily="18" charset="-78"/>
              </a:rPr>
              <a:t>, فأما ان تنشأ فوالق اعتيادية في القوس الخارجي وفوالق معكوسة اوزاحفة في القوس الداخلي. او تصاحب من التكسر</a:t>
            </a:r>
            <a:r>
              <a:rPr lang="en-US" sz="1400" dirty="0">
                <a:latin typeface="Simplified Arabic" pitchFamily="18" charset="-78"/>
                <a:cs typeface="Simplified Arabic" pitchFamily="18" charset="-78"/>
              </a:rPr>
              <a:t>rupture</a:t>
            </a:r>
            <a:r>
              <a:rPr lang="ar-IQ" sz="1400" dirty="0">
                <a:latin typeface="Simplified Arabic" pitchFamily="18" charset="-78"/>
                <a:cs typeface="Simplified Arabic" pitchFamily="18" charset="-78"/>
              </a:rPr>
              <a:t> في القوس الخارجي وتجعد </a:t>
            </a:r>
            <a:r>
              <a:rPr lang="en-US" sz="1400" dirty="0">
                <a:latin typeface="Simplified Arabic" pitchFamily="18" charset="-78"/>
                <a:cs typeface="Simplified Arabic" pitchFamily="18" charset="-78"/>
              </a:rPr>
              <a:t>crumpling </a:t>
            </a:r>
            <a:r>
              <a:rPr lang="ar-IQ" sz="1400" dirty="0">
                <a:latin typeface="Simplified Arabic" pitchFamily="18" charset="-78"/>
                <a:cs typeface="Simplified Arabic" pitchFamily="18" charset="-78"/>
              </a:rPr>
              <a:t> في القوس الداخلي.</a:t>
            </a:r>
            <a:endParaRPr lang="en-US" sz="1400" dirty="0">
              <a:latin typeface="Simplified Arabic" pitchFamily="18" charset="-78"/>
              <a:cs typeface="Simplified Arabic" pitchFamily="18" charset="-78"/>
            </a:endParaRPr>
          </a:p>
        </p:txBody>
      </p:sp>
      <p:pic>
        <p:nvPicPr>
          <p:cNvPr id="7" name="صورة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7021" t="73767" r="5081" b="15919"/>
          <a:stretch/>
        </p:blipFill>
        <p:spPr>
          <a:xfrm>
            <a:off x="2352672" y="4954473"/>
            <a:ext cx="7779475" cy="1230899"/>
          </a:xfrm>
          <a:prstGeom prst="rect">
            <a:avLst/>
          </a:prstGeom>
        </p:spPr>
      </p:pic>
      <p:sp>
        <p:nvSpPr>
          <p:cNvPr id="8" name="مربع نص 7"/>
          <p:cNvSpPr txBox="1"/>
          <p:nvPr/>
        </p:nvSpPr>
        <p:spPr>
          <a:xfrm>
            <a:off x="3878874" y="2566045"/>
            <a:ext cx="2408664" cy="369332"/>
          </a:xfrm>
          <a:prstGeom prst="rect">
            <a:avLst/>
          </a:prstGeom>
          <a:noFill/>
        </p:spPr>
        <p:txBody>
          <a:bodyPr wrap="square" rtlCol="1">
            <a:spAutoFit/>
          </a:bodyPr>
          <a:lstStyle/>
          <a:p>
            <a:r>
              <a:rPr lang="en-US" dirty="0"/>
              <a:t>Ductile deformation</a:t>
            </a:r>
            <a:endParaRPr lang="ar-IQ" dirty="0"/>
          </a:p>
        </p:txBody>
      </p:sp>
      <p:sp>
        <p:nvSpPr>
          <p:cNvPr id="9" name="مربع نص 8"/>
          <p:cNvSpPr txBox="1"/>
          <p:nvPr/>
        </p:nvSpPr>
        <p:spPr>
          <a:xfrm>
            <a:off x="2821725" y="6092488"/>
            <a:ext cx="2497873" cy="369332"/>
          </a:xfrm>
          <a:prstGeom prst="rect">
            <a:avLst/>
          </a:prstGeom>
          <a:noFill/>
        </p:spPr>
        <p:txBody>
          <a:bodyPr wrap="square" rtlCol="1">
            <a:spAutoFit/>
          </a:bodyPr>
          <a:lstStyle/>
          <a:p>
            <a:r>
              <a:rPr lang="en-US" dirty="0"/>
              <a:t>Brittle deformation</a:t>
            </a:r>
            <a:endParaRPr lang="ar-IQ" dirty="0"/>
          </a:p>
        </p:txBody>
      </p:sp>
      <p:sp>
        <p:nvSpPr>
          <p:cNvPr id="10" name="مربع نص 9"/>
          <p:cNvSpPr txBox="1"/>
          <p:nvPr/>
        </p:nvSpPr>
        <p:spPr>
          <a:xfrm>
            <a:off x="7048055" y="6067088"/>
            <a:ext cx="2653991" cy="369332"/>
          </a:xfrm>
          <a:prstGeom prst="rect">
            <a:avLst/>
          </a:prstGeom>
          <a:noFill/>
        </p:spPr>
        <p:txBody>
          <a:bodyPr wrap="square" rtlCol="1">
            <a:spAutoFit/>
          </a:bodyPr>
          <a:lstStyle/>
          <a:p>
            <a:r>
              <a:rPr lang="en-US" dirty="0"/>
              <a:t>Combined  ductile &amp;brittle</a:t>
            </a:r>
            <a:endParaRPr lang="ar-IQ" dirty="0"/>
          </a:p>
        </p:txBody>
      </p:sp>
      <p:sp>
        <p:nvSpPr>
          <p:cNvPr id="2" name="TextBox 1"/>
          <p:cNvSpPr txBox="1"/>
          <p:nvPr/>
        </p:nvSpPr>
        <p:spPr>
          <a:xfrm>
            <a:off x="922917" y="5071675"/>
            <a:ext cx="1454565" cy="369332"/>
          </a:xfrm>
          <a:prstGeom prst="rect">
            <a:avLst/>
          </a:prstGeom>
          <a:noFill/>
        </p:spPr>
        <p:txBody>
          <a:bodyPr wrap="none" rtlCol="1">
            <a:spAutoFit/>
          </a:bodyPr>
          <a:lstStyle/>
          <a:p>
            <a:r>
              <a:rPr lang="en-US" dirty="0"/>
              <a:t>Normal faults</a:t>
            </a:r>
            <a:endParaRPr lang="ar-IQ" dirty="0"/>
          </a:p>
        </p:txBody>
      </p:sp>
      <p:sp>
        <p:nvSpPr>
          <p:cNvPr id="4" name="TextBox 3"/>
          <p:cNvSpPr txBox="1"/>
          <p:nvPr/>
        </p:nvSpPr>
        <p:spPr>
          <a:xfrm>
            <a:off x="-13401" y="5703797"/>
            <a:ext cx="2299797" cy="369332"/>
          </a:xfrm>
          <a:prstGeom prst="rect">
            <a:avLst/>
          </a:prstGeom>
          <a:noFill/>
        </p:spPr>
        <p:txBody>
          <a:bodyPr wrap="none" rtlCol="1">
            <a:spAutoFit/>
          </a:bodyPr>
          <a:lstStyle/>
          <a:p>
            <a:r>
              <a:rPr lang="en-US" dirty="0"/>
              <a:t>Reverse &amp;Thrust faults</a:t>
            </a:r>
            <a:endParaRPr lang="ar-IQ" dirty="0"/>
          </a:p>
        </p:txBody>
      </p:sp>
      <p:cxnSp>
        <p:nvCxnSpPr>
          <p:cNvPr id="12" name="Straight Arrow Connector 11"/>
          <p:cNvCxnSpPr/>
          <p:nvPr/>
        </p:nvCxnSpPr>
        <p:spPr>
          <a:xfrm>
            <a:off x="2617972" y="5352107"/>
            <a:ext cx="499730" cy="902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009182" y="6031024"/>
            <a:ext cx="420711" cy="1543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30200" y="571575"/>
            <a:ext cx="10305097" cy="707886"/>
          </a:xfrm>
          <a:prstGeom prst="rect">
            <a:avLst/>
          </a:prstGeom>
          <a:noFill/>
        </p:spPr>
        <p:txBody>
          <a:bodyPr wrap="square" rtlCol="1">
            <a:spAutoFit/>
          </a:bodyPr>
          <a:lstStyle/>
          <a:p>
            <a:pPr algn="l"/>
            <a:r>
              <a:rPr lang="en-US" sz="2000" dirty="0"/>
              <a:t>  First , if the rocks are sufficiently plastic so that rupture does not occur,</a:t>
            </a:r>
          </a:p>
          <a:p>
            <a:r>
              <a:rPr lang="en-US" sz="2000" dirty="0"/>
              <a:t>The convex side will lengthen and the thin ,whereas the concave side will shorten and thicken.</a:t>
            </a:r>
            <a:endParaRPr lang="ar-IQ" sz="2000" dirty="0"/>
          </a:p>
        </p:txBody>
      </p:sp>
      <p:sp>
        <p:nvSpPr>
          <p:cNvPr id="11" name="Footer Placeholder 10"/>
          <p:cNvSpPr>
            <a:spLocks noGrp="1"/>
          </p:cNvSpPr>
          <p:nvPr>
            <p:ph type="ftr" sz="quarter" idx="11"/>
          </p:nvPr>
        </p:nvSpPr>
        <p:spPr/>
        <p:txBody>
          <a:bodyPr/>
          <a:lstStyle/>
          <a:p>
            <a:r>
              <a:rPr lang="en-US"/>
              <a:t>Dr.Rabeea Znad</a:t>
            </a:r>
            <a:endParaRPr lang="ar-IQ"/>
          </a:p>
        </p:txBody>
      </p:sp>
      <p:sp>
        <p:nvSpPr>
          <p:cNvPr id="13" name="Slide Number Placeholder 12"/>
          <p:cNvSpPr>
            <a:spLocks noGrp="1"/>
          </p:cNvSpPr>
          <p:nvPr>
            <p:ph type="sldNum" sz="quarter" idx="12"/>
          </p:nvPr>
        </p:nvSpPr>
        <p:spPr/>
        <p:txBody>
          <a:bodyPr/>
          <a:lstStyle/>
          <a:p>
            <a:fld id="{7087462F-A060-4E2A-9149-B4E0DCEFB1F4}" type="slidenum">
              <a:rPr lang="ar-IQ" smtClean="0"/>
              <a:t>3</a:t>
            </a:fld>
            <a:endParaRPr lang="ar-IQ"/>
          </a:p>
        </p:txBody>
      </p:sp>
      <p:sp>
        <p:nvSpPr>
          <p:cNvPr id="16" name="TextBox 15"/>
          <p:cNvSpPr txBox="1"/>
          <p:nvPr/>
        </p:nvSpPr>
        <p:spPr>
          <a:xfrm>
            <a:off x="155777" y="162229"/>
            <a:ext cx="7791428" cy="400110"/>
          </a:xfrm>
          <a:prstGeom prst="rect">
            <a:avLst/>
          </a:prstGeom>
          <a:noFill/>
        </p:spPr>
        <p:txBody>
          <a:bodyPr wrap="none" rtlCol="1">
            <a:spAutoFit/>
          </a:bodyPr>
          <a:lstStyle/>
          <a:p>
            <a:r>
              <a:rPr lang="en-US" sz="2000" dirty="0"/>
              <a:t>Behavior of rock beds:-  :The response of rocks to  stresses is in two forms</a:t>
            </a:r>
            <a:endParaRPr lang="ar-IQ" sz="2000" dirty="0"/>
          </a:p>
        </p:txBody>
      </p:sp>
      <p:sp>
        <p:nvSpPr>
          <p:cNvPr id="19" name="TextBox 18"/>
          <p:cNvSpPr txBox="1"/>
          <p:nvPr/>
        </p:nvSpPr>
        <p:spPr>
          <a:xfrm>
            <a:off x="50800" y="3062940"/>
            <a:ext cx="11973727" cy="1015663"/>
          </a:xfrm>
          <a:prstGeom prst="rect">
            <a:avLst/>
          </a:prstGeom>
          <a:noFill/>
        </p:spPr>
        <p:txBody>
          <a:bodyPr wrap="none" rtlCol="1">
            <a:spAutoFit/>
          </a:bodyPr>
          <a:lstStyle/>
          <a:p>
            <a:pPr algn="l"/>
            <a:r>
              <a:rPr lang="en-US" sz="2000" dirty="0"/>
              <a:t> The Second ,is that if the rocks  are brittle, they will be broken in a way that compensates for elongation at the </a:t>
            </a:r>
          </a:p>
          <a:p>
            <a:pPr algn="l"/>
            <a:r>
              <a:rPr lang="en-US" sz="2000" dirty="0"/>
              <a:t>outer arc  and  for the compression in the inner arc.    So </a:t>
            </a:r>
            <a:r>
              <a:rPr lang="en-US" sz="2000" i="1" u="sng" dirty="0"/>
              <a:t>either</a:t>
            </a:r>
            <a:r>
              <a:rPr lang="en-US" sz="2000" dirty="0"/>
              <a:t> the normal faults &amp;tension joints in the outer arc, </a:t>
            </a:r>
          </a:p>
          <a:p>
            <a:pPr algn="l"/>
            <a:r>
              <a:rPr lang="en-US" sz="2000" dirty="0"/>
              <a:t>and reverse ,thrust faults  in the inner arc. </a:t>
            </a:r>
            <a:r>
              <a:rPr lang="en-US" sz="2000" i="1" u="sng" dirty="0"/>
              <a:t>Or </a:t>
            </a:r>
            <a:r>
              <a:rPr lang="en-US" sz="2000" dirty="0"/>
              <a:t>Accompany of ruptures in outer are and crumpling in inner arc.</a:t>
            </a:r>
            <a:endParaRPr lang="ar-IQ" sz="2000" dirty="0"/>
          </a:p>
        </p:txBody>
      </p:sp>
      <p:sp>
        <p:nvSpPr>
          <p:cNvPr id="17" name="عنصر نائب للتاريخ 16">
            <a:extLst>
              <a:ext uri="{FF2B5EF4-FFF2-40B4-BE49-F238E27FC236}">
                <a16:creationId xmlns:a16="http://schemas.microsoft.com/office/drawing/2014/main" id="{BD0837D3-64BA-A1BB-05D3-CC9914333A00}"/>
              </a:ext>
            </a:extLst>
          </p:cNvPr>
          <p:cNvSpPr>
            <a:spLocks noGrp="1"/>
          </p:cNvSpPr>
          <p:nvPr>
            <p:ph type="dt" sz="half" idx="10"/>
          </p:nvPr>
        </p:nvSpPr>
        <p:spPr/>
        <p:txBody>
          <a:bodyPr/>
          <a:lstStyle/>
          <a:p>
            <a:fld id="{04BA0ADE-E1A4-4F72-A6C5-B4B5AA2C945C}" type="datetime8">
              <a:rPr lang="ar-IQ" smtClean="0"/>
              <a:t>09 آذار، 25</a:t>
            </a:fld>
            <a:endParaRPr lang="ar-IQ"/>
          </a:p>
        </p:txBody>
      </p:sp>
    </p:spTree>
    <p:extLst>
      <p:ext uri="{BB962C8B-B14F-4D97-AF65-F5344CB8AC3E}">
        <p14:creationId xmlns:p14="http://schemas.microsoft.com/office/powerpoint/2010/main" val="268202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شكل حر 2"/>
          <p:cNvSpPr/>
          <p:nvPr/>
        </p:nvSpPr>
        <p:spPr>
          <a:xfrm>
            <a:off x="3534937" y="4237463"/>
            <a:ext cx="144965" cy="78059"/>
          </a:xfrm>
          <a:custGeom>
            <a:avLst/>
            <a:gdLst>
              <a:gd name="connsiteX0" fmla="*/ 144965 w 144965"/>
              <a:gd name="connsiteY0" fmla="*/ 0 h 78059"/>
              <a:gd name="connsiteX1" fmla="*/ 0 w 144965"/>
              <a:gd name="connsiteY1" fmla="*/ 78059 h 78059"/>
            </a:gdLst>
            <a:ahLst/>
            <a:cxnLst>
              <a:cxn ang="0">
                <a:pos x="connsiteX0" y="connsiteY0"/>
              </a:cxn>
              <a:cxn ang="0">
                <a:pos x="connsiteX1" y="connsiteY1"/>
              </a:cxn>
            </a:cxnLst>
            <a:rect l="l" t="t" r="r" b="b"/>
            <a:pathLst>
              <a:path w="144965" h="78059">
                <a:moveTo>
                  <a:pt x="144965" y="0"/>
                </a:moveTo>
                <a:lnTo>
                  <a:pt x="0" y="7805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grpSp>
        <p:nvGrpSpPr>
          <p:cNvPr id="23" name="Group 22"/>
          <p:cNvGrpSpPr/>
          <p:nvPr/>
        </p:nvGrpSpPr>
        <p:grpSpPr>
          <a:xfrm>
            <a:off x="898603" y="2755900"/>
            <a:ext cx="4549698" cy="3690792"/>
            <a:chOff x="3314699" y="1733727"/>
            <a:chExt cx="5564633" cy="4418458"/>
          </a:xfrm>
        </p:grpSpPr>
        <p:pic>
          <p:nvPicPr>
            <p:cNvPr id="2" name="Picture 3" descr="Fig10_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699" y="1733727"/>
              <a:ext cx="5564633" cy="441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شكل حر 3"/>
            <p:cNvSpPr/>
            <p:nvPr/>
          </p:nvSpPr>
          <p:spPr>
            <a:xfrm>
              <a:off x="3414749" y="2305842"/>
              <a:ext cx="5455825" cy="2615286"/>
            </a:xfrm>
            <a:custGeom>
              <a:avLst/>
              <a:gdLst>
                <a:gd name="connsiteX0" fmla="*/ 0 w 5455825"/>
                <a:gd name="connsiteY0" fmla="*/ 2559411 h 2615286"/>
                <a:gd name="connsiteX1" fmla="*/ 323386 w 5455825"/>
                <a:gd name="connsiteY1" fmla="*/ 2537109 h 2615286"/>
                <a:gd name="connsiteX2" fmla="*/ 613317 w 5455825"/>
                <a:gd name="connsiteY2" fmla="*/ 2481352 h 2615286"/>
                <a:gd name="connsiteX3" fmla="*/ 914400 w 5455825"/>
                <a:gd name="connsiteY3" fmla="*/ 2314084 h 2615286"/>
                <a:gd name="connsiteX4" fmla="*/ 1137425 w 5455825"/>
                <a:gd name="connsiteY4" fmla="*/ 2102211 h 2615286"/>
                <a:gd name="connsiteX5" fmla="*/ 1293542 w 5455825"/>
                <a:gd name="connsiteY5" fmla="*/ 1845733 h 2615286"/>
                <a:gd name="connsiteX6" fmla="*/ 1393903 w 5455825"/>
                <a:gd name="connsiteY6" fmla="*/ 1511196 h 2615286"/>
                <a:gd name="connsiteX7" fmla="*/ 1449659 w 5455825"/>
                <a:gd name="connsiteY7" fmla="*/ 1187811 h 2615286"/>
                <a:gd name="connsiteX8" fmla="*/ 1471961 w 5455825"/>
                <a:gd name="connsiteY8" fmla="*/ 1020543 h 2615286"/>
                <a:gd name="connsiteX9" fmla="*/ 1483112 w 5455825"/>
                <a:gd name="connsiteY9" fmla="*/ 920182 h 2615286"/>
                <a:gd name="connsiteX10" fmla="*/ 1505415 w 5455825"/>
                <a:gd name="connsiteY10" fmla="*/ 886728 h 2615286"/>
                <a:gd name="connsiteX11" fmla="*/ 1561171 w 5455825"/>
                <a:gd name="connsiteY11" fmla="*/ 741762 h 2615286"/>
                <a:gd name="connsiteX12" fmla="*/ 1605776 w 5455825"/>
                <a:gd name="connsiteY12" fmla="*/ 663704 h 2615286"/>
                <a:gd name="connsiteX13" fmla="*/ 1639229 w 5455825"/>
                <a:gd name="connsiteY13" fmla="*/ 596796 h 2615286"/>
                <a:gd name="connsiteX14" fmla="*/ 1739590 w 5455825"/>
                <a:gd name="connsiteY14" fmla="*/ 440679 h 2615286"/>
                <a:gd name="connsiteX15" fmla="*/ 1817649 w 5455825"/>
                <a:gd name="connsiteY15" fmla="*/ 384923 h 2615286"/>
                <a:gd name="connsiteX16" fmla="*/ 1873405 w 5455825"/>
                <a:gd name="connsiteY16" fmla="*/ 318016 h 2615286"/>
                <a:gd name="connsiteX17" fmla="*/ 1918010 w 5455825"/>
                <a:gd name="connsiteY17" fmla="*/ 273411 h 2615286"/>
                <a:gd name="connsiteX18" fmla="*/ 1996069 w 5455825"/>
                <a:gd name="connsiteY18" fmla="*/ 239957 h 2615286"/>
                <a:gd name="connsiteX19" fmla="*/ 2074127 w 5455825"/>
                <a:gd name="connsiteY19" fmla="*/ 195352 h 2615286"/>
                <a:gd name="connsiteX20" fmla="*/ 2219093 w 5455825"/>
                <a:gd name="connsiteY20" fmla="*/ 117294 h 2615286"/>
                <a:gd name="connsiteX21" fmla="*/ 2375210 w 5455825"/>
                <a:gd name="connsiteY21" fmla="*/ 83840 h 2615286"/>
                <a:gd name="connsiteX22" fmla="*/ 2598234 w 5455825"/>
                <a:gd name="connsiteY22" fmla="*/ 5782 h 2615286"/>
                <a:gd name="connsiteX23" fmla="*/ 2732049 w 5455825"/>
                <a:gd name="connsiteY23" fmla="*/ 5782 h 2615286"/>
                <a:gd name="connsiteX24" fmla="*/ 2877015 w 5455825"/>
                <a:gd name="connsiteY24" fmla="*/ 5782 h 2615286"/>
                <a:gd name="connsiteX25" fmla="*/ 3044283 w 5455825"/>
                <a:gd name="connsiteY25" fmla="*/ 39235 h 2615286"/>
                <a:gd name="connsiteX26" fmla="*/ 3200400 w 5455825"/>
                <a:gd name="connsiteY26" fmla="*/ 106143 h 2615286"/>
                <a:gd name="connsiteX27" fmla="*/ 3345366 w 5455825"/>
                <a:gd name="connsiteY27" fmla="*/ 161899 h 2615286"/>
                <a:gd name="connsiteX28" fmla="*/ 3490332 w 5455825"/>
                <a:gd name="connsiteY28" fmla="*/ 251109 h 2615286"/>
                <a:gd name="connsiteX29" fmla="*/ 3590693 w 5455825"/>
                <a:gd name="connsiteY29" fmla="*/ 340318 h 2615286"/>
                <a:gd name="connsiteX30" fmla="*/ 3679903 w 5455825"/>
                <a:gd name="connsiteY30" fmla="*/ 429528 h 2615286"/>
                <a:gd name="connsiteX31" fmla="*/ 3769112 w 5455825"/>
                <a:gd name="connsiteY31" fmla="*/ 552191 h 2615286"/>
                <a:gd name="connsiteX32" fmla="*/ 3824869 w 5455825"/>
                <a:gd name="connsiteY32" fmla="*/ 630250 h 2615286"/>
                <a:gd name="connsiteX33" fmla="*/ 3880625 w 5455825"/>
                <a:gd name="connsiteY33" fmla="*/ 797518 h 2615286"/>
                <a:gd name="connsiteX34" fmla="*/ 3936381 w 5455825"/>
                <a:gd name="connsiteY34" fmla="*/ 909031 h 2615286"/>
                <a:gd name="connsiteX35" fmla="*/ 3958683 w 5455825"/>
                <a:gd name="connsiteY35" fmla="*/ 1053996 h 2615286"/>
                <a:gd name="connsiteX36" fmla="*/ 3992137 w 5455825"/>
                <a:gd name="connsiteY36" fmla="*/ 1176660 h 2615286"/>
                <a:gd name="connsiteX37" fmla="*/ 3992137 w 5455825"/>
                <a:gd name="connsiteY37" fmla="*/ 1343928 h 2615286"/>
                <a:gd name="connsiteX38" fmla="*/ 4070195 w 5455825"/>
                <a:gd name="connsiteY38" fmla="*/ 1611557 h 2615286"/>
                <a:gd name="connsiteX39" fmla="*/ 4070195 w 5455825"/>
                <a:gd name="connsiteY39" fmla="*/ 1700767 h 2615286"/>
                <a:gd name="connsiteX40" fmla="*/ 4092498 w 5455825"/>
                <a:gd name="connsiteY40" fmla="*/ 1801128 h 2615286"/>
                <a:gd name="connsiteX41" fmla="*/ 4181708 w 5455825"/>
                <a:gd name="connsiteY41" fmla="*/ 1946094 h 2615286"/>
                <a:gd name="connsiteX42" fmla="*/ 4315522 w 5455825"/>
                <a:gd name="connsiteY42" fmla="*/ 2124513 h 2615286"/>
                <a:gd name="connsiteX43" fmla="*/ 4460488 w 5455825"/>
                <a:gd name="connsiteY43" fmla="*/ 2258328 h 2615286"/>
                <a:gd name="connsiteX44" fmla="*/ 4583151 w 5455825"/>
                <a:gd name="connsiteY44" fmla="*/ 2358689 h 2615286"/>
                <a:gd name="connsiteX45" fmla="*/ 4728117 w 5455825"/>
                <a:gd name="connsiteY45" fmla="*/ 2447899 h 2615286"/>
                <a:gd name="connsiteX46" fmla="*/ 4884234 w 5455825"/>
                <a:gd name="connsiteY46" fmla="*/ 2503655 h 2615286"/>
                <a:gd name="connsiteX47" fmla="*/ 5040351 w 5455825"/>
                <a:gd name="connsiteY47" fmla="*/ 2559411 h 2615286"/>
                <a:gd name="connsiteX48" fmla="*/ 5163015 w 5455825"/>
                <a:gd name="connsiteY48" fmla="*/ 2581713 h 2615286"/>
                <a:gd name="connsiteX49" fmla="*/ 5252225 w 5455825"/>
                <a:gd name="connsiteY49" fmla="*/ 2581713 h 2615286"/>
                <a:gd name="connsiteX50" fmla="*/ 5352586 w 5455825"/>
                <a:gd name="connsiteY50" fmla="*/ 2615167 h 2615286"/>
                <a:gd name="connsiteX51" fmla="*/ 5452947 w 5455825"/>
                <a:gd name="connsiteY51" fmla="*/ 2592865 h 2615286"/>
                <a:gd name="connsiteX52" fmla="*/ 5430644 w 5455825"/>
                <a:gd name="connsiteY52" fmla="*/ 2592865 h 26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55825" h="2615286">
                  <a:moveTo>
                    <a:pt x="0" y="2559411"/>
                  </a:moveTo>
                  <a:cubicBezTo>
                    <a:pt x="110583" y="2554765"/>
                    <a:pt x="221167" y="2550119"/>
                    <a:pt x="323386" y="2537109"/>
                  </a:cubicBezTo>
                  <a:cubicBezTo>
                    <a:pt x="425605" y="2524099"/>
                    <a:pt x="514815" y="2518523"/>
                    <a:pt x="613317" y="2481352"/>
                  </a:cubicBezTo>
                  <a:cubicBezTo>
                    <a:pt x="711819" y="2444181"/>
                    <a:pt x="827049" y="2377274"/>
                    <a:pt x="914400" y="2314084"/>
                  </a:cubicBezTo>
                  <a:cubicBezTo>
                    <a:pt x="1001751" y="2250894"/>
                    <a:pt x="1074235" y="2180269"/>
                    <a:pt x="1137425" y="2102211"/>
                  </a:cubicBezTo>
                  <a:cubicBezTo>
                    <a:pt x="1200615" y="2024152"/>
                    <a:pt x="1250796" y="1944235"/>
                    <a:pt x="1293542" y="1845733"/>
                  </a:cubicBezTo>
                  <a:cubicBezTo>
                    <a:pt x="1336288" y="1747231"/>
                    <a:pt x="1367884" y="1620850"/>
                    <a:pt x="1393903" y="1511196"/>
                  </a:cubicBezTo>
                  <a:cubicBezTo>
                    <a:pt x="1419922" y="1401542"/>
                    <a:pt x="1436649" y="1269586"/>
                    <a:pt x="1449659" y="1187811"/>
                  </a:cubicBezTo>
                  <a:cubicBezTo>
                    <a:pt x="1462669" y="1106036"/>
                    <a:pt x="1466386" y="1065148"/>
                    <a:pt x="1471961" y="1020543"/>
                  </a:cubicBezTo>
                  <a:cubicBezTo>
                    <a:pt x="1477536" y="975938"/>
                    <a:pt x="1477536" y="942484"/>
                    <a:pt x="1483112" y="920182"/>
                  </a:cubicBezTo>
                  <a:cubicBezTo>
                    <a:pt x="1488688" y="897879"/>
                    <a:pt x="1492405" y="916465"/>
                    <a:pt x="1505415" y="886728"/>
                  </a:cubicBezTo>
                  <a:cubicBezTo>
                    <a:pt x="1518425" y="856991"/>
                    <a:pt x="1544444" y="778933"/>
                    <a:pt x="1561171" y="741762"/>
                  </a:cubicBezTo>
                  <a:cubicBezTo>
                    <a:pt x="1577898" y="704591"/>
                    <a:pt x="1592766" y="687865"/>
                    <a:pt x="1605776" y="663704"/>
                  </a:cubicBezTo>
                  <a:cubicBezTo>
                    <a:pt x="1618786" y="639543"/>
                    <a:pt x="1616927" y="633967"/>
                    <a:pt x="1639229" y="596796"/>
                  </a:cubicBezTo>
                  <a:cubicBezTo>
                    <a:pt x="1661531" y="559625"/>
                    <a:pt x="1709853" y="475991"/>
                    <a:pt x="1739590" y="440679"/>
                  </a:cubicBezTo>
                  <a:cubicBezTo>
                    <a:pt x="1769327" y="405367"/>
                    <a:pt x="1795347" y="405367"/>
                    <a:pt x="1817649" y="384923"/>
                  </a:cubicBezTo>
                  <a:cubicBezTo>
                    <a:pt x="1839952" y="364479"/>
                    <a:pt x="1856678" y="336601"/>
                    <a:pt x="1873405" y="318016"/>
                  </a:cubicBezTo>
                  <a:cubicBezTo>
                    <a:pt x="1890132" y="299431"/>
                    <a:pt x="1897566" y="286421"/>
                    <a:pt x="1918010" y="273411"/>
                  </a:cubicBezTo>
                  <a:cubicBezTo>
                    <a:pt x="1938454" y="260401"/>
                    <a:pt x="1970050" y="252967"/>
                    <a:pt x="1996069" y="239957"/>
                  </a:cubicBezTo>
                  <a:cubicBezTo>
                    <a:pt x="2022088" y="226947"/>
                    <a:pt x="2036956" y="215796"/>
                    <a:pt x="2074127" y="195352"/>
                  </a:cubicBezTo>
                  <a:cubicBezTo>
                    <a:pt x="2111298" y="174908"/>
                    <a:pt x="2168913" y="135879"/>
                    <a:pt x="2219093" y="117294"/>
                  </a:cubicBezTo>
                  <a:cubicBezTo>
                    <a:pt x="2269273" y="98709"/>
                    <a:pt x="2312020" y="102425"/>
                    <a:pt x="2375210" y="83840"/>
                  </a:cubicBezTo>
                  <a:cubicBezTo>
                    <a:pt x="2438400" y="65255"/>
                    <a:pt x="2538761" y="18792"/>
                    <a:pt x="2598234" y="5782"/>
                  </a:cubicBezTo>
                  <a:cubicBezTo>
                    <a:pt x="2657707" y="-7228"/>
                    <a:pt x="2732049" y="5782"/>
                    <a:pt x="2732049" y="5782"/>
                  </a:cubicBezTo>
                  <a:cubicBezTo>
                    <a:pt x="2778512" y="5782"/>
                    <a:pt x="2824976" y="206"/>
                    <a:pt x="2877015" y="5782"/>
                  </a:cubicBezTo>
                  <a:cubicBezTo>
                    <a:pt x="2929054" y="11358"/>
                    <a:pt x="2990386" y="22508"/>
                    <a:pt x="3044283" y="39235"/>
                  </a:cubicBezTo>
                  <a:cubicBezTo>
                    <a:pt x="3098181" y="55962"/>
                    <a:pt x="3150220" y="85699"/>
                    <a:pt x="3200400" y="106143"/>
                  </a:cubicBezTo>
                  <a:cubicBezTo>
                    <a:pt x="3250580" y="126587"/>
                    <a:pt x="3297044" y="137738"/>
                    <a:pt x="3345366" y="161899"/>
                  </a:cubicBezTo>
                  <a:cubicBezTo>
                    <a:pt x="3393688" y="186060"/>
                    <a:pt x="3449444" y="221373"/>
                    <a:pt x="3490332" y="251109"/>
                  </a:cubicBezTo>
                  <a:cubicBezTo>
                    <a:pt x="3531220" y="280845"/>
                    <a:pt x="3559098" y="310582"/>
                    <a:pt x="3590693" y="340318"/>
                  </a:cubicBezTo>
                  <a:cubicBezTo>
                    <a:pt x="3622288" y="370054"/>
                    <a:pt x="3650167" y="394216"/>
                    <a:pt x="3679903" y="429528"/>
                  </a:cubicBezTo>
                  <a:cubicBezTo>
                    <a:pt x="3709639" y="464840"/>
                    <a:pt x="3744951" y="518737"/>
                    <a:pt x="3769112" y="552191"/>
                  </a:cubicBezTo>
                  <a:cubicBezTo>
                    <a:pt x="3793273" y="585645"/>
                    <a:pt x="3806284" y="589362"/>
                    <a:pt x="3824869" y="630250"/>
                  </a:cubicBezTo>
                  <a:cubicBezTo>
                    <a:pt x="3843454" y="671138"/>
                    <a:pt x="3862040" y="751054"/>
                    <a:pt x="3880625" y="797518"/>
                  </a:cubicBezTo>
                  <a:cubicBezTo>
                    <a:pt x="3899210" y="843981"/>
                    <a:pt x="3923371" y="866285"/>
                    <a:pt x="3936381" y="909031"/>
                  </a:cubicBezTo>
                  <a:cubicBezTo>
                    <a:pt x="3949391" y="951777"/>
                    <a:pt x="3949390" y="1009391"/>
                    <a:pt x="3958683" y="1053996"/>
                  </a:cubicBezTo>
                  <a:cubicBezTo>
                    <a:pt x="3967976" y="1098601"/>
                    <a:pt x="3986561" y="1128338"/>
                    <a:pt x="3992137" y="1176660"/>
                  </a:cubicBezTo>
                  <a:cubicBezTo>
                    <a:pt x="3997713" y="1224982"/>
                    <a:pt x="3979127" y="1271445"/>
                    <a:pt x="3992137" y="1343928"/>
                  </a:cubicBezTo>
                  <a:cubicBezTo>
                    <a:pt x="4005147" y="1416411"/>
                    <a:pt x="4057185" y="1552084"/>
                    <a:pt x="4070195" y="1611557"/>
                  </a:cubicBezTo>
                  <a:cubicBezTo>
                    <a:pt x="4083205" y="1671030"/>
                    <a:pt x="4066478" y="1669172"/>
                    <a:pt x="4070195" y="1700767"/>
                  </a:cubicBezTo>
                  <a:cubicBezTo>
                    <a:pt x="4073912" y="1732362"/>
                    <a:pt x="4073913" y="1760240"/>
                    <a:pt x="4092498" y="1801128"/>
                  </a:cubicBezTo>
                  <a:cubicBezTo>
                    <a:pt x="4111083" y="1842016"/>
                    <a:pt x="4144537" y="1892197"/>
                    <a:pt x="4181708" y="1946094"/>
                  </a:cubicBezTo>
                  <a:cubicBezTo>
                    <a:pt x="4218879" y="1999991"/>
                    <a:pt x="4269059" y="2072474"/>
                    <a:pt x="4315522" y="2124513"/>
                  </a:cubicBezTo>
                  <a:cubicBezTo>
                    <a:pt x="4361985" y="2176552"/>
                    <a:pt x="4415883" y="2219299"/>
                    <a:pt x="4460488" y="2258328"/>
                  </a:cubicBezTo>
                  <a:cubicBezTo>
                    <a:pt x="4505093" y="2297357"/>
                    <a:pt x="4538546" y="2327094"/>
                    <a:pt x="4583151" y="2358689"/>
                  </a:cubicBezTo>
                  <a:cubicBezTo>
                    <a:pt x="4627756" y="2390284"/>
                    <a:pt x="4677937" y="2423738"/>
                    <a:pt x="4728117" y="2447899"/>
                  </a:cubicBezTo>
                  <a:cubicBezTo>
                    <a:pt x="4778297" y="2472060"/>
                    <a:pt x="4884234" y="2503655"/>
                    <a:pt x="4884234" y="2503655"/>
                  </a:cubicBezTo>
                  <a:cubicBezTo>
                    <a:pt x="4936273" y="2522240"/>
                    <a:pt x="4993887" y="2546401"/>
                    <a:pt x="5040351" y="2559411"/>
                  </a:cubicBezTo>
                  <a:cubicBezTo>
                    <a:pt x="5086815" y="2572421"/>
                    <a:pt x="5127703" y="2577996"/>
                    <a:pt x="5163015" y="2581713"/>
                  </a:cubicBezTo>
                  <a:cubicBezTo>
                    <a:pt x="5198327" y="2585430"/>
                    <a:pt x="5220630" y="2576137"/>
                    <a:pt x="5252225" y="2581713"/>
                  </a:cubicBezTo>
                  <a:cubicBezTo>
                    <a:pt x="5283820" y="2587289"/>
                    <a:pt x="5319132" y="2613308"/>
                    <a:pt x="5352586" y="2615167"/>
                  </a:cubicBezTo>
                  <a:cubicBezTo>
                    <a:pt x="5386040" y="2617026"/>
                    <a:pt x="5439937" y="2596582"/>
                    <a:pt x="5452947" y="2592865"/>
                  </a:cubicBezTo>
                  <a:cubicBezTo>
                    <a:pt x="5465957" y="2589148"/>
                    <a:pt x="5430644" y="2592865"/>
                    <a:pt x="5430644" y="2592865"/>
                  </a:cubicBezTo>
                </a:path>
              </a:pathLst>
            </a:cu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grpSp>
      <p:grpSp>
        <p:nvGrpSpPr>
          <p:cNvPr id="66" name="Group 65"/>
          <p:cNvGrpSpPr/>
          <p:nvPr/>
        </p:nvGrpSpPr>
        <p:grpSpPr>
          <a:xfrm>
            <a:off x="1079500" y="1345747"/>
            <a:ext cx="4301565" cy="1179167"/>
            <a:chOff x="3594100" y="178471"/>
            <a:chExt cx="5618630" cy="1495544"/>
          </a:xfrm>
        </p:grpSpPr>
        <p:grpSp>
          <p:nvGrpSpPr>
            <p:cNvPr id="94" name="Group 93"/>
            <p:cNvGrpSpPr/>
            <p:nvPr/>
          </p:nvGrpSpPr>
          <p:grpSpPr>
            <a:xfrm>
              <a:off x="3594100" y="178471"/>
              <a:ext cx="5607962" cy="1134381"/>
              <a:chOff x="3594100" y="178471"/>
              <a:chExt cx="5607962" cy="1134381"/>
            </a:xfrm>
          </p:grpSpPr>
          <p:sp>
            <p:nvSpPr>
              <p:cNvPr id="6" name="مخطط انسيابي: رابط 5"/>
              <p:cNvSpPr/>
              <p:nvPr/>
            </p:nvSpPr>
            <p:spPr>
              <a:xfrm>
                <a:off x="8879332" y="1006825"/>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 name="مخطط انسيابي: رابط 6"/>
              <p:cNvSpPr/>
              <p:nvPr/>
            </p:nvSpPr>
            <p:spPr>
              <a:xfrm>
                <a:off x="8515152" y="983390"/>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 name="مخطط انسيابي: رابط 7"/>
              <p:cNvSpPr/>
              <p:nvPr/>
            </p:nvSpPr>
            <p:spPr>
              <a:xfrm>
                <a:off x="8096502" y="974117"/>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9" name="مخطط انسيابي: رابط 8"/>
              <p:cNvSpPr/>
              <p:nvPr/>
            </p:nvSpPr>
            <p:spPr>
              <a:xfrm>
                <a:off x="7690919" y="983553"/>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1" name="مخطط انسيابي: رابط 10"/>
              <p:cNvSpPr/>
              <p:nvPr/>
            </p:nvSpPr>
            <p:spPr>
              <a:xfrm>
                <a:off x="7259258" y="631910"/>
                <a:ext cx="322729" cy="32608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2" name="مخطط انسيابي: رابط 11"/>
              <p:cNvSpPr/>
              <p:nvPr/>
            </p:nvSpPr>
            <p:spPr>
              <a:xfrm>
                <a:off x="7284211" y="1002192"/>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3" name="مخطط انسيابي: رابط 12"/>
              <p:cNvSpPr/>
              <p:nvPr/>
            </p:nvSpPr>
            <p:spPr>
              <a:xfrm>
                <a:off x="6854293" y="995287"/>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4" name="مخطط انسيابي: رابط 13"/>
              <p:cNvSpPr/>
              <p:nvPr/>
            </p:nvSpPr>
            <p:spPr>
              <a:xfrm>
                <a:off x="6415388" y="607366"/>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5" name="مخطط انسيابي: رابط 14"/>
              <p:cNvSpPr/>
              <p:nvPr/>
            </p:nvSpPr>
            <p:spPr>
              <a:xfrm>
                <a:off x="6411829" y="990645"/>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6" name="مخطط انسيابي: رابط 15"/>
              <p:cNvSpPr/>
              <p:nvPr/>
            </p:nvSpPr>
            <p:spPr>
              <a:xfrm>
                <a:off x="5999393" y="58382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7" name="مخطط انسيابي: رابط 16"/>
              <p:cNvSpPr/>
              <p:nvPr/>
            </p:nvSpPr>
            <p:spPr>
              <a:xfrm>
                <a:off x="5583869" y="978905"/>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9" name="مخطط انسيابي: رابط 18"/>
              <p:cNvSpPr/>
              <p:nvPr/>
            </p:nvSpPr>
            <p:spPr>
              <a:xfrm>
                <a:off x="8859876" y="596066"/>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0" name="مخطط انسيابي: رابط 19"/>
              <p:cNvSpPr/>
              <p:nvPr/>
            </p:nvSpPr>
            <p:spPr>
              <a:xfrm>
                <a:off x="8468965" y="592076"/>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2" name="مخطط انسيابي: رابط 21"/>
              <p:cNvSpPr/>
              <p:nvPr/>
            </p:nvSpPr>
            <p:spPr>
              <a:xfrm>
                <a:off x="8076976" y="619673"/>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4" name="مخطط انسيابي: رابط 23"/>
              <p:cNvSpPr/>
              <p:nvPr/>
            </p:nvSpPr>
            <p:spPr>
              <a:xfrm>
                <a:off x="7686065" y="626851"/>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6" name="مخطط انسيابي: رابط 25"/>
              <p:cNvSpPr/>
              <p:nvPr/>
            </p:nvSpPr>
            <p:spPr>
              <a:xfrm>
                <a:off x="6844106" y="614557"/>
                <a:ext cx="339229" cy="30366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9" name="مخطط انسيابي: رابط 28"/>
              <p:cNvSpPr/>
              <p:nvPr/>
            </p:nvSpPr>
            <p:spPr>
              <a:xfrm>
                <a:off x="6007403" y="971264"/>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3" name="مخطط انسيابي: رابط 32"/>
              <p:cNvSpPr/>
              <p:nvPr/>
            </p:nvSpPr>
            <p:spPr>
              <a:xfrm>
                <a:off x="5578265" y="58382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7" name="مخطط انسيابي: رابط 36"/>
              <p:cNvSpPr/>
              <p:nvPr/>
            </p:nvSpPr>
            <p:spPr>
              <a:xfrm>
                <a:off x="5193108" y="631910"/>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8" name="مخطط انسيابي: رابط 37"/>
              <p:cNvSpPr/>
              <p:nvPr/>
            </p:nvSpPr>
            <p:spPr>
              <a:xfrm>
                <a:off x="5193700" y="978905"/>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9" name="مخطط انسيابي: رابط 38"/>
              <p:cNvSpPr/>
              <p:nvPr/>
            </p:nvSpPr>
            <p:spPr>
              <a:xfrm>
                <a:off x="4822984" y="1000752"/>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2" name="مخطط انسيابي: رابط 41"/>
              <p:cNvSpPr/>
              <p:nvPr/>
            </p:nvSpPr>
            <p:spPr>
              <a:xfrm>
                <a:off x="4802895" y="60922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3" name="مخطط انسيابي: رابط 42"/>
              <p:cNvSpPr/>
              <p:nvPr/>
            </p:nvSpPr>
            <p:spPr>
              <a:xfrm>
                <a:off x="4433997" y="60922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4" name="مخطط انسيابي: رابط 43"/>
              <p:cNvSpPr/>
              <p:nvPr/>
            </p:nvSpPr>
            <p:spPr>
              <a:xfrm>
                <a:off x="4452751" y="97782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5" name="مخطط انسيابي: رابط 44"/>
              <p:cNvSpPr/>
              <p:nvPr/>
            </p:nvSpPr>
            <p:spPr>
              <a:xfrm>
                <a:off x="4061534" y="93677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6" name="مخطط انسيابي: رابط 45"/>
              <p:cNvSpPr/>
              <p:nvPr/>
            </p:nvSpPr>
            <p:spPr>
              <a:xfrm>
                <a:off x="4061534" y="565976"/>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9" name="مخطط انسيابي: رابط 9"/>
              <p:cNvSpPr/>
              <p:nvPr/>
            </p:nvSpPr>
            <p:spPr>
              <a:xfrm>
                <a:off x="7682460" y="243683"/>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0" name="مخطط انسيابي: رابط 17"/>
              <p:cNvSpPr/>
              <p:nvPr/>
            </p:nvSpPr>
            <p:spPr>
              <a:xfrm>
                <a:off x="3594100" y="9869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1" name="مخطط انسيابي: رابط 20"/>
              <p:cNvSpPr/>
              <p:nvPr/>
            </p:nvSpPr>
            <p:spPr>
              <a:xfrm>
                <a:off x="8059990" y="267452"/>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2" name="مخطط انسيابي: رابط 24"/>
              <p:cNvSpPr/>
              <p:nvPr/>
            </p:nvSpPr>
            <p:spPr>
              <a:xfrm>
                <a:off x="7268563" y="254751"/>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3" name="مخطط انسيابي: رابط 26"/>
              <p:cNvSpPr/>
              <p:nvPr/>
            </p:nvSpPr>
            <p:spPr>
              <a:xfrm>
                <a:off x="6840532" y="234366"/>
                <a:ext cx="329461" cy="31949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4" name="مخطط انسيابي: رابط 27"/>
              <p:cNvSpPr/>
              <p:nvPr/>
            </p:nvSpPr>
            <p:spPr>
              <a:xfrm>
                <a:off x="5998944" y="196266"/>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5" name="مخطط انسيابي: رابط 29"/>
              <p:cNvSpPr/>
              <p:nvPr/>
            </p:nvSpPr>
            <p:spPr>
              <a:xfrm>
                <a:off x="5592372" y="188821"/>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6" name="مخطط انسيابي: رابط 30"/>
              <p:cNvSpPr/>
              <p:nvPr/>
            </p:nvSpPr>
            <p:spPr>
              <a:xfrm>
                <a:off x="3606617" y="59945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7" name="مخطط انسيابي: رابط 31"/>
              <p:cNvSpPr/>
              <p:nvPr/>
            </p:nvSpPr>
            <p:spPr>
              <a:xfrm>
                <a:off x="6426635" y="218687"/>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8" name="مخطط انسيابي: رابط 33"/>
              <p:cNvSpPr/>
              <p:nvPr/>
            </p:nvSpPr>
            <p:spPr>
              <a:xfrm>
                <a:off x="8851417" y="244055"/>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9" name="مخطط انسيابي: رابط 34"/>
              <p:cNvSpPr/>
              <p:nvPr/>
            </p:nvSpPr>
            <p:spPr>
              <a:xfrm>
                <a:off x="8460506" y="260196"/>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0" name="مخطط انسيابي: رابط 35"/>
              <p:cNvSpPr/>
              <p:nvPr/>
            </p:nvSpPr>
            <p:spPr>
              <a:xfrm>
                <a:off x="5203349" y="209736"/>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1" name="مخطط انسيابي: رابط 39"/>
              <p:cNvSpPr/>
              <p:nvPr/>
            </p:nvSpPr>
            <p:spPr>
              <a:xfrm>
                <a:off x="4796198" y="212270"/>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2" name="مخطط انسيابي: رابط 40"/>
              <p:cNvSpPr/>
              <p:nvPr/>
            </p:nvSpPr>
            <p:spPr>
              <a:xfrm>
                <a:off x="4426231" y="216742"/>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3" name="مخطط انسيابي: رابط 46"/>
              <p:cNvSpPr/>
              <p:nvPr/>
            </p:nvSpPr>
            <p:spPr>
              <a:xfrm>
                <a:off x="4053075" y="19136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4" name="مخطط انسيابي: رابط 47"/>
              <p:cNvSpPr/>
              <p:nvPr/>
            </p:nvSpPr>
            <p:spPr>
              <a:xfrm>
                <a:off x="3631907" y="192331"/>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3" name="مخطط انسيابي: رابط 15"/>
              <p:cNvSpPr/>
              <p:nvPr/>
            </p:nvSpPr>
            <p:spPr>
              <a:xfrm>
                <a:off x="6007403" y="57347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4" name="مخطط انسيابي: رابط 16"/>
              <p:cNvSpPr/>
              <p:nvPr/>
            </p:nvSpPr>
            <p:spPr>
              <a:xfrm>
                <a:off x="5591879" y="968555"/>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5" name="مخطط انسيابي: رابط 32"/>
              <p:cNvSpPr/>
              <p:nvPr/>
            </p:nvSpPr>
            <p:spPr>
              <a:xfrm>
                <a:off x="5586275" y="57347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6" name="مخطط انسيابي: رابط 36"/>
              <p:cNvSpPr/>
              <p:nvPr/>
            </p:nvSpPr>
            <p:spPr>
              <a:xfrm>
                <a:off x="5201118" y="621560"/>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7" name="مخطط انسيابي: رابط 37"/>
              <p:cNvSpPr/>
              <p:nvPr/>
            </p:nvSpPr>
            <p:spPr>
              <a:xfrm>
                <a:off x="5201710" y="968555"/>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8" name="مخطط انسيابي: رابط 38"/>
              <p:cNvSpPr/>
              <p:nvPr/>
            </p:nvSpPr>
            <p:spPr>
              <a:xfrm>
                <a:off x="4830994" y="990402"/>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9" name="مخطط انسيابي: رابط 41"/>
              <p:cNvSpPr/>
              <p:nvPr/>
            </p:nvSpPr>
            <p:spPr>
              <a:xfrm>
                <a:off x="4810905" y="59887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90" name="مخطط انسيابي: رابط 42"/>
              <p:cNvSpPr/>
              <p:nvPr/>
            </p:nvSpPr>
            <p:spPr>
              <a:xfrm>
                <a:off x="4442007" y="59887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91" name="مخطط انسيابي: رابط 43"/>
              <p:cNvSpPr/>
              <p:nvPr/>
            </p:nvSpPr>
            <p:spPr>
              <a:xfrm>
                <a:off x="4460761" y="96747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92" name="مخطط انسيابي: رابط 44"/>
              <p:cNvSpPr/>
              <p:nvPr/>
            </p:nvSpPr>
            <p:spPr>
              <a:xfrm>
                <a:off x="4069544" y="92642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93" name="مخطط انسيابي: رابط 45"/>
              <p:cNvSpPr/>
              <p:nvPr/>
            </p:nvSpPr>
            <p:spPr>
              <a:xfrm>
                <a:off x="4069544" y="555626"/>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96" name="مخطط انسيابي: رابط 17"/>
              <p:cNvSpPr/>
              <p:nvPr/>
            </p:nvSpPr>
            <p:spPr>
              <a:xfrm>
                <a:off x="3602110" y="97663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97" name="مخطط انسيابي: رابط 27"/>
              <p:cNvSpPr/>
              <p:nvPr/>
            </p:nvSpPr>
            <p:spPr>
              <a:xfrm>
                <a:off x="6006954" y="185916"/>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98" name="مخطط انسيابي: رابط 29"/>
              <p:cNvSpPr/>
              <p:nvPr/>
            </p:nvSpPr>
            <p:spPr>
              <a:xfrm>
                <a:off x="5600382" y="178471"/>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99" name="مخطط انسيابي: رابط 30"/>
              <p:cNvSpPr/>
              <p:nvPr/>
            </p:nvSpPr>
            <p:spPr>
              <a:xfrm>
                <a:off x="3614627" y="58910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00" name="مخطط انسيابي: رابط 35"/>
              <p:cNvSpPr/>
              <p:nvPr/>
            </p:nvSpPr>
            <p:spPr>
              <a:xfrm>
                <a:off x="5211359" y="199386"/>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01" name="مخطط انسيابي: رابط 39"/>
              <p:cNvSpPr/>
              <p:nvPr/>
            </p:nvSpPr>
            <p:spPr>
              <a:xfrm>
                <a:off x="4804208" y="201920"/>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02" name="مخطط انسيابي: رابط 40"/>
              <p:cNvSpPr/>
              <p:nvPr/>
            </p:nvSpPr>
            <p:spPr>
              <a:xfrm>
                <a:off x="4434241" y="206392"/>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03" name="مخطط انسيابي: رابط 46"/>
              <p:cNvSpPr/>
              <p:nvPr/>
            </p:nvSpPr>
            <p:spPr>
              <a:xfrm>
                <a:off x="4061085" y="181019"/>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04" name="مخطط انسيابي: رابط 47"/>
              <p:cNvSpPr/>
              <p:nvPr/>
            </p:nvSpPr>
            <p:spPr>
              <a:xfrm>
                <a:off x="3639917" y="181981"/>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grpSp>
        <p:grpSp>
          <p:nvGrpSpPr>
            <p:cNvPr id="65" name="Group 64"/>
            <p:cNvGrpSpPr/>
            <p:nvPr/>
          </p:nvGrpSpPr>
          <p:grpSpPr>
            <a:xfrm>
              <a:off x="3594100" y="1329888"/>
              <a:ext cx="5618630" cy="344127"/>
              <a:chOff x="3594100" y="1329888"/>
              <a:chExt cx="5618630" cy="344127"/>
            </a:xfrm>
          </p:grpSpPr>
          <p:sp>
            <p:nvSpPr>
              <p:cNvPr id="67" name="مخطط انسيابي: رابط 17"/>
              <p:cNvSpPr/>
              <p:nvPr/>
            </p:nvSpPr>
            <p:spPr>
              <a:xfrm>
                <a:off x="4445000" y="13298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8" name="مخطط انسيابي: رابط 17"/>
              <p:cNvSpPr/>
              <p:nvPr/>
            </p:nvSpPr>
            <p:spPr>
              <a:xfrm>
                <a:off x="4826000" y="13552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9" name="مخطط انسيابي: رابط 17"/>
              <p:cNvSpPr/>
              <p:nvPr/>
            </p:nvSpPr>
            <p:spPr>
              <a:xfrm>
                <a:off x="5194300" y="13552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0" name="مخطط انسيابي: رابط 17"/>
              <p:cNvSpPr/>
              <p:nvPr/>
            </p:nvSpPr>
            <p:spPr>
              <a:xfrm>
                <a:off x="5613400" y="13679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1" name="مخطط انسيابي: رابط 17"/>
              <p:cNvSpPr/>
              <p:nvPr/>
            </p:nvSpPr>
            <p:spPr>
              <a:xfrm>
                <a:off x="3594100" y="13552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2" name="مخطط انسيابي: رابط 17"/>
              <p:cNvSpPr/>
              <p:nvPr/>
            </p:nvSpPr>
            <p:spPr>
              <a:xfrm>
                <a:off x="4064000" y="13425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3" name="مخطط انسيابي: رابط 17"/>
              <p:cNvSpPr/>
              <p:nvPr/>
            </p:nvSpPr>
            <p:spPr>
              <a:xfrm>
                <a:off x="8115300" y="13679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4" name="مخطط انسيابي: رابط 17"/>
              <p:cNvSpPr/>
              <p:nvPr/>
            </p:nvSpPr>
            <p:spPr>
              <a:xfrm>
                <a:off x="7734300" y="13552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5" name="مخطط انسيابي: رابط 17"/>
              <p:cNvSpPr/>
              <p:nvPr/>
            </p:nvSpPr>
            <p:spPr>
              <a:xfrm>
                <a:off x="7302500" y="13425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6" name="مخطط انسيابي: رابط 17"/>
              <p:cNvSpPr/>
              <p:nvPr/>
            </p:nvSpPr>
            <p:spPr>
              <a:xfrm>
                <a:off x="6870700" y="13679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7" name="مخطط انسيابي: رابط 17"/>
              <p:cNvSpPr/>
              <p:nvPr/>
            </p:nvSpPr>
            <p:spPr>
              <a:xfrm>
                <a:off x="6426200" y="13679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8" name="مخطط انسيابي: رابط 17"/>
              <p:cNvSpPr/>
              <p:nvPr/>
            </p:nvSpPr>
            <p:spPr>
              <a:xfrm>
                <a:off x="6019800" y="13679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9" name="مخطط انسيابي: رابط 17"/>
              <p:cNvSpPr/>
              <p:nvPr/>
            </p:nvSpPr>
            <p:spPr>
              <a:xfrm>
                <a:off x="8890000" y="13552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0" name="مخطط انسيابي: رابط 17"/>
              <p:cNvSpPr/>
              <p:nvPr/>
            </p:nvSpPr>
            <p:spPr>
              <a:xfrm>
                <a:off x="8521700" y="1367988"/>
                <a:ext cx="322730" cy="30602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grpSp>
      </p:grpSp>
      <p:grpSp>
        <p:nvGrpSpPr>
          <p:cNvPr id="106" name="Group 105"/>
          <p:cNvGrpSpPr/>
          <p:nvPr/>
        </p:nvGrpSpPr>
        <p:grpSpPr>
          <a:xfrm>
            <a:off x="5619750" y="1320800"/>
            <a:ext cx="6343650" cy="4902200"/>
            <a:chOff x="730250" y="71438"/>
            <a:chExt cx="8326438" cy="6646862"/>
          </a:xfrm>
        </p:grpSpPr>
        <p:grpSp>
          <p:nvGrpSpPr>
            <p:cNvPr id="107" name="Group 106"/>
            <p:cNvGrpSpPr/>
            <p:nvPr/>
          </p:nvGrpSpPr>
          <p:grpSpPr>
            <a:xfrm>
              <a:off x="730250" y="71438"/>
              <a:ext cx="8326438" cy="6646862"/>
              <a:chOff x="730250" y="71438"/>
              <a:chExt cx="8326438" cy="6646862"/>
            </a:xfrm>
          </p:grpSpPr>
          <p:pic>
            <p:nvPicPr>
              <p:cNvPr id="110" name="Picture 2" descr=" f7.56.jpg                                                      00029A41Missoula                       B55BF5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5" y="71438"/>
                <a:ext cx="6246813" cy="6646862"/>
              </a:xfrm>
              <a:prstGeom prst="rect">
                <a:avLst/>
              </a:prstGeom>
              <a:noFill/>
              <a:extLst>
                <a:ext uri="{909E8E84-426E-40DD-AFC4-6F175D3DCCD1}">
                  <a14:hiddenFill xmlns:a14="http://schemas.microsoft.com/office/drawing/2010/main">
                    <a:solidFill>
                      <a:srgbClr val="FFFFFF"/>
                    </a:solidFill>
                  </a14:hiddenFill>
                </a:ext>
              </a:extLst>
            </p:spPr>
          </p:pic>
          <p:sp>
            <p:nvSpPr>
              <p:cNvPr id="111" name="Text Box 3"/>
              <p:cNvSpPr txBox="1">
                <a:spLocks noChangeArrowheads="1"/>
              </p:cNvSpPr>
              <p:nvPr/>
            </p:nvSpPr>
            <p:spPr bwMode="auto">
              <a:xfrm>
                <a:off x="730250" y="1550988"/>
                <a:ext cx="2243138" cy="3463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FFFFCC"/>
                    </a:solidFill>
                    <a:latin typeface="Helvetica" panose="020B0604020202020204" pitchFamily="34" charset="0"/>
                  </a:defRPr>
                </a:lvl1pPr>
                <a:lvl2pPr marL="742950" indent="-285750" eaLnBrk="0" hangingPunct="0">
                  <a:defRPr sz="2400">
                    <a:solidFill>
                      <a:srgbClr val="FFFFCC"/>
                    </a:solidFill>
                    <a:latin typeface="Helvetica" panose="020B0604020202020204" pitchFamily="34" charset="0"/>
                  </a:defRPr>
                </a:lvl2pPr>
                <a:lvl3pPr marL="1143000" indent="-228600" eaLnBrk="0" hangingPunct="0">
                  <a:defRPr sz="2400">
                    <a:solidFill>
                      <a:srgbClr val="FFFFCC"/>
                    </a:solidFill>
                    <a:latin typeface="Helvetica" panose="020B0604020202020204" pitchFamily="34" charset="0"/>
                  </a:defRPr>
                </a:lvl3pPr>
                <a:lvl4pPr marL="1600200" indent="-228600" eaLnBrk="0" hangingPunct="0">
                  <a:defRPr sz="2400">
                    <a:solidFill>
                      <a:srgbClr val="FFFFCC"/>
                    </a:solidFill>
                    <a:latin typeface="Helvetica" panose="020B0604020202020204" pitchFamily="34" charset="0"/>
                  </a:defRPr>
                </a:lvl4pPr>
                <a:lvl5pPr marL="2057400" indent="-228600" eaLnBrk="0" hangingPunct="0">
                  <a:defRPr sz="2400">
                    <a:solidFill>
                      <a:srgbClr val="FFFFCC"/>
                    </a:solidFill>
                    <a:latin typeface="Helvetica" panose="020B0604020202020204" pitchFamily="34" charset="0"/>
                  </a:defRPr>
                </a:lvl5pPr>
                <a:lvl6pPr marL="2514600" indent="-228600" algn="l" rtl="0" eaLnBrk="0" fontAlgn="base" hangingPunct="0">
                  <a:lnSpc>
                    <a:spcPct val="150000"/>
                  </a:lnSpc>
                  <a:spcBef>
                    <a:spcPct val="20000"/>
                  </a:spcBef>
                  <a:spcAft>
                    <a:spcPct val="0"/>
                  </a:spcAft>
                  <a:buClr>
                    <a:srgbClr val="FFFF66"/>
                  </a:buClr>
                  <a:buSzPct val="75000"/>
                  <a:buFont typeface="Wingdings" panose="05000000000000000000" pitchFamily="2" charset="2"/>
                  <a:buChar char="n"/>
                  <a:defRPr sz="2400">
                    <a:solidFill>
                      <a:srgbClr val="FFFFCC"/>
                    </a:solidFill>
                    <a:latin typeface="Helvetica" panose="020B0604020202020204" pitchFamily="34" charset="0"/>
                  </a:defRPr>
                </a:lvl6pPr>
                <a:lvl7pPr marL="2971800" indent="-228600" algn="l" rtl="0" eaLnBrk="0" fontAlgn="base" hangingPunct="0">
                  <a:lnSpc>
                    <a:spcPct val="150000"/>
                  </a:lnSpc>
                  <a:spcBef>
                    <a:spcPct val="20000"/>
                  </a:spcBef>
                  <a:spcAft>
                    <a:spcPct val="0"/>
                  </a:spcAft>
                  <a:buClr>
                    <a:srgbClr val="FFFF66"/>
                  </a:buClr>
                  <a:buSzPct val="75000"/>
                  <a:buFont typeface="Wingdings" panose="05000000000000000000" pitchFamily="2" charset="2"/>
                  <a:buChar char="n"/>
                  <a:defRPr sz="2400">
                    <a:solidFill>
                      <a:srgbClr val="FFFFCC"/>
                    </a:solidFill>
                    <a:latin typeface="Helvetica" panose="020B0604020202020204" pitchFamily="34" charset="0"/>
                  </a:defRPr>
                </a:lvl7pPr>
                <a:lvl8pPr marL="3429000" indent="-228600" algn="l" rtl="0" eaLnBrk="0" fontAlgn="base" hangingPunct="0">
                  <a:lnSpc>
                    <a:spcPct val="150000"/>
                  </a:lnSpc>
                  <a:spcBef>
                    <a:spcPct val="20000"/>
                  </a:spcBef>
                  <a:spcAft>
                    <a:spcPct val="0"/>
                  </a:spcAft>
                  <a:buClr>
                    <a:srgbClr val="FFFF66"/>
                  </a:buClr>
                  <a:buSzPct val="75000"/>
                  <a:buFont typeface="Wingdings" panose="05000000000000000000" pitchFamily="2" charset="2"/>
                  <a:buChar char="n"/>
                  <a:defRPr sz="2400">
                    <a:solidFill>
                      <a:srgbClr val="FFFFCC"/>
                    </a:solidFill>
                    <a:latin typeface="Helvetica" panose="020B0604020202020204" pitchFamily="34" charset="0"/>
                  </a:defRPr>
                </a:lvl8pPr>
                <a:lvl9pPr marL="3886200" indent="-228600" algn="l" rtl="0" eaLnBrk="0" fontAlgn="base" hangingPunct="0">
                  <a:lnSpc>
                    <a:spcPct val="150000"/>
                  </a:lnSpc>
                  <a:spcBef>
                    <a:spcPct val="20000"/>
                  </a:spcBef>
                  <a:spcAft>
                    <a:spcPct val="0"/>
                  </a:spcAft>
                  <a:buClr>
                    <a:srgbClr val="FFFF66"/>
                  </a:buClr>
                  <a:buSzPct val="75000"/>
                  <a:buFont typeface="Wingdings" panose="05000000000000000000" pitchFamily="2" charset="2"/>
                  <a:buChar char="n"/>
                  <a:defRPr sz="2400">
                    <a:solidFill>
                      <a:srgbClr val="FFFFCC"/>
                    </a:solidFill>
                    <a:latin typeface="Helvetica" panose="020B0604020202020204" pitchFamily="34" charset="0"/>
                  </a:defRPr>
                </a:lvl9pPr>
              </a:lstStyle>
              <a:p>
                <a:pPr algn="ctr">
                  <a:lnSpc>
                    <a:spcPct val="100000"/>
                  </a:lnSpc>
                  <a:spcBef>
                    <a:spcPct val="0"/>
                  </a:spcBef>
                  <a:buClrTx/>
                  <a:buSzTx/>
                  <a:buFontTx/>
                  <a:buNone/>
                </a:pPr>
                <a:r>
                  <a:rPr lang="en-US" sz="2000" dirty="0">
                    <a:solidFill>
                      <a:schemeClr val="tx1"/>
                    </a:solidFill>
                    <a:effectLst/>
                    <a:latin typeface="Arial" panose="020B0604020202020204" pitchFamily="34" charset="0"/>
                  </a:rPr>
                  <a:t>Outer-arc </a:t>
                </a:r>
                <a:r>
                  <a:rPr lang="en-US" sz="2000" i="1" dirty="0">
                    <a:solidFill>
                      <a:schemeClr val="tx1"/>
                    </a:solidFill>
                    <a:effectLst/>
                    <a:latin typeface="Arial" panose="020B0604020202020204" pitchFamily="34" charset="0"/>
                  </a:rPr>
                  <a:t>extension</a:t>
                </a:r>
                <a:endParaRPr lang="en-US" sz="2000" dirty="0">
                  <a:solidFill>
                    <a:schemeClr val="tx1"/>
                  </a:solidFill>
                  <a:effectLst/>
                  <a:latin typeface="Arial" panose="020B0604020202020204" pitchFamily="34" charset="0"/>
                </a:endParaRPr>
              </a:p>
              <a:p>
                <a:pPr algn="ctr">
                  <a:lnSpc>
                    <a:spcPct val="100000"/>
                  </a:lnSpc>
                  <a:spcBef>
                    <a:spcPct val="0"/>
                  </a:spcBef>
                  <a:buClrTx/>
                  <a:buSzTx/>
                  <a:buFontTx/>
                  <a:buNone/>
                </a:pPr>
                <a:r>
                  <a:rPr lang="en-US" sz="2000" dirty="0">
                    <a:solidFill>
                      <a:schemeClr val="tx1"/>
                    </a:solidFill>
                    <a:effectLst/>
                    <a:latin typeface="Arial" panose="020B0604020202020204" pitchFamily="34" charset="0"/>
                  </a:rPr>
                  <a:t>&amp;</a:t>
                </a:r>
                <a:endParaRPr lang="ar-SA" sz="2000" dirty="0">
                  <a:solidFill>
                    <a:schemeClr val="tx1"/>
                  </a:solidFill>
                  <a:effectLst/>
                  <a:latin typeface="Arial" panose="020B0604020202020204" pitchFamily="34" charset="0"/>
                </a:endParaRPr>
              </a:p>
              <a:p>
                <a:pPr algn="ctr">
                  <a:lnSpc>
                    <a:spcPct val="100000"/>
                  </a:lnSpc>
                  <a:spcBef>
                    <a:spcPct val="0"/>
                  </a:spcBef>
                  <a:buClrTx/>
                  <a:buSzTx/>
                  <a:buFontTx/>
                  <a:buNone/>
                </a:pPr>
                <a:endParaRPr lang="en-US" sz="2000" dirty="0">
                  <a:solidFill>
                    <a:schemeClr val="tx1"/>
                  </a:solidFill>
                  <a:latin typeface="Arial" panose="020B0604020202020204" pitchFamily="34" charset="0"/>
                </a:endParaRPr>
              </a:p>
              <a:p>
                <a:pPr algn="ctr">
                  <a:lnSpc>
                    <a:spcPct val="100000"/>
                  </a:lnSpc>
                  <a:spcBef>
                    <a:spcPct val="0"/>
                  </a:spcBef>
                  <a:buClrTx/>
                  <a:buSzTx/>
                  <a:buFontTx/>
                  <a:buNone/>
                </a:pPr>
                <a:endParaRPr lang="ar-SA" sz="2000" dirty="0">
                  <a:solidFill>
                    <a:schemeClr val="tx1"/>
                  </a:solidFill>
                  <a:effectLst/>
                  <a:latin typeface="Arial" panose="020B0604020202020204" pitchFamily="34" charset="0"/>
                </a:endParaRPr>
              </a:p>
              <a:p>
                <a:pPr algn="ctr">
                  <a:lnSpc>
                    <a:spcPct val="100000"/>
                  </a:lnSpc>
                  <a:spcBef>
                    <a:spcPct val="0"/>
                  </a:spcBef>
                  <a:buClrTx/>
                  <a:buSzTx/>
                  <a:buFontTx/>
                  <a:buNone/>
                </a:pPr>
                <a:endParaRPr lang="en-US" sz="2000" dirty="0">
                  <a:solidFill>
                    <a:schemeClr val="tx1"/>
                  </a:solidFill>
                  <a:effectLst/>
                  <a:latin typeface="Arial" panose="020B0604020202020204" pitchFamily="34" charset="0"/>
                </a:endParaRPr>
              </a:p>
              <a:p>
                <a:pPr algn="ctr">
                  <a:lnSpc>
                    <a:spcPct val="100000"/>
                  </a:lnSpc>
                  <a:spcBef>
                    <a:spcPct val="0"/>
                  </a:spcBef>
                  <a:buClrTx/>
                  <a:buSzTx/>
                  <a:buFontTx/>
                  <a:buNone/>
                </a:pPr>
                <a:r>
                  <a:rPr lang="en-US" sz="2000" dirty="0">
                    <a:solidFill>
                      <a:schemeClr val="tx1"/>
                    </a:solidFill>
                    <a:effectLst/>
                    <a:latin typeface="Arial" panose="020B0604020202020204" pitchFamily="34" charset="0"/>
                  </a:rPr>
                  <a:t>Inner-arc </a:t>
                </a:r>
                <a:r>
                  <a:rPr lang="en-US" sz="2000" i="1" dirty="0">
                    <a:solidFill>
                      <a:schemeClr val="tx1"/>
                    </a:solidFill>
                    <a:effectLst/>
                    <a:latin typeface="Arial" panose="020B0604020202020204" pitchFamily="34" charset="0"/>
                  </a:rPr>
                  <a:t>compression</a:t>
                </a:r>
                <a:endParaRPr lang="en-US" sz="2000" dirty="0">
                  <a:solidFill>
                    <a:schemeClr val="tx1"/>
                  </a:solidFill>
                  <a:effectLst/>
                  <a:latin typeface="Arial" panose="020B0604020202020204" pitchFamily="34" charset="0"/>
                </a:endParaRPr>
              </a:p>
            </p:txBody>
          </p:sp>
        </p:grpSp>
        <p:cxnSp>
          <p:nvCxnSpPr>
            <p:cNvPr id="108" name="رابط كسهم مستقيم 4"/>
            <p:cNvCxnSpPr/>
            <p:nvPr/>
          </p:nvCxnSpPr>
          <p:spPr>
            <a:xfrm>
              <a:off x="2529191" y="2023353"/>
              <a:ext cx="2217907" cy="136187"/>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رابط كسهم مستقيم 5"/>
            <p:cNvCxnSpPr/>
            <p:nvPr/>
          </p:nvCxnSpPr>
          <p:spPr>
            <a:xfrm flipV="1">
              <a:off x="2834973" y="3394870"/>
              <a:ext cx="2192809" cy="1118764"/>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8131900" y="863600"/>
            <a:ext cx="2102435" cy="584775"/>
          </a:xfrm>
          <a:prstGeom prst="rect">
            <a:avLst/>
          </a:prstGeom>
          <a:noFill/>
        </p:spPr>
        <p:txBody>
          <a:bodyPr wrap="none" rtlCol="1">
            <a:spAutoFit/>
          </a:bodyPr>
          <a:lstStyle/>
          <a:p>
            <a:r>
              <a:rPr lang="en-US" sz="3200" dirty="0"/>
              <a:t>Brittle beds</a:t>
            </a:r>
            <a:endParaRPr lang="ar-IQ" sz="3200" dirty="0"/>
          </a:p>
        </p:txBody>
      </p:sp>
      <p:sp>
        <p:nvSpPr>
          <p:cNvPr id="112" name="TextBox 111"/>
          <p:cNvSpPr txBox="1"/>
          <p:nvPr/>
        </p:nvSpPr>
        <p:spPr>
          <a:xfrm>
            <a:off x="1717477" y="775732"/>
            <a:ext cx="1988045" cy="523220"/>
          </a:xfrm>
          <a:prstGeom prst="rect">
            <a:avLst/>
          </a:prstGeom>
          <a:noFill/>
        </p:spPr>
        <p:txBody>
          <a:bodyPr wrap="none" rtlCol="1">
            <a:spAutoFit/>
          </a:bodyPr>
          <a:lstStyle/>
          <a:p>
            <a:r>
              <a:rPr lang="en-US" sz="2800" dirty="0"/>
              <a:t>Ductile beds</a:t>
            </a:r>
            <a:endParaRPr lang="ar-IQ" sz="2800" dirty="0"/>
          </a:p>
        </p:txBody>
      </p:sp>
      <p:sp>
        <p:nvSpPr>
          <p:cNvPr id="113" name="TextBox 112"/>
          <p:cNvSpPr txBox="1"/>
          <p:nvPr/>
        </p:nvSpPr>
        <p:spPr>
          <a:xfrm>
            <a:off x="898603" y="5867400"/>
            <a:ext cx="1348290" cy="369332"/>
          </a:xfrm>
          <a:prstGeom prst="rect">
            <a:avLst/>
          </a:prstGeom>
          <a:solidFill>
            <a:schemeClr val="bg1"/>
          </a:solidFill>
        </p:spPr>
        <p:txBody>
          <a:bodyPr wrap="square" rtlCol="1">
            <a:spAutoFit/>
          </a:bodyPr>
          <a:lstStyle/>
          <a:p>
            <a:endParaRPr lang="ar-IQ" dirty="0"/>
          </a:p>
        </p:txBody>
      </p:sp>
      <p:sp>
        <p:nvSpPr>
          <p:cNvPr id="5" name="Footer Placeholder 4"/>
          <p:cNvSpPr>
            <a:spLocks noGrp="1"/>
          </p:cNvSpPr>
          <p:nvPr>
            <p:ph type="ftr" sz="quarter" idx="11"/>
          </p:nvPr>
        </p:nvSpPr>
        <p:spPr/>
        <p:txBody>
          <a:bodyPr/>
          <a:lstStyle/>
          <a:p>
            <a:r>
              <a:rPr lang="en-US"/>
              <a:t>Dr.Rabeea Znad</a:t>
            </a:r>
            <a:endParaRPr lang="ar-IQ"/>
          </a:p>
        </p:txBody>
      </p:sp>
      <p:sp>
        <p:nvSpPr>
          <p:cNvPr id="10" name="Slide Number Placeholder 9"/>
          <p:cNvSpPr>
            <a:spLocks noGrp="1"/>
          </p:cNvSpPr>
          <p:nvPr>
            <p:ph type="sldNum" sz="quarter" idx="12"/>
          </p:nvPr>
        </p:nvSpPr>
        <p:spPr/>
        <p:txBody>
          <a:bodyPr/>
          <a:lstStyle/>
          <a:p>
            <a:fld id="{7087462F-A060-4E2A-9149-B4E0DCEFB1F4}" type="slidenum">
              <a:rPr lang="ar-IQ" smtClean="0"/>
              <a:t>4</a:t>
            </a:fld>
            <a:endParaRPr lang="ar-IQ"/>
          </a:p>
        </p:txBody>
      </p:sp>
      <p:sp>
        <p:nvSpPr>
          <p:cNvPr id="18" name="عنصر نائب للتاريخ 17">
            <a:extLst>
              <a:ext uri="{FF2B5EF4-FFF2-40B4-BE49-F238E27FC236}">
                <a16:creationId xmlns:a16="http://schemas.microsoft.com/office/drawing/2014/main" id="{A56C8567-AF04-3CBD-3D7B-816EDE5227D1}"/>
              </a:ext>
            </a:extLst>
          </p:cNvPr>
          <p:cNvSpPr>
            <a:spLocks noGrp="1"/>
          </p:cNvSpPr>
          <p:nvPr>
            <p:ph type="dt" sz="half" idx="10"/>
          </p:nvPr>
        </p:nvSpPr>
        <p:spPr/>
        <p:txBody>
          <a:bodyPr/>
          <a:lstStyle/>
          <a:p>
            <a:fld id="{866CE119-0F5F-44C1-94DD-2C0071CC89E7}" type="datetime8">
              <a:rPr lang="ar-IQ" smtClean="0"/>
              <a:t>09 آذار، 25</a:t>
            </a:fld>
            <a:endParaRPr lang="ar-IQ"/>
          </a:p>
        </p:txBody>
      </p:sp>
    </p:spTree>
    <p:extLst>
      <p:ext uri="{BB962C8B-B14F-4D97-AF65-F5344CB8AC3E}">
        <p14:creationId xmlns:p14="http://schemas.microsoft.com/office/powerpoint/2010/main" val="2577921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rotWithShape="1">
          <a:blip r:embed="rId2">
            <a:extLst>
              <a:ext uri="{28A0092B-C50C-407E-A947-70E740481C1C}">
                <a14:useLocalDpi xmlns:a14="http://schemas.microsoft.com/office/drawing/2010/main" val="0"/>
              </a:ext>
            </a:extLst>
          </a:blip>
          <a:srcRect l="4417" t="10719" r="3121" b="28807"/>
          <a:stretch/>
        </p:blipFill>
        <p:spPr>
          <a:xfrm>
            <a:off x="398717" y="1162119"/>
            <a:ext cx="6433883" cy="2181738"/>
          </a:xfrm>
          <a:prstGeom prst="rect">
            <a:avLst/>
          </a:prstGeom>
        </p:spPr>
      </p:pic>
      <p:sp>
        <p:nvSpPr>
          <p:cNvPr id="2" name="مربع نص 1"/>
          <p:cNvSpPr txBox="1">
            <a:spLocks noChangeArrowheads="1"/>
          </p:cNvSpPr>
          <p:nvPr/>
        </p:nvSpPr>
        <p:spPr bwMode="auto">
          <a:xfrm>
            <a:off x="554752" y="633899"/>
            <a:ext cx="110131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defRPr>
                <a:solidFill>
                  <a:schemeClr val="tx1"/>
                </a:solidFill>
                <a:latin typeface="Arial" panose="020B0604020202020204" pitchFamily="34" charset="0"/>
                <a:ea typeface="Majalla UI"/>
                <a:cs typeface="Majalla UI"/>
              </a:defRPr>
            </a:lvl1pPr>
            <a:lvl2pPr marL="742950" indent="-285750" algn="r" rtl="1">
              <a:defRPr>
                <a:solidFill>
                  <a:schemeClr val="tx1"/>
                </a:solidFill>
                <a:latin typeface="Arial" panose="020B0604020202020204" pitchFamily="34" charset="0"/>
                <a:ea typeface="Majalla UI"/>
                <a:cs typeface="Majalla UI"/>
              </a:defRPr>
            </a:lvl2pPr>
            <a:lvl3pPr marL="1143000" indent="-228600" algn="r" rtl="1">
              <a:defRPr>
                <a:solidFill>
                  <a:schemeClr val="tx1"/>
                </a:solidFill>
                <a:latin typeface="Arial" panose="020B0604020202020204" pitchFamily="34" charset="0"/>
                <a:ea typeface="Majalla UI"/>
                <a:cs typeface="Majalla UI"/>
              </a:defRPr>
            </a:lvl3pPr>
            <a:lvl4pPr marL="1600200" indent="-228600" algn="r" rtl="1">
              <a:defRPr>
                <a:solidFill>
                  <a:schemeClr val="tx1"/>
                </a:solidFill>
                <a:latin typeface="Arial" panose="020B0604020202020204" pitchFamily="34" charset="0"/>
                <a:ea typeface="Majalla UI"/>
                <a:cs typeface="Majalla UI"/>
              </a:defRPr>
            </a:lvl4pPr>
            <a:lvl5pPr marL="2057400" indent="-228600" algn="r" rtl="1">
              <a:defRPr>
                <a:solidFill>
                  <a:schemeClr val="tx1"/>
                </a:solidFill>
                <a:latin typeface="Arial" panose="020B0604020202020204" pitchFamily="34" charset="0"/>
                <a:ea typeface="Majalla UI"/>
                <a:cs typeface="Majalla UI"/>
              </a:defRPr>
            </a:lvl5pPr>
            <a:lvl6pPr marL="2514600" indent="-228600" eaLnBrk="0" fontAlgn="base" hangingPunct="0">
              <a:spcBef>
                <a:spcPct val="0"/>
              </a:spcBef>
              <a:spcAft>
                <a:spcPct val="0"/>
              </a:spcAft>
              <a:defRPr>
                <a:solidFill>
                  <a:schemeClr val="tx1"/>
                </a:solidFill>
                <a:latin typeface="Arial" panose="020B0604020202020204" pitchFamily="34" charset="0"/>
                <a:ea typeface="Majalla UI"/>
                <a:cs typeface="Majalla UI"/>
              </a:defRPr>
            </a:lvl6pPr>
            <a:lvl7pPr marL="2971800" indent="-228600" eaLnBrk="0" fontAlgn="base" hangingPunct="0">
              <a:spcBef>
                <a:spcPct val="0"/>
              </a:spcBef>
              <a:spcAft>
                <a:spcPct val="0"/>
              </a:spcAft>
              <a:defRPr>
                <a:solidFill>
                  <a:schemeClr val="tx1"/>
                </a:solidFill>
                <a:latin typeface="Arial" panose="020B0604020202020204" pitchFamily="34" charset="0"/>
                <a:ea typeface="Majalla UI"/>
                <a:cs typeface="Majalla UI"/>
              </a:defRPr>
            </a:lvl7pPr>
            <a:lvl8pPr marL="3429000" indent="-228600" eaLnBrk="0" fontAlgn="base" hangingPunct="0">
              <a:spcBef>
                <a:spcPct val="0"/>
              </a:spcBef>
              <a:spcAft>
                <a:spcPct val="0"/>
              </a:spcAft>
              <a:defRPr>
                <a:solidFill>
                  <a:schemeClr val="tx1"/>
                </a:solidFill>
                <a:latin typeface="Arial" panose="020B0604020202020204" pitchFamily="34" charset="0"/>
                <a:ea typeface="Majalla UI"/>
                <a:cs typeface="Majalla UI"/>
              </a:defRPr>
            </a:lvl8pPr>
            <a:lvl9pPr marL="3886200" indent="-228600" eaLnBrk="0" fontAlgn="base" hangingPunct="0">
              <a:spcBef>
                <a:spcPct val="0"/>
              </a:spcBef>
              <a:spcAft>
                <a:spcPct val="0"/>
              </a:spcAft>
              <a:defRPr>
                <a:solidFill>
                  <a:schemeClr val="tx1"/>
                </a:solidFill>
                <a:latin typeface="Arial" panose="020B0604020202020204" pitchFamily="34" charset="0"/>
                <a:ea typeface="Majalla UI"/>
                <a:cs typeface="Majalla UI"/>
              </a:defRPr>
            </a:lvl9pPr>
          </a:lstStyle>
          <a:p>
            <a:pPr algn="just" eaLnBrk="1" hangingPunct="1"/>
            <a:r>
              <a:rPr lang="ar-SA" sz="1400" dirty="0">
                <a:latin typeface="Gill Sans MT" panose="020B0502020104020203" pitchFamily="34" charset="0"/>
              </a:rPr>
              <a:t> ويمكن لمجموعة من الطبقات الصلدة </a:t>
            </a:r>
            <a:r>
              <a:rPr lang="en-US" sz="1400" dirty="0">
                <a:latin typeface="Gill Sans MT" panose="020B0502020104020203" pitchFamily="34" charset="0"/>
              </a:rPr>
              <a:t>Competent layers</a:t>
            </a:r>
            <a:r>
              <a:rPr lang="ar-SA" sz="1400" dirty="0">
                <a:latin typeface="Gill Sans MT" panose="020B0502020104020203" pitchFamily="34" charset="0"/>
              </a:rPr>
              <a:t> أن تنثني بأسلوب الانثناء الانزلاقي </a:t>
            </a:r>
            <a:r>
              <a:rPr lang="en-US" sz="1400" dirty="0">
                <a:latin typeface="Gill Sans MT" panose="020B0502020104020203" pitchFamily="34" charset="0"/>
              </a:rPr>
              <a:t>Flexural-slip folding</a:t>
            </a:r>
            <a:r>
              <a:rPr lang="ar-SA" sz="1400" dirty="0">
                <a:latin typeface="Gill Sans MT" panose="020B0502020104020203" pitchFamily="34" charset="0"/>
              </a:rPr>
              <a:t>. وفي هذا الأسلوب تنزلق الطبقات العليا فوق الطبقات السفلى باتجاه المفصل مكونةً حزوز </a:t>
            </a:r>
            <a:r>
              <a:rPr lang="ar-IQ" sz="1400" dirty="0">
                <a:latin typeface="Gill Sans MT" panose="020B0502020104020203" pitchFamily="34" charset="0"/>
              </a:rPr>
              <a:t> </a:t>
            </a:r>
            <a:r>
              <a:rPr lang="en-US" sz="1400" dirty="0">
                <a:latin typeface="Gill Sans MT" panose="020B0502020104020203" pitchFamily="34" charset="0"/>
              </a:rPr>
              <a:t> Slickenside</a:t>
            </a:r>
            <a:r>
              <a:rPr lang="ar-SA" sz="1400" dirty="0">
                <a:latin typeface="Gill Sans MT" panose="020B0502020104020203" pitchFamily="34" charset="0"/>
              </a:rPr>
              <a:t>وخطوط</a:t>
            </a:r>
            <a:r>
              <a:rPr lang="en-US" sz="1400" dirty="0">
                <a:latin typeface="Gill Sans MT" panose="020B0502020104020203" pitchFamily="34" charset="0"/>
              </a:rPr>
              <a:t>(</a:t>
            </a:r>
            <a:r>
              <a:rPr lang="en-US" sz="1400" dirty="0" err="1">
                <a:latin typeface="Gill Sans MT" panose="020B0502020104020203" pitchFamily="34" charset="0"/>
              </a:rPr>
              <a:t>slikenlines</a:t>
            </a:r>
            <a:r>
              <a:rPr lang="en-US" sz="1400" dirty="0">
                <a:latin typeface="Gill Sans MT" panose="020B0502020104020203" pitchFamily="34" charset="0"/>
              </a:rPr>
              <a:t>)</a:t>
            </a:r>
            <a:r>
              <a:rPr lang="ar-SA" sz="1400" dirty="0">
                <a:latin typeface="Gill Sans MT" panose="020B0502020104020203" pitchFamily="34" charset="0"/>
              </a:rPr>
              <a:t> تمتد باتجاه ميل الطبقة وهذا النوع من الطي متواجد بكثرة في نطاق الطيات في شمال العراق. </a:t>
            </a:r>
            <a:endParaRPr lang="en-US" sz="1400" dirty="0">
              <a:latin typeface="Gill Sans MT" panose="020B0502020104020203" pitchFamily="34" charset="0"/>
            </a:endParaRPr>
          </a:p>
        </p:txBody>
      </p:sp>
      <p:pic>
        <p:nvPicPr>
          <p:cNvPr id="5" name="صورة 2"/>
          <p:cNvPicPr>
            <a:picLocks noChangeAspect="1"/>
          </p:cNvPicPr>
          <p:nvPr/>
        </p:nvPicPr>
        <p:blipFill>
          <a:blip r:embed="rId3"/>
          <a:stretch>
            <a:fillRect/>
          </a:stretch>
        </p:blipFill>
        <p:spPr>
          <a:xfrm>
            <a:off x="981077" y="3592090"/>
            <a:ext cx="5052940" cy="3248406"/>
          </a:xfrm>
          <a:prstGeom prst="rect">
            <a:avLst/>
          </a:prstGeom>
        </p:spPr>
      </p:pic>
      <p:pic>
        <p:nvPicPr>
          <p:cNvPr id="3076" name="Picture 4" descr="نتيجة بحث الصور عن ‪slickensides geology defini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2721" y="4054219"/>
            <a:ext cx="4065879" cy="2710586"/>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1"/>
          <p:cNvPicPr>
            <a:picLocks noChangeAspect="1"/>
          </p:cNvPicPr>
          <p:nvPr/>
        </p:nvPicPr>
        <p:blipFill>
          <a:blip r:embed="rId5"/>
          <a:stretch>
            <a:fillRect/>
          </a:stretch>
        </p:blipFill>
        <p:spPr>
          <a:xfrm>
            <a:off x="8096670" y="1414241"/>
            <a:ext cx="3396830" cy="2378934"/>
          </a:xfrm>
          <a:prstGeom prst="rect">
            <a:avLst/>
          </a:prstGeom>
        </p:spPr>
      </p:pic>
      <p:sp>
        <p:nvSpPr>
          <p:cNvPr id="3" name="Rectangle 2"/>
          <p:cNvSpPr/>
          <p:nvPr/>
        </p:nvSpPr>
        <p:spPr>
          <a:xfrm>
            <a:off x="-164821" y="3280205"/>
            <a:ext cx="8055889" cy="369332"/>
          </a:xfrm>
          <a:prstGeom prst="rect">
            <a:avLst/>
          </a:prstGeom>
        </p:spPr>
        <p:txBody>
          <a:bodyPr wrap="square">
            <a:spAutoFit/>
          </a:bodyPr>
          <a:lstStyle/>
          <a:p>
            <a:r>
              <a:rPr lang="en-US" b="1" dirty="0"/>
              <a:t>Flexural slip</a:t>
            </a:r>
            <a:r>
              <a:rPr lang="en-US" dirty="0"/>
              <a:t> Folding in which there is </a:t>
            </a:r>
            <a:r>
              <a:rPr lang="en-US" dirty="0">
                <a:hlinkClick r:id="rId6"/>
              </a:rPr>
              <a:t>slip</a:t>
            </a:r>
            <a:r>
              <a:rPr lang="en-US" dirty="0"/>
              <a:t> along the contacts between parallel layers</a:t>
            </a:r>
            <a:endParaRPr lang="ar-IQ" dirty="0"/>
          </a:p>
        </p:txBody>
      </p:sp>
      <p:sp>
        <p:nvSpPr>
          <p:cNvPr id="7" name="Footer Placeholder 6"/>
          <p:cNvSpPr>
            <a:spLocks noGrp="1"/>
          </p:cNvSpPr>
          <p:nvPr>
            <p:ph type="ftr" sz="quarter" idx="11"/>
          </p:nvPr>
        </p:nvSpPr>
        <p:spPr/>
        <p:txBody>
          <a:bodyPr/>
          <a:lstStyle/>
          <a:p>
            <a:r>
              <a:rPr lang="en-US"/>
              <a:t>Dr.Rabeea Znad</a:t>
            </a:r>
            <a:endParaRPr lang="ar-IQ"/>
          </a:p>
        </p:txBody>
      </p:sp>
      <p:sp>
        <p:nvSpPr>
          <p:cNvPr id="8" name="Slide Number Placeholder 7"/>
          <p:cNvSpPr>
            <a:spLocks noGrp="1"/>
          </p:cNvSpPr>
          <p:nvPr>
            <p:ph type="sldNum" sz="quarter" idx="12"/>
          </p:nvPr>
        </p:nvSpPr>
        <p:spPr/>
        <p:txBody>
          <a:bodyPr/>
          <a:lstStyle/>
          <a:p>
            <a:fld id="{7087462F-A060-4E2A-9149-B4E0DCEFB1F4}" type="slidenum">
              <a:rPr lang="ar-IQ" smtClean="0"/>
              <a:t>5</a:t>
            </a:fld>
            <a:endParaRPr lang="ar-IQ"/>
          </a:p>
        </p:txBody>
      </p:sp>
      <p:sp>
        <p:nvSpPr>
          <p:cNvPr id="10" name="TextBox 9"/>
          <p:cNvSpPr txBox="1"/>
          <p:nvPr/>
        </p:nvSpPr>
        <p:spPr>
          <a:xfrm>
            <a:off x="75874" y="-5666"/>
            <a:ext cx="11393696" cy="646331"/>
          </a:xfrm>
          <a:prstGeom prst="rect">
            <a:avLst/>
          </a:prstGeom>
          <a:noFill/>
        </p:spPr>
        <p:txBody>
          <a:bodyPr wrap="none" rtlCol="1">
            <a:spAutoFit/>
          </a:bodyPr>
          <a:lstStyle/>
          <a:p>
            <a:pPr algn="l"/>
            <a:r>
              <a:rPr lang="en-US" dirty="0"/>
              <a:t>The unique feature of sedimentary rock is presence of bedding planes , therefore, the folding analogous the bedding of </a:t>
            </a:r>
          </a:p>
          <a:p>
            <a:pPr algn="l"/>
            <a:r>
              <a:rPr lang="en-US" dirty="0"/>
              <a:t>a thick packages of paper ,and a very important factor is the sliding of beds past another.</a:t>
            </a:r>
            <a:endParaRPr lang="ar-IQ" dirty="0"/>
          </a:p>
        </p:txBody>
      </p:sp>
      <p:sp>
        <p:nvSpPr>
          <p:cNvPr id="9" name="عنصر نائب للتاريخ 8">
            <a:extLst>
              <a:ext uri="{FF2B5EF4-FFF2-40B4-BE49-F238E27FC236}">
                <a16:creationId xmlns:a16="http://schemas.microsoft.com/office/drawing/2014/main" id="{D1924A48-42C2-3B1E-8349-7B272136D421}"/>
              </a:ext>
            </a:extLst>
          </p:cNvPr>
          <p:cNvSpPr>
            <a:spLocks noGrp="1"/>
          </p:cNvSpPr>
          <p:nvPr>
            <p:ph type="dt" sz="half" idx="10"/>
          </p:nvPr>
        </p:nvSpPr>
        <p:spPr/>
        <p:txBody>
          <a:bodyPr/>
          <a:lstStyle/>
          <a:p>
            <a:fld id="{5266EF6C-8C59-45C5-9ADF-8543592FA8F9}" type="datetime8">
              <a:rPr lang="ar-IQ" smtClean="0"/>
              <a:t>09 آذار، 25</a:t>
            </a:fld>
            <a:endParaRPr lang="ar-IQ"/>
          </a:p>
        </p:txBody>
      </p:sp>
    </p:spTree>
    <p:extLst>
      <p:ext uri="{BB962C8B-B14F-4D97-AF65-F5344CB8AC3E}">
        <p14:creationId xmlns:p14="http://schemas.microsoft.com/office/powerpoint/2010/main" val="410466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 f7.49.jpg                                                      00029A41Missoula                       B55BF55B:"/>
          <p:cNvPicPr>
            <a:picLocks noChangeAspect="1" noChangeArrowheads="1"/>
          </p:cNvPicPr>
          <p:nvPr/>
        </p:nvPicPr>
        <p:blipFill rotWithShape="1">
          <a:blip r:embed="rId2">
            <a:extLst>
              <a:ext uri="{28A0092B-C50C-407E-A947-70E740481C1C}">
                <a14:useLocalDpi xmlns:a14="http://schemas.microsoft.com/office/drawing/2010/main" val="0"/>
              </a:ext>
            </a:extLst>
          </a:blip>
          <a:srcRect b="50618"/>
          <a:stretch/>
        </p:blipFill>
        <p:spPr bwMode="auto">
          <a:xfrm>
            <a:off x="6221506" y="2456280"/>
            <a:ext cx="4484594" cy="3215658"/>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164973" y="626811"/>
            <a:ext cx="5711392" cy="4567404"/>
          </a:xfrm>
          <a:prstGeom prst="rect">
            <a:avLst/>
          </a:prstGeom>
        </p:spPr>
        <p:txBody>
          <a:bodyPr wrap="square">
            <a:spAutoFit/>
          </a:bodyPr>
          <a:lstStyle/>
          <a:p>
            <a:pPr algn="l">
              <a:spcBef>
                <a:spcPct val="50000"/>
              </a:spcBef>
            </a:pPr>
            <a:r>
              <a:rPr lang="en-US" sz="3200" b="1" i="1" dirty="0"/>
              <a:t>Flexural Folding  </a:t>
            </a:r>
            <a:endParaRPr lang="en-US" sz="3200" dirty="0"/>
          </a:p>
          <a:p>
            <a:pPr algn="l">
              <a:lnSpc>
                <a:spcPct val="90000"/>
              </a:lnSpc>
              <a:spcBef>
                <a:spcPct val="50000"/>
              </a:spcBef>
            </a:pPr>
            <a:r>
              <a:rPr lang="en-US" sz="3200" dirty="0"/>
              <a:t>Flexural folding occurs where there is significant mechanical influence of layering in the rock.   </a:t>
            </a:r>
          </a:p>
          <a:p>
            <a:pPr algn="l">
              <a:lnSpc>
                <a:spcPct val="90000"/>
              </a:lnSpc>
              <a:spcBef>
                <a:spcPct val="50000"/>
              </a:spcBef>
            </a:pPr>
            <a:r>
              <a:rPr lang="en-US" sz="3200" dirty="0"/>
              <a:t>Flexural-slip folding accommodates buckling by layer-parallel slip between layers</a:t>
            </a:r>
            <a:r>
              <a:rPr lang="en-US" dirty="0"/>
              <a:t>.</a:t>
            </a:r>
          </a:p>
          <a:p>
            <a:pPr algn="l">
              <a:lnSpc>
                <a:spcPct val="90000"/>
              </a:lnSpc>
              <a:spcBef>
                <a:spcPct val="50000"/>
              </a:spcBef>
            </a:pPr>
            <a:r>
              <a:rPr lang="ar-SA" dirty="0"/>
              <a:t> </a:t>
            </a:r>
            <a:endParaRPr lang="en-US" dirty="0"/>
          </a:p>
        </p:txBody>
      </p:sp>
      <p:sp>
        <p:nvSpPr>
          <p:cNvPr id="4" name="مربع نص 3"/>
          <p:cNvSpPr txBox="1"/>
          <p:nvPr/>
        </p:nvSpPr>
        <p:spPr>
          <a:xfrm>
            <a:off x="3871119" y="5821669"/>
            <a:ext cx="7883913" cy="646331"/>
          </a:xfrm>
          <a:prstGeom prst="rect">
            <a:avLst/>
          </a:prstGeom>
          <a:noFill/>
        </p:spPr>
        <p:txBody>
          <a:bodyPr wrap="square" rtlCol="1">
            <a:spAutoFit/>
          </a:bodyPr>
          <a:lstStyle/>
          <a:p>
            <a:r>
              <a:rPr lang="en-US" dirty="0"/>
              <a:t> you can think of this type of deformation as "Telephone book "deformation</a:t>
            </a:r>
          </a:p>
          <a:p>
            <a:r>
              <a:rPr lang="en-US" dirty="0"/>
              <a:t>Pages past each one another but individual pages don’t change dimension</a:t>
            </a:r>
            <a:endParaRPr lang="ar-IQ"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938" y="0"/>
            <a:ext cx="3286125"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Dr.Rabeea Znad</a:t>
            </a:r>
            <a:endParaRPr lang="ar-IQ"/>
          </a:p>
        </p:txBody>
      </p:sp>
      <p:sp>
        <p:nvSpPr>
          <p:cNvPr id="6" name="Slide Number Placeholder 5"/>
          <p:cNvSpPr>
            <a:spLocks noGrp="1"/>
          </p:cNvSpPr>
          <p:nvPr>
            <p:ph type="sldNum" sz="quarter" idx="12"/>
          </p:nvPr>
        </p:nvSpPr>
        <p:spPr/>
        <p:txBody>
          <a:bodyPr/>
          <a:lstStyle/>
          <a:p>
            <a:fld id="{7087462F-A060-4E2A-9149-B4E0DCEFB1F4}" type="slidenum">
              <a:rPr lang="ar-IQ" smtClean="0"/>
              <a:t>6</a:t>
            </a:fld>
            <a:endParaRPr lang="ar-IQ"/>
          </a:p>
        </p:txBody>
      </p:sp>
      <p:sp>
        <p:nvSpPr>
          <p:cNvPr id="7" name="TextBox 6"/>
          <p:cNvSpPr txBox="1"/>
          <p:nvPr/>
        </p:nvSpPr>
        <p:spPr>
          <a:xfrm>
            <a:off x="438906" y="2743200"/>
            <a:ext cx="7335663" cy="369332"/>
          </a:xfrm>
          <a:prstGeom prst="rect">
            <a:avLst/>
          </a:prstGeom>
          <a:noFill/>
        </p:spPr>
        <p:txBody>
          <a:bodyPr wrap="none" rtlCol="1">
            <a:spAutoFit/>
          </a:bodyPr>
          <a:lstStyle/>
          <a:p>
            <a:r>
              <a:rPr lang="ar-IQ" dirty="0"/>
              <a:t>الطي  الانثنائي يحدث عندما يوجد هناك اختلاف واضحة في الخواص الميكانيكة للطبقات الصخرية</a:t>
            </a:r>
          </a:p>
        </p:txBody>
      </p:sp>
      <p:sp>
        <p:nvSpPr>
          <p:cNvPr id="8" name="TextBox 7"/>
          <p:cNvSpPr txBox="1"/>
          <p:nvPr/>
        </p:nvSpPr>
        <p:spPr>
          <a:xfrm>
            <a:off x="350337" y="4813300"/>
            <a:ext cx="5003294" cy="369332"/>
          </a:xfrm>
          <a:prstGeom prst="rect">
            <a:avLst/>
          </a:prstGeom>
          <a:noFill/>
        </p:spPr>
        <p:txBody>
          <a:bodyPr wrap="none" rtlCol="1">
            <a:spAutoFit/>
          </a:bodyPr>
          <a:lstStyle/>
          <a:p>
            <a:r>
              <a:rPr lang="ar-IQ" dirty="0"/>
              <a:t>يتم التكيف مع الاجهادات من خلال الانزلاق المتوازي بين الطبقات</a:t>
            </a:r>
          </a:p>
        </p:txBody>
      </p:sp>
      <p:sp>
        <p:nvSpPr>
          <p:cNvPr id="9" name="عنصر نائب للتاريخ 8">
            <a:extLst>
              <a:ext uri="{FF2B5EF4-FFF2-40B4-BE49-F238E27FC236}">
                <a16:creationId xmlns:a16="http://schemas.microsoft.com/office/drawing/2014/main" id="{730775CB-AB5B-26CB-07D4-FEBE1B8B059A}"/>
              </a:ext>
            </a:extLst>
          </p:cNvPr>
          <p:cNvSpPr>
            <a:spLocks noGrp="1"/>
          </p:cNvSpPr>
          <p:nvPr>
            <p:ph type="dt" sz="half" idx="10"/>
          </p:nvPr>
        </p:nvSpPr>
        <p:spPr/>
        <p:txBody>
          <a:bodyPr/>
          <a:lstStyle/>
          <a:p>
            <a:fld id="{9966090A-0E5E-4CE0-8FC9-ADEB4264F9DB}" type="datetime8">
              <a:rPr lang="ar-IQ" smtClean="0"/>
              <a:t>09 آذار، 25</a:t>
            </a:fld>
            <a:endParaRPr lang="ar-IQ"/>
          </a:p>
        </p:txBody>
      </p:sp>
    </p:spTree>
    <p:extLst>
      <p:ext uri="{BB962C8B-B14F-4D97-AF65-F5344CB8AC3E}">
        <p14:creationId xmlns:p14="http://schemas.microsoft.com/office/powerpoint/2010/main" val="320614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279513" y="1347228"/>
            <a:ext cx="5135636" cy="5183108"/>
            <a:chOff x="2108262" y="800978"/>
            <a:chExt cx="5233026" cy="5183108"/>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262" y="800978"/>
              <a:ext cx="5233026" cy="5183108"/>
            </a:xfrm>
            <a:prstGeom prst="rect">
              <a:avLst/>
            </a:prstGeom>
          </p:spPr>
        </p:pic>
        <p:sp>
          <p:nvSpPr>
            <p:cNvPr id="3" name="مستطيل 2"/>
            <p:cNvSpPr/>
            <p:nvPr/>
          </p:nvSpPr>
          <p:spPr>
            <a:xfrm flipV="1">
              <a:off x="2108262" y="4952255"/>
              <a:ext cx="602165" cy="3683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grpSp>
      <p:sp>
        <p:nvSpPr>
          <p:cNvPr id="5" name="مربع نص 4"/>
          <p:cNvSpPr txBox="1"/>
          <p:nvPr/>
        </p:nvSpPr>
        <p:spPr>
          <a:xfrm>
            <a:off x="279514" y="189890"/>
            <a:ext cx="11912486" cy="830997"/>
          </a:xfrm>
          <a:prstGeom prst="rect">
            <a:avLst/>
          </a:prstGeom>
          <a:noFill/>
        </p:spPr>
        <p:txBody>
          <a:bodyPr wrap="square" rtlCol="1">
            <a:spAutoFit/>
          </a:bodyPr>
          <a:lstStyle/>
          <a:p>
            <a:pPr algn="l"/>
            <a:r>
              <a:rPr lang="ar-IQ" sz="2400" dirty="0"/>
              <a:t>اذا كانت الطبقات البينية </a:t>
            </a:r>
            <a:r>
              <a:rPr lang="en-US" sz="2400" dirty="0"/>
              <a:t>interface</a:t>
            </a:r>
            <a:r>
              <a:rPr lang="ar-IQ" sz="2400" dirty="0"/>
              <a:t> بين الطبقات الصلبة ذات سمك قليل جدا فان الانزلاق على سطح التماس بين الطبقات الصلبة  يؤدي الى حصول فراغ  في المنطقة المفصلية وعندما تملئ فيما بعد بالراسب الثانوية  يطلق عليها </a:t>
            </a:r>
            <a:r>
              <a:rPr lang="en-US" sz="2400" dirty="0"/>
              <a:t>Saddle Reef</a:t>
            </a:r>
            <a:r>
              <a:rPr lang="ar-IQ" sz="2400" dirty="0"/>
              <a:t> </a:t>
            </a:r>
          </a:p>
        </p:txBody>
      </p:sp>
      <p:pic>
        <p:nvPicPr>
          <p:cNvPr id="2050" name="Picture 2" descr="http://myweb.facstaff.wwu.edu/talbot/cdgeol/Structure/Fold/Folds1/85_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3922" y="1084850"/>
            <a:ext cx="3410094" cy="5155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148403" y="1909501"/>
            <a:ext cx="4983678" cy="329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102718" y="1347228"/>
            <a:ext cx="2431628" cy="369332"/>
          </a:xfrm>
          <a:prstGeom prst="rect">
            <a:avLst/>
          </a:prstGeom>
          <a:noFill/>
        </p:spPr>
        <p:txBody>
          <a:bodyPr wrap="none" rtlCol="1">
            <a:spAutoFit/>
          </a:bodyPr>
          <a:lstStyle/>
          <a:p>
            <a:r>
              <a:rPr lang="en-US" dirty="0"/>
              <a:t>Valuable deposits (gold)</a:t>
            </a:r>
            <a:endParaRPr lang="ar-IQ" dirty="0"/>
          </a:p>
        </p:txBody>
      </p:sp>
      <p:sp>
        <p:nvSpPr>
          <p:cNvPr id="7" name="Footer Placeholder 6"/>
          <p:cNvSpPr>
            <a:spLocks noGrp="1"/>
          </p:cNvSpPr>
          <p:nvPr>
            <p:ph type="ftr" sz="quarter" idx="11"/>
          </p:nvPr>
        </p:nvSpPr>
        <p:spPr/>
        <p:txBody>
          <a:bodyPr/>
          <a:lstStyle/>
          <a:p>
            <a:r>
              <a:rPr lang="en-US"/>
              <a:t>Dr.Rabeea Znad</a:t>
            </a:r>
            <a:endParaRPr lang="ar-IQ"/>
          </a:p>
        </p:txBody>
      </p:sp>
      <p:sp>
        <p:nvSpPr>
          <p:cNvPr id="9" name="Slide Number Placeholder 8"/>
          <p:cNvSpPr>
            <a:spLocks noGrp="1"/>
          </p:cNvSpPr>
          <p:nvPr>
            <p:ph type="sldNum" sz="quarter" idx="12"/>
          </p:nvPr>
        </p:nvSpPr>
        <p:spPr/>
        <p:txBody>
          <a:bodyPr/>
          <a:lstStyle/>
          <a:p>
            <a:fld id="{7087462F-A060-4E2A-9149-B4E0DCEFB1F4}" type="slidenum">
              <a:rPr lang="ar-IQ" smtClean="0"/>
              <a:t>7</a:t>
            </a:fld>
            <a:endParaRPr lang="ar-IQ"/>
          </a:p>
        </p:txBody>
      </p:sp>
      <p:sp>
        <p:nvSpPr>
          <p:cNvPr id="10" name="عنصر نائب للتاريخ 9">
            <a:extLst>
              <a:ext uri="{FF2B5EF4-FFF2-40B4-BE49-F238E27FC236}">
                <a16:creationId xmlns:a16="http://schemas.microsoft.com/office/drawing/2014/main" id="{F4BC388E-70C9-0F27-9D99-3185C2F41A02}"/>
              </a:ext>
            </a:extLst>
          </p:cNvPr>
          <p:cNvSpPr>
            <a:spLocks noGrp="1"/>
          </p:cNvSpPr>
          <p:nvPr>
            <p:ph type="dt" sz="half" idx="10"/>
          </p:nvPr>
        </p:nvSpPr>
        <p:spPr/>
        <p:txBody>
          <a:bodyPr/>
          <a:lstStyle/>
          <a:p>
            <a:fld id="{59A56808-B430-43BD-A437-C83551EA7E7B}" type="datetime8">
              <a:rPr lang="ar-IQ" smtClean="0"/>
              <a:t>09 آذار، 25</a:t>
            </a:fld>
            <a:endParaRPr lang="ar-IQ"/>
          </a:p>
        </p:txBody>
      </p:sp>
    </p:spTree>
    <p:extLst>
      <p:ext uri="{BB962C8B-B14F-4D97-AF65-F5344CB8AC3E}">
        <p14:creationId xmlns:p14="http://schemas.microsoft.com/office/powerpoint/2010/main" val="4207194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85874" y="1934025"/>
            <a:ext cx="12526826" cy="1661993"/>
          </a:xfrm>
          <a:prstGeom prst="rect">
            <a:avLst/>
          </a:prstGeom>
          <a:noFill/>
          <a:ln>
            <a:noFill/>
          </a:ln>
          <a:effectLst>
            <a:prstShdw prst="shdw17" dist="17961" dir="2700000">
              <a:srgbClr val="808080"/>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Lst>
        </p:spPr>
        <p:txBody>
          <a:bodyPr wrap="square" lIns="0" tIns="0" rIns="0" bIns="0" anchor="ctr">
            <a:spAutoFit/>
          </a:bodyPr>
          <a:lstStyle/>
          <a:p>
            <a:pPr indent="457200" algn="justLow">
              <a:defRPr/>
            </a:pPr>
            <a:endParaRPr lang="en-US" kern="0" dirty="0">
              <a:solidFill>
                <a:sysClr val="windowText" lastClr="000000"/>
              </a:solidFill>
            </a:endParaRPr>
          </a:p>
          <a:p>
            <a:pPr indent="457200" algn="justLow">
              <a:defRPr/>
            </a:pPr>
            <a:endParaRPr lang="en-US" kern="0" dirty="0">
              <a:solidFill>
                <a:sysClr val="windowText" lastClr="000000"/>
              </a:solidFill>
            </a:endParaRPr>
          </a:p>
          <a:p>
            <a:pPr indent="457200" algn="justLow">
              <a:defRPr/>
            </a:pPr>
            <a:endParaRPr lang="en-US" kern="0" dirty="0">
              <a:solidFill>
                <a:sysClr val="windowText" lastClr="000000"/>
              </a:solidFill>
            </a:endParaRPr>
          </a:p>
          <a:p>
            <a:pPr indent="457200" algn="justLow">
              <a:defRPr/>
            </a:pPr>
            <a:endParaRPr lang="en-US" kern="0" dirty="0">
              <a:solidFill>
                <a:sysClr val="windowText" lastClr="000000"/>
              </a:solidFill>
            </a:endParaRPr>
          </a:p>
          <a:p>
            <a:pPr indent="457200" algn="justLow">
              <a:defRPr/>
            </a:pPr>
            <a:endParaRPr lang="en-US" kern="0" dirty="0">
              <a:solidFill>
                <a:sysClr val="windowText" lastClr="000000"/>
              </a:solidFill>
            </a:endParaRPr>
          </a:p>
          <a:p>
            <a:pPr indent="457200" algn="l">
              <a:defRPr/>
            </a:pPr>
            <a:r>
              <a:rPr lang="en-US" kern="0" dirty="0">
                <a:solidFill>
                  <a:sysClr val="windowText" lastClr="000000"/>
                </a:solidFill>
              </a:rPr>
              <a:t>.</a:t>
            </a:r>
          </a:p>
        </p:txBody>
      </p:sp>
      <p:sp>
        <p:nvSpPr>
          <p:cNvPr id="71" name="عنصر نائب للمحتوى 2"/>
          <p:cNvSpPr txBox="1">
            <a:spLocks/>
          </p:cNvSpPr>
          <p:nvPr/>
        </p:nvSpPr>
        <p:spPr>
          <a:xfrm>
            <a:off x="481805" y="860279"/>
            <a:ext cx="11537004" cy="2240604"/>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296" indent="0" algn="just">
              <a:lnSpc>
                <a:spcPct val="100000"/>
              </a:lnSpc>
              <a:buNone/>
              <a:defRPr/>
            </a:pPr>
            <a:r>
              <a:rPr lang="ar-SA" sz="2000" b="1" dirty="0">
                <a:latin typeface="Simplified Arabic" pitchFamily="18" charset="-78"/>
                <a:cs typeface="Simplified Arabic" pitchFamily="18" charset="-78"/>
              </a:rPr>
              <a:t> </a:t>
            </a:r>
            <a:r>
              <a:rPr lang="ar-SA" sz="2000" dirty="0">
                <a:latin typeface="Simplified Arabic" pitchFamily="18" charset="-78"/>
                <a:cs typeface="+mj-cs"/>
              </a:rPr>
              <a:t>وهو الطي الناتج عن </a:t>
            </a:r>
            <a:r>
              <a:rPr lang="ar-SA" sz="2000" dirty="0" err="1">
                <a:latin typeface="Simplified Arabic" pitchFamily="18" charset="-78"/>
                <a:cs typeface="+mj-cs"/>
              </a:rPr>
              <a:t>ازاحات</a:t>
            </a:r>
            <a:r>
              <a:rPr lang="ar-SA" sz="2000" dirty="0">
                <a:latin typeface="Simplified Arabic" pitchFamily="18" charset="-78"/>
                <a:cs typeface="+mj-cs"/>
              </a:rPr>
              <a:t> دقيقة لطبقة ما حول كسور متوازية ومتقاربة. وأن الطبقة الأفقية تنكسر إلى عدة بلوكات صغيرة وتزاح بواسطة هذه الكسور.  هذا الأسلوب من الطي يجب أن يترافق مع تواجد الكسور ، عادةً مستويات تشقق </a:t>
            </a:r>
            <a:r>
              <a:rPr lang="en-US" sz="2000" dirty="0">
                <a:latin typeface="Simplified Arabic" pitchFamily="18" charset="-78"/>
                <a:cs typeface="+mj-cs"/>
              </a:rPr>
              <a:t>(Cleavages)</a:t>
            </a:r>
            <a:r>
              <a:rPr lang="ar-SA" sz="2000" dirty="0">
                <a:latin typeface="Simplified Arabic" pitchFamily="18" charset="-78"/>
                <a:cs typeface="+mj-cs"/>
              </a:rPr>
              <a:t> . واحياناً هذه الكسور تتلاشى بسبب اعادة تبلور الصخور. ومن المثبت أن الطي القصي يحدث فيه ترقق ولا يمكن أن يحدث فيه </a:t>
            </a:r>
            <a:r>
              <a:rPr lang="ar-SA" sz="2000" dirty="0">
                <a:cs typeface="+mj-cs"/>
              </a:rPr>
              <a:t>تثخن، وممكن حساب طول الطبقة قبل الطي وبعده على نفس المكشف الصخري</a:t>
            </a:r>
            <a:endParaRPr lang="en-US" sz="2000" dirty="0">
              <a:cs typeface="+mj-cs"/>
            </a:endParaRPr>
          </a:p>
        </p:txBody>
      </p:sp>
      <p:sp>
        <p:nvSpPr>
          <p:cNvPr id="72" name="عنوان 1"/>
          <p:cNvSpPr txBox="1">
            <a:spLocks/>
          </p:cNvSpPr>
          <p:nvPr/>
        </p:nvSpPr>
        <p:spPr>
          <a:xfrm>
            <a:off x="155575" y="211428"/>
            <a:ext cx="8153400" cy="99060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070C0"/>
                </a:solidFill>
              </a:rPr>
              <a:t>2</a:t>
            </a:r>
            <a:r>
              <a:rPr lang="ar-SA" sz="2400" dirty="0">
                <a:solidFill>
                  <a:srgbClr val="0070C0"/>
                </a:solidFill>
              </a:rPr>
              <a:t>- الطي القصّي </a:t>
            </a:r>
            <a:r>
              <a:rPr lang="en-US" sz="2400" dirty="0">
                <a:solidFill>
                  <a:srgbClr val="0070C0"/>
                </a:solidFill>
                <a:cs typeface="Arial" panose="020B0604020202020204" pitchFamily="34" charset="0"/>
              </a:rPr>
              <a:t>Shear folding</a:t>
            </a:r>
          </a:p>
        </p:txBody>
      </p:sp>
      <p:sp>
        <p:nvSpPr>
          <p:cNvPr id="73" name="مربع نص 2"/>
          <p:cNvSpPr txBox="1"/>
          <p:nvPr/>
        </p:nvSpPr>
        <p:spPr>
          <a:xfrm>
            <a:off x="2014280" y="471415"/>
            <a:ext cx="9715085" cy="461665"/>
          </a:xfrm>
          <a:prstGeom prst="rect">
            <a:avLst/>
          </a:prstGeom>
          <a:noFill/>
        </p:spPr>
        <p:txBody>
          <a:bodyPr wrap="square" rtlCol="1">
            <a:spAutoFit/>
          </a:bodyPr>
          <a:lstStyle/>
          <a:p>
            <a:r>
              <a:rPr lang="ar-SA" sz="2400" dirty="0"/>
              <a:t>وهي  ميكانيكية الطي عندما تكون القوة مائلة على مستويات </a:t>
            </a:r>
            <a:r>
              <a:rPr lang="ar-SA" sz="2400" dirty="0" err="1"/>
              <a:t>التطبق</a:t>
            </a:r>
            <a:endParaRPr lang="ar-IQ" sz="2400" dirty="0"/>
          </a:p>
        </p:txBody>
      </p:sp>
      <p:sp>
        <p:nvSpPr>
          <p:cNvPr id="77" name="Rectangle 76"/>
          <p:cNvSpPr/>
          <p:nvPr/>
        </p:nvSpPr>
        <p:spPr>
          <a:xfrm>
            <a:off x="295274" y="2145437"/>
            <a:ext cx="11541125" cy="923330"/>
          </a:xfrm>
          <a:prstGeom prst="rect">
            <a:avLst/>
          </a:prstGeom>
        </p:spPr>
        <p:txBody>
          <a:bodyPr wrap="square">
            <a:spAutoFit/>
          </a:bodyPr>
          <a:lstStyle/>
          <a:p>
            <a:pPr algn="l" rtl="0"/>
            <a:r>
              <a:rPr lang="en-US" dirty="0"/>
              <a:t>In a </a:t>
            </a:r>
            <a:r>
              <a:rPr lang="en-US" b="1" dirty="0"/>
              <a:t>shear fold</a:t>
            </a:r>
            <a:r>
              <a:rPr lang="en-US" dirty="0"/>
              <a:t> several planes can be identified within a folded structure.  This happens when the original horizontal strata are broken into several blocks and the blocks move upward or downward. They form a fold when the central block shows maximum displacement, with a gradually diminishing amount of movement towards the bordering blocks.</a:t>
            </a:r>
            <a:endParaRPr lang="ar-IQ" dirty="0"/>
          </a:p>
        </p:txBody>
      </p:sp>
      <p:sp>
        <p:nvSpPr>
          <p:cNvPr id="78" name="Rectangle 77"/>
          <p:cNvSpPr/>
          <p:nvPr/>
        </p:nvSpPr>
        <p:spPr>
          <a:xfrm>
            <a:off x="1803399" y="6242735"/>
            <a:ext cx="8681365" cy="369332"/>
          </a:xfrm>
          <a:prstGeom prst="rect">
            <a:avLst/>
          </a:prstGeom>
        </p:spPr>
        <p:txBody>
          <a:bodyPr wrap="square">
            <a:spAutoFit/>
          </a:bodyPr>
          <a:lstStyle/>
          <a:p>
            <a:r>
              <a:rPr lang="en-US" dirty="0"/>
              <a:t>Maximum upward movement in block </a:t>
            </a:r>
            <a:r>
              <a:rPr lang="en-US" b="1" dirty="0"/>
              <a:t>B</a:t>
            </a:r>
            <a:r>
              <a:rPr lang="en-US" dirty="0"/>
              <a:t>, movement diminishing towards both </a:t>
            </a:r>
            <a:r>
              <a:rPr lang="en-US" b="1" dirty="0"/>
              <a:t>A</a:t>
            </a:r>
            <a:r>
              <a:rPr lang="en-US" dirty="0"/>
              <a:t> and </a:t>
            </a:r>
            <a:r>
              <a:rPr lang="en-US" b="1" dirty="0"/>
              <a:t>C</a:t>
            </a:r>
            <a:endParaRPr lang="ar-IQ" b="1" dirty="0"/>
          </a:p>
        </p:txBody>
      </p:sp>
      <p:sp>
        <p:nvSpPr>
          <p:cNvPr id="79" name="AutoShape 2" descr="data:image/png;base64,iVBORw0KGgoAAAANSUhEUgAAAN0AAACoCAIAAADrSXw/AAAgAElEQVR4nO1deTyU6/t+TEL2YRLDmGGYsS8hilIhHRVRJFEUp6KSyjntm2hX2vfltJ4Up10d7dtpOZWSFp2kxYmyJMuYMfP8/ng/3/n4Ie5nOpWl67903+/7DNe87/Pcy3Uj/AM/0PKAvvcCfuAHGsEPXv5AS8T/4+W+ffu8vLw8PDz6tlF4enp6enqSesnwO/Hw8PDy8iK9EXx5sl2f8oJ/FvhdZPvFUvDy8oqMjGyKl7Nnz0Y/8APfHIaGhk3xctGiRQihOXPmPGijcHNz6927N5HLxYsXaTTapk2biLymTJnSuXNnIpdTp07p6+snJiZCjBcvXqyoqHjnzh2iW5w8eRIhdODAAYjx3bt3Q0JCHB0ds7KymrbMyckZOXKkvr4+0WIoXLhwASHE5/Ob5+XOnTvJ9wOtA/7+/v369SNyqaio6NChw+XLl4m8tmzZoq6uTuSyceNGOp0ONN69ezeDwSC6Psa4vLwcIZSVlQW0p9FoJ06caNaspKTEzs5uw4YNpOvBGH/69AkhxOPx6v28EV5u2rRJhhu0fBQUFDg4OCxcuJDIi/rFnTx5Eu5SVVUVFhbm5+cHd6msrAwJCRkyZAjEuKampnPnzps3b5ZIJPBbYIz37dtnZGT0/PlziHFGRoa+vv7ff//drOWDBw8QQm/fviVaDIV37961d17++eefCKGqqioirxkzZri4uBQWFsJdPn78iBC6du0a3KW4uBghdPPmTYjxq1evOnXqdObMGfj1KVhaWkZERACNvb29PT09IZbDhw/39/f/9OkT6XrwD15KJJKJEyd6eXlVVlYSObq5uQEfY1Ls2LGDx+Pl5ubCXbZs2WJmZvbPP/9AjEeNGuXs7FxbW0u0quzsbC6Xu3//fohxXl6elZVVSkoKxJjJZM6ePZtoMVK0d15ijOXk5LZu3UrkcuXKFTqdfvfuXSIvFxeXwYMHE7k4OjoGBgZCLMvLyz08PEaPHk10fYzxrl27EIKGqzMzMxFC1dXVzVru3buXyWS+evWKdD0U2jsv09LSjIyM7t27R+R18ODBjh071tTUwF2ysrK4XG5qairc5d69e8bGxmlpaRDj69evI4SI9hUY4+rq6oEDB0ZFRYnFYoj9yJEj/f39IXueefPmGRgYEC2mLto7L6Oiohp++GbB5XKTkpKAf0sKR44cgT+WKPz+++9wl+TkZDMzs9LSUqJbCIVChNCpU6eA9jQabfPmzc2aFRcXa2pqHjx4kGgxddGuefny5UtTU9Nt27YReZWWlqqqqv7+++9wF5FI5OXlFR0dLRKJgC5CobBv376TJk0C7hc1NDSWLFkCXxKF5cuX29jYAN+2u3fv5nK5T58+bdbyyZMnNBrt1q1bpOuRol3zkgpkvHnzhshr6tSpFhYWRC9xjDEVuIbbi8VihNDhw4chxrdu3TI0NMzIyCBaEsbYx8enb9++QOOxY8eamZlBLAcMGDBw4ED4l7Ah2jUvAwICgoKCiE7i1dXVQ4YM8fX1JbrR4sWLrays/v33X7jLokWLbGxs3r17BzGOj49nMplES8IY//333zo6OhcuXIAYv3jxQl9fH7I/Li8vd3BwmDJlCul66qJd85LFYpEGMh49eoQQevbsGZFXUFCQq6srkUtAQIC7uzvE8sOHD66urjNnziS6Psb41KlTCCFgfPHu3bsIofz8/GYtjx07Br/s59B+eblr1y5dXV3gA0mK3bt3GxgYED35srOz1dTUrly5AnfJyspSU1O7fv06xPj169cIoSdPnsCvT8HOzi4+Ph74tvXy8ho5cqRAIGjaTCwWL1y40MbGhnSfUw/tlJcSiWTu3LlGRkakjvr6+r/88guRS2ZmJo1GI/oCZGRkyMvLv3//HmI8bdo0d3d3oLEUAoFAU1MTGLitqakxMjKaP38+xJhGo+3Zs4doMQ3RTnlZWFiorq6enp5O5JWTk8Nms4lO4hhja2vruLg4ojSMhYXFL7/8AnQxMTGJjo4mWhLGeMGCBcbGxsC99datWxkMBuTVfOXKFX19faKXQ6Nop7ysqKhACGVmZhJ5LV26lLQaqKysjMlkrlu3jshFV1cX+NvOyMjQ09ODlwJREAqF4eHhvXr1ghjX1tZOnz7d0tISYhwaGmpjY0O0mEbRTnm5bds2MzMzolR1eXm5j4/P2LFjiW60fPlyHR0doofl4sWL9fT0gC7r169XUVEhWhLGOC8vDyF0+/ZtiPHHjx/l5OSOHz/erOXbt28dHR0TExNJ19MQ7ZSXMqSqqdKeO3fuwF1qamqioqL69OkDdxEIBBEREcCCnU+fPhkbGwOrKOri2LFjDAbjxYsXEOPr169rampCPjh1Zv/w4QPpehqiPfIyKyvLyMgIGLKWYvHixV27diUKwhcWFiKEbty4AXcpKCiAs5/64507dw5+fQrm5ubjxo0DGnt4eAwYMABiGR0d7e3t/fHjR9L1NER75GV6ejppqhpj7ODgEBwcTORy5MgRfX19SOJOikOHDrFYLGCJ7pgxY9zc3EgrR/Py8rhcLvAkXlBQYGdnl5CQADGm0+lAy2bR7ngpEok8PDxiYmKIsmTXrl3T19e/dOkS0b0cHByGDx9O5GJjYzNy5EiIZU1NTd++fUmvjzHetGmTgoIC0Jhq/YEEI1NTU9lsdnZ2Nul6GkW746VEIiFNVWOM9+3bJycnR+Ty9OlTPp+/fft2uMvjx49NTU13794NMb548aKcnNzr16+JVlVdXT18+PCgoCCIsVgsnjhxoqenJ6TgctasWXp6ekSLaQLtjpeLFy+2tLQkinILBAI7O7v58+cTFbbt27ePdLewe/duuMvmzZuZTCZpuq+6uhohdP78eaA9Qui3335r1qywsJDFYu3YsYNoMU2g3fEyODi4R48epF4IIaJwek1NzZAhQ8LCwuARourqaj8/v/DwcCD76XT6ypUr4UuisGnTJgsLC+D+9ciRI8bGxvfv32/W8p9//iHqqGwW7YuX2dnZqqqqRJ1fGOO7d+/q6uqSBuERQkT5JJFIhBCC9L9ijJ89e6anp/fHH38QLQlj3KdPn/79+wONR40aBQynBwQE+Pn5kZ7AmkD74uWff/4pLy9PWqsREhLi4OBA5LJu3TpLS0tggJDCqlWrrKys8vLyIMaTJk3icrlES8IY379/n8PhHD16FGL84sULHo8HKZquqamxtraeNGkS6XqaQPviJZWqJtomFhUV9ejRY/r06UQ38vX1dXNzI3Lx8fEBRuBLS0up6nei62OMT5w4gRACBiKoIDnkO3zkyBFlZeX/JJwuRTviZWlpqb6+/tq1a4m87ty5gxAiqtZ5+PChrq4uvGkG/2+rcPbsWYgxtZkjehhT6NWr16RJk4RCIcTY398/ODi42cIOsVi8bNkyDodD9G1vFu2IlwkJCWw2m/TXFx8f7+7uXlZWBnc5f/48QoioBSwjIwNeS5uQkNCtWzfS1keMsYKCwq5du4DGXbp0gQTJa2trFRUV9+7dS7qYptGOeLl06VItLS1SL3V19cWLFxO5uLi4wB9LFBwdHadMmQJ8w7JYLBm6FJKSkszMzIAP/u3bt+vr6xcUFDRrmZWVpaWldfHiRdL1NI32wsuSkhIXF5c5c+YQeZ06dYrNZhP19QmFQjqdvn79eiIXDQ2NLVu2QIxv3rypra1NWuAoFovDwsJcXFwgxhKJZMaMGcbGxhDjwMBAZ2dnosVA0F54WVRUhBAi1S+YNWtWly5diFyWLVtmaGhIFO5etGgRl8uFuAgEgpCQEHigR4qnT58qKioCGzOKiopUVVUhQa6ioqLu3bvHx8eTrqdZtBdeTp482d3dnejM+O7dOzMzM6JzkkgkGjduXLdu3YhcIiIigF1pVDmzDC/NzMxMJSUlYJ94VlZWx44dISo3lMgH0eYbiPbCS1tb2/DwcCKXly9fIoQePXoEd6FawIji9lSJLlCxbe/evVwuV4YWM2tr64kTJwLPfJ6engEBAZBM1fTp093c3P6TwrZ6aBe8PHv2LIPBIC11CQ0NHTBgANEb+ezZs5qamkRdvKdOnaLT6UDFtp49ewJLIeuiqKiIzWavWbMGYlxaWmprawvs+lVWVpYhFwpBu+Dltm3bSJsNJBKJpaVlTEwMkZe9vT3pU9nS0hLYm5GdnW1qarpv3z6i62OMV61aBW9LSktLk5OTgxQQZWRkcDicv/76i3Q9ELR9XgqFQhaLlZKSQqSim5aWpqmpSaR1+/r1az6fT9TVUFBQwGazN27cCDGm9AJI468CgWD06NFAle7a2tqZM2c6OTlBglxTp079EsW2ptH2eVlYWKioqEgkOC2RSJKTk0mrCXfs2NGhQweiuyQkJDQcudAoamtrfXx8IiMjicKiGOOysjKEEDyuhBCC6LAVFBTABVplQNvn5c8//+zk5EQk/yAQCNTV1YnmHNTU1ERERAwcOBD+VP706ZOysjK8fE5OTg5SClkPBw4cMDIyevz4McQ4MzPTwMAA8mp+/vy5DHo4cLRxXlZVVfXv35+0L+fZs2eqqqpE/VxUlRpRTjw7O1tFRQV4eE9OTjY3NyeVnsMYOzs7+/v7A42HDRsGrJwKCwsbOHBgeXk56XqAaOO8vHnzJkKIVE05ODjY1dWVaD/622+/8Xg84GOJgq+vr6enJ/AuoaGhTk5O8ItTyMnJMTU1Baqy5Ofn29nZAc/XPB4vNjaWdD1wtHFebtq0ic1mFxcXw11KS0t79uxJehLv168fXEgSY1xcXOzs7Dxt2jSI8ZMnTzQ0NODND1KkpaXBGzOo7zAkSJ6amspgMGR4eMPRxnnJYDBIA2xXr14lbc5/9OgRl8sl6mU7e/YsQqiiogJifOnSJTk5OdJBOCKRyNfXd/To0cCjUkREhK+vb7NLkkgky5YtI03PkqKN81JXV3fBggVELomJiXZ2dkQ5DGoCECTmR0EikcyePdvJyQkoW9W1a9eJEyeSDkDBGCOEDh06BDRWV1dfunRps2YVFRWamprApk2Z0ZZ5uWfPHg6HQ3pmVFFRIf2k3t7eUVFRREd+eXl5iIA+xri8vNzAwGDVqlVES8IYr1q1ysLCAri33rt3L4fDgUgw5ObmKikp/eeFbfXQlnk5ZcoUGRQuO3fuvGLFCiIXJSUlYJUahczMTDabDTyJp6SkMBgMGbTKhw0bBq9Ai4+PZ7PZEMvAwMC+ffvK8PAmQpvl5du3b3V1dUn1C9atW2dsbEwkB7x69WoTExOiXjb4cJaampro6GhSDWyMcXZ2tpaWFrCHs6CgQE9PDzLy7OPHj66urhMmTCBdDynaLC8pIfScnBy4i0QiiY6Otra2JnKJioqys7ODu7x9+9bOzm758uUQ4w8fPiCESKf2YoypOcnA6vTHjx8DK6eoFpGSkhLS9ZCizfKyf//+w4YNa1YPvC7y8vJUVVX//PNPuMvz589VVFSIIjg5OTkIPJzl+PHjenp6RN8uCo6OjhMnTgS+/X18fAIDAyG/q6SkJGtr6y/U9IegbfKyurrazMzs119/JfK6ceOGvLw8UIuCwtWrV+Xl5YFN3xQiIiIGDRoEPO+7uLgMHToUfnEKlZWVenp6wKOSQCCwsLAA1pwrKioStYjIjLbJy/3796uoqACjg1K4uLhEREQQ7egdHR3hwxUp6OnpzZo1C2L5/Plzc3NzYLVRXaxYsUJPTw/4rjh48KCysjIko3j9+nUDAwPgvJ8vRBvkpVgsXrBgAXAylxSlpaU8Hi8pKQnuUlJSwuVyITE/KQ4dOsRkMoGP5NTUVBl0OoVC4fjx47t37w4xFovFCQkJPB4Pkg6NiYkBNqN9OdogLwUCAY1GI5UDlqF2eOPGjaqqqkQuixYtAmZKRCLR8OHDhw0bRlrYRokUAwvbampqaDQaJPb+7t07Z2fnhQsXEi1GZrRBXv71118MBgPY+0dBKBTGxsYShWOEQuGECRN69uwJdykuLtbR0YHXqiGEiOZCUzh16pSOjg6wguTWrVva2tpXr15t1vLp06cyVMDIjDbIy0GDBgEngEhBqUISValRrYlEh/fc3FyEELAbfcuWLaQTMyg4ODiEhIQAjf39/YE6ShMmTPDy8iKdIy0z2hovCwoKHB0d582bR+R14sQJFotF1F1+9OhRFov14MEDuIu/v/9PP/0EfC8PHTpUBr2AFy9emJmZAY/M//77b7du3YBaDywW62v0iX8OzfCS+r62Il4eP34cIUQqxOjh4QHsgJHC3d3dx8cHbl9ZWdmtWzdg+VxOTo6+vj5QELAu9u/fDz8qXbp0CSiKlJ6ebmBgQNSy/IVohpeUzFJiYmJr4SVV2kMkv/bPP/9YWFhs2LAB7pKbm2tmZgYsvKBw/PjxDh06AN+DV65cIa21wxgLhcLQ0NChQ4cCw+mTJ0/u27cvhJdLlizR1tYmWswXoq29x52cnKZNm0ZU5UCVQhJVA1ETkuGRTolEsmTJEj6fD7xLr169xo8fL8NIWoQQ/CmrqKgIaRwrKyszMDAg+hJ+OUC8XLlyZavgpUgkUlVVJRoBIZFIQkJCgoKC4NWTtbW1w4YNCw4OJkpyKigoABdWW1urra29evVq+MUpbN++nc/nA8cFHT161MjI6O+//27WUgYRkS9H87ysqKgICwtrFbxMSEgwMTEhbYai0WhEVMYYI4SICmNv3bqlp6cHTKOvXr3awMBABnEVPz8/+EiDiRMncjgciGVwcHC/fv3g39v/BM3z8smTJwihls9LkUgUHh5OWhK2fft2ExMTopz45s2beTweULmFQlhYGHDKLDUyh6hAiUJ2drahoWFaWhrE+M2bNzweD/IHFQgELi4ukZGRpOv5QrQdXj5//lxOTo5IqxJjHBkZCRy5IMWoUaNsbW3h9u/evXNxcZk9ezbE+O3btzQaTYZqcKqwDfiuoILkkG9jRkZGhw4dSCclfDma52VVVVVkZGTL5+XJkyc1NTVfvnwJd3n+/Lmuri7RtJFnz5516dIFMvRYiqysLIQQUHY6LCzM29tbhoEjffr0GTduHPCoFBgYGBAQAGkxS0lJMTQ0/MYvcQw896xYsaLl89LCwmL8+PFELrdv30YIEY2y++uvvxBCEIFnKeLi4vr27QuMEFlaWsowaAJjrKGhAVRswxgbGxv/8ssvEEsVFZVvfBKn0EbiRK9eveJyuaQlYX369ImIiCAKx7i5uUVFRRHVUtDpdGC5Q3p6Op1OJx35iDFOTk42MjICtskfOHCAwWBAnt8PHz7U0dE5c+YM6Xq+HG2El+vWrevUqRORi0AgYLPZRHOJBQIBk8lcsmQJ3OXYsWOGhoYQ7V2JRLJq1SoZ+rLFYvH48eO7du0KMZZIJElJSSwWC2IcFRVlYWFBup7/BG2Bl9XV1aGhoYMHDybyWrt2LZPJBHZwU1i3bp2Ojg6Ry9y5c3V0dCCW1dXVGhoaMoz+fPXqVceOHYFHpU+fPqmqqkIU2z58+NC7d++4uDjS9fwnaAu8rKysRAiR1lGvWbOGqOBSJBJNmTLF3t4e7lJUVGRiYgLcXeTm5iorK5NOocQYX758WVlZGRhOz8nJUVZWhgTJHz58SLqT/g/RFni5fft2MzMzIv2CioqKAQMGREVFwV3ev3+PECISeaMU2oFTZocPH04q1kXB0dExPDwc6Ojn5wcU65o1a1aPHj2IpJ3+Q7QFXnbv3j0wMJDIpby8nDS3dv78eS0trYcPH8Jdhg8f7uPjA2kzKisro3Li8ItTKCws5PP5wK5faogRcCZV586dSccd/Ydo9bysra318PAYNmwYkdfSpUvt7e2Jqq9dXV2HDBlCtDBbW1sg1S5fvowQkuHhtHPnzo4dOwKNqQoVSAHRmTNn2Gz2jRs3SNfzX6HV8/LcuXNKSkpEnbIYY2dn54CAALj969evraysiPRh0tPT1dTUgNIdiYmJNjY2pDnxmpqa8ePHe3h4QIwlEsncuXMdHBwg57aFCxfKMLPwP0Tr5qVEItm+fbuWlhZRQuLGjRtMJpPonHT48GGi1kRKoZ3JZAK3fcrKyjIoY9XU1CCETp8+DbQHinV9+PDB0tKSVKTpv0Xr5iXGmMFgkM6aoPpf4S4ikSgyMnLAgAHwcHptba2amhow6HP16lVDQ0MZZFcPHTpkZGQE3PJeuHDB0NAQ0idZUFCAEIKUwH09tG5evnz5UktLi6jfoLa21t7efvbs2UT6BURCkhjjp0+fqqmpAbvSYmNjgVMp6sHb27tPnz5AY7hYFzVX5WtMMYOjdfMyJibG3NycyKWqqkpeXh4+BQJjvH//flNTU/i4NIlEMmTIEOC2r7CwsFu3bqTisRjj169fGxoabtu2DWJcVlZmYWEBUW2QSCT29vbfvrCtHloxLz9+/PjTTz9FREQQec2YMcPa2pqodjgwMJBIc//OnTtKSkqQ3CPGOD8/HyFEVM1JgSqCBhpv27ZNV1cX8gg8d+6cgoICUVnW10Ar5iWlJEgU6xGJREOHDvX09IS7PH36lMvlEk2/O3r0qKKiIiToc+XKFV9fXy8vLxmU+5SVleEFRCwWCzJjoKampnfv3qQzD74GWjEvV65caW1tXVRUBHfJysqSk5Mjio1fu3aNNLLI5XJnz54NEdNas2YNQigjIwN+cQo3b95ksVjApOXDhw85HA5EuqO2thYhBCx6/6poxbzU1dWdPn06kUtaWpqGhgZR9fXhw4cZDAY8TfzhwwcdHR3gSXzHjh1KSkrwxUhBJGG1bNkyZWVliGViYqK1tTWRXPJXQmvl5bVr1zgcztmzZ4m8jI2NSUUxWSzW3Llz4fbz58/X19evF4Sqra1du3btwoULFy5cKB13UllZSc0xIVoPxriwsNDFxQW4qvLycm9vb2DaKSAggFRC5yuhtfJy8eLF8NnFFF69esVisYgKyfLz8/X19ffu3Qu0r6qqGjFixMCBA+v9XCAQIIQWLVoUGxsrHXRXVVUlQxkU/t9sRuDRhJpbChn5eO/ePXV1dSK9sa+HVsnLsrIyeCeXFElJSaSiEQsWLABWT1J48+ZNowVE1CDUQ4cOrVixQk1NjZJdWLlypa2tbX5+PtGSMMaTJ0/28PAAbnkTExMdHBwgstmnT5+m0Wjfq4CoHlolLyk1fKLWx8rKyqCgIKKyo4qKiiFDhgwfPhzu8ttvvxkZGTVM1tfU1Ojo6PTv3z8uLo5Op1Mpvt69exMpHElBJGHl5OQE/NRWVlbx8fFfewAKEK2Sl3Fxce7u7kTyPcXFxQih27dvw13+/fdfhBCRYpuZmdmYMWMa/lwgEGhqau7YsWPy5MlKSkrz58/Pzc1lMpkyVAEfP35cX18fGFK4du2anp4eJPf48eNHXV1dGTSzvxJaJS8dHR3hEo8UNm3aZG5u/uLFC7jL2rVrLS0t4fHRBw8ecLncRjNJAoFAS0vL09MTIaSsrHz9+vWLFy8ihEi1gDHGK1as0NTUBBofPHgQWAmwaNEifX19GaZXfSW0Pl6WlJQ4ODiQRohsbW1JqWxpaRkeHg6337Ztm5ycXN2f1H2i37t379y5c9evX6fU+hwdHadPn0760iwrK2Oz2UDpOZFIZG1tPX/+/GYjqQKBIDw8nCjd8LXR+niZnp6OSIaEYozv3r1rZGREpF9w69YtDodz4sQJoH11dbWPj4+0MePw4cNjx45ls9khISHJycn1jE+fPo0Q2rlzJ3w9FKhzFbDMvqKiQl5e/siRI81aUgVERJucr41Wxsva2tqZM2d269aNqOl7165d8vLyRDfauXMnUcElVQp5/fr1Dx8+JCcnI4QsLS179erl5OSEEIqLi6v7ihw3bpyamhpRqxCF0NBQDw8PoBpHfHy8jY0NpDr98OHDBgYGMmhmfz20Ml5ijBFCRFMfJRLJxo0b4fNsMMbV1dVubm7Tpk2DD+ZJSkpyd3d//vw5n89HCNWNY2/YsAH9/yl3sbGxfD4f/hEoCASCHj16AOPwQqEwICCgf//+EGMrKyuiHcs3QCvj5Z9//slisSBRYilEIpGGhgaRkiA1BuDkyZNwF19fX1dX1+7du7NYrIazIIYPH25qakpleqi+bGDzV11kZGTIy8sDk6j37t1DsPGYT58+NTU1pYShWw5aGS+HDx9O1MGNMX7+/Lm6ujpRxnL27NkODg7wipD79+8zmUyEkJGRkTTNWBfPnj3T1dVNTEzE/9PHIxV7kUgka9euNTAwAG6sDx06RKfTIR9h9+7dRDuWb4PWxMv8/HxbW9uGx4imERYWRlQ9iTH+6aefgG9ACufOnUMIWVlZNVFGeeTIEYTQ+fPnlyxZ4ujoSKqdjjFWU1ODi8Cz2ewZM2Y0ayYQCPz9/UeOHNlCwulStCZeUvJrRKWKpaWllAAf3OXWrVuqqqrw7paioiIHBwdzc/OmM4qVlZWhoaFubm7m5uYQGZZ6yMnJ0dHRAU4YevnyJYvFgigai0QiRDi46NugNfEyPDzc19eXaMgwJQtIVKOZnp6uoKBQVlbWhM3Hjx/Xr18fGBg4dOhQU1NThBCkHKSiokJNTc3U1LS6uvrjx48fP36El80TSVglJCQwGAyI5Zo1aywtLUm7nL8BWhMvNTU1ieaKYoyTkpJsbW2JpnRxudx58+Z97iSemZnp7++vqKiIEOrZs6eXlxebze7UqRNEtqqqqiokJAQhpPg/dOrUadasWc0GaIqLi/v06TNp0iTI+onS+j4+Pr1794ZYfmO0Gl7u27ePzWYTiRBhjNXV1YlkAUtLS7W1tRs9nObn53t7eyOEGAzGpk2bpEXm0dHRwBYzSnxm/vz5qf/D1KlTFRUVlZSUJkyY0MRJiOoYafRE1RCUjhKku+jevXt6enoyVMt/A7QaXv7666+kzayXL19ms9lEfdlz5szhcDgNDwEvXrzg8/kGBgZLliypG9KnSiGBA/y2bt3K4/HqCaK+efMmOjqaRjogtc0AABRxSURBVKPJy8t/bgbwvHnzXFxcgEclKq0Pqc7MyMgAysJ8e7QOXr5580ZPT48onI4x/vXXX3V1deH21Ht2wIAB9X4+ZcqUTp06cbnchk+s9PT0zp07A0t0XVxcPifSmZOT8/PPPyOEGm1wI5Kwsra2DgsLg1g6OzvXS0S1HLQOXlIlZ8DOVwrv378n7cvOy8tDCNUrIYuJiUEIxcfHN3o44PP5QDn0+/fvGxsbN52tHjlyJEKonk1mZqahoSEwJ3779m1gWl8kEqmrq38X7XQIWgcvU1NTDQ0NgdKjFKgpXZCEhxR79uzhcDh1wz0UKT+XC3nx4gWXywUqC1Dxy2bNxo4dixCqG0hKTEyEF7bt2bMHGCRPTEzkcrmkM7i+GVoHL21sbEaOHEnkEhMT4+npSdQVwOPxpJHOM2fOuLq6Nl31s3btWmA3o0gk6tu374QJEyAvzYiICKnsTHFxsY2NzdKlSyF3EQgEwLS+SCQaPXp09+7dIZf9LmgFvHzy5IkMCVwej0ckc/rw4UMul0s9qM6fPy8vL+/k5LR///7P2VdVVQUFBQUHB0MuLpFIiMpNRo8ejRA6ceIE1ZsGDPJTNU2Q2UJ5eXlycnLfUd6yWbQCXsLfTVKcOHFCR0fnyZMncJcNGzYoKCjg/02KbnZaMiXqDlTbT0xMtLKyIupbHzFiRI8ePaKjo318fIBH5jlz5tjb20NmXGdkZGhqasogPvPN0NJ5SSVwR40aRZTAXbduHVEXb2VlpY+Pz9SpU2/cuKGgoODj49Nsh8P69estLS2Bf9qgoCA3Nzf4ejDGYrGYqgWBVx4NGjTIy8sLYmllZTV27Fii9XxjtHReUsok8LpxjHFlZaW+vj5RCxUl8kaVTg4ZMgTyHXBzc2vYJ94osrOzVVRUZJiTvHXrVoQQQqhHjx4ZGRlNn+Fu376toqICnNtsYmKyfv160vV8S7R0XqakpJAmcN++fSsvL09UDb5t2zaEkLa29oYNGyDlw3fv3jU0NAROiTx79iy8brIu9u3bR6fTN27caGpq2qFDB2Vl5Sa2DX/88YeiomLTaX0KmzdvVlRUJF3MN0ZL5+XAgQPd3d2JXMLCwtzc3JpttNi3b9+WLVu2bNmyfft2W1tbJpN5584d4C2OHTuGEAJGpK2srKZOnQovfacgFosZDAb11K+srHz37p2npyeNRvucHoapqemsWbMgLWajRo3y9fUlWsy3R4vm5f3793V1dYnmE1ZVVfXu3buJoFJVVVV6erq9vT1CSF1dXV1dXUFBoUOHDvDCNrFY7ObmNnnyZAgvS0tLmUymDC/NV69eqamp1a2Zr6qqGjBggIKCQsO3R3FxsY6ODqQmnyrFl6G16BujRfOSmutBFPu9dOkSQuhzimTv3793cXFBCPXq1evw4cNCoVAoFB4/frxDhw7w0cq1tbXy8vJA0aJly5bp6OiQPiwxxqNHj3ZwcKjnWFVV5ezs3DD+NW/ePENDQ8hddu3axePxiDIU3wUtmpfOzs7Ax5IUa9euNTY2bpTKiYmJdDpdTU3t7Nmzdf+EXbt2nTlzJvy8v2jRInNzc0gVhUAgGDNmDLDaqC7Ky8u9vLwalUI+fvy4qqpq3aRUdXV1o2n9RtGnTx9vb2/S9Xx7tFxeCoVCTU1NUmUSDQ2Nhi537twJDAxECEVHR9fTdREIBMrKynv27AFeXywWU5FFiHFhYSGCaanVw99//91EYZuhoWFdWQeqqfz+/fvNXpbKHRBpy38vtFxeJiQk8Pl80iosOp2+cuXKuj/JysrS0NDgcDirV69uaD9nzhw+nw8ZlUchJydHUVHx5s2bEOPU1FQWi0VaM4oxTk5OtrCw+NwjeeTIkX5+ftJ3wt69ezkcDkTi5uTJk/Dj2vdFy+XljBkzDAwMiFx27tzJ5XKfP39O/VMikVy9elVDQ6Nnz56NSt4LhcIRI0bAR41gjM+cOaOkpAQs0e3atSuRHJwUdDqdap5sFE+fPkV19C/NzMyAA1i9vLzGjRsngyjSt0cL5WVJSYmHh0dsbCyR1/jx46V6AUKh0M/PDyHk4uLyuTkMVMss5A0ohbm5eVxcHOSE8fjxYx6PJ4PYy82bNw0NDZuIQrx9+9ba2pqaj5adnS1N6zcLeXl5GdbzXdBCefnq1SuEENGxMS8vT1dXNz09HWOck5MTEBBAldk2cZxPT0/X1taGt3Lv3bu3S5cuQPt9+/bJ1pc9Z86cZrvGoqOjKX31hmJdn8OKFSv4fH5L0E6HoIXycu7cud27d6/XctA07t69ixCqrKxMS0tDCCkrKzcrEc3j8YgeyXPnzmWxWBDLmpqawYMHk6b1McbFxcWurq6zZs1q2uzs2bNcLvfcuXOBgYE///wzRElw1KhRjo6ORIv5jmihvDQ2NiadIuPh4TF16lRK7S02NrZZ3cq8vDwjIyNgVS/GuKioiE6nw6fxIYSIFOQoUNJqdcWMPgdtbe0FCxYoKSlBpv09ffpURUUFWP3UEtASeXnu3DkDAwOi8IpAILCxsTExMZGTkwOqGCQnJ6uqqsJv8ejRIxqNBuzlSElJsbKykqEve+rUqb169YIER62tre3s7Dw9PSHa6RcvXpSXlyeawfV90RJ5uW7dOtKpNpQwLofDmTdvHsS+qqpq2LBhQUFB8Fv4+Pj4+fkBgyy+vr49e/aEX1wKCwsL4GzG48ePI4R+/vlniLG9vX1MTExLE3tpAi2Ol58+fbKwsGi26bu2tvbcuXMuLi52dnb29vZ8Pr9r167w6U+fPn1CCF29ehVoX15e3rVr16lTp0KMHzx40KVLFxn6sjMyMnR1dRuOs2gUly9fRgh17NjRzs7Ozs4uMjLyc7HekpISNptNquv0fdHieEkJ9Dfd9J2amuru7o4QsrOzi46OHj9+PEKIqLxj48aNFhYW8ILttLS0Dh06AMPvlIwWkcgHhU2bNqmoqACNqbr6mJiY6Ojo6OhohNDatWsbtUxJSdHU1CQa0f7d0eJ4GR0d7ebm9rngzrlz5xwcHBBC5ubmR44cqaysxBg/fvy4c+fORDLMTbRyN4RYLJ4/f761tTUwIt2tW7fY2FjS8HVVVRWbzV61ahWQQLa2tnWzkdu2baPT6Q2LR2tqasaOHUtaK/jd0bJ4WVtb26dPn89t+8aNG4cQsrCwqHeI9vDwIBqEc/fuXQ6Hc/ToUbgLjUYDFhAJhUI6nS5DYVthYSGNRgO+/WtqatTU1OqKdb1//97IyKhh5yQ176wVncQptCxeXrx4UVFRseHr9a+//goPD6fi5PVepm/fvrW1tSXS06ICnHD7K1euMJlMyBQcjPGKFSv09PTgCXcpIiMju3fvDpRdnTdvHo/Ho14XUqxevdrAwKBe0DctLY3FYkECTy0KLYuXO3fu1NLSqvdHpQ6eampqjWqkULMd4GMARCJRr169iMrngoODpUMdm0ZBQYGRkZEMIhYCgcDLywvY9SsUCsPCwhpN6zMYjHXr1tX9iYuLi7+/P+l6vjtaEC8lEkmXLl1Wr14t3WC9f/9+4cKFVNdso08gsVg8fvx4b29v+NiU2tpaOTk5uDLq27dvHR0dm6iiqAtKRouoP5jClStXEELA+CJ1l0YL7Ddt2kSn06Xp+2fPnvH5fHjuoOWgBfESY6yqqkqVI2CMy8vLnZ2dEULh4eFNBN6a0GlpFAkJCZaWlpAmawp37txBCAF1O4KCgvz8/GR4iW/evNnAwADSNYYxPnr0KIPBaFSsq7i4mMViSXeZVPaLdDEtAS2Il+np6cbGxlRCpbi4uGvXrjo6Ok2PZ0xNTTU2NgYG/DDGEolk2LBhRK3c0dHR/fv3/1xFUl2IxWI+nz958mT4xaXQ0tJatmwZ0JjP50+cOPFz/5uSksJisagoVWBg4IgRI1pFYVs9tCBeRkVFUeugxjirq6s3S7iIiAi4ujPG+OHDh506dSLKcMKVXX///XfgCIh6ePz4MZPJBCbT8/LyjI2Nm2gxq6qqkk4gRQi1iur0hmgpvMzPzzcxMTl48GB1dbWdnZ2WllazUmwvXrwwMTEhKig8ffq0goICvJX78OHDbDY7Ozu7WUuJRLJkyRJgtVE9TJkyBS45C0nSrl69msfjrVu3ztraugVqp0NAtaCYm5vX+3kjvIRI28uMhw8fIoRyc3P79OlDp9MhCrzU6CSigkJzc/MpU6bAuxNnzJihr68PsayurlZRUWk0YtA0SktLvby8gMVTVVVVwcHBzab1qSoW6rxIup4Wgk+fPnXs2LFz5871WlYa4eWiRYu+3jpCQ0N9fHy6devWqVMn4HBtPz+/ESNGwPtrP3z4YGBgAI94//vvv2w2G/g8zsnJUVNTu3TpEvDiUrx8+ZL6QkKMKyoqEEKXL19u1nLQoEEIITk5OavWCTMzM3l5eXl5+eXLl9f9XI3wkqpeifsKmD59OoPBQAjp6ekBtcoxxkwmc+bMmUBjjPHSpUs7d+4Mt8/NzQWWQmKMhwwZIluub8GCBc7OzsCtBTytTw2IiYmJiW2diIqKQgiZmZnV+1yN8NLY2NjCwsLsv4a5uTlFys6dO8NbbV69emVsbLxlyxagPTVim6h12t/ff/DgwZDncUlJSY8ePeLi4uAXl4LD4TRxuK4HuFiXm5sbkfxnSwM18Ap07vl6+8vVq1d36dIF+PqmsHz5cri6M8b4w4cPRK3cQqHQysoKGPS5ePEiQggYfayLCxcusFgsoNQbPK0vEAh0dXXr9Su3LhCcx7+SRnxZWZmKikpaWhrchdr+E23qDxw4wOFw4K3chw4dUlNTA4bT582b5+TkJMPAEbgSNsb4jz/+QAhBDm3JyclMJlOG8H7LwfePEz18+FBJSenWrVtwF6pGhkiG2d7eHt7KLRaLlyxZwuFwgPaKior1stIQlJeX29jYACtOxGJxr169YmNjm03ri0SiCRMmtKIWs0bx/Xnp4+Pj4+NDpCy1efNmc3NzeFVvTk6OqakpXOxFKBQqKioCgz7nz59ns9nw0ncpSkpK4BVoYrG4Q4cOkFo76i/a6grb6uFb8LK8vNzS0nLUqFEN/6ukpMTR0fGXX34huqCDgwNRaw7V/QO3z8rKotPpwD/thAkT4E/WuoiJiXFzcwPuShctWmRhYQFJ62dmZtLp9FZX2FYP34KXc+fOtbGxMTMzayi7+PvvvysoKMCrgTDG9+7dMzIygrfA1tTU+Pr6jh49Gl7YNmTIEGAOvaCgoGvXrsA5JnUhFovd3d2B3y6JRBISEuLq6gox7tatm2ziMy0K34KXZmZm06dPt7OzW7hwYb3/opSciE4MqampRA8/akYJnMfv37/v3r078BH+7NmzulJBcFy4cKFTp05SKaWmkZOTo6SkBNlPv3792tzcXFqT1Xrx1XlJ5cR8fX319fXnzJlTdx9ZW1vr6ekZHR0Nf5IJhcLevXvHxsbCW06Tk5OtrKzgrdNXr16FB30iIyN9fHwg1Ub1sGvXLjqdDkxWnT17FijWtX//ftkK2/Lz87Ozs4leXF8VX52Xu3btQghNmDDB19dXTk6uXiutnJwcUU6ZGk/R9JTFehg8eDBRYdv06dNdXV2BIsVsNhvYvFsPXbp0WblyJbDFzMLCAiLWJRQKx4wZM2jQIFIlwa1btzo7O0+dOjUpKUmGeqivga/Oy4MHDzo7O2OMc3Nz+Xx+3e6TxYsXW1paEhVeJCQkWFtbw3WLsrKyGAxGZmYm/BaKioopKSkQy8OHD+vp6ckwnenNmzfa2tqfm+pcD+/fv2exWMC0vmziM6amppRISW5urgzP/q+B7xknCg4OBgrvSjF06NBevXrB7akma3grd0ZGBofDAaaFlixZQpRwl2LixIlSPcRmsXLlSi0tLYjlnj17TE1NiUa1UjAzM5swYQKp11fFd+Plo0ePVFVVgU2GFO7fv6+qqkpU1evg4EA0YjsuLg5YCllWVqajoyNDbra8vHzgwIGhoaEQY0qhHZjW9/Pzk20UaWhoaI8ePQ4dOrRs2TKI2tE3wHfjZWZmpry8PFy5BWN86tSpjh07wltzqqurGQwGvLCtoKDA2tq6Ubnrhnjx4gWNRpMhnE6JwUJkp/H/1Ec+N7OnLh4/fmxsbAwfjVoXQqFw8+bNq1evJpKo/ar4bry0traOi4sjUnIyNzePj4+HZ4YWL15saGgIL9CkCtuA+8WhQ4f269dPhtaZlJQUCwsL4K76wIEDRkZGEH1aakCMDDn6lonvw8vS0lJ9ff3P6ek0ipKSEj09Pfh4CqFQGBUVBYxFUxg5cuSgQYMgJ/HKykoXFxfZCsmYTGZ8fDzQ2MnJKTAwEGLp7e09evRoyBDBVoHvw8tly5YxGAyinHhSUpKenh7chZoeAnkDSmFiYgKsoTxz5gxCCKJSWQ83b95ks9mnT5+GGD969IjH4wHT+urq6sAwQqvAd+BlTU3NmDFjiKZAUFW9/fr1g7ucPHmSwWAQFbbp6OhAtNMlEsny5ctNTU3hOwQpli9frqysDF8SMEi+Zs0aIyMjItnvFo7vwMv8/HzSKjVqlUSKbTY2No3OC/scli5dqqurCzRWUlKCl8pLUVxc7OzsPG3aNIixUCiEp/VjYmKsra1J19OSQcDL33777T+5ZX5+vpWVFdGX+/Dhw6ampvD3ZlFREZ/Ph4u93LhxQ0tLCzi3+cGDBywWCz7nVIrw8HAdHZ16YldNACEEyQgcO3ZMTU2N6Evb8kHNV22GlwkJCZQIakBAQGRk5KtXr95+Aa5cuWJvbx8UFBQARseOHXk8XmBgINDe0tKSRqOFhIQA7bW1tRFCffv2hRh36dKFTqcHBwcDLy6Furo6h8MBfnA/Pz8ajebo6NisZadOnRBCP/30E+l6WjJ8fHya7zubN28eqgO5LwONRkM/8AMAmJiYNMXL169fX/sfrl69euHLcPHixWs/8AMANJz+0SpFwH6gzeMHL3+gJeIHL3+gJeIHL3+gJeIHL3+gJeL/APVYHIEobCxVAAAAAElFTkSuQmCC"/>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IQ"/>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403" y="3276599"/>
            <a:ext cx="3825801" cy="2908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Rectangle 79"/>
          <p:cNvSpPr/>
          <p:nvPr/>
        </p:nvSpPr>
        <p:spPr>
          <a:xfrm>
            <a:off x="292100" y="3858399"/>
            <a:ext cx="3784600" cy="923330"/>
          </a:xfrm>
          <a:prstGeom prst="rect">
            <a:avLst/>
          </a:prstGeom>
        </p:spPr>
        <p:txBody>
          <a:bodyPr wrap="square">
            <a:spAutoFit/>
          </a:bodyPr>
          <a:lstStyle/>
          <a:p>
            <a:pPr indent="457200" algn="l">
              <a:defRPr/>
            </a:pPr>
            <a:r>
              <a:rPr lang="en-US" kern="0" dirty="0">
                <a:solidFill>
                  <a:sysClr val="windowText" lastClr="000000"/>
                </a:solidFill>
              </a:rPr>
              <a:t>Such shear folds should always be accompanied by visible fractures, usually cleavage. </a:t>
            </a:r>
          </a:p>
        </p:txBody>
      </p:sp>
      <p:sp>
        <p:nvSpPr>
          <p:cNvPr id="81" name="TextBox 80"/>
          <p:cNvSpPr txBox="1"/>
          <p:nvPr/>
        </p:nvSpPr>
        <p:spPr>
          <a:xfrm>
            <a:off x="7251700" y="5702300"/>
            <a:ext cx="381000" cy="369332"/>
          </a:xfrm>
          <a:prstGeom prst="rect">
            <a:avLst/>
          </a:prstGeom>
          <a:solidFill>
            <a:schemeClr val="bg1"/>
          </a:solidFill>
        </p:spPr>
        <p:txBody>
          <a:bodyPr wrap="square" rtlCol="1">
            <a:spAutoFit/>
          </a:bodyPr>
          <a:lstStyle/>
          <a:p>
            <a:r>
              <a:rPr lang="en-US" b="1" dirty="0"/>
              <a:t>C</a:t>
            </a:r>
            <a:endParaRPr lang="ar-IQ" b="1" dirty="0"/>
          </a:p>
        </p:txBody>
      </p:sp>
      <p:sp>
        <p:nvSpPr>
          <p:cNvPr id="82" name="TextBox 81"/>
          <p:cNvSpPr txBox="1"/>
          <p:nvPr/>
        </p:nvSpPr>
        <p:spPr>
          <a:xfrm>
            <a:off x="4940300" y="5709166"/>
            <a:ext cx="254000" cy="369332"/>
          </a:xfrm>
          <a:prstGeom prst="rect">
            <a:avLst/>
          </a:prstGeom>
          <a:solidFill>
            <a:schemeClr val="bg1"/>
          </a:solidFill>
        </p:spPr>
        <p:txBody>
          <a:bodyPr wrap="square" rtlCol="1">
            <a:spAutoFit/>
          </a:bodyPr>
          <a:lstStyle/>
          <a:p>
            <a:r>
              <a:rPr lang="en-US" b="1" dirty="0"/>
              <a:t>A</a:t>
            </a:r>
            <a:endParaRPr lang="ar-IQ" b="1" dirty="0"/>
          </a:p>
        </p:txBody>
      </p:sp>
      <p:sp>
        <p:nvSpPr>
          <p:cNvPr id="83" name="TextBox 82"/>
          <p:cNvSpPr txBox="1"/>
          <p:nvPr/>
        </p:nvSpPr>
        <p:spPr>
          <a:xfrm>
            <a:off x="6413500" y="4485164"/>
            <a:ext cx="355600" cy="369332"/>
          </a:xfrm>
          <a:prstGeom prst="rect">
            <a:avLst/>
          </a:prstGeom>
          <a:noFill/>
        </p:spPr>
        <p:txBody>
          <a:bodyPr wrap="square" rtlCol="1">
            <a:spAutoFit/>
          </a:bodyPr>
          <a:lstStyle/>
          <a:p>
            <a:r>
              <a:rPr lang="en-US" b="1" dirty="0"/>
              <a:t>B</a:t>
            </a:r>
            <a:endParaRPr lang="ar-IQ" b="1" dirty="0"/>
          </a:p>
        </p:txBody>
      </p:sp>
      <p:sp>
        <p:nvSpPr>
          <p:cNvPr id="3" name="Footer Placeholder 2"/>
          <p:cNvSpPr>
            <a:spLocks noGrp="1"/>
          </p:cNvSpPr>
          <p:nvPr>
            <p:ph type="ftr" sz="quarter" idx="11"/>
          </p:nvPr>
        </p:nvSpPr>
        <p:spPr>
          <a:xfrm>
            <a:off x="4038600" y="6445250"/>
            <a:ext cx="4114800" cy="365125"/>
          </a:xfrm>
        </p:spPr>
        <p:txBody>
          <a:bodyPr/>
          <a:lstStyle/>
          <a:p>
            <a:r>
              <a:rPr lang="en-US" dirty="0" err="1"/>
              <a:t>Dr.Rabeea</a:t>
            </a:r>
            <a:r>
              <a:rPr lang="en-US" dirty="0"/>
              <a:t> </a:t>
            </a:r>
            <a:r>
              <a:rPr lang="en-US" dirty="0" err="1"/>
              <a:t>Znad</a:t>
            </a:r>
            <a:endParaRPr lang="ar-IQ" dirty="0"/>
          </a:p>
        </p:txBody>
      </p:sp>
      <p:sp>
        <p:nvSpPr>
          <p:cNvPr id="4" name="Slide Number Placeholder 3"/>
          <p:cNvSpPr>
            <a:spLocks noGrp="1"/>
          </p:cNvSpPr>
          <p:nvPr>
            <p:ph type="sldNum" sz="quarter" idx="12"/>
          </p:nvPr>
        </p:nvSpPr>
        <p:spPr/>
        <p:txBody>
          <a:bodyPr/>
          <a:lstStyle/>
          <a:p>
            <a:fld id="{7087462F-A060-4E2A-9149-B4E0DCEFB1F4}" type="slidenum">
              <a:rPr lang="ar-IQ" smtClean="0"/>
              <a:t>8</a:t>
            </a:fld>
            <a:endParaRPr lang="ar-IQ"/>
          </a:p>
        </p:txBody>
      </p:sp>
      <p:sp>
        <p:nvSpPr>
          <p:cNvPr id="5" name="عنصر نائب للتاريخ 4">
            <a:extLst>
              <a:ext uri="{FF2B5EF4-FFF2-40B4-BE49-F238E27FC236}">
                <a16:creationId xmlns:a16="http://schemas.microsoft.com/office/drawing/2014/main" id="{8661F360-0E9E-3F8C-B3E2-35B8A5FA1D73}"/>
              </a:ext>
            </a:extLst>
          </p:cNvPr>
          <p:cNvSpPr>
            <a:spLocks noGrp="1"/>
          </p:cNvSpPr>
          <p:nvPr>
            <p:ph type="dt" sz="half" idx="10"/>
          </p:nvPr>
        </p:nvSpPr>
        <p:spPr/>
        <p:txBody>
          <a:bodyPr/>
          <a:lstStyle/>
          <a:p>
            <a:fld id="{F370A36A-D1C4-4433-85E4-DD8821CDF9F0}" type="datetime8">
              <a:rPr lang="ar-IQ" smtClean="0"/>
              <a:t>09 آذار، 25</a:t>
            </a:fld>
            <a:endParaRPr lang="ar-IQ"/>
          </a:p>
        </p:txBody>
      </p:sp>
    </p:spTree>
    <p:extLst>
      <p:ext uri="{BB962C8B-B14F-4D97-AF65-F5344CB8AC3E}">
        <p14:creationId xmlns:p14="http://schemas.microsoft.com/office/powerpoint/2010/main" val="31333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10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1" y="309140"/>
            <a:ext cx="6468035" cy="6350701"/>
          </a:xfrm>
          <a:prstGeom prst="rect">
            <a:avLst/>
          </a:prstGeom>
        </p:spPr>
      </p:pic>
      <p:cxnSp>
        <p:nvCxnSpPr>
          <p:cNvPr id="4" name="رابط مستقيم 3"/>
          <p:cNvCxnSpPr/>
          <p:nvPr/>
        </p:nvCxnSpPr>
        <p:spPr>
          <a:xfrm>
            <a:off x="3287950" y="2140085"/>
            <a:ext cx="1498059" cy="389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مربع نص 7"/>
          <p:cNvSpPr txBox="1"/>
          <p:nvPr/>
        </p:nvSpPr>
        <p:spPr>
          <a:xfrm>
            <a:off x="2879387" y="1712068"/>
            <a:ext cx="350196" cy="646331"/>
          </a:xfrm>
          <a:prstGeom prst="rect">
            <a:avLst/>
          </a:prstGeom>
          <a:noFill/>
        </p:spPr>
        <p:txBody>
          <a:bodyPr wrap="square" rtlCol="1">
            <a:spAutoFit/>
          </a:bodyPr>
          <a:lstStyle/>
          <a:p>
            <a:r>
              <a:rPr lang="en-US" sz="3600" b="1" dirty="0"/>
              <a:t>x</a:t>
            </a:r>
            <a:endParaRPr lang="ar-IQ" sz="3600" b="1" dirty="0"/>
          </a:p>
        </p:txBody>
      </p:sp>
      <p:sp>
        <p:nvSpPr>
          <p:cNvPr id="9" name="مربع نص 8"/>
          <p:cNvSpPr txBox="1"/>
          <p:nvPr/>
        </p:nvSpPr>
        <p:spPr>
          <a:xfrm>
            <a:off x="4802602" y="1816919"/>
            <a:ext cx="350196" cy="646331"/>
          </a:xfrm>
          <a:prstGeom prst="rect">
            <a:avLst/>
          </a:prstGeom>
          <a:noFill/>
        </p:spPr>
        <p:txBody>
          <a:bodyPr wrap="square" rtlCol="1">
            <a:spAutoFit/>
          </a:bodyPr>
          <a:lstStyle/>
          <a:p>
            <a:r>
              <a:rPr lang="en-US" sz="3600" b="1" dirty="0"/>
              <a:t>z</a:t>
            </a:r>
            <a:endParaRPr lang="ar-IQ" sz="3600" b="1" dirty="0"/>
          </a:p>
        </p:txBody>
      </p:sp>
      <p:cxnSp>
        <p:nvCxnSpPr>
          <p:cNvPr id="11" name="رابط مستقيم 10"/>
          <p:cNvCxnSpPr/>
          <p:nvPr/>
        </p:nvCxnSpPr>
        <p:spPr>
          <a:xfrm flipV="1">
            <a:off x="3116282" y="600685"/>
            <a:ext cx="1086067" cy="17577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flipV="1">
            <a:off x="3229583" y="600685"/>
            <a:ext cx="1142997" cy="17785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flipV="1">
            <a:off x="3452133" y="704829"/>
            <a:ext cx="1044037" cy="16535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رابط مستقيم 17"/>
          <p:cNvCxnSpPr/>
          <p:nvPr/>
        </p:nvCxnSpPr>
        <p:spPr>
          <a:xfrm flipV="1">
            <a:off x="3617596" y="746457"/>
            <a:ext cx="990452" cy="16119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رابط مستقيم 18"/>
          <p:cNvCxnSpPr/>
          <p:nvPr/>
        </p:nvCxnSpPr>
        <p:spPr>
          <a:xfrm flipV="1">
            <a:off x="3733792" y="798530"/>
            <a:ext cx="987557" cy="16640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رابط مستقيم 19"/>
          <p:cNvCxnSpPr/>
          <p:nvPr/>
        </p:nvCxnSpPr>
        <p:spPr>
          <a:xfrm flipV="1">
            <a:off x="3956342" y="836579"/>
            <a:ext cx="946398" cy="15888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رابط مستقيم 20"/>
          <p:cNvCxnSpPr/>
          <p:nvPr/>
        </p:nvCxnSpPr>
        <p:spPr>
          <a:xfrm flipV="1">
            <a:off x="4115409" y="798530"/>
            <a:ext cx="964138" cy="1633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رابط مستقيم 21"/>
          <p:cNvCxnSpPr/>
          <p:nvPr/>
        </p:nvCxnSpPr>
        <p:spPr>
          <a:xfrm flipV="1">
            <a:off x="4295115" y="918004"/>
            <a:ext cx="862118" cy="1486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رابط مستقيم 22"/>
          <p:cNvCxnSpPr/>
          <p:nvPr/>
        </p:nvCxnSpPr>
        <p:spPr>
          <a:xfrm flipV="1">
            <a:off x="4439748" y="938715"/>
            <a:ext cx="872117" cy="14929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رابط مستقيم 23"/>
          <p:cNvCxnSpPr/>
          <p:nvPr/>
        </p:nvCxnSpPr>
        <p:spPr>
          <a:xfrm flipV="1">
            <a:off x="4750529" y="979215"/>
            <a:ext cx="719134" cy="12853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سهم لأعلى 45"/>
          <p:cNvSpPr/>
          <p:nvPr/>
        </p:nvSpPr>
        <p:spPr>
          <a:xfrm rot="1363497">
            <a:off x="6546957" y="2153635"/>
            <a:ext cx="1269216" cy="7309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7" name="شكل حر 46"/>
          <p:cNvSpPr/>
          <p:nvPr/>
        </p:nvSpPr>
        <p:spPr>
          <a:xfrm>
            <a:off x="6420255" y="3363048"/>
            <a:ext cx="1712068" cy="1215645"/>
          </a:xfrm>
          <a:custGeom>
            <a:avLst/>
            <a:gdLst>
              <a:gd name="connsiteX0" fmla="*/ 0 w 1712068"/>
              <a:gd name="connsiteY0" fmla="*/ 1208952 h 1215645"/>
              <a:gd name="connsiteX1" fmla="*/ 214009 w 1712068"/>
              <a:gd name="connsiteY1" fmla="*/ 1033854 h 1215645"/>
              <a:gd name="connsiteX2" fmla="*/ 408562 w 1712068"/>
              <a:gd name="connsiteY2" fmla="*/ 994943 h 1215645"/>
              <a:gd name="connsiteX3" fmla="*/ 564205 w 1712068"/>
              <a:gd name="connsiteY3" fmla="*/ 780935 h 1215645"/>
              <a:gd name="connsiteX4" fmla="*/ 700392 w 1712068"/>
              <a:gd name="connsiteY4" fmla="*/ 703114 h 1215645"/>
              <a:gd name="connsiteX5" fmla="*/ 797668 w 1712068"/>
              <a:gd name="connsiteY5" fmla="*/ 547471 h 1215645"/>
              <a:gd name="connsiteX6" fmla="*/ 992222 w 1712068"/>
              <a:gd name="connsiteY6" fmla="*/ 489105 h 1215645"/>
              <a:gd name="connsiteX7" fmla="*/ 1128409 w 1712068"/>
              <a:gd name="connsiteY7" fmla="*/ 294552 h 1215645"/>
              <a:gd name="connsiteX8" fmla="*/ 1245141 w 1712068"/>
              <a:gd name="connsiteY8" fmla="*/ 275097 h 1215645"/>
              <a:gd name="connsiteX9" fmla="*/ 1361873 w 1712068"/>
              <a:gd name="connsiteY9" fmla="*/ 138909 h 1215645"/>
              <a:gd name="connsiteX10" fmla="*/ 1498060 w 1712068"/>
              <a:gd name="connsiteY10" fmla="*/ 2722 h 1215645"/>
              <a:gd name="connsiteX11" fmla="*/ 1556426 w 1712068"/>
              <a:gd name="connsiteY11" fmla="*/ 61088 h 1215645"/>
              <a:gd name="connsiteX12" fmla="*/ 1536971 w 1712068"/>
              <a:gd name="connsiteY12" fmla="*/ 216731 h 1215645"/>
              <a:gd name="connsiteX13" fmla="*/ 1536971 w 1712068"/>
              <a:gd name="connsiteY13" fmla="*/ 391829 h 1215645"/>
              <a:gd name="connsiteX14" fmla="*/ 1536971 w 1712068"/>
              <a:gd name="connsiteY14" fmla="*/ 469650 h 1215645"/>
              <a:gd name="connsiteX15" fmla="*/ 1595336 w 1712068"/>
              <a:gd name="connsiteY15" fmla="*/ 547471 h 1215645"/>
              <a:gd name="connsiteX16" fmla="*/ 1536971 w 1712068"/>
              <a:gd name="connsiteY16" fmla="*/ 683658 h 1215645"/>
              <a:gd name="connsiteX17" fmla="*/ 1556426 w 1712068"/>
              <a:gd name="connsiteY17" fmla="*/ 819846 h 1215645"/>
              <a:gd name="connsiteX18" fmla="*/ 1556426 w 1712068"/>
              <a:gd name="connsiteY18" fmla="*/ 936578 h 1215645"/>
              <a:gd name="connsiteX19" fmla="*/ 1614792 w 1712068"/>
              <a:gd name="connsiteY19" fmla="*/ 1014399 h 1215645"/>
              <a:gd name="connsiteX20" fmla="*/ 1614792 w 1712068"/>
              <a:gd name="connsiteY20" fmla="*/ 1189497 h 1215645"/>
              <a:gd name="connsiteX21" fmla="*/ 1653702 w 1712068"/>
              <a:gd name="connsiteY21" fmla="*/ 1208952 h 1215645"/>
              <a:gd name="connsiteX22" fmla="*/ 1712068 w 1712068"/>
              <a:gd name="connsiteY22" fmla="*/ 1131131 h 1215645"/>
              <a:gd name="connsiteX23" fmla="*/ 1712068 w 1712068"/>
              <a:gd name="connsiteY23" fmla="*/ 1131131 h 1215645"/>
              <a:gd name="connsiteX24" fmla="*/ 1673158 w 1712068"/>
              <a:gd name="connsiteY24" fmla="*/ 1170041 h 121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2068" h="1215645">
                <a:moveTo>
                  <a:pt x="0" y="1208952"/>
                </a:moveTo>
                <a:cubicBezTo>
                  <a:pt x="72957" y="1139237"/>
                  <a:pt x="145915" y="1069522"/>
                  <a:pt x="214009" y="1033854"/>
                </a:cubicBezTo>
                <a:cubicBezTo>
                  <a:pt x="282103" y="998186"/>
                  <a:pt x="350196" y="1037096"/>
                  <a:pt x="408562" y="994943"/>
                </a:cubicBezTo>
                <a:cubicBezTo>
                  <a:pt x="466928" y="952790"/>
                  <a:pt x="515567" y="829573"/>
                  <a:pt x="564205" y="780935"/>
                </a:cubicBezTo>
                <a:cubicBezTo>
                  <a:pt x="612843" y="732297"/>
                  <a:pt x="661482" y="742025"/>
                  <a:pt x="700392" y="703114"/>
                </a:cubicBezTo>
                <a:cubicBezTo>
                  <a:pt x="739302" y="664203"/>
                  <a:pt x="749030" y="583139"/>
                  <a:pt x="797668" y="547471"/>
                </a:cubicBezTo>
                <a:cubicBezTo>
                  <a:pt x="846306" y="511803"/>
                  <a:pt x="937099" y="531258"/>
                  <a:pt x="992222" y="489105"/>
                </a:cubicBezTo>
                <a:cubicBezTo>
                  <a:pt x="1047346" y="446952"/>
                  <a:pt x="1086256" y="330220"/>
                  <a:pt x="1128409" y="294552"/>
                </a:cubicBezTo>
                <a:cubicBezTo>
                  <a:pt x="1170562" y="258884"/>
                  <a:pt x="1206230" y="301037"/>
                  <a:pt x="1245141" y="275097"/>
                </a:cubicBezTo>
                <a:cubicBezTo>
                  <a:pt x="1284052" y="249157"/>
                  <a:pt x="1319720" y="184305"/>
                  <a:pt x="1361873" y="138909"/>
                </a:cubicBezTo>
                <a:cubicBezTo>
                  <a:pt x="1404026" y="93513"/>
                  <a:pt x="1465635" y="15692"/>
                  <a:pt x="1498060" y="2722"/>
                </a:cubicBezTo>
                <a:cubicBezTo>
                  <a:pt x="1530485" y="-10248"/>
                  <a:pt x="1549941" y="25420"/>
                  <a:pt x="1556426" y="61088"/>
                </a:cubicBezTo>
                <a:cubicBezTo>
                  <a:pt x="1562911" y="96756"/>
                  <a:pt x="1540213" y="161608"/>
                  <a:pt x="1536971" y="216731"/>
                </a:cubicBezTo>
                <a:cubicBezTo>
                  <a:pt x="1533729" y="271854"/>
                  <a:pt x="1536971" y="391829"/>
                  <a:pt x="1536971" y="391829"/>
                </a:cubicBezTo>
                <a:cubicBezTo>
                  <a:pt x="1536971" y="433982"/>
                  <a:pt x="1527244" y="443710"/>
                  <a:pt x="1536971" y="469650"/>
                </a:cubicBezTo>
                <a:cubicBezTo>
                  <a:pt x="1546698" y="495590"/>
                  <a:pt x="1595336" y="511803"/>
                  <a:pt x="1595336" y="547471"/>
                </a:cubicBezTo>
                <a:cubicBezTo>
                  <a:pt x="1595336" y="583139"/>
                  <a:pt x="1543456" y="638262"/>
                  <a:pt x="1536971" y="683658"/>
                </a:cubicBezTo>
                <a:cubicBezTo>
                  <a:pt x="1530486" y="729054"/>
                  <a:pt x="1553184" y="777693"/>
                  <a:pt x="1556426" y="819846"/>
                </a:cubicBezTo>
                <a:cubicBezTo>
                  <a:pt x="1559669" y="861999"/>
                  <a:pt x="1546698" y="904153"/>
                  <a:pt x="1556426" y="936578"/>
                </a:cubicBezTo>
                <a:cubicBezTo>
                  <a:pt x="1566154" y="969003"/>
                  <a:pt x="1605064" y="972246"/>
                  <a:pt x="1614792" y="1014399"/>
                </a:cubicBezTo>
                <a:cubicBezTo>
                  <a:pt x="1624520" y="1056552"/>
                  <a:pt x="1608307" y="1157072"/>
                  <a:pt x="1614792" y="1189497"/>
                </a:cubicBezTo>
                <a:cubicBezTo>
                  <a:pt x="1621277" y="1221922"/>
                  <a:pt x="1637489" y="1218680"/>
                  <a:pt x="1653702" y="1208952"/>
                </a:cubicBezTo>
                <a:cubicBezTo>
                  <a:pt x="1669915" y="1199224"/>
                  <a:pt x="1712068" y="1131131"/>
                  <a:pt x="1712068" y="1131131"/>
                </a:cubicBezTo>
                <a:lnTo>
                  <a:pt x="1712068" y="1131131"/>
                </a:lnTo>
                <a:lnTo>
                  <a:pt x="1673158" y="1170041"/>
                </a:ln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8" name="مربع نص 47"/>
          <p:cNvSpPr txBox="1"/>
          <p:nvPr/>
        </p:nvSpPr>
        <p:spPr>
          <a:xfrm>
            <a:off x="5999947" y="4209361"/>
            <a:ext cx="420308" cy="707886"/>
          </a:xfrm>
          <a:prstGeom prst="rect">
            <a:avLst/>
          </a:prstGeom>
          <a:noFill/>
        </p:spPr>
        <p:txBody>
          <a:bodyPr wrap="none" rtlCol="1">
            <a:spAutoFit/>
          </a:bodyPr>
          <a:lstStyle/>
          <a:p>
            <a:r>
              <a:rPr lang="en-US" sz="4000" b="1" dirty="0"/>
              <a:t>x</a:t>
            </a:r>
            <a:endParaRPr lang="ar-IQ" sz="4000" b="1" dirty="0"/>
          </a:p>
        </p:txBody>
      </p:sp>
      <p:sp>
        <p:nvSpPr>
          <p:cNvPr id="49" name="مربع نص 48"/>
          <p:cNvSpPr txBox="1"/>
          <p:nvPr/>
        </p:nvSpPr>
        <p:spPr>
          <a:xfrm>
            <a:off x="7877423" y="2778273"/>
            <a:ext cx="378630" cy="584775"/>
          </a:xfrm>
          <a:prstGeom prst="rect">
            <a:avLst/>
          </a:prstGeom>
          <a:noFill/>
        </p:spPr>
        <p:txBody>
          <a:bodyPr wrap="none" rtlCol="1">
            <a:spAutoFit/>
          </a:bodyPr>
          <a:lstStyle/>
          <a:p>
            <a:r>
              <a:rPr lang="en-US" sz="3200" b="1" dirty="0"/>
              <a:t>y</a:t>
            </a:r>
            <a:endParaRPr lang="ar-IQ" sz="3200" b="1" dirty="0"/>
          </a:p>
        </p:txBody>
      </p:sp>
      <p:sp>
        <p:nvSpPr>
          <p:cNvPr id="50" name="مربع نص 49"/>
          <p:cNvSpPr txBox="1"/>
          <p:nvPr/>
        </p:nvSpPr>
        <p:spPr>
          <a:xfrm>
            <a:off x="8186985" y="4209361"/>
            <a:ext cx="367409" cy="646331"/>
          </a:xfrm>
          <a:prstGeom prst="rect">
            <a:avLst/>
          </a:prstGeom>
          <a:noFill/>
        </p:spPr>
        <p:txBody>
          <a:bodyPr wrap="none" rtlCol="1">
            <a:spAutoFit/>
          </a:bodyPr>
          <a:lstStyle/>
          <a:p>
            <a:r>
              <a:rPr lang="en-US" sz="3600" b="1" dirty="0"/>
              <a:t>z</a:t>
            </a:r>
            <a:endParaRPr lang="ar-IQ" sz="3600" b="1" dirty="0"/>
          </a:p>
        </p:txBody>
      </p:sp>
      <p:cxnSp>
        <p:nvCxnSpPr>
          <p:cNvPr id="5" name="رابط كسهم مستقيم 4"/>
          <p:cNvCxnSpPr/>
          <p:nvPr/>
        </p:nvCxnSpPr>
        <p:spPr>
          <a:xfrm>
            <a:off x="2564041" y="610448"/>
            <a:ext cx="1169751" cy="660791"/>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6" name="مربع نص 5"/>
          <p:cNvSpPr txBox="1"/>
          <p:nvPr/>
        </p:nvSpPr>
        <p:spPr>
          <a:xfrm>
            <a:off x="-1463048" y="114706"/>
            <a:ext cx="7091970" cy="400110"/>
          </a:xfrm>
          <a:prstGeom prst="rect">
            <a:avLst/>
          </a:prstGeom>
          <a:noFill/>
        </p:spPr>
        <p:txBody>
          <a:bodyPr wrap="square" rtlCol="1">
            <a:spAutoFit/>
          </a:bodyPr>
          <a:lstStyle/>
          <a:p>
            <a:r>
              <a:rPr lang="ar-IQ" sz="2000" dirty="0"/>
              <a:t>طبقة افقية تحوي </a:t>
            </a:r>
            <a:r>
              <a:rPr lang="ar-SA" sz="2000" dirty="0"/>
              <a:t>كسور</a:t>
            </a:r>
            <a:r>
              <a:rPr lang="ar-IQ" sz="2000" dirty="0"/>
              <a:t>  مائلة </a:t>
            </a:r>
            <a:r>
              <a:rPr lang="ar-SA" sz="2000" dirty="0"/>
              <a:t>(مثلا )مستويات تشقق</a:t>
            </a:r>
            <a:r>
              <a:rPr lang="en-US" sz="2000" dirty="0"/>
              <a:t> (cleavage</a:t>
            </a:r>
            <a:r>
              <a:rPr lang="ar-SA" sz="2000" dirty="0"/>
              <a:t> </a:t>
            </a:r>
            <a:endParaRPr lang="ar-IQ" sz="2000" dirty="0"/>
          </a:p>
        </p:txBody>
      </p:sp>
      <p:sp>
        <p:nvSpPr>
          <p:cNvPr id="12" name="مربع نص 11"/>
          <p:cNvSpPr txBox="1"/>
          <p:nvPr/>
        </p:nvSpPr>
        <p:spPr>
          <a:xfrm>
            <a:off x="824201" y="917684"/>
            <a:ext cx="1539736" cy="461665"/>
          </a:xfrm>
          <a:prstGeom prst="rect">
            <a:avLst/>
          </a:prstGeom>
          <a:noFill/>
        </p:spPr>
        <p:txBody>
          <a:bodyPr wrap="square" rtlCol="1">
            <a:spAutoFit/>
          </a:bodyPr>
          <a:lstStyle/>
          <a:p>
            <a:r>
              <a:rPr lang="ar-SA" sz="2400" b="1" dirty="0"/>
              <a:t>قبل الإزاحة</a:t>
            </a:r>
            <a:endParaRPr lang="ar-IQ" sz="2400" b="1" dirty="0"/>
          </a:p>
        </p:txBody>
      </p:sp>
      <p:sp>
        <p:nvSpPr>
          <p:cNvPr id="28" name="مربع نص 27"/>
          <p:cNvSpPr txBox="1"/>
          <p:nvPr/>
        </p:nvSpPr>
        <p:spPr>
          <a:xfrm>
            <a:off x="8617348" y="1527402"/>
            <a:ext cx="1264920" cy="461665"/>
          </a:xfrm>
          <a:prstGeom prst="rect">
            <a:avLst/>
          </a:prstGeom>
          <a:noFill/>
        </p:spPr>
        <p:txBody>
          <a:bodyPr wrap="square" rtlCol="1">
            <a:spAutoFit/>
          </a:bodyPr>
          <a:lstStyle/>
          <a:p>
            <a:r>
              <a:rPr lang="ar-SA" sz="2400" b="1" dirty="0"/>
              <a:t>بعد الإزاحة</a:t>
            </a:r>
            <a:endParaRPr lang="ar-IQ" sz="2400" b="1" dirty="0"/>
          </a:p>
        </p:txBody>
      </p:sp>
      <p:sp>
        <p:nvSpPr>
          <p:cNvPr id="29" name="مربع نص 28"/>
          <p:cNvSpPr txBox="1"/>
          <p:nvPr/>
        </p:nvSpPr>
        <p:spPr>
          <a:xfrm>
            <a:off x="-170492" y="3066394"/>
            <a:ext cx="2509974" cy="707886"/>
          </a:xfrm>
          <a:prstGeom prst="rect">
            <a:avLst/>
          </a:prstGeom>
          <a:noFill/>
        </p:spPr>
        <p:txBody>
          <a:bodyPr wrap="square" rtlCol="1">
            <a:spAutoFit/>
          </a:bodyPr>
          <a:lstStyle/>
          <a:p>
            <a:r>
              <a:rPr lang="ar-SA" sz="2000" b="1" dirty="0"/>
              <a:t>بسبب الاحتكاك فان الطبقات تتوازى مع الكسور</a:t>
            </a:r>
            <a:endParaRPr lang="ar-IQ" sz="2000" b="1" dirty="0"/>
          </a:p>
        </p:txBody>
      </p:sp>
      <p:cxnSp>
        <p:nvCxnSpPr>
          <p:cNvPr id="30" name="رابط كسهم مستقيم 29"/>
          <p:cNvCxnSpPr/>
          <p:nvPr/>
        </p:nvCxnSpPr>
        <p:spPr>
          <a:xfrm>
            <a:off x="1986964" y="3720767"/>
            <a:ext cx="1573079" cy="434355"/>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32" name="مربع نص 31"/>
          <p:cNvSpPr txBox="1"/>
          <p:nvPr/>
        </p:nvSpPr>
        <p:spPr>
          <a:xfrm>
            <a:off x="8227796" y="3627203"/>
            <a:ext cx="2509974" cy="830997"/>
          </a:xfrm>
          <a:prstGeom prst="rect">
            <a:avLst/>
          </a:prstGeom>
          <a:noFill/>
        </p:spPr>
        <p:txBody>
          <a:bodyPr wrap="square" rtlCol="1">
            <a:spAutoFit/>
          </a:bodyPr>
          <a:lstStyle/>
          <a:p>
            <a:r>
              <a:rPr lang="ar-SA" sz="2400" b="1" dirty="0"/>
              <a:t>تتشكل الطية اذا لم يحصل قطع للطبقة</a:t>
            </a:r>
            <a:endParaRPr lang="ar-IQ" sz="2400" b="1" dirty="0"/>
          </a:p>
        </p:txBody>
      </p:sp>
      <p:cxnSp>
        <p:nvCxnSpPr>
          <p:cNvPr id="15" name="رابط مستقيم 14"/>
          <p:cNvCxnSpPr/>
          <p:nvPr/>
        </p:nvCxnSpPr>
        <p:spPr>
          <a:xfrm flipV="1">
            <a:off x="433537" y="2318131"/>
            <a:ext cx="1930400" cy="11289"/>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مربع نص 24"/>
          <p:cNvSpPr txBox="1"/>
          <p:nvPr/>
        </p:nvSpPr>
        <p:spPr>
          <a:xfrm>
            <a:off x="390749" y="1867755"/>
            <a:ext cx="1610637" cy="461665"/>
          </a:xfrm>
          <a:prstGeom prst="rect">
            <a:avLst/>
          </a:prstGeom>
          <a:noFill/>
        </p:spPr>
        <p:txBody>
          <a:bodyPr wrap="square" rtlCol="1">
            <a:spAutoFit/>
          </a:bodyPr>
          <a:lstStyle/>
          <a:p>
            <a:r>
              <a:rPr lang="ar-SA" sz="2400" b="1" dirty="0"/>
              <a:t>مستوي تطبق</a:t>
            </a:r>
            <a:endParaRPr lang="ar-IQ" sz="2400" b="1" dirty="0"/>
          </a:p>
        </p:txBody>
      </p:sp>
      <p:sp>
        <p:nvSpPr>
          <p:cNvPr id="3" name="TextBox 2"/>
          <p:cNvSpPr txBox="1"/>
          <p:nvPr/>
        </p:nvSpPr>
        <p:spPr>
          <a:xfrm>
            <a:off x="8066738" y="5041538"/>
            <a:ext cx="4104130" cy="923330"/>
          </a:xfrm>
          <a:prstGeom prst="rect">
            <a:avLst/>
          </a:prstGeom>
          <a:noFill/>
        </p:spPr>
        <p:txBody>
          <a:bodyPr wrap="square" rtlCol="1">
            <a:spAutoFit/>
          </a:bodyPr>
          <a:lstStyle/>
          <a:p>
            <a:pPr algn="l"/>
            <a:r>
              <a:rPr lang="en-US" dirty="0"/>
              <a:t>The beds that originally had a length </a:t>
            </a:r>
            <a:r>
              <a:rPr lang="en-US" dirty="0" err="1"/>
              <a:t>xz</a:t>
            </a:r>
            <a:r>
              <a:rPr lang="en-US" dirty="0"/>
              <a:t> have been stretched so that they now have a length of xyz.</a:t>
            </a:r>
            <a:endParaRPr lang="ar-IQ" dirty="0"/>
          </a:p>
        </p:txBody>
      </p:sp>
      <p:sp>
        <p:nvSpPr>
          <p:cNvPr id="7" name="Footer Placeholder 6"/>
          <p:cNvSpPr>
            <a:spLocks noGrp="1"/>
          </p:cNvSpPr>
          <p:nvPr>
            <p:ph type="ftr" sz="quarter" idx="11"/>
          </p:nvPr>
        </p:nvSpPr>
        <p:spPr/>
        <p:txBody>
          <a:bodyPr/>
          <a:lstStyle/>
          <a:p>
            <a:r>
              <a:rPr lang="en-US"/>
              <a:t>Dr.Rabeea Znad</a:t>
            </a:r>
            <a:endParaRPr lang="ar-IQ"/>
          </a:p>
        </p:txBody>
      </p:sp>
      <p:sp>
        <p:nvSpPr>
          <p:cNvPr id="10" name="Slide Number Placeholder 9"/>
          <p:cNvSpPr>
            <a:spLocks noGrp="1"/>
          </p:cNvSpPr>
          <p:nvPr>
            <p:ph type="sldNum" sz="quarter" idx="12"/>
          </p:nvPr>
        </p:nvSpPr>
        <p:spPr/>
        <p:txBody>
          <a:bodyPr/>
          <a:lstStyle/>
          <a:p>
            <a:fld id="{7087462F-A060-4E2A-9149-B4E0DCEFB1F4}" type="slidenum">
              <a:rPr lang="ar-IQ" smtClean="0"/>
              <a:t>9</a:t>
            </a:fld>
            <a:endParaRPr lang="ar-IQ"/>
          </a:p>
        </p:txBody>
      </p:sp>
      <p:sp>
        <p:nvSpPr>
          <p:cNvPr id="13" name="عنصر نائب للتاريخ 12">
            <a:extLst>
              <a:ext uri="{FF2B5EF4-FFF2-40B4-BE49-F238E27FC236}">
                <a16:creationId xmlns:a16="http://schemas.microsoft.com/office/drawing/2014/main" id="{F30E1243-37F2-9D9D-FDDA-D3F53369B273}"/>
              </a:ext>
            </a:extLst>
          </p:cNvPr>
          <p:cNvSpPr>
            <a:spLocks noGrp="1"/>
          </p:cNvSpPr>
          <p:nvPr>
            <p:ph type="dt" sz="half" idx="10"/>
          </p:nvPr>
        </p:nvSpPr>
        <p:spPr/>
        <p:txBody>
          <a:bodyPr/>
          <a:lstStyle/>
          <a:p>
            <a:fld id="{288CD399-0A61-43D1-82E1-F49EC6027F87}" type="datetime8">
              <a:rPr lang="ar-IQ" smtClean="0"/>
              <a:t>09 آذار، 25</a:t>
            </a:fld>
            <a:endParaRPr lang="ar-IQ"/>
          </a:p>
        </p:txBody>
      </p:sp>
    </p:spTree>
    <p:extLst>
      <p:ext uri="{BB962C8B-B14F-4D97-AF65-F5344CB8AC3E}">
        <p14:creationId xmlns:p14="http://schemas.microsoft.com/office/powerpoint/2010/main" val="132620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down)">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down)">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ipe(down)">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down)">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down)">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28">
                                            <p:txEl>
                                              <p:pRg st="0" end="0"/>
                                            </p:txEl>
                                          </p:spTgt>
                                        </p:tgtEl>
                                        <p:attrNameLst>
                                          <p:attrName>style.visibility</p:attrName>
                                        </p:attrNameLst>
                                      </p:cBhvr>
                                      <p:to>
                                        <p:strVal val="visible"/>
                                      </p:to>
                                    </p:set>
                                    <p:animEffect transition="in" filter="wipe(down)">
                                      <p:cBhvr>
                                        <p:cTn id="88" dur="500"/>
                                        <p:tgtEl>
                                          <p:spTgt spid="28">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29">
                                            <p:txEl>
                                              <p:pRg st="0" end="0"/>
                                            </p:txEl>
                                          </p:spTgt>
                                        </p:tgtEl>
                                        <p:attrNameLst>
                                          <p:attrName>style.visibility</p:attrName>
                                        </p:attrNameLst>
                                      </p:cBhvr>
                                      <p:to>
                                        <p:strVal val="visible"/>
                                      </p:to>
                                    </p:set>
                                    <p:animEffect transition="in" filter="wipe(down)">
                                      <p:cBhvr>
                                        <p:cTn id="93" dur="500"/>
                                        <p:tgtEl>
                                          <p:spTgt spid="29">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down)">
                                      <p:cBhvr>
                                        <p:cTn id="98" dur="500"/>
                                        <p:tgtEl>
                                          <p:spTgt spid="30"/>
                                        </p:tgtEl>
                                      </p:cBhvr>
                                    </p:animEffect>
                                  </p:childTnLst>
                                </p:cTn>
                              </p:par>
                              <p:par>
                                <p:cTn id="99" presetID="22" presetClass="entr" presetSubtype="4" fill="hold" grpId="0" nodeType="withEffect">
                                  <p:stCondLst>
                                    <p:cond delay="100"/>
                                  </p:stCondLst>
                                  <p:childTnLst>
                                    <p:set>
                                      <p:cBhvr>
                                        <p:cTn id="100" dur="1" fill="hold">
                                          <p:stCondLst>
                                            <p:cond delay="0"/>
                                          </p:stCondLst>
                                        </p:cTn>
                                        <p:tgtEl>
                                          <p:spTgt spid="47"/>
                                        </p:tgtEl>
                                        <p:attrNameLst>
                                          <p:attrName>style.visibility</p:attrName>
                                        </p:attrNameLst>
                                      </p:cBhvr>
                                      <p:to>
                                        <p:strVal val="visible"/>
                                      </p:to>
                                    </p:set>
                                    <p:animEffect transition="in" filter="wipe(down)">
                                      <p:cBhvr>
                                        <p:cTn id="101" dur="5000"/>
                                        <p:tgtEl>
                                          <p:spTgt spid="47"/>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32">
                                            <p:txEl>
                                              <p:pRg st="0" end="0"/>
                                            </p:txEl>
                                          </p:spTgt>
                                        </p:tgtEl>
                                        <p:attrNameLst>
                                          <p:attrName>style.visibility</p:attrName>
                                        </p:attrNameLst>
                                      </p:cBhvr>
                                      <p:to>
                                        <p:strVal val="visible"/>
                                      </p:to>
                                    </p:set>
                                    <p:animEffect transition="in" filter="wipe(down)">
                                      <p:cBhvr>
                                        <p:cTn id="106" dur="200"/>
                                        <p:tgtEl>
                                          <p:spTgt spid="32">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48"/>
                                        </p:tgtEl>
                                        <p:attrNameLst>
                                          <p:attrName>style.visibility</p:attrName>
                                        </p:attrNameLst>
                                      </p:cBhvr>
                                      <p:to>
                                        <p:strVal val="visible"/>
                                      </p:to>
                                    </p:set>
                                    <p:animEffect transition="in" filter="wipe(down)">
                                      <p:cBhvr>
                                        <p:cTn id="111" dur="5000"/>
                                        <p:tgtEl>
                                          <p:spTgt spid="48"/>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wipe(down)">
                                      <p:cBhvr>
                                        <p:cTn id="114" dur="5000"/>
                                        <p:tgtEl>
                                          <p:spTgt spid="49"/>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wipe(down)">
                                      <p:cBhvr>
                                        <p:cTn id="117" dur="5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6" grpId="0" animBg="1"/>
      <p:bldP spid="47" grpId="0" animBg="1"/>
      <p:bldP spid="48" grpId="0"/>
      <p:bldP spid="49" grpId="0"/>
      <p:bldP spid="50" grpId="0"/>
      <p:bldP spid="6" grpId="0"/>
      <p:bldP spid="12"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5247</TotalTime>
  <Words>2699</Words>
  <Application>Microsoft Office PowerPoint</Application>
  <PresentationFormat>شاشة عريضة</PresentationFormat>
  <Paragraphs>297</Paragraphs>
  <Slides>26</Slides>
  <Notes>0</Notes>
  <HiddenSlides>0</HiddenSlides>
  <MMClips>0</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26</vt:i4>
      </vt:variant>
    </vt:vector>
  </HeadingPairs>
  <TitlesOfParts>
    <vt:vector size="36" baseType="lpstr">
      <vt:lpstr>Arial</vt:lpstr>
      <vt:lpstr>Calibri</vt:lpstr>
      <vt:lpstr>Calibri Light</vt:lpstr>
      <vt:lpstr>ConduitITC-Light</vt:lpstr>
      <vt:lpstr>Gill Sans MT</vt:lpstr>
      <vt:lpstr>Majalla UI</vt:lpstr>
      <vt:lpstr>Simplified Arabic</vt:lpstr>
      <vt:lpstr>Times New Roman</vt:lpstr>
      <vt:lpstr>Wingdings 2</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الطيات غير التكتونية   nontectonic folds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dr.rabeea</dc:creator>
  <cp:lastModifiedBy>GEOLOGY</cp:lastModifiedBy>
  <cp:revision>189</cp:revision>
  <dcterms:created xsi:type="dcterms:W3CDTF">2013-11-30T18:16:33Z</dcterms:created>
  <dcterms:modified xsi:type="dcterms:W3CDTF">2025-03-09T09:17:32Z</dcterms:modified>
</cp:coreProperties>
</file>