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73" r:id="rId2"/>
    <p:sldId id="283" r:id="rId3"/>
    <p:sldId id="285" r:id="rId4"/>
    <p:sldId id="279" r:id="rId5"/>
    <p:sldId id="284" r:id="rId6"/>
    <p:sldId id="286" r:id="rId7"/>
    <p:sldId id="270" r:id="rId8"/>
    <p:sldId id="288" r:id="rId9"/>
    <p:sldId id="287" r:id="rId10"/>
    <p:sldId id="290" r:id="rId1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0231" autoAdjust="0"/>
  </p:normalViewPr>
  <p:slideViewPr>
    <p:cSldViewPr snapToGrid="0">
      <p:cViewPr varScale="1">
        <p:scale>
          <a:sx n="55" d="100"/>
          <a:sy n="55" d="100"/>
        </p:scale>
        <p:origin x="1020" y="48"/>
      </p:cViewPr>
      <p:guideLst>
        <p:guide orient="horz" pos="2160"/>
        <p:guide pos="3840"/>
      </p:guideLst>
    </p:cSldViewPr>
  </p:slideViewPr>
  <p:notesTextViewPr>
    <p:cViewPr>
      <p:scale>
        <a:sx n="1" d="1"/>
        <a:sy n="1" d="1"/>
      </p:scale>
      <p:origin x="0" y="0"/>
    </p:cViewPr>
  </p:notesTextViewPr>
  <p:sorterViewPr>
    <p:cViewPr>
      <p:scale>
        <a:sx n="100" d="100"/>
        <a:sy n="100" d="100"/>
      </p:scale>
      <p:origin x="0" y="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F50FB-1FF2-423D-B08A-312635B42940}" type="datetimeFigureOut">
              <a:rPr lang="en-US" smtClean="0"/>
              <a:t>3/9/2025</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34C78-F36C-4E94-8D1E-589A7B3621BC}" type="slidenum">
              <a:rPr lang="en-US" smtClean="0"/>
              <a:t>‹#›</a:t>
            </a:fld>
            <a:endParaRPr lang="en-US"/>
          </a:p>
        </p:txBody>
      </p:sp>
    </p:spTree>
    <p:extLst>
      <p:ext uri="{BB962C8B-B14F-4D97-AF65-F5344CB8AC3E}">
        <p14:creationId xmlns:p14="http://schemas.microsoft.com/office/powerpoint/2010/main" val="341812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ea typeface="MS PGothic" pitchFamily="34" charset="-128"/>
              </a:defRPr>
            </a:lvl1pPr>
            <a:lvl2pPr marL="730171" indent="-280835">
              <a:defRPr sz="1200">
                <a:solidFill>
                  <a:schemeClr val="tx1"/>
                </a:solidFill>
                <a:latin typeface="Arial" pitchFamily="34" charset="0"/>
                <a:ea typeface="MS PGothic" pitchFamily="34" charset="-128"/>
              </a:defRPr>
            </a:lvl2pPr>
            <a:lvl3pPr marL="1123340" indent="-224668">
              <a:defRPr sz="1200">
                <a:solidFill>
                  <a:schemeClr val="tx1"/>
                </a:solidFill>
                <a:latin typeface="Arial" pitchFamily="34" charset="0"/>
                <a:ea typeface="MS PGothic" pitchFamily="34" charset="-128"/>
              </a:defRPr>
            </a:lvl3pPr>
            <a:lvl4pPr marL="1572677" indent="-224668">
              <a:defRPr sz="1200">
                <a:solidFill>
                  <a:schemeClr val="tx1"/>
                </a:solidFill>
                <a:latin typeface="Arial" pitchFamily="34" charset="0"/>
                <a:ea typeface="MS PGothic" pitchFamily="34" charset="-128"/>
              </a:defRPr>
            </a:lvl4pPr>
            <a:lvl5pPr marL="2022013" indent="-224668">
              <a:defRPr sz="1200">
                <a:solidFill>
                  <a:schemeClr val="tx1"/>
                </a:solidFill>
                <a:latin typeface="Arial" pitchFamily="34" charset="0"/>
                <a:ea typeface="MS PGothic" pitchFamily="34" charset="-128"/>
              </a:defRPr>
            </a:lvl5pPr>
            <a:lvl6pPr marL="2471349" indent="-224668" eaLnBrk="0" fontAlgn="base" hangingPunct="0">
              <a:spcBef>
                <a:spcPct val="30000"/>
              </a:spcBef>
              <a:spcAft>
                <a:spcPct val="0"/>
              </a:spcAft>
              <a:defRPr sz="1200">
                <a:solidFill>
                  <a:schemeClr val="tx1"/>
                </a:solidFill>
                <a:latin typeface="Arial" pitchFamily="34" charset="0"/>
                <a:ea typeface="MS PGothic" pitchFamily="34" charset="-128"/>
              </a:defRPr>
            </a:lvl6pPr>
            <a:lvl7pPr marL="2920685" indent="-224668" eaLnBrk="0" fontAlgn="base" hangingPunct="0">
              <a:spcBef>
                <a:spcPct val="30000"/>
              </a:spcBef>
              <a:spcAft>
                <a:spcPct val="0"/>
              </a:spcAft>
              <a:defRPr sz="1200">
                <a:solidFill>
                  <a:schemeClr val="tx1"/>
                </a:solidFill>
                <a:latin typeface="Arial" pitchFamily="34" charset="0"/>
                <a:ea typeface="MS PGothic" pitchFamily="34" charset="-128"/>
              </a:defRPr>
            </a:lvl7pPr>
            <a:lvl8pPr marL="3370021" indent="-224668" eaLnBrk="0" fontAlgn="base" hangingPunct="0">
              <a:spcBef>
                <a:spcPct val="30000"/>
              </a:spcBef>
              <a:spcAft>
                <a:spcPct val="0"/>
              </a:spcAft>
              <a:defRPr sz="1200">
                <a:solidFill>
                  <a:schemeClr val="tx1"/>
                </a:solidFill>
                <a:latin typeface="Arial" pitchFamily="34" charset="0"/>
                <a:ea typeface="MS PGothic" pitchFamily="34" charset="-128"/>
              </a:defRPr>
            </a:lvl8pPr>
            <a:lvl9pPr marL="3819357" indent="-224668" eaLnBrk="0" fontAlgn="base" hangingPunct="0">
              <a:spcBef>
                <a:spcPct val="30000"/>
              </a:spcBef>
              <a:spcAft>
                <a:spcPct val="0"/>
              </a:spcAft>
              <a:defRPr sz="1200">
                <a:solidFill>
                  <a:schemeClr val="tx1"/>
                </a:solidFill>
                <a:latin typeface="Arial" pitchFamily="34" charset="0"/>
                <a:ea typeface="MS PGothic" pitchFamily="34" charset="-128"/>
              </a:defRPr>
            </a:lvl9pPr>
          </a:lstStyle>
          <a:p>
            <a:fld id="{011ECB05-89B0-4471-9C12-09F663511956}"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3B640FC-2EC5-4785-A5AC-696A160CB37E}" type="datetime8">
              <a:rPr lang="ar-IQ" smtClean="0"/>
              <a:t>09 آذار، 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75376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C02313F7-854C-4658-8487-337F39BC56F1}" type="datetime8">
              <a:rPr lang="ar-IQ" smtClean="0"/>
              <a:t>09 آذار، 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24036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7594916-CC66-4E4A-8967-1848582F656C}" type="datetime8">
              <a:rPr lang="ar-IQ" smtClean="0"/>
              <a:t>09 آذار، 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50232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0A745D5-D491-470F-8E6D-DB7E39400292}" type="datetime8">
              <a:rPr lang="ar-IQ" smtClean="0"/>
              <a:t>09 آذار، 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288964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4983A8D-EB9F-495C-9645-1A3EDBD9FED9}" type="datetime8">
              <a:rPr lang="ar-IQ" smtClean="0"/>
              <a:t>09 آذار، 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178890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15776E65-97B6-4426-A042-28529BB63CAF}" type="datetime8">
              <a:rPr lang="ar-IQ" smtClean="0"/>
              <a:t>09 آذار، 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418654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BC33D0CA-7627-41F6-9997-458F2030202D}" type="datetime8">
              <a:rPr lang="ar-IQ" smtClean="0"/>
              <a:t>09 آذار، 25</a:t>
            </a:fld>
            <a:endParaRPr lang="ar-IQ"/>
          </a:p>
        </p:txBody>
      </p:sp>
      <p:sp>
        <p:nvSpPr>
          <p:cNvPr id="8" name="عنصر نائب للتذييل 7"/>
          <p:cNvSpPr>
            <a:spLocks noGrp="1"/>
          </p:cNvSpPr>
          <p:nvPr>
            <p:ph type="ftr" sz="quarter" idx="11"/>
          </p:nvPr>
        </p:nvSpPr>
        <p:spPr/>
        <p:txBody>
          <a:bodyPr/>
          <a:lstStyle/>
          <a:p>
            <a:r>
              <a:rPr lang="en-US"/>
              <a:t>Dr.rabeea znad</a:t>
            </a:r>
            <a:endParaRPr lang="ar-IQ"/>
          </a:p>
        </p:txBody>
      </p:sp>
      <p:sp>
        <p:nvSpPr>
          <p:cNvPr id="9" name="عنصر نائب لرقم الشريحة 8"/>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191062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4D3461-6D5D-47CA-BEE1-ADB671AE2336}" type="datetime8">
              <a:rPr lang="ar-IQ" smtClean="0"/>
              <a:t>09 آذار، 25</a:t>
            </a:fld>
            <a:endParaRPr lang="ar-IQ"/>
          </a:p>
        </p:txBody>
      </p:sp>
      <p:sp>
        <p:nvSpPr>
          <p:cNvPr id="4" name="عنصر نائب للتذييل 3"/>
          <p:cNvSpPr>
            <a:spLocks noGrp="1"/>
          </p:cNvSpPr>
          <p:nvPr>
            <p:ph type="ftr" sz="quarter" idx="11"/>
          </p:nvPr>
        </p:nvSpPr>
        <p:spPr/>
        <p:txBody>
          <a:bodyPr/>
          <a:lstStyle/>
          <a:p>
            <a:r>
              <a:rPr lang="en-US"/>
              <a:t>Dr.rabeea znad</a:t>
            </a:r>
            <a:endParaRPr lang="ar-IQ"/>
          </a:p>
        </p:txBody>
      </p:sp>
      <p:sp>
        <p:nvSpPr>
          <p:cNvPr id="5" name="عنصر نائب لرقم الشريحة 4"/>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22808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8E20BB4-117F-449E-8F28-E081AEA17A63}" type="datetime8">
              <a:rPr lang="ar-IQ" smtClean="0"/>
              <a:t>09 آذار، 25</a:t>
            </a:fld>
            <a:endParaRPr lang="ar-IQ"/>
          </a:p>
        </p:txBody>
      </p:sp>
      <p:sp>
        <p:nvSpPr>
          <p:cNvPr id="3" name="عنصر نائب للتذييل 2"/>
          <p:cNvSpPr>
            <a:spLocks noGrp="1"/>
          </p:cNvSpPr>
          <p:nvPr>
            <p:ph type="ftr" sz="quarter" idx="11"/>
          </p:nvPr>
        </p:nvSpPr>
        <p:spPr/>
        <p:txBody>
          <a:bodyPr/>
          <a:lstStyle/>
          <a:p>
            <a:r>
              <a:rPr lang="en-US"/>
              <a:t>Dr.rabeea znad</a:t>
            </a:r>
            <a:endParaRPr lang="ar-IQ"/>
          </a:p>
        </p:txBody>
      </p:sp>
      <p:sp>
        <p:nvSpPr>
          <p:cNvPr id="4" name="عنصر نائب لرقم الشريحة 3"/>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251865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3D6201E-AE63-4E22-B3E1-0B1FD54939CE}" type="datetime8">
              <a:rPr lang="ar-IQ" smtClean="0"/>
              <a:t>09 آذار، 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389717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4C5D8E1-43CD-4E63-8DD8-72161DF85AB9}" type="datetime8">
              <a:rPr lang="ar-IQ" smtClean="0"/>
              <a:t>09 آذار، 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5512D1DA-E008-4486-8189-D8E7F50FE6DD}" type="slidenum">
              <a:rPr lang="ar-IQ" smtClean="0"/>
              <a:t>‹#›</a:t>
            </a:fld>
            <a:endParaRPr lang="ar-IQ"/>
          </a:p>
        </p:txBody>
      </p:sp>
    </p:spTree>
    <p:extLst>
      <p:ext uri="{BB962C8B-B14F-4D97-AF65-F5344CB8AC3E}">
        <p14:creationId xmlns:p14="http://schemas.microsoft.com/office/powerpoint/2010/main" val="238982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FA005E4-CB16-4ED9-9FE8-7BA2E30443CC}" type="datetime8">
              <a:rPr lang="ar-IQ" smtClean="0"/>
              <a:t>09 آذار، 25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Dr.rabeea znad</a:t>
            </a:r>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12D1DA-E008-4486-8189-D8E7F50FE6DD}" type="slidenum">
              <a:rPr lang="ar-IQ" smtClean="0"/>
              <a:t>‹#›</a:t>
            </a:fld>
            <a:endParaRPr lang="ar-IQ"/>
          </a:p>
        </p:txBody>
      </p:sp>
    </p:spTree>
    <p:extLst>
      <p:ext uri="{BB962C8B-B14F-4D97-AF65-F5344CB8AC3E}">
        <p14:creationId xmlns:p14="http://schemas.microsoft.com/office/powerpoint/2010/main" val="21846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3840" y="1019810"/>
            <a:ext cx="11696700" cy="1631216"/>
          </a:xfrm>
          <a:prstGeom prst="rect">
            <a:avLst/>
          </a:prstGeom>
        </p:spPr>
        <p:txBody>
          <a:bodyPr wrap="square">
            <a:spAutoFit/>
          </a:bodyPr>
          <a:lstStyle/>
          <a:p>
            <a:pPr algn="l"/>
            <a:r>
              <a:rPr lang="en-US" sz="2000" dirty="0">
                <a:latin typeface="Times New Roman" panose="02020603050405020304" pitchFamily="18" charset="0"/>
              </a:rPr>
              <a:t>Faults and Folds commonly occur in the same </a:t>
            </a:r>
            <a:r>
              <a:rPr lang="en-US" sz="2000" dirty="0" err="1">
                <a:latin typeface="Times New Roman" panose="02020603050405020304" pitchFamily="18" charset="0"/>
              </a:rPr>
              <a:t>outcrop.The</a:t>
            </a:r>
            <a:r>
              <a:rPr lang="en-US" sz="2000" dirty="0">
                <a:latin typeface="Times New Roman" panose="02020603050405020304" pitchFamily="18" charset="0"/>
              </a:rPr>
              <a:t> spatial juxtaposition of these structures, one brittle and one ductile, may seem paradoxical at first.</a:t>
            </a:r>
          </a:p>
          <a:p>
            <a:pPr algn="l"/>
            <a:r>
              <a:rPr lang="en-US" sz="2000">
                <a:latin typeface="Times New Roman" panose="02020603050405020304" pitchFamily="18" charset="0"/>
              </a:rPr>
              <a:t> How can </a:t>
            </a:r>
            <a:r>
              <a:rPr lang="en-US" sz="2000" dirty="0">
                <a:latin typeface="Times New Roman" panose="02020603050405020304" pitchFamily="18" charset="0"/>
              </a:rPr>
              <a:t>rock break at the same time that it distorts </a:t>
            </a:r>
            <a:r>
              <a:rPr lang="en-US" sz="2000" dirty="0" err="1">
                <a:latin typeface="Times New Roman" panose="02020603050405020304" pitchFamily="18" charset="0"/>
              </a:rPr>
              <a:t>ductilely</a:t>
            </a:r>
            <a:r>
              <a:rPr lang="en-US" sz="2000" dirty="0">
                <a:latin typeface="Times New Roman" panose="02020603050405020304" pitchFamily="18" charset="0"/>
              </a:rPr>
              <a:t>?</a:t>
            </a:r>
          </a:p>
          <a:p>
            <a:pPr algn="l"/>
            <a:r>
              <a:rPr lang="en-US" sz="2000" dirty="0">
                <a:latin typeface="Times New Roman" panose="02020603050405020304" pitchFamily="18" charset="0"/>
              </a:rPr>
              <a:t>One explanation for the juxtaposition of faults and folds in an outcrop is that these structures formed at different times under different pressure and temperature conditions. </a:t>
            </a:r>
            <a:endParaRPr lang="ar-IQ" sz="2000" dirty="0"/>
          </a:p>
        </p:txBody>
      </p:sp>
      <p:sp>
        <p:nvSpPr>
          <p:cNvPr id="3" name="مستطيل 1"/>
          <p:cNvSpPr/>
          <p:nvPr/>
        </p:nvSpPr>
        <p:spPr>
          <a:xfrm>
            <a:off x="368300" y="2669520"/>
            <a:ext cx="11313160" cy="2554545"/>
          </a:xfrm>
          <a:prstGeom prst="rect">
            <a:avLst/>
          </a:prstGeom>
        </p:spPr>
        <p:txBody>
          <a:bodyPr wrap="square">
            <a:spAutoFit/>
          </a:bodyPr>
          <a:lstStyle/>
          <a:p>
            <a:pPr algn="l"/>
            <a:r>
              <a:rPr lang="en-US" sz="2000" dirty="0">
                <a:latin typeface="Times New Roman" panose="02020603050405020304" pitchFamily="18" charset="0"/>
              </a:rPr>
              <a:t>For example, imagine that the folds</a:t>
            </a:r>
            <a:r>
              <a:rPr lang="en-US" sz="2000" dirty="0"/>
              <a:t> </a:t>
            </a:r>
            <a:r>
              <a:rPr lang="en-US" sz="2000" dirty="0">
                <a:latin typeface="Times New Roman" panose="02020603050405020304" pitchFamily="18" charset="0"/>
              </a:rPr>
              <a:t>formed 500 million years ago at a depth of 15 km in</a:t>
            </a:r>
          </a:p>
          <a:p>
            <a:pPr algn="l"/>
            <a:r>
              <a:rPr lang="en-US" sz="2000" dirty="0">
                <a:latin typeface="Times New Roman" panose="02020603050405020304" pitchFamily="18" charset="0"/>
              </a:rPr>
              <a:t>the crust, but, once formed, the rock body containing the folds was unroofed and moved to shallow </a:t>
            </a:r>
            <a:r>
              <a:rPr lang="en-US" sz="2000" dirty="0" err="1">
                <a:latin typeface="Times New Roman" panose="02020603050405020304" pitchFamily="18" charset="0"/>
              </a:rPr>
              <a:t>depths,where</a:t>
            </a:r>
            <a:r>
              <a:rPr lang="en-US" sz="2000" dirty="0">
                <a:latin typeface="Times New Roman" panose="02020603050405020304" pitchFamily="18" charset="0"/>
              </a:rPr>
              <a:t> a later, and totally separate, deformation event</a:t>
            </a:r>
          </a:p>
          <a:p>
            <a:pPr algn="l"/>
            <a:r>
              <a:rPr lang="en-US" sz="2000" dirty="0">
                <a:latin typeface="Times New Roman" panose="02020603050405020304" pitchFamily="18" charset="0"/>
              </a:rPr>
              <a:t>created brittle faults in the body. Typically, in such examples, the faults cut across the preexisting folds and are not geometrically related to the folds. </a:t>
            </a:r>
          </a:p>
          <a:p>
            <a:pPr algn="l"/>
            <a:r>
              <a:rPr lang="en-US" sz="2000" b="1" u="sng" dirty="0">
                <a:latin typeface="Times New Roman" panose="02020603050405020304" pitchFamily="18" charset="0"/>
              </a:rPr>
              <a:t>But in </a:t>
            </a:r>
            <a:r>
              <a:rPr lang="en-US" sz="2000" dirty="0">
                <a:latin typeface="Times New Roman" panose="02020603050405020304" pitchFamily="18" charset="0"/>
              </a:rPr>
              <a:t>many instances it is clear from the spatial and geometric relation between folds and faults that the two structures formed together during the same deformation event.</a:t>
            </a:r>
          </a:p>
          <a:p>
            <a:pPr algn="l"/>
            <a:r>
              <a:rPr lang="en-US" sz="2000" dirty="0">
                <a:latin typeface="Times New Roman" panose="02020603050405020304" pitchFamily="18" charset="0"/>
              </a:rPr>
              <a:t> Folds that form in association with faults are called </a:t>
            </a:r>
            <a:r>
              <a:rPr lang="en-US" sz="2000" b="1" dirty="0">
                <a:latin typeface="Times New Roman" panose="02020603050405020304" pitchFamily="18" charset="0"/>
              </a:rPr>
              <a:t>fault-related folds</a:t>
            </a:r>
            <a:endParaRPr lang="ar-IQ" sz="2000" dirty="0"/>
          </a:p>
        </p:txBody>
      </p:sp>
      <p:sp>
        <p:nvSpPr>
          <p:cNvPr id="4" name="عنوان فرعي 2"/>
          <p:cNvSpPr txBox="1">
            <a:spLocks/>
          </p:cNvSpPr>
          <p:nvPr/>
        </p:nvSpPr>
        <p:spPr>
          <a:xfrm>
            <a:off x="2516168" y="216044"/>
            <a:ext cx="6705600" cy="685800"/>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rtl="0">
              <a:buNone/>
              <a:defRPr/>
            </a:pPr>
            <a:r>
              <a:rPr lang="en-US" sz="4000" b="1" dirty="0">
                <a:solidFill>
                  <a:schemeClr val="tx1"/>
                </a:solidFill>
              </a:rPr>
              <a:t>Folds –Faults relationship</a:t>
            </a:r>
            <a:r>
              <a:rPr lang="ar-IQ" sz="4000" b="1" dirty="0">
                <a:solidFill>
                  <a:schemeClr val="tx1"/>
                </a:solidFill>
              </a:rPr>
              <a:t>علاقة الطيات بالفوالق </a:t>
            </a:r>
            <a:r>
              <a:rPr lang="en-US" sz="4000" b="1" dirty="0">
                <a:solidFill>
                  <a:schemeClr val="tx1"/>
                </a:solidFill>
              </a:rPr>
              <a:t>   </a:t>
            </a:r>
          </a:p>
        </p:txBody>
      </p:sp>
      <p:sp>
        <p:nvSpPr>
          <p:cNvPr id="5" name="Rectangle 4"/>
          <p:cNvSpPr/>
          <p:nvPr/>
        </p:nvSpPr>
        <p:spPr>
          <a:xfrm>
            <a:off x="365760" y="5273516"/>
            <a:ext cx="12031980" cy="707886"/>
          </a:xfrm>
          <a:prstGeom prst="rect">
            <a:avLst/>
          </a:prstGeom>
        </p:spPr>
        <p:txBody>
          <a:bodyPr wrap="square">
            <a:spAutoFit/>
          </a:bodyPr>
          <a:lstStyle/>
          <a:p>
            <a:pPr algn="l"/>
            <a:r>
              <a:rPr lang="en-US" sz="2000" dirty="0">
                <a:latin typeface="Times New Roman" panose="02020603050405020304" pitchFamily="18" charset="0"/>
              </a:rPr>
              <a:t>Folds divided according to their relationships with faults into the </a:t>
            </a:r>
            <a:r>
              <a:rPr lang="en-US" sz="2000" u="sng" dirty="0">
                <a:latin typeface="Times New Roman" panose="02020603050405020304" pitchFamily="18" charset="0"/>
              </a:rPr>
              <a:t>three main </a:t>
            </a:r>
            <a:r>
              <a:rPr lang="en-US" sz="2000" dirty="0">
                <a:latin typeface="Times New Roman" panose="02020603050405020304" pitchFamily="18" charset="0"/>
              </a:rPr>
              <a:t>parts according to the simultaneity between the folds and the faults:-</a:t>
            </a:r>
            <a:endParaRPr lang="ar-IQ" sz="2000" dirty="0">
              <a:latin typeface="Times New Roman" panose="02020603050405020304" pitchFamily="18" charset="0"/>
            </a:endParaRPr>
          </a:p>
        </p:txBody>
      </p:sp>
      <p:sp>
        <p:nvSpPr>
          <p:cNvPr id="6" name="TextBox 5"/>
          <p:cNvSpPr txBox="1"/>
          <p:nvPr/>
        </p:nvSpPr>
        <p:spPr>
          <a:xfrm>
            <a:off x="9631680" y="216044"/>
            <a:ext cx="1696720" cy="369332"/>
          </a:xfrm>
          <a:prstGeom prst="rect">
            <a:avLst/>
          </a:prstGeom>
          <a:noFill/>
        </p:spPr>
        <p:txBody>
          <a:bodyPr wrap="square" rtlCol="1">
            <a:spAutoFit/>
          </a:bodyPr>
          <a:lstStyle/>
          <a:p>
            <a:r>
              <a:rPr lang="ar-IQ" dirty="0"/>
              <a:t>محاضرة </a:t>
            </a:r>
            <a:r>
              <a:rPr lang="en-US" dirty="0"/>
              <a:t>5</a:t>
            </a:r>
            <a:endParaRPr lang="ar-IQ" dirty="0"/>
          </a:p>
        </p:txBody>
      </p:sp>
      <p:sp>
        <p:nvSpPr>
          <p:cNvPr id="7" name="Date Placeholder 6"/>
          <p:cNvSpPr>
            <a:spLocks noGrp="1"/>
          </p:cNvSpPr>
          <p:nvPr>
            <p:ph type="dt" sz="half" idx="10"/>
          </p:nvPr>
        </p:nvSpPr>
        <p:spPr/>
        <p:txBody>
          <a:bodyPr/>
          <a:lstStyle/>
          <a:p>
            <a:fld id="{AB5F2C87-7E8F-4125-9D04-C5DA97741C88}" type="datetime8">
              <a:rPr lang="ar-IQ" smtClean="0"/>
              <a:t>09 آذار، 25</a:t>
            </a:fld>
            <a:endParaRPr lang="ar-IQ"/>
          </a:p>
        </p:txBody>
      </p:sp>
      <p:sp>
        <p:nvSpPr>
          <p:cNvPr id="8" name="Footer Placeholder 7"/>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5512D1DA-E008-4486-8189-D8E7F50FE6DD}" type="slidenum">
              <a:rPr lang="ar-IQ" smtClean="0"/>
              <a:t>1</a:t>
            </a:fld>
            <a:endParaRPr lang="ar-IQ"/>
          </a:p>
        </p:txBody>
      </p:sp>
    </p:spTree>
    <p:extLst>
      <p:ext uri="{BB962C8B-B14F-4D97-AF65-F5344CB8AC3E}">
        <p14:creationId xmlns:p14="http://schemas.microsoft.com/office/powerpoint/2010/main" val="340008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119" y="2500648"/>
            <a:ext cx="3872345" cy="413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399692"/>
            <a:ext cx="3223685" cy="433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p:cNvSpPr txBox="1">
            <a:spLocks noChangeArrowheads="1"/>
          </p:cNvSpPr>
          <p:nvPr/>
        </p:nvSpPr>
        <p:spPr bwMode="auto">
          <a:xfrm>
            <a:off x="1562081" y="84300"/>
            <a:ext cx="2417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MS PGothic" pitchFamily="34" charset="-128"/>
              </a:defRPr>
            </a:lvl1pPr>
            <a:lvl2pPr>
              <a:defRPr sz="28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000">
                <a:solidFill>
                  <a:schemeClr val="tx1"/>
                </a:solidFill>
                <a:latin typeface="Arial" pitchFamily="34" charset="0"/>
                <a:ea typeface="MS PGothic" pitchFamily="34" charset="-128"/>
              </a:defRPr>
            </a:lvl4pPr>
            <a:lvl5pPr>
              <a:defRPr sz="2000">
                <a:solidFill>
                  <a:schemeClr val="tx1"/>
                </a:solidFill>
                <a:latin typeface="Arial" pitchFamily="34" charset="0"/>
                <a:ea typeface="MS PGothic" pitchFamily="34" charset="-128"/>
              </a:defRPr>
            </a:lvl5pPr>
            <a:lvl6pPr eaLnBrk="0" hangingPunct="0">
              <a:defRPr sz="2000">
                <a:solidFill>
                  <a:schemeClr val="tx1"/>
                </a:solidFill>
                <a:latin typeface="Arial" pitchFamily="34" charset="0"/>
                <a:ea typeface="MS PGothic" pitchFamily="34" charset="-128"/>
              </a:defRPr>
            </a:lvl6pPr>
            <a:lvl7pPr eaLnBrk="0" hangingPunct="0">
              <a:defRPr sz="2000">
                <a:solidFill>
                  <a:schemeClr val="tx1"/>
                </a:solidFill>
                <a:latin typeface="Arial" pitchFamily="34" charset="0"/>
                <a:ea typeface="MS PGothic" pitchFamily="34" charset="-128"/>
              </a:defRPr>
            </a:lvl7pPr>
            <a:lvl8pPr eaLnBrk="0" hangingPunct="0">
              <a:defRPr sz="2000">
                <a:solidFill>
                  <a:schemeClr val="tx1"/>
                </a:solidFill>
                <a:latin typeface="Arial" pitchFamily="34" charset="0"/>
                <a:ea typeface="MS PGothic" pitchFamily="34" charset="-128"/>
              </a:defRPr>
            </a:lvl8pPr>
            <a:lvl9pPr eaLnBrk="0" hangingPunct="0">
              <a:defRPr sz="2000">
                <a:solidFill>
                  <a:schemeClr val="tx1"/>
                </a:solidFill>
                <a:latin typeface="Arial" pitchFamily="34" charset="0"/>
                <a:ea typeface="MS PGothic" pitchFamily="34" charset="-128"/>
              </a:defRPr>
            </a:lvl9pPr>
          </a:lstStyle>
          <a:p>
            <a:pPr eaLnBrk="0" hangingPunct="0"/>
            <a:r>
              <a:rPr lang="en-US" altLang="en-US" sz="2400" dirty="0">
                <a:latin typeface="Comic Sans MS" pitchFamily="66" charset="0"/>
              </a:rPr>
              <a:t>Fault-bend fold</a:t>
            </a:r>
          </a:p>
        </p:txBody>
      </p:sp>
      <p:sp>
        <p:nvSpPr>
          <p:cNvPr id="20486" name="TextBox 8"/>
          <p:cNvSpPr txBox="1">
            <a:spLocks noChangeArrowheads="1"/>
          </p:cNvSpPr>
          <p:nvPr/>
        </p:nvSpPr>
        <p:spPr bwMode="auto">
          <a:xfrm>
            <a:off x="6944032" y="84301"/>
            <a:ext cx="3395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MS PGothic" pitchFamily="34" charset="-128"/>
              </a:defRPr>
            </a:lvl1pPr>
            <a:lvl2pPr>
              <a:defRPr sz="2800">
                <a:solidFill>
                  <a:schemeClr val="tx1"/>
                </a:solidFill>
                <a:latin typeface="Arial" pitchFamily="34" charset="0"/>
                <a:ea typeface="MS PGothic" pitchFamily="34" charset="-128"/>
              </a:defRPr>
            </a:lvl2pPr>
            <a:lvl3pPr>
              <a:defRPr sz="2400">
                <a:solidFill>
                  <a:schemeClr val="tx1"/>
                </a:solidFill>
                <a:latin typeface="Arial" pitchFamily="34" charset="0"/>
                <a:ea typeface="MS PGothic" pitchFamily="34" charset="-128"/>
              </a:defRPr>
            </a:lvl3pPr>
            <a:lvl4pPr>
              <a:defRPr sz="2000">
                <a:solidFill>
                  <a:schemeClr val="tx1"/>
                </a:solidFill>
                <a:latin typeface="Arial" pitchFamily="34" charset="0"/>
                <a:ea typeface="MS PGothic" pitchFamily="34" charset="-128"/>
              </a:defRPr>
            </a:lvl4pPr>
            <a:lvl5pPr>
              <a:defRPr sz="2000">
                <a:solidFill>
                  <a:schemeClr val="tx1"/>
                </a:solidFill>
                <a:latin typeface="Arial" pitchFamily="34" charset="0"/>
                <a:ea typeface="MS PGothic" pitchFamily="34" charset="-128"/>
              </a:defRPr>
            </a:lvl5pPr>
            <a:lvl6pPr eaLnBrk="0" hangingPunct="0">
              <a:defRPr sz="2000">
                <a:solidFill>
                  <a:schemeClr val="tx1"/>
                </a:solidFill>
                <a:latin typeface="Arial" pitchFamily="34" charset="0"/>
                <a:ea typeface="MS PGothic" pitchFamily="34" charset="-128"/>
              </a:defRPr>
            </a:lvl6pPr>
            <a:lvl7pPr eaLnBrk="0" hangingPunct="0">
              <a:defRPr sz="2000">
                <a:solidFill>
                  <a:schemeClr val="tx1"/>
                </a:solidFill>
                <a:latin typeface="Arial" pitchFamily="34" charset="0"/>
                <a:ea typeface="MS PGothic" pitchFamily="34" charset="-128"/>
              </a:defRPr>
            </a:lvl7pPr>
            <a:lvl8pPr eaLnBrk="0" hangingPunct="0">
              <a:defRPr sz="2000">
                <a:solidFill>
                  <a:schemeClr val="tx1"/>
                </a:solidFill>
                <a:latin typeface="Arial" pitchFamily="34" charset="0"/>
                <a:ea typeface="MS PGothic" pitchFamily="34" charset="-128"/>
              </a:defRPr>
            </a:lvl8pPr>
            <a:lvl9pPr eaLnBrk="0" hangingPunct="0">
              <a:defRPr sz="2000">
                <a:solidFill>
                  <a:schemeClr val="tx1"/>
                </a:solidFill>
                <a:latin typeface="Arial" pitchFamily="34" charset="0"/>
                <a:ea typeface="MS PGothic" pitchFamily="34" charset="-128"/>
              </a:defRPr>
            </a:lvl9pPr>
          </a:lstStyle>
          <a:p>
            <a:pPr eaLnBrk="0" hangingPunct="0"/>
            <a:r>
              <a:rPr lang="en-US" altLang="en-US" sz="2400" dirty="0">
                <a:latin typeface="Comic Sans MS" pitchFamily="66" charset="0"/>
              </a:rPr>
              <a:t>Fault-propagation fold</a:t>
            </a:r>
          </a:p>
        </p:txBody>
      </p:sp>
      <p:sp>
        <p:nvSpPr>
          <p:cNvPr id="2" name="Rectangle 1"/>
          <p:cNvSpPr/>
          <p:nvPr/>
        </p:nvSpPr>
        <p:spPr>
          <a:xfrm>
            <a:off x="6578994" y="1225081"/>
            <a:ext cx="4185997" cy="646331"/>
          </a:xfrm>
          <a:prstGeom prst="rect">
            <a:avLst/>
          </a:prstGeom>
        </p:spPr>
        <p:txBody>
          <a:bodyPr wrap="square">
            <a:spAutoFit/>
          </a:bodyPr>
          <a:lstStyle/>
          <a:p>
            <a:pPr algn="l" eaLnBrk="0" hangingPunct="0">
              <a:spcBef>
                <a:spcPct val="50000"/>
              </a:spcBef>
              <a:buFontTx/>
              <a:buChar char="-"/>
            </a:pPr>
            <a:r>
              <a:rPr lang="en-US" altLang="en-US" b="1" dirty="0"/>
              <a:t>-fault slip is </a:t>
            </a:r>
            <a:r>
              <a:rPr lang="en-US" altLang="en-US" b="1" i="1" dirty="0"/>
              <a:t>not</a:t>
            </a:r>
            <a:r>
              <a:rPr lang="en-US" altLang="en-US" b="1" dirty="0"/>
              <a:t> conserved. </a:t>
            </a:r>
            <a:r>
              <a:rPr lang="en-US" altLang="en-US" b="1" u="sng" dirty="0"/>
              <a:t>Fault displacement is taken up by folding</a:t>
            </a:r>
          </a:p>
        </p:txBody>
      </p:sp>
      <p:sp>
        <p:nvSpPr>
          <p:cNvPr id="3" name="Rectangle 2"/>
          <p:cNvSpPr/>
          <p:nvPr/>
        </p:nvSpPr>
        <p:spPr>
          <a:xfrm>
            <a:off x="688780" y="1454718"/>
            <a:ext cx="3989810" cy="369332"/>
          </a:xfrm>
          <a:prstGeom prst="rect">
            <a:avLst/>
          </a:prstGeom>
        </p:spPr>
        <p:txBody>
          <a:bodyPr wrap="none">
            <a:spAutoFit/>
          </a:bodyPr>
          <a:lstStyle/>
          <a:p>
            <a:pPr eaLnBrk="0" hangingPunct="0">
              <a:spcBef>
                <a:spcPct val="50000"/>
              </a:spcBef>
              <a:buFontTx/>
              <a:buChar char="-"/>
              <a:defRPr/>
            </a:pPr>
            <a:r>
              <a:rPr lang="en-US" altLang="en-US" b="1" dirty="0">
                <a:ea typeface="ＭＳ Ｐゴシック" pitchFamily="34" charset="-128"/>
              </a:rPr>
              <a:t>-</a:t>
            </a:r>
            <a:r>
              <a:rPr lang="en-US" altLang="en-US" b="1" dirty="0" err="1">
                <a:ea typeface="ＭＳ Ｐゴシック" pitchFamily="34" charset="-128"/>
              </a:rPr>
              <a:t>throughgoing</a:t>
            </a:r>
            <a:r>
              <a:rPr lang="en-US" altLang="en-US" b="1" dirty="0">
                <a:ea typeface="ＭＳ Ｐゴシック" pitchFamily="34" charset="-128"/>
              </a:rPr>
              <a:t> faults - slip is conserved.</a:t>
            </a:r>
          </a:p>
        </p:txBody>
      </p:sp>
      <p:sp>
        <p:nvSpPr>
          <p:cNvPr id="5" name="Rectangle 4"/>
          <p:cNvSpPr/>
          <p:nvPr/>
        </p:nvSpPr>
        <p:spPr>
          <a:xfrm>
            <a:off x="703119" y="1812612"/>
            <a:ext cx="5697681" cy="646331"/>
          </a:xfrm>
          <a:prstGeom prst="rect">
            <a:avLst/>
          </a:prstGeom>
        </p:spPr>
        <p:txBody>
          <a:bodyPr wrap="square">
            <a:spAutoFit/>
          </a:bodyPr>
          <a:lstStyle/>
          <a:p>
            <a:pPr algn="l" eaLnBrk="0" hangingPunct="0">
              <a:spcBef>
                <a:spcPct val="50000"/>
              </a:spcBef>
              <a:buFontTx/>
              <a:buChar char="-"/>
              <a:defRPr/>
            </a:pPr>
            <a:r>
              <a:rPr lang="en-US" altLang="en-US" b="1" dirty="0">
                <a:ea typeface="ＭＳ Ｐゴシック" pitchFamily="34" charset="-128"/>
              </a:rPr>
              <a:t>-Fold amplitude is determined by the thickness above the lower hanging wall flat.</a:t>
            </a:r>
          </a:p>
        </p:txBody>
      </p:sp>
      <p:sp>
        <p:nvSpPr>
          <p:cNvPr id="6" name="Rectangle 5"/>
          <p:cNvSpPr/>
          <p:nvPr/>
        </p:nvSpPr>
        <p:spPr>
          <a:xfrm>
            <a:off x="6578994" y="584389"/>
            <a:ext cx="5337454" cy="646331"/>
          </a:xfrm>
          <a:prstGeom prst="rect">
            <a:avLst/>
          </a:prstGeom>
        </p:spPr>
        <p:txBody>
          <a:bodyPr wrap="square">
            <a:spAutoFit/>
          </a:bodyPr>
          <a:lstStyle/>
          <a:p>
            <a:pPr algn="l"/>
            <a:r>
              <a:rPr lang="en-US" dirty="0"/>
              <a:t>-Fault-propagation folds are generally more asymmetric than fault-bend folds.</a:t>
            </a:r>
            <a:endParaRPr lang="ar-IQ" dirty="0"/>
          </a:p>
        </p:txBody>
      </p:sp>
      <p:sp>
        <p:nvSpPr>
          <p:cNvPr id="4" name="عنصر نائب للتاريخ 3">
            <a:extLst>
              <a:ext uri="{FF2B5EF4-FFF2-40B4-BE49-F238E27FC236}">
                <a16:creationId xmlns:a16="http://schemas.microsoft.com/office/drawing/2014/main" id="{ECC8DA28-5CA7-AF71-53A1-7231A4EC1722}"/>
              </a:ext>
            </a:extLst>
          </p:cNvPr>
          <p:cNvSpPr>
            <a:spLocks noGrp="1"/>
          </p:cNvSpPr>
          <p:nvPr>
            <p:ph type="dt" sz="half" idx="10"/>
          </p:nvPr>
        </p:nvSpPr>
        <p:spPr/>
        <p:txBody>
          <a:bodyPr/>
          <a:lstStyle/>
          <a:p>
            <a:fld id="{BAA162BD-BA5C-4D22-AAA0-60E7D75922C6}" type="datetime8">
              <a:rPr lang="ar-IQ" smtClean="0"/>
              <a:t>09 آذار، 25</a:t>
            </a:fld>
            <a:endParaRPr lang="ar-IQ"/>
          </a:p>
        </p:txBody>
      </p:sp>
      <p:sp>
        <p:nvSpPr>
          <p:cNvPr id="7" name="عنصر نائب للتذييل 6">
            <a:extLst>
              <a:ext uri="{FF2B5EF4-FFF2-40B4-BE49-F238E27FC236}">
                <a16:creationId xmlns:a16="http://schemas.microsoft.com/office/drawing/2014/main" id="{EFD12E85-97B2-D60D-AD8A-1CFBAEEDA826}"/>
              </a:ext>
            </a:extLst>
          </p:cNvPr>
          <p:cNvSpPr>
            <a:spLocks noGrp="1"/>
          </p:cNvSpPr>
          <p:nvPr>
            <p:ph type="ftr" sz="quarter" idx="11"/>
          </p:nvPr>
        </p:nvSpPr>
        <p:spPr/>
        <p:txBody>
          <a:bodyPr/>
          <a:lstStyle/>
          <a:p>
            <a:r>
              <a:rPr lang="en-US"/>
              <a:t>Dr.rabeea znad</a:t>
            </a:r>
            <a:endParaRPr lang="ar-IQ"/>
          </a:p>
        </p:txBody>
      </p:sp>
      <p:sp>
        <p:nvSpPr>
          <p:cNvPr id="8" name="عنصر نائب لرقم الشريحة 7">
            <a:extLst>
              <a:ext uri="{FF2B5EF4-FFF2-40B4-BE49-F238E27FC236}">
                <a16:creationId xmlns:a16="http://schemas.microsoft.com/office/drawing/2014/main" id="{9472568B-BB93-0C5C-B4E9-C71DD1D0A82F}"/>
              </a:ext>
            </a:extLst>
          </p:cNvPr>
          <p:cNvSpPr>
            <a:spLocks noGrp="1"/>
          </p:cNvSpPr>
          <p:nvPr>
            <p:ph type="sldNum" sz="quarter" idx="12"/>
          </p:nvPr>
        </p:nvSpPr>
        <p:spPr/>
        <p:txBody>
          <a:bodyPr/>
          <a:lstStyle/>
          <a:p>
            <a:fld id="{5512D1DA-E008-4486-8189-D8E7F50FE6DD}" type="slidenum">
              <a:rPr lang="ar-IQ" smtClean="0"/>
              <a:t>10</a:t>
            </a:fld>
            <a:endParaRPr lang="ar-IQ"/>
          </a:p>
        </p:txBody>
      </p:sp>
    </p:spTree>
    <p:extLst>
      <p:ext uri="{BB962C8B-B14F-4D97-AF65-F5344CB8AC3E}">
        <p14:creationId xmlns:p14="http://schemas.microsoft.com/office/powerpoint/2010/main" val="227778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170" y="196632"/>
            <a:ext cx="11917680" cy="2554545"/>
          </a:xfrm>
          <a:prstGeom prst="rect">
            <a:avLst/>
          </a:prstGeom>
        </p:spPr>
        <p:txBody>
          <a:bodyPr wrap="square">
            <a:spAutoFit/>
          </a:bodyPr>
          <a:lstStyle/>
          <a:p>
            <a:pPr algn="l"/>
            <a:r>
              <a:rPr lang="en-US" sz="2000" b="1" dirty="0">
                <a:latin typeface="Times New Roman" panose="02020603050405020304" pitchFamily="18" charset="0"/>
              </a:rPr>
              <a:t>1- Pre-Faulting Folds: </a:t>
            </a:r>
          </a:p>
          <a:p>
            <a:pPr algn="l"/>
            <a:r>
              <a:rPr lang="en-US" sz="2000" dirty="0">
                <a:latin typeface="Times New Roman" panose="02020603050405020304" pitchFamily="18" charset="0"/>
              </a:rPr>
              <a:t>These folds result from the buckling of a stratified sequence, initially the layers bend, without rupturing, to form an open anticline syncline pair (Fig. a). The folds tighten and become more asymmetric as folding progresses. Eventually, strain can no longer be accommodated by folding alone, and rupturing produces a thrust fault that breaks through the overturning limb (the “forelimb”) of the anticline. Because the thrust cuts through the limb of an already formed fold, it is called </a:t>
            </a:r>
            <a:r>
              <a:rPr lang="en-US" sz="2000" b="1" dirty="0">
                <a:latin typeface="Times New Roman" panose="02020603050405020304" pitchFamily="18" charset="0"/>
              </a:rPr>
              <a:t>break thrust</a:t>
            </a:r>
            <a:r>
              <a:rPr lang="en-US" sz="2000" dirty="0">
                <a:latin typeface="Times New Roman" panose="02020603050405020304" pitchFamily="18" charset="0"/>
              </a:rPr>
              <a:t> (Fig. b). Note that a break thrust develops after folding. After a break thrust has ruptured the forelimb of an asymmetric anticline, it displaces the anticline of the hanging wall to the foreland, relative to the syncline of the footwall. This fold is called also </a:t>
            </a:r>
            <a:r>
              <a:rPr lang="en-US" sz="2000" b="1" u="sng" dirty="0">
                <a:latin typeface="Times New Roman" panose="02020603050405020304" pitchFamily="18" charset="0"/>
              </a:rPr>
              <a:t>Fault–Inception Fold.</a:t>
            </a:r>
            <a:r>
              <a:rPr lang="en-US" sz="2000" b="1" u="sng" dirty="0">
                <a:cs typeface="+mj-cs"/>
              </a:rPr>
              <a:t> </a:t>
            </a:r>
            <a:endParaRPr lang="ar-IQ" sz="2000" b="1" u="sng" dirty="0">
              <a:cs typeface="+mj-cs"/>
            </a:endParaRPr>
          </a:p>
        </p:txBody>
      </p:sp>
      <p:sp>
        <p:nvSpPr>
          <p:cNvPr id="4" name="Rectangle 3"/>
          <p:cNvSpPr/>
          <p:nvPr/>
        </p:nvSpPr>
        <p:spPr>
          <a:xfrm>
            <a:off x="819150" y="3726180"/>
            <a:ext cx="5627370" cy="923330"/>
          </a:xfrm>
          <a:prstGeom prst="rect">
            <a:avLst/>
          </a:prstGeom>
        </p:spPr>
        <p:txBody>
          <a:bodyPr wrap="square">
            <a:spAutoFit/>
          </a:bodyPr>
          <a:lstStyle/>
          <a:p>
            <a:pPr algn="l"/>
            <a:r>
              <a:rPr lang="en-US" b="1" dirty="0"/>
              <a:t>Formation of break-thrust fold, </a:t>
            </a:r>
            <a:endParaRPr lang="en-US" dirty="0"/>
          </a:p>
          <a:p>
            <a:pPr algn="l"/>
            <a:r>
              <a:rPr lang="en-US" b="1" dirty="0"/>
              <a:t>(a) An asymmetric fold begins to form and tighten. </a:t>
            </a:r>
            <a:endParaRPr lang="en-US" dirty="0"/>
          </a:p>
          <a:p>
            <a:pPr algn="l"/>
            <a:r>
              <a:rPr lang="en-US" b="1" dirty="0"/>
              <a:t>(b) Eventually, a fault break through the fold‘s forelimb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690" y="2965133"/>
            <a:ext cx="32766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89470" y="3429000"/>
            <a:ext cx="354330" cy="369332"/>
          </a:xfrm>
          <a:prstGeom prst="rect">
            <a:avLst/>
          </a:prstGeom>
          <a:noFill/>
        </p:spPr>
        <p:txBody>
          <a:bodyPr wrap="square" rtlCol="1">
            <a:spAutoFit/>
          </a:bodyPr>
          <a:lstStyle/>
          <a:p>
            <a:r>
              <a:rPr lang="en-US" dirty="0"/>
              <a:t>a</a:t>
            </a:r>
            <a:endParaRPr lang="ar-IQ" dirty="0"/>
          </a:p>
        </p:txBody>
      </p:sp>
      <p:sp>
        <p:nvSpPr>
          <p:cNvPr id="6" name="TextBox 5"/>
          <p:cNvSpPr txBox="1"/>
          <p:nvPr/>
        </p:nvSpPr>
        <p:spPr>
          <a:xfrm>
            <a:off x="7235190" y="4823460"/>
            <a:ext cx="365760" cy="365760"/>
          </a:xfrm>
          <a:prstGeom prst="rect">
            <a:avLst/>
          </a:prstGeom>
          <a:noFill/>
        </p:spPr>
        <p:txBody>
          <a:bodyPr wrap="square" rtlCol="1">
            <a:spAutoFit/>
          </a:bodyPr>
          <a:lstStyle/>
          <a:p>
            <a:r>
              <a:rPr lang="en-US" dirty="0"/>
              <a:t>b</a:t>
            </a:r>
            <a:endParaRPr lang="ar-IQ" dirty="0"/>
          </a:p>
        </p:txBody>
      </p:sp>
      <p:sp>
        <p:nvSpPr>
          <p:cNvPr id="7" name="TextBox 6"/>
          <p:cNvSpPr txBox="1"/>
          <p:nvPr/>
        </p:nvSpPr>
        <p:spPr>
          <a:xfrm>
            <a:off x="7806690" y="3223260"/>
            <a:ext cx="1154430" cy="369332"/>
          </a:xfrm>
          <a:prstGeom prst="rect">
            <a:avLst/>
          </a:prstGeom>
          <a:noFill/>
        </p:spPr>
        <p:txBody>
          <a:bodyPr wrap="square" rtlCol="1">
            <a:spAutoFit/>
          </a:bodyPr>
          <a:lstStyle/>
          <a:p>
            <a:r>
              <a:rPr lang="en-US" dirty="0"/>
              <a:t>forelimb</a:t>
            </a:r>
            <a:endParaRPr lang="ar-IQ" dirty="0"/>
          </a:p>
        </p:txBody>
      </p:sp>
      <p:sp>
        <p:nvSpPr>
          <p:cNvPr id="8" name="TextBox 7"/>
          <p:cNvSpPr txBox="1"/>
          <p:nvPr/>
        </p:nvSpPr>
        <p:spPr>
          <a:xfrm>
            <a:off x="10218420" y="3006090"/>
            <a:ext cx="1280160" cy="369332"/>
          </a:xfrm>
          <a:prstGeom prst="rect">
            <a:avLst/>
          </a:prstGeom>
          <a:noFill/>
        </p:spPr>
        <p:txBody>
          <a:bodyPr wrap="square" rtlCol="1">
            <a:spAutoFit/>
          </a:bodyPr>
          <a:lstStyle/>
          <a:p>
            <a:r>
              <a:rPr lang="en-US" dirty="0"/>
              <a:t>Back limb</a:t>
            </a:r>
            <a:endParaRPr lang="ar-IQ" dirty="0"/>
          </a:p>
        </p:txBody>
      </p:sp>
      <p:sp>
        <p:nvSpPr>
          <p:cNvPr id="9" name="Right Arrow 8"/>
          <p:cNvSpPr/>
          <p:nvPr/>
        </p:nvSpPr>
        <p:spPr>
          <a:xfrm>
            <a:off x="7052310" y="3867805"/>
            <a:ext cx="537210" cy="318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ight Arrow 9"/>
          <p:cNvSpPr/>
          <p:nvPr/>
        </p:nvSpPr>
        <p:spPr>
          <a:xfrm rot="10800000">
            <a:off x="11083290" y="3867805"/>
            <a:ext cx="529590" cy="318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Date Placeholder 10"/>
          <p:cNvSpPr>
            <a:spLocks noGrp="1"/>
          </p:cNvSpPr>
          <p:nvPr>
            <p:ph type="dt" sz="half" idx="10"/>
          </p:nvPr>
        </p:nvSpPr>
        <p:spPr/>
        <p:txBody>
          <a:bodyPr/>
          <a:lstStyle/>
          <a:p>
            <a:fld id="{B14E7EA7-6354-4353-8B4C-A2E961B59905}" type="datetime8">
              <a:rPr lang="ar-IQ" smtClean="0"/>
              <a:t>09 آذار، 25</a:t>
            </a:fld>
            <a:endParaRPr lang="ar-IQ"/>
          </a:p>
        </p:txBody>
      </p:sp>
      <p:sp>
        <p:nvSpPr>
          <p:cNvPr id="12" name="Footer Placeholder 11"/>
          <p:cNvSpPr>
            <a:spLocks noGrp="1"/>
          </p:cNvSpPr>
          <p:nvPr>
            <p:ph type="ftr" sz="quarter" idx="11"/>
          </p:nvPr>
        </p:nvSpPr>
        <p:spPr/>
        <p:txBody>
          <a:bodyPr/>
          <a:lstStyle/>
          <a:p>
            <a:r>
              <a:rPr lang="en-US"/>
              <a:t>Dr.rabeea znad</a:t>
            </a:r>
            <a:endParaRPr lang="ar-IQ"/>
          </a:p>
        </p:txBody>
      </p:sp>
      <p:sp>
        <p:nvSpPr>
          <p:cNvPr id="13" name="Slide Number Placeholder 12"/>
          <p:cNvSpPr>
            <a:spLocks noGrp="1"/>
          </p:cNvSpPr>
          <p:nvPr>
            <p:ph type="sldNum" sz="quarter" idx="12"/>
          </p:nvPr>
        </p:nvSpPr>
        <p:spPr/>
        <p:txBody>
          <a:bodyPr/>
          <a:lstStyle/>
          <a:p>
            <a:fld id="{5512D1DA-E008-4486-8189-D8E7F50FE6DD}" type="slidenum">
              <a:rPr lang="ar-IQ" smtClean="0"/>
              <a:t>2</a:t>
            </a:fld>
            <a:endParaRPr lang="ar-IQ"/>
          </a:p>
        </p:txBody>
      </p:sp>
    </p:spTree>
    <p:extLst>
      <p:ext uri="{BB962C8B-B14F-4D97-AF65-F5344CB8AC3E}">
        <p14:creationId xmlns:p14="http://schemas.microsoft.com/office/powerpoint/2010/main" val="360901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230" y="330399"/>
            <a:ext cx="11418570" cy="1631216"/>
          </a:xfrm>
          <a:prstGeom prst="rect">
            <a:avLst/>
          </a:prstGeom>
        </p:spPr>
        <p:txBody>
          <a:bodyPr wrap="square">
            <a:spAutoFit/>
          </a:bodyPr>
          <a:lstStyle/>
          <a:p>
            <a:pPr algn="l"/>
            <a:r>
              <a:rPr lang="en-US" sz="2000" b="1" dirty="0">
                <a:latin typeface="Times New Roman" panose="02020603050405020304" pitchFamily="18" charset="0"/>
              </a:rPr>
              <a:t>2- </a:t>
            </a:r>
            <a:r>
              <a:rPr lang="en-US" sz="2000" b="1" dirty="0" err="1">
                <a:latin typeface="Times New Roman" panose="02020603050405020304" pitchFamily="18" charset="0"/>
              </a:rPr>
              <a:t>Syn</a:t>
            </a:r>
            <a:r>
              <a:rPr lang="en-US" sz="2000" b="1" dirty="0">
                <a:latin typeface="Times New Roman" panose="02020603050405020304" pitchFamily="18" charset="0"/>
              </a:rPr>
              <a:t>-Faulting Folds: </a:t>
            </a:r>
          </a:p>
          <a:p>
            <a:pPr algn="l"/>
            <a:r>
              <a:rPr lang="en-US" sz="2000" b="1" dirty="0">
                <a:latin typeface="Times New Roman" panose="02020603050405020304" pitchFamily="18" charset="0"/>
              </a:rPr>
              <a:t>A- Fault-propagation folding</a:t>
            </a:r>
            <a:r>
              <a:rPr lang="en-US" sz="2000" dirty="0">
                <a:latin typeface="Times New Roman" panose="02020603050405020304" pitchFamily="18" charset="0"/>
              </a:rPr>
              <a:t>: the folding develops just in advance of the tip of a ramp as the ramp propagates up dip. Such folds develop concurrently with thrust development. The deformation is only in the hanging wall and there is no deformation in the foot wall. Fault-propagation fold is asymmetric and verge in the direction of thrusting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40" y="3467100"/>
            <a:ext cx="62903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0540" y="3429000"/>
            <a:ext cx="4027170" cy="923330"/>
          </a:xfrm>
          <a:prstGeom prst="rect">
            <a:avLst/>
          </a:prstGeom>
        </p:spPr>
        <p:txBody>
          <a:bodyPr wrap="square">
            <a:spAutoFit/>
          </a:bodyPr>
          <a:lstStyle/>
          <a:p>
            <a:r>
              <a:rPr lang="en-US" b="1" dirty="0"/>
              <a:t>Cross-sectional model showing a simple fault-propagation fold. The dashed lines are the traces of axial surfaces </a:t>
            </a:r>
            <a:endParaRPr lang="ar-IQ" dirty="0"/>
          </a:p>
        </p:txBody>
      </p:sp>
      <p:sp>
        <p:nvSpPr>
          <p:cNvPr id="4" name="Date Placeholder 3"/>
          <p:cNvSpPr>
            <a:spLocks noGrp="1"/>
          </p:cNvSpPr>
          <p:nvPr>
            <p:ph type="dt" sz="half" idx="10"/>
          </p:nvPr>
        </p:nvSpPr>
        <p:spPr/>
        <p:txBody>
          <a:bodyPr/>
          <a:lstStyle/>
          <a:p>
            <a:fld id="{1B1519FA-68C9-429A-AD0F-ECB19480D003}" type="datetime8">
              <a:rPr lang="ar-IQ" smtClean="0"/>
              <a:t>09 آذار، 25</a:t>
            </a:fld>
            <a:endParaRPr lang="ar-IQ"/>
          </a:p>
        </p:txBody>
      </p:sp>
      <p:sp>
        <p:nvSpPr>
          <p:cNvPr id="5" name="Footer Placeholder 4"/>
          <p:cNvSpPr>
            <a:spLocks noGrp="1"/>
          </p:cNvSpPr>
          <p:nvPr>
            <p:ph type="ftr" sz="quarter" idx="11"/>
          </p:nvPr>
        </p:nvSpPr>
        <p:spPr/>
        <p:txBody>
          <a:bodyPr/>
          <a:lstStyle/>
          <a:p>
            <a:r>
              <a:rPr lang="en-US"/>
              <a:t>Dr.rabeea znad</a:t>
            </a:r>
            <a:endParaRPr lang="ar-IQ"/>
          </a:p>
        </p:txBody>
      </p:sp>
      <p:sp>
        <p:nvSpPr>
          <p:cNvPr id="6" name="Slide Number Placeholder 5"/>
          <p:cNvSpPr>
            <a:spLocks noGrp="1"/>
          </p:cNvSpPr>
          <p:nvPr>
            <p:ph type="sldNum" sz="quarter" idx="12"/>
          </p:nvPr>
        </p:nvSpPr>
        <p:spPr/>
        <p:txBody>
          <a:bodyPr/>
          <a:lstStyle/>
          <a:p>
            <a:fld id="{5512D1DA-E008-4486-8189-D8E7F50FE6DD}" type="slidenum">
              <a:rPr lang="ar-IQ" smtClean="0"/>
              <a:t>3</a:t>
            </a:fld>
            <a:endParaRPr lang="ar-IQ"/>
          </a:p>
        </p:txBody>
      </p:sp>
    </p:spTree>
    <p:extLst>
      <p:ext uri="{BB962C8B-B14F-4D97-AF65-F5344CB8AC3E}">
        <p14:creationId xmlns:p14="http://schemas.microsoft.com/office/powerpoint/2010/main" val="188739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32" t="21825" r="8737" b="8929"/>
          <a:stretch/>
        </p:blipFill>
        <p:spPr bwMode="auto">
          <a:xfrm>
            <a:off x="936351" y="880111"/>
            <a:ext cx="9663279" cy="57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76331" y="6225721"/>
            <a:ext cx="1240792" cy="362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9A38B3C-E4B6-48EC-82D0-8CAE865ECB65}" type="datetime8">
              <a:rPr lang="ar-IQ" smtClean="0"/>
              <a:t>09 آذار، 25</a:t>
            </a:fld>
            <a:endParaRPr lang="ar-IQ"/>
          </a:p>
        </p:txBody>
      </p:sp>
      <p:sp>
        <p:nvSpPr>
          <p:cNvPr id="4" name="Footer Placeholder 3"/>
          <p:cNvSpPr>
            <a:spLocks noGrp="1"/>
          </p:cNvSpPr>
          <p:nvPr>
            <p:ph type="ftr" sz="quarter" idx="11"/>
          </p:nvPr>
        </p:nvSpPr>
        <p:spPr/>
        <p:txBody>
          <a:bodyPr/>
          <a:lstStyle/>
          <a:p>
            <a:r>
              <a:rPr lang="en-US"/>
              <a:t>Dr.rabeea znad</a:t>
            </a:r>
            <a:endParaRPr lang="ar-IQ"/>
          </a:p>
        </p:txBody>
      </p:sp>
      <p:sp>
        <p:nvSpPr>
          <p:cNvPr id="5" name="Slide Number Placeholder 4"/>
          <p:cNvSpPr>
            <a:spLocks noGrp="1"/>
          </p:cNvSpPr>
          <p:nvPr>
            <p:ph type="sldNum" sz="quarter" idx="12"/>
          </p:nvPr>
        </p:nvSpPr>
        <p:spPr>
          <a:xfrm>
            <a:off x="575310" y="6527800"/>
            <a:ext cx="2743200" cy="365125"/>
          </a:xfrm>
        </p:spPr>
        <p:txBody>
          <a:bodyPr/>
          <a:lstStyle/>
          <a:p>
            <a:fld id="{5512D1DA-E008-4486-8189-D8E7F50FE6DD}" type="slidenum">
              <a:rPr lang="ar-IQ" smtClean="0"/>
              <a:t>4</a:t>
            </a:fld>
            <a:endParaRPr lang="ar-IQ"/>
          </a:p>
        </p:txBody>
      </p:sp>
    </p:spTree>
    <p:extLst>
      <p:ext uri="{BB962C8B-B14F-4D97-AF65-F5344CB8AC3E}">
        <p14:creationId xmlns:p14="http://schemas.microsoft.com/office/powerpoint/2010/main" val="255174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790" y="-135552"/>
            <a:ext cx="11753850" cy="1969770"/>
          </a:xfrm>
          <a:prstGeom prst="rect">
            <a:avLst/>
          </a:prstGeom>
        </p:spPr>
        <p:txBody>
          <a:bodyPr wrap="square">
            <a:spAutoFit/>
          </a:bodyPr>
          <a:lstStyle/>
          <a:p>
            <a:pPr algn="l"/>
            <a:endParaRPr lang="ar-IQ" dirty="0"/>
          </a:p>
          <a:p>
            <a:pPr algn="l"/>
            <a:r>
              <a:rPr lang="en-US" sz="2400" dirty="0">
                <a:latin typeface="Times New Roman" panose="02020603050405020304" pitchFamily="18" charset="0"/>
              </a:rPr>
              <a:t>Detachment Fold</a:t>
            </a:r>
            <a:r>
              <a:rPr lang="en-US" sz="2000" dirty="0">
                <a:latin typeface="Times New Roman" panose="02020603050405020304" pitchFamily="18" charset="0"/>
              </a:rPr>
              <a:t>: </a:t>
            </a:r>
          </a:p>
          <a:p>
            <a:pPr algn="l"/>
            <a:r>
              <a:rPr lang="en-US" sz="2000" dirty="0">
                <a:latin typeface="Times New Roman" panose="02020603050405020304" pitchFamily="18" charset="0"/>
              </a:rPr>
              <a:t>Detachment Folds are folds developed above a detachment or bedding parallel thrust (i.e. the thrust is a flat and the folding does not require a ramp). Detachment folds require a ductile </a:t>
            </a:r>
            <a:r>
              <a:rPr lang="en-US" sz="2000" dirty="0" err="1">
                <a:latin typeface="Times New Roman" panose="02020603050405020304" pitchFamily="18" charset="0"/>
              </a:rPr>
              <a:t>decollement</a:t>
            </a:r>
            <a:r>
              <a:rPr lang="en-US" sz="2000" dirty="0">
                <a:latin typeface="Times New Roman" panose="02020603050405020304" pitchFamily="18" charset="0"/>
              </a:rPr>
              <a:t> layer (e.g. salt or shale) which can infill the space generated at the base of the fold. Detachment folds are rootless and commonly disharmonic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00" y="1855234"/>
            <a:ext cx="3128950" cy="204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نتيجة بحث الصور عن ‪detachment 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21" y="4355062"/>
            <a:ext cx="6946619" cy="2346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523" t="38990" r="43680" b="14185"/>
          <a:stretch/>
        </p:blipFill>
        <p:spPr bwMode="auto">
          <a:xfrm>
            <a:off x="7155063" y="2744034"/>
            <a:ext cx="4434957" cy="360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872A1F9-28EA-45DF-BB04-39A05CB59DBB}" type="datetime8">
              <a:rPr lang="ar-IQ" smtClean="0"/>
              <a:t>09 آذار، 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5" name="Slide Number Placeholder 4"/>
          <p:cNvSpPr>
            <a:spLocks noGrp="1"/>
          </p:cNvSpPr>
          <p:nvPr>
            <p:ph type="sldNum" sz="quarter" idx="12"/>
          </p:nvPr>
        </p:nvSpPr>
        <p:spPr/>
        <p:txBody>
          <a:bodyPr/>
          <a:lstStyle/>
          <a:p>
            <a:fld id="{5512D1DA-E008-4486-8189-D8E7F50FE6DD}" type="slidenum">
              <a:rPr lang="ar-IQ" smtClean="0"/>
              <a:t>5</a:t>
            </a:fld>
            <a:endParaRPr lang="ar-IQ"/>
          </a:p>
        </p:txBody>
      </p:sp>
    </p:spTree>
    <p:extLst>
      <p:ext uri="{BB962C8B-B14F-4D97-AF65-F5344CB8AC3E}">
        <p14:creationId xmlns:p14="http://schemas.microsoft.com/office/powerpoint/2010/main" val="304870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 y="123319"/>
            <a:ext cx="12321540" cy="1200329"/>
          </a:xfrm>
          <a:prstGeom prst="rect">
            <a:avLst/>
          </a:prstGeom>
        </p:spPr>
        <p:txBody>
          <a:bodyPr wrap="square">
            <a:spAutoFit/>
          </a:bodyPr>
          <a:lstStyle/>
          <a:p>
            <a:pPr algn="l" rtl="0"/>
            <a:r>
              <a:rPr lang="en-US" b="1" dirty="0"/>
              <a:t>Drape Fold</a:t>
            </a:r>
            <a:r>
              <a:rPr lang="en-US" dirty="0"/>
              <a:t>: This fold formed when steeply dipping faults in the basement reactivated, causing differential movement of basement blocks. This movement forces the overlying layer of sedimentary rocks to passively bend into a fold that drapes over the edge of the basement block. Fault-related folds that form in this way are called drape folds or forced folds . </a:t>
            </a:r>
            <a:r>
              <a:rPr lang="en-US" dirty="0" err="1"/>
              <a:t>Kinematically</a:t>
            </a:r>
            <a:r>
              <a:rPr lang="en-US" dirty="0"/>
              <a:t> , they are fault propagation folds, but they are given a separate name to emphasize their unique tectonic setting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1393837"/>
            <a:ext cx="4197667" cy="188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2870" y="3651796"/>
            <a:ext cx="11864340" cy="646331"/>
          </a:xfrm>
          <a:prstGeom prst="rect">
            <a:avLst/>
          </a:prstGeom>
        </p:spPr>
        <p:txBody>
          <a:bodyPr wrap="square">
            <a:spAutoFit/>
          </a:bodyPr>
          <a:lstStyle/>
          <a:p>
            <a:pPr algn="l"/>
            <a:r>
              <a:rPr lang="en-US" b="1" dirty="0"/>
              <a:t>Wrench Folds</a:t>
            </a:r>
            <a:r>
              <a:rPr lang="en-US" dirty="0"/>
              <a:t>: Is the folds which results from the relative horizontal movements of the strike slip faults which produced shear forces lead to fold the sedimentary strata </a:t>
            </a:r>
          </a:p>
        </p:txBody>
      </p:sp>
      <p:grpSp>
        <p:nvGrpSpPr>
          <p:cNvPr id="6" name="Group 5"/>
          <p:cNvGrpSpPr/>
          <p:nvPr/>
        </p:nvGrpSpPr>
        <p:grpSpPr>
          <a:xfrm>
            <a:off x="2926080" y="4389120"/>
            <a:ext cx="4475163" cy="2205990"/>
            <a:chOff x="2926080" y="4389120"/>
            <a:chExt cx="4475163" cy="2205990"/>
          </a:xfrm>
        </p:grpSpPr>
        <p:pic>
          <p:nvPicPr>
            <p:cNvPr id="5" name="Picture 2" descr="Fig 4-3"/>
            <p:cNvPicPr>
              <a:picLocks noChangeAspect="1" noChangeArrowheads="1"/>
            </p:cNvPicPr>
            <p:nvPr/>
          </p:nvPicPr>
          <p:blipFill rotWithShape="1">
            <a:blip r:embed="rId3">
              <a:extLst>
                <a:ext uri="{28A0092B-C50C-407E-A947-70E740481C1C}">
                  <a14:useLocalDpi xmlns:a14="http://schemas.microsoft.com/office/drawing/2010/main" val="0"/>
                </a:ext>
              </a:extLst>
            </a:blip>
            <a:srcRect l="1279" t="46604" r="50000" b="10986"/>
            <a:stretch/>
          </p:blipFill>
          <p:spPr bwMode="auto">
            <a:xfrm>
              <a:off x="2926080" y="4389120"/>
              <a:ext cx="4475163" cy="22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26080" y="6309360"/>
              <a:ext cx="174879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
        <p:nvSpPr>
          <p:cNvPr id="7" name="Date Placeholder 6"/>
          <p:cNvSpPr>
            <a:spLocks noGrp="1"/>
          </p:cNvSpPr>
          <p:nvPr>
            <p:ph type="dt" sz="half" idx="10"/>
          </p:nvPr>
        </p:nvSpPr>
        <p:spPr/>
        <p:txBody>
          <a:bodyPr/>
          <a:lstStyle/>
          <a:p>
            <a:fld id="{09155D55-0B1A-43D0-83DD-0EA99A6ACB26}" type="datetime8">
              <a:rPr lang="ar-IQ" smtClean="0"/>
              <a:t>09 آذار، 25</a:t>
            </a:fld>
            <a:endParaRPr lang="ar-IQ"/>
          </a:p>
        </p:txBody>
      </p:sp>
      <p:sp>
        <p:nvSpPr>
          <p:cNvPr id="8" name="Footer Placeholder 7"/>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5512D1DA-E008-4486-8189-D8E7F50FE6DD}" type="slidenum">
              <a:rPr lang="ar-IQ" smtClean="0"/>
              <a:t>6</a:t>
            </a:fld>
            <a:endParaRPr lang="ar-IQ"/>
          </a:p>
        </p:txBody>
      </p:sp>
    </p:spTree>
    <p:extLst>
      <p:ext uri="{BB962C8B-B14F-4D97-AF65-F5344CB8AC3E}">
        <p14:creationId xmlns:p14="http://schemas.microsoft.com/office/powerpoint/2010/main" val="121392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1014413"/>
            <a:ext cx="8816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3667126" y="5786439"/>
            <a:ext cx="2714625"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ate Placeholder 1"/>
          <p:cNvSpPr>
            <a:spLocks noGrp="1"/>
          </p:cNvSpPr>
          <p:nvPr>
            <p:ph type="dt" sz="half" idx="10"/>
          </p:nvPr>
        </p:nvSpPr>
        <p:spPr/>
        <p:txBody>
          <a:bodyPr/>
          <a:lstStyle/>
          <a:p>
            <a:fld id="{6F6AA54B-43B4-4714-8839-0320D152472D}" type="datetime8">
              <a:rPr lang="ar-IQ" smtClean="0"/>
              <a:t>09 آذار، 25</a:t>
            </a:fld>
            <a:endParaRPr lang="ar-IQ"/>
          </a:p>
        </p:txBody>
      </p:sp>
      <p:sp>
        <p:nvSpPr>
          <p:cNvPr id="4" name="Footer Placeholder 3"/>
          <p:cNvSpPr>
            <a:spLocks noGrp="1"/>
          </p:cNvSpPr>
          <p:nvPr>
            <p:ph type="ftr" sz="quarter" idx="11"/>
          </p:nvPr>
        </p:nvSpPr>
        <p:spPr/>
        <p:txBody>
          <a:bodyPr/>
          <a:lstStyle/>
          <a:p>
            <a:r>
              <a:rPr lang="en-US"/>
              <a:t>Dr.rabeea znad</a:t>
            </a:r>
            <a:endParaRPr lang="ar-IQ"/>
          </a:p>
        </p:txBody>
      </p:sp>
      <p:sp>
        <p:nvSpPr>
          <p:cNvPr id="5" name="Slide Number Placeholder 4"/>
          <p:cNvSpPr>
            <a:spLocks noGrp="1"/>
          </p:cNvSpPr>
          <p:nvPr>
            <p:ph type="sldNum" sz="quarter" idx="12"/>
          </p:nvPr>
        </p:nvSpPr>
        <p:spPr/>
        <p:txBody>
          <a:bodyPr/>
          <a:lstStyle/>
          <a:p>
            <a:fld id="{5512D1DA-E008-4486-8189-D8E7F50FE6DD}" type="slidenum">
              <a:rPr lang="ar-IQ" smtClean="0"/>
              <a:t>7</a:t>
            </a:fld>
            <a:endParaRPr lang="ar-IQ"/>
          </a:p>
        </p:txBody>
      </p:sp>
    </p:spTree>
    <p:extLst>
      <p:ext uri="{BB962C8B-B14F-4D97-AF65-F5344CB8AC3E}">
        <p14:creationId xmlns:p14="http://schemas.microsoft.com/office/powerpoint/2010/main" val="162093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1196261"/>
            <a:ext cx="11704320" cy="2031325"/>
          </a:xfrm>
          <a:prstGeom prst="rect">
            <a:avLst/>
          </a:prstGeom>
        </p:spPr>
        <p:txBody>
          <a:bodyPr wrap="square">
            <a:spAutoFit/>
          </a:bodyPr>
          <a:lstStyle/>
          <a:p>
            <a:pPr algn="l"/>
            <a:r>
              <a:rPr lang="en-US" dirty="0"/>
              <a:t>When a simple thrust geometry in which a thrust that occurs as a flat in a weak layer bends, cuts up section across a strong layer as a </a:t>
            </a:r>
            <a:r>
              <a:rPr lang="en-US" b="1" i="1" dirty="0"/>
              <a:t>ramp</a:t>
            </a:r>
            <a:r>
              <a:rPr lang="en-US" dirty="0"/>
              <a:t>, and then bends again and becomes a </a:t>
            </a:r>
            <a:r>
              <a:rPr lang="en-US" b="1" dirty="0"/>
              <a:t>flat</a:t>
            </a:r>
            <a:r>
              <a:rPr lang="en-US" dirty="0"/>
              <a:t> at the top of the strong layer. If you push on the thrust sheet, the sheet must itself bend to climb the ramp. Because of </a:t>
            </a:r>
            <a:r>
              <a:rPr lang="en-US" dirty="0" err="1"/>
              <a:t>Earth‟s</a:t>
            </a:r>
            <a:r>
              <a:rPr lang="en-US" dirty="0"/>
              <a:t> gravity, the sheet cannot rise into the air at the top of the ramp. Rather, the layer bends again to form an </a:t>
            </a:r>
            <a:r>
              <a:rPr lang="en-US" b="1" dirty="0"/>
              <a:t>anticline</a:t>
            </a:r>
            <a:r>
              <a:rPr lang="en-US" dirty="0"/>
              <a:t> on the upper flat. Thus, by pushing strata up and over a preexisting stair-step thrust, strata of the thrust sheet must undergo folding. </a:t>
            </a:r>
            <a:r>
              <a:rPr lang="en-US" i="1" dirty="0"/>
              <a:t>Note that this folding occurs after the formation of the thrust and the deformation is only in the hanging wall and there is no deformation in the foot wall. </a:t>
            </a:r>
            <a:r>
              <a:rPr lang="en-US" dirty="0"/>
              <a:t>The resulting fold is called a </a:t>
            </a:r>
            <a:r>
              <a:rPr lang="en-US" b="1" dirty="0"/>
              <a:t>fault-bend fold.</a:t>
            </a:r>
            <a:r>
              <a:rPr lang="en-US" dirty="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41013"/>
            <a:ext cx="5618480" cy="263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1838" y="358894"/>
            <a:ext cx="2238626" cy="400110"/>
          </a:xfrm>
          <a:prstGeom prst="rect">
            <a:avLst/>
          </a:prstGeom>
        </p:spPr>
        <p:txBody>
          <a:bodyPr wrap="none">
            <a:spAutoFit/>
          </a:bodyPr>
          <a:lstStyle/>
          <a:p>
            <a:r>
              <a:rPr lang="en-US" sz="2000" b="1" dirty="0"/>
              <a:t>Post-Faulting Folds </a:t>
            </a:r>
            <a:endParaRPr lang="ar-IQ" sz="2000" dirty="0"/>
          </a:p>
        </p:txBody>
      </p:sp>
      <p:sp>
        <p:nvSpPr>
          <p:cNvPr id="4" name="Rectangle 3"/>
          <p:cNvSpPr/>
          <p:nvPr/>
        </p:nvSpPr>
        <p:spPr>
          <a:xfrm>
            <a:off x="2458704" y="457815"/>
            <a:ext cx="9733296" cy="646331"/>
          </a:xfrm>
          <a:prstGeom prst="rect">
            <a:avLst/>
          </a:prstGeom>
        </p:spPr>
        <p:txBody>
          <a:bodyPr wrap="square">
            <a:spAutoFit/>
          </a:bodyPr>
          <a:lstStyle/>
          <a:p>
            <a:pPr algn="l"/>
            <a:r>
              <a:rPr lang="en-US" dirty="0"/>
              <a:t>are caused by displacement along a non-planar fault. In non-vertical faults, the hanging-wall deforms to accommodate the mismatch across the fault as displacement progresses. </a:t>
            </a:r>
            <a:endParaRPr lang="ar-IQ" dirty="0"/>
          </a:p>
        </p:txBody>
      </p:sp>
      <p:pic>
        <p:nvPicPr>
          <p:cNvPr id="6" name="Picture 2" descr="نتيجة بحث الصور عن ‪fault bend fold defi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29" y="3533532"/>
            <a:ext cx="3467071" cy="295279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92886AC3-0C51-48F8-94F7-9DA69830F96B}" type="datetime8">
              <a:rPr lang="ar-IQ" smtClean="0"/>
              <a:t>09 آذار، 25</a:t>
            </a:fld>
            <a:endParaRPr lang="ar-IQ"/>
          </a:p>
        </p:txBody>
      </p:sp>
      <p:sp>
        <p:nvSpPr>
          <p:cNvPr id="7" name="Footer Placeholder 6"/>
          <p:cNvSpPr>
            <a:spLocks noGrp="1"/>
          </p:cNvSpPr>
          <p:nvPr>
            <p:ph type="ftr" sz="quarter" idx="11"/>
          </p:nvPr>
        </p:nvSpPr>
        <p:spPr/>
        <p:txBody>
          <a:bodyPr/>
          <a:lstStyle/>
          <a:p>
            <a:r>
              <a:rPr lang="en-US"/>
              <a:t>Dr.rabeea znad</a:t>
            </a:r>
            <a:endParaRPr lang="ar-IQ"/>
          </a:p>
        </p:txBody>
      </p:sp>
      <p:sp>
        <p:nvSpPr>
          <p:cNvPr id="8" name="Slide Number Placeholder 7"/>
          <p:cNvSpPr>
            <a:spLocks noGrp="1"/>
          </p:cNvSpPr>
          <p:nvPr>
            <p:ph type="sldNum" sz="quarter" idx="12"/>
          </p:nvPr>
        </p:nvSpPr>
        <p:spPr/>
        <p:txBody>
          <a:bodyPr/>
          <a:lstStyle/>
          <a:p>
            <a:fld id="{5512D1DA-E008-4486-8189-D8E7F50FE6DD}" type="slidenum">
              <a:rPr lang="ar-IQ" smtClean="0"/>
              <a:t>8</a:t>
            </a:fld>
            <a:endParaRPr lang="ar-IQ"/>
          </a:p>
        </p:txBody>
      </p:sp>
    </p:spTree>
    <p:extLst>
      <p:ext uri="{BB962C8B-B14F-4D97-AF65-F5344CB8AC3E}">
        <p14:creationId xmlns:p14="http://schemas.microsoft.com/office/powerpoint/2010/main" val="228712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398979"/>
            <a:ext cx="11948160" cy="923330"/>
          </a:xfrm>
          <a:prstGeom prst="rect">
            <a:avLst/>
          </a:prstGeom>
        </p:spPr>
        <p:txBody>
          <a:bodyPr wrap="square">
            <a:spAutoFit/>
          </a:bodyPr>
          <a:lstStyle/>
          <a:p>
            <a:pPr algn="l"/>
            <a:r>
              <a:rPr lang="en-US" b="1" dirty="0"/>
              <a:t>Fault bend folds </a:t>
            </a:r>
            <a:r>
              <a:rPr lang="en-US" dirty="0"/>
              <a:t>occur in both </a:t>
            </a:r>
            <a:r>
              <a:rPr lang="en-US" i="1" u="sng" dirty="0"/>
              <a:t>extensional</a:t>
            </a:r>
            <a:r>
              <a:rPr lang="en-US" u="sng" dirty="0"/>
              <a:t> </a:t>
            </a:r>
            <a:r>
              <a:rPr lang="en-US" dirty="0"/>
              <a:t>and </a:t>
            </a:r>
            <a:r>
              <a:rPr lang="en-US" i="1" u="sng" dirty="0"/>
              <a:t>thrust </a:t>
            </a:r>
            <a:r>
              <a:rPr lang="en-US" dirty="0"/>
              <a:t>faulting. In extension, </a:t>
            </a:r>
            <a:r>
              <a:rPr lang="en-US" dirty="0" err="1"/>
              <a:t>listric</a:t>
            </a:r>
            <a:r>
              <a:rPr lang="en-US" dirty="0"/>
              <a:t> faults form rollover anticlines in their hanging walls.</a:t>
            </a:r>
            <a:r>
              <a:rPr lang="en-US" baseline="30000" dirty="0"/>
              <a:t> </a:t>
            </a:r>
            <a:r>
              <a:rPr lang="en-US" dirty="0"/>
              <a:t> In thrusting, </a:t>
            </a:r>
            <a:r>
              <a:rPr lang="en-US" i="1" dirty="0"/>
              <a:t>ramp anticlines</a:t>
            </a:r>
            <a:r>
              <a:rPr lang="en-US" dirty="0"/>
              <a:t> are formed whenever a thrust fault cuts up section from one detachment level to another. Displacement over this higher-angle ramp generates the folding.</a:t>
            </a:r>
            <a:endParaRPr lang="ar-IQ" dirty="0"/>
          </a:p>
        </p:txBody>
      </p:sp>
      <p:grpSp>
        <p:nvGrpSpPr>
          <p:cNvPr id="5" name="Group 4"/>
          <p:cNvGrpSpPr/>
          <p:nvPr/>
        </p:nvGrpSpPr>
        <p:grpSpPr>
          <a:xfrm>
            <a:off x="610095" y="1869681"/>
            <a:ext cx="3662787" cy="4055483"/>
            <a:chOff x="645053" y="1888147"/>
            <a:chExt cx="3662787" cy="4055483"/>
          </a:xfrm>
        </p:grpSpPr>
        <p:pic>
          <p:nvPicPr>
            <p:cNvPr id="4" name="صورة 2"/>
            <p:cNvPicPr>
              <a:picLocks noChangeAspect="1"/>
            </p:cNvPicPr>
            <p:nvPr/>
          </p:nvPicPr>
          <p:blipFill rotWithShape="1">
            <a:blip r:embed="rId2">
              <a:extLst>
                <a:ext uri="{28A0092B-C50C-407E-A947-70E740481C1C}">
                  <a14:useLocalDpi xmlns:a14="http://schemas.microsoft.com/office/drawing/2010/main" val="0"/>
                </a:ext>
              </a:extLst>
            </a:blip>
            <a:srcRect l="8061" t="5393" r="7238"/>
            <a:stretch/>
          </p:blipFill>
          <p:spPr>
            <a:xfrm>
              <a:off x="645053" y="1888147"/>
              <a:ext cx="3662787" cy="4055483"/>
            </a:xfrm>
            <a:prstGeom prst="rect">
              <a:avLst/>
            </a:prstGeom>
          </p:spPr>
        </p:pic>
        <p:sp>
          <p:nvSpPr>
            <p:cNvPr id="3" name="Rectangle 2"/>
            <p:cNvSpPr/>
            <p:nvPr/>
          </p:nvSpPr>
          <p:spPr>
            <a:xfrm>
              <a:off x="685693" y="5394960"/>
              <a:ext cx="746867"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grpSp>
        <p:nvGrpSpPr>
          <p:cNvPr id="7" name="Group 6"/>
          <p:cNvGrpSpPr/>
          <p:nvPr/>
        </p:nvGrpSpPr>
        <p:grpSpPr>
          <a:xfrm>
            <a:off x="7406640" y="1074504"/>
            <a:ext cx="3473995" cy="3364262"/>
            <a:chOff x="110741" y="63623"/>
            <a:chExt cx="6113662" cy="6299076"/>
          </a:xfrm>
        </p:grpSpPr>
        <p:grpSp>
          <p:nvGrpSpPr>
            <p:cNvPr id="8" name="Group 7"/>
            <p:cNvGrpSpPr/>
            <p:nvPr/>
          </p:nvGrpSpPr>
          <p:grpSpPr>
            <a:xfrm>
              <a:off x="110741" y="63623"/>
              <a:ext cx="6113662" cy="6299076"/>
              <a:chOff x="110741" y="63623"/>
              <a:chExt cx="6113662" cy="6299076"/>
            </a:xfrm>
          </p:grpSpPr>
          <p:pic>
            <p:nvPicPr>
              <p:cNvPr id="11" name="صورة 1"/>
              <p:cNvPicPr>
                <a:picLocks noChangeAspect="1"/>
              </p:cNvPicPr>
              <p:nvPr/>
            </p:nvPicPr>
            <p:blipFill rotWithShape="1">
              <a:blip r:embed="rId3"/>
              <a:srcRect l="49709" t="11632" r="10370" b="11805"/>
              <a:stretch/>
            </p:blipFill>
            <p:spPr>
              <a:xfrm>
                <a:off x="382403" y="63623"/>
                <a:ext cx="5842000" cy="6299076"/>
              </a:xfrm>
              <a:prstGeom prst="rect">
                <a:avLst/>
              </a:prstGeom>
            </p:spPr>
          </p:pic>
          <p:sp>
            <p:nvSpPr>
              <p:cNvPr id="12" name="مربع نص 4"/>
              <p:cNvSpPr txBox="1"/>
              <p:nvPr/>
            </p:nvSpPr>
            <p:spPr>
              <a:xfrm>
                <a:off x="4697389" y="364010"/>
                <a:ext cx="1527014" cy="369332"/>
              </a:xfrm>
              <a:prstGeom prst="rect">
                <a:avLst/>
              </a:prstGeom>
              <a:noFill/>
            </p:spPr>
            <p:txBody>
              <a:bodyPr wrap="square" rtlCol="1">
                <a:spAutoFit/>
              </a:bodyPr>
              <a:lstStyle/>
              <a:p>
                <a:r>
                  <a:rPr lang="en-US" dirty="0"/>
                  <a:t> </a:t>
                </a:r>
                <a:r>
                  <a:rPr lang="en-US" sz="1600" dirty="0"/>
                  <a:t>Hanging wall</a:t>
                </a:r>
                <a:endParaRPr lang="ar-IQ" sz="1600" dirty="0"/>
              </a:p>
            </p:txBody>
          </p:sp>
          <p:sp>
            <p:nvSpPr>
              <p:cNvPr id="13" name="مربع نص 5"/>
              <p:cNvSpPr txBox="1"/>
              <p:nvPr/>
            </p:nvSpPr>
            <p:spPr>
              <a:xfrm>
                <a:off x="110741" y="1235527"/>
                <a:ext cx="2002553" cy="633892"/>
              </a:xfrm>
              <a:prstGeom prst="rect">
                <a:avLst/>
              </a:prstGeom>
              <a:noFill/>
            </p:spPr>
            <p:txBody>
              <a:bodyPr wrap="square" rtlCol="1">
                <a:spAutoFit/>
              </a:bodyPr>
              <a:lstStyle/>
              <a:p>
                <a:r>
                  <a:rPr lang="en-US" sz="1600" dirty="0"/>
                  <a:t>Foot wall</a:t>
                </a:r>
                <a:endParaRPr lang="ar-IQ" sz="1600" dirty="0"/>
              </a:p>
            </p:txBody>
          </p:sp>
        </p:grpSp>
        <p:sp>
          <p:nvSpPr>
            <p:cNvPr id="9" name="مربع نص 6"/>
            <p:cNvSpPr txBox="1"/>
            <p:nvPr/>
          </p:nvSpPr>
          <p:spPr>
            <a:xfrm>
              <a:off x="4608407" y="1488592"/>
              <a:ext cx="1128890" cy="369332"/>
            </a:xfrm>
            <a:prstGeom prst="rect">
              <a:avLst/>
            </a:prstGeom>
            <a:noFill/>
          </p:spPr>
          <p:txBody>
            <a:bodyPr wrap="square" rtlCol="1">
              <a:spAutoFit/>
            </a:bodyPr>
            <a:lstStyle/>
            <a:p>
              <a:r>
                <a:rPr lang="en-US" dirty="0">
                  <a:solidFill>
                    <a:schemeClr val="bg1"/>
                  </a:solidFill>
                </a:rPr>
                <a:t>flat</a:t>
              </a:r>
              <a:endParaRPr lang="ar-IQ" dirty="0">
                <a:solidFill>
                  <a:schemeClr val="bg1"/>
                </a:solidFill>
              </a:endParaRPr>
            </a:p>
          </p:txBody>
        </p:sp>
        <p:cxnSp>
          <p:nvCxnSpPr>
            <p:cNvPr id="10" name="رابط كسهم مستقيم 8"/>
            <p:cNvCxnSpPr/>
            <p:nvPr/>
          </p:nvCxnSpPr>
          <p:spPr>
            <a:xfrm flipH="1">
              <a:off x="5460896" y="1968920"/>
              <a:ext cx="5228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صورة 2"/>
          <p:cNvPicPr>
            <a:picLocks noChangeAspect="1"/>
          </p:cNvPicPr>
          <p:nvPr/>
        </p:nvPicPr>
        <p:blipFill rotWithShape="1">
          <a:blip r:embed="rId4"/>
          <a:srcRect l="33114" t="16146" r="14080" b="26042"/>
          <a:stretch/>
        </p:blipFill>
        <p:spPr>
          <a:xfrm>
            <a:off x="7719060" y="4323647"/>
            <a:ext cx="3263176" cy="2008572"/>
          </a:xfrm>
          <a:prstGeom prst="rect">
            <a:avLst/>
          </a:prstGeom>
        </p:spPr>
      </p:pic>
      <p:sp>
        <p:nvSpPr>
          <p:cNvPr id="6" name="Rectangle 5"/>
          <p:cNvSpPr/>
          <p:nvPr/>
        </p:nvSpPr>
        <p:spPr>
          <a:xfrm>
            <a:off x="907329" y="5977404"/>
            <a:ext cx="2082814" cy="369332"/>
          </a:xfrm>
          <a:prstGeom prst="rect">
            <a:avLst/>
          </a:prstGeom>
        </p:spPr>
        <p:txBody>
          <a:bodyPr wrap="none">
            <a:spAutoFit/>
          </a:bodyPr>
          <a:lstStyle/>
          <a:p>
            <a:r>
              <a:rPr lang="en-US" i="1" u="sng" dirty="0"/>
              <a:t>Extensional  faulting</a:t>
            </a:r>
            <a:endParaRPr lang="ar-IQ" dirty="0"/>
          </a:p>
        </p:txBody>
      </p:sp>
      <p:sp>
        <p:nvSpPr>
          <p:cNvPr id="15" name="Rectangle 14"/>
          <p:cNvSpPr/>
          <p:nvPr/>
        </p:nvSpPr>
        <p:spPr>
          <a:xfrm>
            <a:off x="8776605" y="6210299"/>
            <a:ext cx="1506502" cy="369332"/>
          </a:xfrm>
          <a:prstGeom prst="rect">
            <a:avLst/>
          </a:prstGeom>
        </p:spPr>
        <p:txBody>
          <a:bodyPr wrap="none">
            <a:spAutoFit/>
          </a:bodyPr>
          <a:lstStyle/>
          <a:p>
            <a:r>
              <a:rPr lang="en-US" i="1" u="sng" dirty="0"/>
              <a:t>thrust </a:t>
            </a:r>
            <a:r>
              <a:rPr lang="en-US" u="sng" dirty="0"/>
              <a:t>faulting</a:t>
            </a:r>
            <a:endParaRPr lang="ar-IQ" u="sng" dirty="0"/>
          </a:p>
        </p:txBody>
      </p:sp>
      <p:sp>
        <p:nvSpPr>
          <p:cNvPr id="16" name="Right Arrow 15"/>
          <p:cNvSpPr/>
          <p:nvPr/>
        </p:nvSpPr>
        <p:spPr>
          <a:xfrm>
            <a:off x="4307840" y="2661920"/>
            <a:ext cx="34544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Left Arrow 16"/>
          <p:cNvSpPr/>
          <p:nvPr/>
        </p:nvSpPr>
        <p:spPr>
          <a:xfrm>
            <a:off x="355600" y="2705835"/>
            <a:ext cx="295135" cy="210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Right Arrow 17"/>
          <p:cNvSpPr/>
          <p:nvPr/>
        </p:nvSpPr>
        <p:spPr>
          <a:xfrm>
            <a:off x="7010400" y="1835563"/>
            <a:ext cx="325120" cy="256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Left Arrow 18"/>
          <p:cNvSpPr/>
          <p:nvPr/>
        </p:nvSpPr>
        <p:spPr>
          <a:xfrm>
            <a:off x="10982236" y="1595120"/>
            <a:ext cx="336004" cy="2404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0" name="Date Placeholder 19"/>
          <p:cNvSpPr>
            <a:spLocks noGrp="1"/>
          </p:cNvSpPr>
          <p:nvPr>
            <p:ph type="dt" sz="half" idx="10"/>
          </p:nvPr>
        </p:nvSpPr>
        <p:spPr/>
        <p:txBody>
          <a:bodyPr/>
          <a:lstStyle/>
          <a:p>
            <a:fld id="{3312F0B6-A605-4291-A3B9-9CEACD9E14E0}" type="datetime8">
              <a:rPr lang="ar-IQ" smtClean="0"/>
              <a:t>09 آذار، 25</a:t>
            </a:fld>
            <a:endParaRPr lang="ar-IQ"/>
          </a:p>
        </p:txBody>
      </p:sp>
      <p:sp>
        <p:nvSpPr>
          <p:cNvPr id="21" name="Footer Placeholder 20"/>
          <p:cNvSpPr>
            <a:spLocks noGrp="1"/>
          </p:cNvSpPr>
          <p:nvPr>
            <p:ph type="ftr" sz="quarter" idx="11"/>
          </p:nvPr>
        </p:nvSpPr>
        <p:spPr/>
        <p:txBody>
          <a:bodyPr/>
          <a:lstStyle/>
          <a:p>
            <a:r>
              <a:rPr lang="en-US"/>
              <a:t>Dr.rabeea znad</a:t>
            </a:r>
            <a:endParaRPr lang="ar-IQ"/>
          </a:p>
        </p:txBody>
      </p:sp>
      <p:sp>
        <p:nvSpPr>
          <p:cNvPr id="22" name="Slide Number Placeholder 21"/>
          <p:cNvSpPr>
            <a:spLocks noGrp="1"/>
          </p:cNvSpPr>
          <p:nvPr>
            <p:ph type="sldNum" sz="quarter" idx="12"/>
          </p:nvPr>
        </p:nvSpPr>
        <p:spPr/>
        <p:txBody>
          <a:bodyPr/>
          <a:lstStyle/>
          <a:p>
            <a:fld id="{5512D1DA-E008-4486-8189-D8E7F50FE6DD}" type="slidenum">
              <a:rPr lang="ar-IQ" smtClean="0"/>
              <a:t>9</a:t>
            </a:fld>
            <a:endParaRPr lang="ar-IQ"/>
          </a:p>
        </p:txBody>
      </p:sp>
    </p:spTree>
    <p:extLst>
      <p:ext uri="{BB962C8B-B14F-4D97-AF65-F5344CB8AC3E}">
        <p14:creationId xmlns:p14="http://schemas.microsoft.com/office/powerpoint/2010/main" val="9887884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1046</Words>
  <Application>Microsoft Office PowerPoint</Application>
  <PresentationFormat>شاشة عريضة</PresentationFormat>
  <Paragraphs>74</Paragraphs>
  <Slides>10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10</vt:i4>
      </vt:variant>
    </vt:vector>
  </HeadingPairs>
  <TitlesOfParts>
    <vt:vector size="17" baseType="lpstr">
      <vt:lpstr>ＭＳ Ｐゴシック</vt:lpstr>
      <vt:lpstr>Arial</vt:lpstr>
      <vt:lpstr>Calibri</vt:lpstr>
      <vt:lpstr>Calibri Light</vt:lpstr>
      <vt:lpstr>Comic Sans MS</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علاقة الطيات بالفوالق</dc:title>
  <dc:creator>dr.rabeea</dc:creator>
  <cp:lastModifiedBy>GEOLOGY</cp:lastModifiedBy>
  <cp:revision>61</cp:revision>
  <dcterms:created xsi:type="dcterms:W3CDTF">2013-12-07T18:17:38Z</dcterms:created>
  <dcterms:modified xsi:type="dcterms:W3CDTF">2025-03-09T09:18:18Z</dcterms:modified>
</cp:coreProperties>
</file>