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3B245B2-7534-48C5-8DB8-C7115FF2290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AD47C08-52D4-4D2E-A08A-3E7D4ED5A44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704856" cy="5904656"/>
          </a:xfrm>
        </p:spPr>
        <p:txBody>
          <a:bodyPr/>
          <a:lstStyle/>
          <a:p>
            <a:pPr rtl="0">
              <a:spcAft>
                <a:spcPts val="1000"/>
              </a:spcAft>
            </a:pPr>
            <a:endParaRPr lang="en-US" b="1" dirty="0" smtClean="0">
              <a:solidFill>
                <a:schemeClr val="tx1"/>
              </a:solidFill>
              <a:effectLst/>
              <a:latin typeface="Times New Roman"/>
            </a:endParaRPr>
          </a:p>
          <a:p>
            <a:pPr rtl="0">
              <a:spcAft>
                <a:spcPts val="1000"/>
              </a:spcAft>
            </a:pPr>
            <a:endParaRPr lang="en-US" b="1" dirty="0">
              <a:solidFill>
                <a:schemeClr val="tx1"/>
              </a:solidFill>
              <a:latin typeface="Times New Roman"/>
            </a:endParaRPr>
          </a:p>
          <a:p>
            <a:pPr rtl="0">
              <a:spcAft>
                <a:spcPts val="1000"/>
              </a:spcAft>
            </a:pPr>
            <a:r>
              <a:rPr lang="en-US" sz="4400" b="1" dirty="0" smtClean="0">
                <a:solidFill>
                  <a:schemeClr val="tx1"/>
                </a:solidFill>
                <a:effectLst/>
                <a:latin typeface="Times New Roman"/>
              </a:rPr>
              <a:t>Ore Geology</a:t>
            </a:r>
          </a:p>
          <a:p>
            <a:pPr rtl="0">
              <a:spcAft>
                <a:spcPts val="1000"/>
              </a:spcAft>
            </a:pPr>
            <a:endParaRPr lang="en-US" b="1" dirty="0">
              <a:solidFill>
                <a:schemeClr val="tx1"/>
              </a:solidFill>
              <a:latin typeface="Times New Roman"/>
            </a:endParaRPr>
          </a:p>
          <a:p>
            <a:pPr rtl="0">
              <a:spcAft>
                <a:spcPts val="1000"/>
              </a:spcAft>
            </a:pPr>
            <a:endParaRPr lang="en-US" dirty="0" smtClean="0">
              <a:solidFill>
                <a:schemeClr val="tx1"/>
              </a:solidFill>
              <a:effectLst/>
            </a:endParaRPr>
          </a:p>
          <a:p>
            <a:endParaRPr lang="ar-IQ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73442"/>
            <a:ext cx="4320480" cy="295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1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 lnSpcReduction="10000"/>
          </a:bodyPr>
          <a:lstStyle/>
          <a:p>
            <a:pPr algn="just" rtl="0">
              <a:spcAft>
                <a:spcPts val="1000"/>
              </a:spcAft>
            </a:pPr>
            <a:r>
              <a:rPr lang="en-US" sz="2800" b="1" u="sng" dirty="0" smtClean="0">
                <a:effectLst/>
                <a:latin typeface="Times New Roman"/>
              </a:rPr>
              <a:t>Economic Geology :</a:t>
            </a:r>
            <a:endParaRPr lang="en-US" sz="2400" dirty="0" smtClean="0">
              <a:effectLst/>
            </a:endParaRPr>
          </a:p>
          <a:p>
            <a:pPr marL="109728" indent="0" algn="just" rtl="0"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</a:rPr>
              <a:t>    A branch of geology deals with natural materials used for human benefit. These materials  called "Economic Resources" and include:</a:t>
            </a:r>
            <a:endParaRPr lang="en-US" sz="2400" dirty="0" smtClean="0">
              <a:effectLst/>
            </a:endParaRPr>
          </a:p>
          <a:p>
            <a:pPr marL="0" indent="0" algn="l" rtl="0">
              <a:spcAft>
                <a:spcPts val="1000"/>
              </a:spcAft>
              <a:buNone/>
            </a:pPr>
            <a:r>
              <a:rPr lang="en-US" sz="2400" b="1" dirty="0" smtClean="0">
                <a:effectLst/>
                <a:latin typeface="Times New Roman"/>
              </a:rPr>
              <a:t>1-</a:t>
            </a:r>
            <a:r>
              <a:rPr lang="en-US" sz="2400" dirty="0" smtClean="0">
                <a:effectLst/>
                <a:latin typeface="Times New Roman"/>
              </a:rPr>
              <a:t>   Ores of metals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</a:rPr>
              <a:t>(e.g.,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Cu,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</a:rPr>
              <a:t>Pb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, Au, Ag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</a:rPr>
              <a:t>….etc.) </a:t>
            </a:r>
            <a:r>
              <a:rPr lang="en-US" sz="2400" dirty="0" smtClean="0">
                <a:effectLst/>
                <a:latin typeface="Times New Roman"/>
              </a:rPr>
              <a:t>, gemstones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</a:rPr>
              <a:t>( e.g.,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diamond , opal ,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</a:rPr>
              <a:t>turgoise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</a:rPr>
              <a:t>, ….. etc.) </a:t>
            </a:r>
            <a:r>
              <a:rPr lang="en-US" sz="2400" dirty="0" smtClean="0">
                <a:effectLst/>
                <a:latin typeface="Times New Roman"/>
              </a:rPr>
              <a:t>and rare earth elements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</a:rPr>
              <a:t>(e.g.,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Se, La,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</a:rPr>
              <a:t>Nb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</a:rPr>
              <a:t>, ….. etc.)</a:t>
            </a:r>
            <a:endParaRPr lang="en-US" sz="2400" dirty="0" smtClean="0">
              <a:solidFill>
                <a:srgbClr val="FF0000"/>
              </a:solidFill>
              <a:effectLst/>
            </a:endParaRPr>
          </a:p>
          <a:p>
            <a:pPr marL="109728" indent="0" algn="just" rtl="0">
              <a:spcAft>
                <a:spcPts val="1000"/>
              </a:spcAft>
              <a:buNone/>
            </a:pPr>
            <a:r>
              <a:rPr lang="en-US" sz="2400" b="1" dirty="0" smtClean="0">
                <a:effectLst/>
                <a:latin typeface="Times New Roman"/>
              </a:rPr>
              <a:t>2-</a:t>
            </a:r>
            <a:r>
              <a:rPr lang="en-US" sz="2400" dirty="0" smtClean="0">
                <a:effectLst/>
                <a:latin typeface="Times New Roman"/>
              </a:rPr>
              <a:t>   Industrial rocks and minerals ( non-metallic), (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</a:rPr>
              <a:t>e.g.,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bauxite</a:t>
            </a:r>
            <a:r>
              <a:rPr lang="en-US" sz="2400" dirty="0" smtClean="0">
                <a:effectLst/>
                <a:latin typeface="Times New Roman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limestone , sandstone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</a:rPr>
              <a:t>, </a:t>
            </a:r>
            <a:r>
              <a:rPr lang="en-US" sz="2400" dirty="0" smtClean="0">
                <a:effectLst/>
                <a:latin typeface="Times New Roman"/>
              </a:rPr>
              <a:t>…… etc.)</a:t>
            </a:r>
            <a:endParaRPr lang="en-US" sz="2400" dirty="0" smtClean="0">
              <a:effectLst/>
            </a:endParaRPr>
          </a:p>
          <a:p>
            <a:pPr marL="109728" indent="0" algn="just" rtl="0">
              <a:spcAft>
                <a:spcPts val="1000"/>
              </a:spcAft>
              <a:buNone/>
            </a:pPr>
            <a:r>
              <a:rPr lang="en-US" sz="2400" b="1" dirty="0" smtClean="0">
                <a:effectLst/>
                <a:latin typeface="Times New Roman"/>
              </a:rPr>
              <a:t>3-</a:t>
            </a:r>
            <a:r>
              <a:rPr lang="en-US" sz="2400" dirty="0" smtClean="0">
                <a:effectLst/>
                <a:latin typeface="Times New Roman"/>
              </a:rPr>
              <a:t>   Energy Resources (Fuel) include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oil, coal and gas</a:t>
            </a:r>
            <a:endParaRPr lang="en-US" sz="2400" b="1" dirty="0" smtClean="0">
              <a:solidFill>
                <a:srgbClr val="FF0000"/>
              </a:solidFill>
              <a:effectLst/>
            </a:endParaRPr>
          </a:p>
          <a:p>
            <a:pPr marL="109728" indent="0" algn="just" rtl="0">
              <a:spcAft>
                <a:spcPts val="1000"/>
              </a:spcAft>
              <a:buNone/>
            </a:pPr>
            <a:r>
              <a:rPr lang="en-US" sz="2400" b="1" dirty="0" smtClean="0">
                <a:effectLst/>
                <a:latin typeface="Times New Roman"/>
              </a:rPr>
              <a:t>4-</a:t>
            </a:r>
            <a:r>
              <a:rPr lang="en-US" sz="2400" dirty="0" smtClean="0">
                <a:effectLst/>
                <a:latin typeface="Times New Roman"/>
              </a:rPr>
              <a:t>   Water resources</a:t>
            </a:r>
            <a:endParaRPr lang="en-US" sz="2400" dirty="0" smtClean="0">
              <a:effectLst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1 &amp; 2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are called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"mineral resources"</a:t>
            </a:r>
            <a:endParaRPr lang="en-US" sz="1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61400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 lnSpcReduction="10000"/>
          </a:bodyPr>
          <a:lstStyle/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Ore (Metallic Ore)Definition</a:t>
            </a:r>
            <a:endParaRPr lang="en-US" dirty="0">
              <a:solidFill>
                <a:srgbClr val="FF0000"/>
              </a:solidFill>
              <a:ea typeface="Calibri"/>
              <a:cs typeface="Arial"/>
            </a:endParaRPr>
          </a:p>
          <a:p>
            <a:pPr marL="109728" indent="0" algn="l" rtl="0">
              <a:buNone/>
            </a:pPr>
            <a:r>
              <a:rPr lang="en-US" sz="2400" dirty="0" smtClean="0">
                <a:latin typeface="Times New Roman"/>
                <a:ea typeface="Calibri"/>
              </a:rPr>
              <a:t>  </a:t>
            </a:r>
            <a:r>
              <a:rPr lang="en-US" sz="2400" dirty="0">
                <a:latin typeface="Times New Roman"/>
                <a:ea typeface="Calibri"/>
              </a:rPr>
              <a:t>A natural concentrated aggregates of metallic minerals ( </a:t>
            </a:r>
            <a:r>
              <a:rPr lang="en-US" sz="2400" b="1" dirty="0">
                <a:solidFill>
                  <a:srgbClr val="0070C0"/>
                </a:solidFill>
                <a:latin typeface="Times New Roman"/>
                <a:ea typeface="Calibri"/>
              </a:rPr>
              <a:t>galena</a:t>
            </a:r>
            <a:r>
              <a:rPr lang="en-US" sz="2400" dirty="0">
                <a:solidFill>
                  <a:srgbClr val="0070C0"/>
                </a:solidFill>
                <a:latin typeface="Times New Roman"/>
                <a:ea typeface="Calibri"/>
              </a:rPr>
              <a:t>,</a:t>
            </a:r>
            <a:r>
              <a:rPr lang="en-US" sz="2400" dirty="0">
                <a:latin typeface="Times New Roman"/>
                <a:ea typeface="Calibri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/>
                <a:ea typeface="Calibri"/>
              </a:rPr>
              <a:t>chalcopyrite, pyrite</a:t>
            </a:r>
            <a:r>
              <a:rPr lang="en-US" sz="2400" dirty="0">
                <a:solidFill>
                  <a:srgbClr val="0070C0"/>
                </a:solidFill>
                <a:latin typeface="Times New Roman"/>
                <a:ea typeface="Calibri"/>
              </a:rPr>
              <a:t>, …etc.) </a:t>
            </a:r>
            <a:r>
              <a:rPr lang="en-US" sz="2400" dirty="0">
                <a:latin typeface="Times New Roman"/>
                <a:ea typeface="Calibri"/>
              </a:rPr>
              <a:t>from which one or more metals can be economically </a:t>
            </a:r>
            <a:r>
              <a:rPr lang="en-US" sz="2400" dirty="0" smtClean="0">
                <a:latin typeface="Times New Roman"/>
                <a:ea typeface="Calibri"/>
              </a:rPr>
              <a:t>extracted</a:t>
            </a: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Ore geology</a:t>
            </a:r>
            <a:endParaRPr lang="en-US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201168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Arial"/>
              </a:rPr>
              <a:t>    A branch of economic geology that deals with metallic ores only concerning their: occurrences, mineralogy, geochemistry, their geological settings, genesis (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process of formation</a:t>
            </a:r>
            <a:r>
              <a:rPr lang="en-US" sz="2400" dirty="0">
                <a:latin typeface="Times New Roman"/>
                <a:ea typeface="Calibri"/>
                <a:cs typeface="Arial"/>
              </a:rPr>
              <a:t>), exploration, economic evaluation, mining, extraction and beneficiation.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400" b="1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This course involves with the genesis of metallic ores only (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Their processes of Formation</a:t>
            </a:r>
            <a:r>
              <a:rPr lang="en-US" sz="2400" b="1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).</a:t>
            </a:r>
            <a:endParaRPr lang="en-US" sz="1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109728" indent="0" algn="l" rtl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18422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9872"/>
          </a:xfrm>
        </p:spPr>
        <p:txBody>
          <a:bodyPr>
            <a:normAutofit/>
          </a:bodyPr>
          <a:lstStyle/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What are the three main constituents of any metallic ore (</a:t>
            </a:r>
            <a:r>
              <a:rPr lang="en-US" sz="2400" b="1" u="sng" dirty="0" err="1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orebody</a:t>
            </a:r>
            <a:r>
              <a:rPr lang="en-US" sz="2400" b="1" u="sng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, ore deposit)</a:t>
            </a:r>
            <a:endParaRPr lang="en-US" sz="24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1-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Ore Minerals (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metallic minerals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)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2-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Gangue Minerals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3-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Host Rocks (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country rocks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)</a:t>
            </a:r>
            <a:r>
              <a:rPr lang="en-US" sz="2400" dirty="0" smtClean="0">
                <a:latin typeface="Times New Roman"/>
              </a:rPr>
              <a:t>    </a:t>
            </a:r>
            <a:endParaRPr lang="en-US" sz="2400" dirty="0"/>
          </a:p>
          <a:p>
            <a:pPr algn="just" rtl="0">
              <a:spcAft>
                <a:spcPts val="100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/>
              </a:rPr>
              <a:t>Gangue mineral:</a:t>
            </a:r>
            <a:r>
              <a:rPr lang="en-US" sz="2400" dirty="0">
                <a:solidFill>
                  <a:srgbClr val="0070C0"/>
                </a:solidFill>
                <a:latin typeface="Times New Roman"/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  <a:p>
            <a:pPr marL="109728" indent="0" algn="just" rtl="0">
              <a:spcAft>
                <a:spcPts val="1000"/>
              </a:spcAft>
              <a:buNone/>
            </a:pPr>
            <a:r>
              <a:rPr lang="en-US" sz="2400" dirty="0">
                <a:latin typeface="Times New Roman"/>
              </a:rPr>
              <a:t>     The unwanted materials, minerals or rocks, with which ore minerals are usually </a:t>
            </a:r>
            <a:r>
              <a:rPr lang="en-US" sz="2400" dirty="0" err="1">
                <a:latin typeface="Times New Roman"/>
              </a:rPr>
              <a:t>intergrown</a:t>
            </a:r>
            <a:r>
              <a:rPr lang="en-US" sz="2400" dirty="0">
                <a:latin typeface="Times New Roman"/>
              </a:rPr>
              <a:t>.</a:t>
            </a:r>
            <a:endParaRPr lang="en-US" sz="2400" dirty="0"/>
          </a:p>
          <a:p>
            <a:pPr algn="just" rtl="0">
              <a:spcAft>
                <a:spcPts val="1000"/>
              </a:spcAft>
            </a:pPr>
            <a:r>
              <a:rPr lang="en-US" sz="2400" b="1" dirty="0" err="1">
                <a:solidFill>
                  <a:srgbClr val="0070C0"/>
                </a:solidFill>
                <a:latin typeface="Times New Roman"/>
              </a:rPr>
              <a:t>Protore</a:t>
            </a:r>
            <a:r>
              <a:rPr lang="en-US" sz="2400" b="1" dirty="0">
                <a:solidFill>
                  <a:srgbClr val="0070C0"/>
                </a:solidFill>
                <a:latin typeface="Times New Roman"/>
              </a:rPr>
              <a:t>: </a:t>
            </a:r>
            <a:r>
              <a:rPr lang="en-US" sz="2400" dirty="0">
                <a:solidFill>
                  <a:srgbClr val="0070C0"/>
                </a:solidFill>
                <a:latin typeface="Times New Roman"/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  <a:p>
            <a:pPr marL="109728" indent="0" algn="just" rtl="0">
              <a:spcAft>
                <a:spcPts val="1000"/>
              </a:spcAft>
              <a:buNone/>
            </a:pPr>
            <a:r>
              <a:rPr lang="en-US" sz="2400" dirty="0">
                <a:latin typeface="Times New Roman"/>
              </a:rPr>
              <a:t>     This is mineral material in which an initial but uneconomic concentration of metals has occurred that may by further natural processes be upgraded to the level of ore.</a:t>
            </a:r>
            <a:endParaRPr lang="en-US" sz="2400" dirty="0"/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772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</TotalTime>
  <Words>297</Words>
  <Application>Microsoft Office PowerPoint</Application>
  <PresentationFormat>عرض على الشاشة (3:4)‏</PresentationFormat>
  <Paragraphs>24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حضري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12</cp:revision>
  <dcterms:created xsi:type="dcterms:W3CDTF">2020-12-14T08:59:21Z</dcterms:created>
  <dcterms:modified xsi:type="dcterms:W3CDTF">2020-12-14T18:50:00Z</dcterms:modified>
</cp:coreProperties>
</file>