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8263418-0F9C-4171-860D-C5BBE154A95F}" type="datetimeFigureOut">
              <a:rPr lang="ar-IQ" smtClean="0"/>
              <a:t>06/06/1442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3AB4031-0983-4749-9AE4-EDB00EB96AF8}" type="slidenum">
              <a:rPr lang="ar-IQ" smtClean="0"/>
              <a:t>‹#›</a:t>
            </a:fld>
            <a:endParaRPr lang="ar-IQ"/>
          </a:p>
        </p:txBody>
      </p:sp>
    </p:spTree>
    <p:extLst>
      <p:ext uri="{BB962C8B-B14F-4D97-AF65-F5344CB8AC3E}">
        <p14:creationId xmlns:p14="http://schemas.microsoft.com/office/powerpoint/2010/main" val="1584874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8263418-0F9C-4171-860D-C5BBE154A95F}" type="datetimeFigureOut">
              <a:rPr lang="ar-IQ" smtClean="0"/>
              <a:t>06/06/1442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3AB4031-0983-4749-9AE4-EDB00EB96AF8}" type="slidenum">
              <a:rPr lang="ar-IQ" smtClean="0"/>
              <a:t>‹#›</a:t>
            </a:fld>
            <a:endParaRPr lang="ar-IQ"/>
          </a:p>
        </p:txBody>
      </p:sp>
    </p:spTree>
    <p:extLst>
      <p:ext uri="{BB962C8B-B14F-4D97-AF65-F5344CB8AC3E}">
        <p14:creationId xmlns:p14="http://schemas.microsoft.com/office/powerpoint/2010/main" val="3395625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8263418-0F9C-4171-860D-C5BBE154A95F}" type="datetimeFigureOut">
              <a:rPr lang="ar-IQ" smtClean="0"/>
              <a:t>06/06/1442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3AB4031-0983-4749-9AE4-EDB00EB96AF8}" type="slidenum">
              <a:rPr lang="ar-IQ" smtClean="0"/>
              <a:t>‹#›</a:t>
            </a:fld>
            <a:endParaRPr lang="ar-IQ"/>
          </a:p>
        </p:txBody>
      </p:sp>
    </p:spTree>
    <p:extLst>
      <p:ext uri="{BB962C8B-B14F-4D97-AF65-F5344CB8AC3E}">
        <p14:creationId xmlns:p14="http://schemas.microsoft.com/office/powerpoint/2010/main" val="1244424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8263418-0F9C-4171-860D-C5BBE154A95F}" type="datetimeFigureOut">
              <a:rPr lang="ar-IQ" smtClean="0"/>
              <a:t>06/06/1442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3AB4031-0983-4749-9AE4-EDB00EB96AF8}" type="slidenum">
              <a:rPr lang="ar-IQ" smtClean="0"/>
              <a:t>‹#›</a:t>
            </a:fld>
            <a:endParaRPr lang="ar-IQ"/>
          </a:p>
        </p:txBody>
      </p:sp>
    </p:spTree>
    <p:extLst>
      <p:ext uri="{BB962C8B-B14F-4D97-AF65-F5344CB8AC3E}">
        <p14:creationId xmlns:p14="http://schemas.microsoft.com/office/powerpoint/2010/main" val="62368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8263418-0F9C-4171-860D-C5BBE154A95F}" type="datetimeFigureOut">
              <a:rPr lang="ar-IQ" smtClean="0"/>
              <a:t>06/06/1442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3AB4031-0983-4749-9AE4-EDB00EB96AF8}" type="slidenum">
              <a:rPr lang="ar-IQ" smtClean="0"/>
              <a:t>‹#›</a:t>
            </a:fld>
            <a:endParaRPr lang="ar-IQ"/>
          </a:p>
        </p:txBody>
      </p:sp>
    </p:spTree>
    <p:extLst>
      <p:ext uri="{BB962C8B-B14F-4D97-AF65-F5344CB8AC3E}">
        <p14:creationId xmlns:p14="http://schemas.microsoft.com/office/powerpoint/2010/main" val="3344701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8263418-0F9C-4171-860D-C5BBE154A95F}" type="datetimeFigureOut">
              <a:rPr lang="ar-IQ" smtClean="0"/>
              <a:t>06/06/1442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3AB4031-0983-4749-9AE4-EDB00EB96AF8}" type="slidenum">
              <a:rPr lang="ar-IQ" smtClean="0"/>
              <a:t>‹#›</a:t>
            </a:fld>
            <a:endParaRPr lang="ar-IQ"/>
          </a:p>
        </p:txBody>
      </p:sp>
    </p:spTree>
    <p:extLst>
      <p:ext uri="{BB962C8B-B14F-4D97-AF65-F5344CB8AC3E}">
        <p14:creationId xmlns:p14="http://schemas.microsoft.com/office/powerpoint/2010/main" val="4090616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8263418-0F9C-4171-860D-C5BBE154A95F}" type="datetimeFigureOut">
              <a:rPr lang="ar-IQ" smtClean="0"/>
              <a:t>06/06/1442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3AB4031-0983-4749-9AE4-EDB00EB96AF8}" type="slidenum">
              <a:rPr lang="ar-IQ" smtClean="0"/>
              <a:t>‹#›</a:t>
            </a:fld>
            <a:endParaRPr lang="ar-IQ"/>
          </a:p>
        </p:txBody>
      </p:sp>
    </p:spTree>
    <p:extLst>
      <p:ext uri="{BB962C8B-B14F-4D97-AF65-F5344CB8AC3E}">
        <p14:creationId xmlns:p14="http://schemas.microsoft.com/office/powerpoint/2010/main" val="1949145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8263418-0F9C-4171-860D-C5BBE154A95F}" type="datetimeFigureOut">
              <a:rPr lang="ar-IQ" smtClean="0"/>
              <a:t>06/06/1442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3AB4031-0983-4749-9AE4-EDB00EB96AF8}" type="slidenum">
              <a:rPr lang="ar-IQ" smtClean="0"/>
              <a:t>‹#›</a:t>
            </a:fld>
            <a:endParaRPr lang="ar-IQ"/>
          </a:p>
        </p:txBody>
      </p:sp>
    </p:spTree>
    <p:extLst>
      <p:ext uri="{BB962C8B-B14F-4D97-AF65-F5344CB8AC3E}">
        <p14:creationId xmlns:p14="http://schemas.microsoft.com/office/powerpoint/2010/main" val="260535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8263418-0F9C-4171-860D-C5BBE154A95F}" type="datetimeFigureOut">
              <a:rPr lang="ar-IQ" smtClean="0"/>
              <a:t>06/06/1442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3AB4031-0983-4749-9AE4-EDB00EB96AF8}" type="slidenum">
              <a:rPr lang="ar-IQ" smtClean="0"/>
              <a:t>‹#›</a:t>
            </a:fld>
            <a:endParaRPr lang="ar-IQ"/>
          </a:p>
        </p:txBody>
      </p:sp>
    </p:spTree>
    <p:extLst>
      <p:ext uri="{BB962C8B-B14F-4D97-AF65-F5344CB8AC3E}">
        <p14:creationId xmlns:p14="http://schemas.microsoft.com/office/powerpoint/2010/main" val="1252247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8263418-0F9C-4171-860D-C5BBE154A95F}" type="datetimeFigureOut">
              <a:rPr lang="ar-IQ" smtClean="0"/>
              <a:t>06/06/1442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3AB4031-0983-4749-9AE4-EDB00EB96AF8}" type="slidenum">
              <a:rPr lang="ar-IQ" smtClean="0"/>
              <a:t>‹#›</a:t>
            </a:fld>
            <a:endParaRPr lang="ar-IQ"/>
          </a:p>
        </p:txBody>
      </p:sp>
    </p:spTree>
    <p:extLst>
      <p:ext uri="{BB962C8B-B14F-4D97-AF65-F5344CB8AC3E}">
        <p14:creationId xmlns:p14="http://schemas.microsoft.com/office/powerpoint/2010/main" val="689442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8263418-0F9C-4171-860D-C5BBE154A95F}" type="datetimeFigureOut">
              <a:rPr lang="ar-IQ" smtClean="0"/>
              <a:t>06/06/1442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3AB4031-0983-4749-9AE4-EDB00EB96AF8}" type="slidenum">
              <a:rPr lang="ar-IQ" smtClean="0"/>
              <a:t>‹#›</a:t>
            </a:fld>
            <a:endParaRPr lang="ar-IQ"/>
          </a:p>
        </p:txBody>
      </p:sp>
    </p:spTree>
    <p:extLst>
      <p:ext uri="{BB962C8B-B14F-4D97-AF65-F5344CB8AC3E}">
        <p14:creationId xmlns:p14="http://schemas.microsoft.com/office/powerpoint/2010/main" val="2199985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prstClr val="black"/>
              <a:schemeClr val="accent6">
                <a:tint val="45000"/>
                <a:satMod val="400000"/>
              </a:schemeClr>
            </a:duotone>
            <a:extLst>
              <a:ext uri="{BEBA8EAE-BF5A-486C-A8C5-ECC9F3942E4B}">
                <a14:imgProps xmlns:a14="http://schemas.microsoft.com/office/drawing/2010/main">
                  <a14:imgLayer r:embed="rId14">
                    <a14:imgEffect>
                      <a14:brightnessContrast bright="20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8263418-0F9C-4171-860D-C5BBE154A95F}" type="datetimeFigureOut">
              <a:rPr lang="ar-IQ" smtClean="0"/>
              <a:t>06/06/1442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3AB4031-0983-4749-9AE4-EDB00EB96AF8}" type="slidenum">
              <a:rPr lang="ar-IQ" smtClean="0"/>
              <a:t>‹#›</a:t>
            </a:fld>
            <a:endParaRPr lang="ar-IQ"/>
          </a:p>
        </p:txBody>
      </p:sp>
    </p:spTree>
    <p:extLst>
      <p:ext uri="{BB962C8B-B14F-4D97-AF65-F5344CB8AC3E}">
        <p14:creationId xmlns:p14="http://schemas.microsoft.com/office/powerpoint/2010/main" val="2963705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67544" y="404664"/>
            <a:ext cx="8208912" cy="6048672"/>
          </a:xfrm>
        </p:spPr>
        <p:txBody>
          <a:bodyPr>
            <a:normAutofit/>
          </a:bodyPr>
          <a:lstStyle/>
          <a:p>
            <a:pPr algn="just" rtl="0">
              <a:lnSpc>
                <a:spcPct val="115000"/>
              </a:lnSpc>
              <a:spcAft>
                <a:spcPts val="1000"/>
              </a:spcAft>
              <a:tabLst>
                <a:tab pos="2571750" algn="l"/>
                <a:tab pos="5943600" algn="r"/>
              </a:tabLst>
            </a:pPr>
            <a:r>
              <a:rPr lang="en-US" sz="2800" b="1" u="sng" dirty="0" smtClean="0">
                <a:solidFill>
                  <a:srgbClr val="FF0000"/>
                </a:solidFill>
                <a:effectLst/>
                <a:latin typeface="Times New Roman"/>
                <a:ea typeface="Calibri"/>
                <a:cs typeface="Arial"/>
              </a:rPr>
              <a:t>(2)Contact </a:t>
            </a:r>
            <a:r>
              <a:rPr lang="en-US" sz="2800" b="1" u="sng" dirty="0" err="1" smtClean="0">
                <a:solidFill>
                  <a:srgbClr val="FF0000"/>
                </a:solidFill>
                <a:effectLst/>
                <a:latin typeface="Times New Roman"/>
                <a:ea typeface="Calibri"/>
                <a:cs typeface="Arial"/>
              </a:rPr>
              <a:t>Metasomatic</a:t>
            </a:r>
            <a:r>
              <a:rPr lang="en-US" sz="2800" b="1" u="sng" dirty="0" smtClean="0">
                <a:solidFill>
                  <a:srgbClr val="FF0000"/>
                </a:solidFill>
                <a:effectLst/>
                <a:latin typeface="Times New Roman"/>
                <a:ea typeface="Calibri"/>
                <a:cs typeface="Arial"/>
              </a:rPr>
              <a:t> Ore Deposits:</a:t>
            </a:r>
            <a:endParaRPr lang="en-US" sz="1800" dirty="0">
              <a:solidFill>
                <a:srgbClr val="FF0000"/>
              </a:solidFill>
              <a:ea typeface="Calibri"/>
              <a:cs typeface="Arial"/>
            </a:endParaRPr>
          </a:p>
          <a:p>
            <a:pPr algn="just" rtl="0">
              <a:lnSpc>
                <a:spcPct val="115000"/>
              </a:lnSpc>
              <a:spcAft>
                <a:spcPts val="1000"/>
              </a:spcAft>
            </a:pPr>
            <a:r>
              <a:rPr lang="en-US" sz="2400" b="1" u="sng" dirty="0" smtClean="0">
                <a:solidFill>
                  <a:srgbClr val="0070C0"/>
                </a:solidFill>
                <a:effectLst/>
                <a:latin typeface="Times New Roman"/>
                <a:ea typeface="Calibri"/>
                <a:cs typeface="Arial"/>
              </a:rPr>
              <a:t>          </a:t>
            </a:r>
            <a:r>
              <a:rPr lang="en-US" sz="2400" b="1" u="sng" dirty="0" err="1" smtClean="0">
                <a:solidFill>
                  <a:srgbClr val="0070C0"/>
                </a:solidFill>
                <a:effectLst/>
                <a:latin typeface="Times New Roman"/>
                <a:ea typeface="Calibri"/>
                <a:cs typeface="Arial"/>
              </a:rPr>
              <a:t>Metasomatism</a:t>
            </a:r>
            <a:r>
              <a:rPr lang="en-US" sz="2400" b="1" u="sng" dirty="0" smtClean="0">
                <a:solidFill>
                  <a:srgbClr val="0070C0"/>
                </a:solidFill>
                <a:effectLst/>
                <a:latin typeface="Times New Roman"/>
                <a:ea typeface="Calibri"/>
                <a:cs typeface="Arial"/>
              </a:rPr>
              <a:t>: </a:t>
            </a:r>
            <a:r>
              <a:rPr lang="en-US" sz="2400" dirty="0" smtClean="0">
                <a:solidFill>
                  <a:schemeClr val="tx1"/>
                </a:solidFill>
                <a:effectLst/>
                <a:latin typeface="Times New Roman"/>
                <a:ea typeface="Calibri"/>
                <a:cs typeface="Arial"/>
              </a:rPr>
              <a:t>A process of alteration of rocks due to interaction with volatile-aqueous solutions resulting in the formation of new minerals that take the place of the older ones. The chemical composition of the rocks modify because new substance are transferred from the solution to the altered rocks and the originally present substances are partly or wholly removed from the rocks and dissolved in solution. This process occurs near igneous intrusion </a:t>
            </a:r>
            <a:r>
              <a:rPr lang="en-US" sz="2400" b="1" smtClean="0">
                <a:solidFill>
                  <a:srgbClr val="FF0000"/>
                </a:solidFill>
                <a:effectLst/>
                <a:latin typeface="Times New Roman"/>
                <a:ea typeface="Calibri"/>
                <a:cs typeface="Arial"/>
              </a:rPr>
              <a:t>(</a:t>
            </a:r>
            <a:r>
              <a:rPr lang="en-US" sz="2400" b="1" smtClean="0">
                <a:solidFill>
                  <a:srgbClr val="FF0000"/>
                </a:solidFill>
                <a:effectLst/>
                <a:latin typeface="Times New Roman"/>
                <a:ea typeface="Calibri"/>
                <a:cs typeface="Arial"/>
              </a:rPr>
              <a:t>laccolith and dikes) </a:t>
            </a:r>
            <a:r>
              <a:rPr lang="en-US" sz="2400" dirty="0" smtClean="0">
                <a:solidFill>
                  <a:schemeClr val="tx1"/>
                </a:solidFill>
                <a:effectLst/>
                <a:latin typeface="Times New Roman"/>
                <a:ea typeface="Calibri"/>
                <a:cs typeface="Arial"/>
              </a:rPr>
              <a:t>where large quantities of high-temperature fluid emanation (</a:t>
            </a:r>
            <a:r>
              <a:rPr lang="en-US" sz="2400" b="1" dirty="0" smtClean="0">
                <a:solidFill>
                  <a:srgbClr val="FF0000"/>
                </a:solidFill>
                <a:effectLst/>
                <a:latin typeface="Times New Roman"/>
                <a:ea typeface="Calibri"/>
                <a:cs typeface="Arial"/>
              </a:rPr>
              <a:t>concentrated during and after the last stage of magma consolidation</a:t>
            </a:r>
            <a:r>
              <a:rPr lang="en-US" sz="2400" dirty="0" smtClean="0">
                <a:solidFill>
                  <a:schemeClr val="tx1"/>
                </a:solidFill>
                <a:effectLst/>
                <a:latin typeface="Times New Roman"/>
                <a:ea typeface="Calibri"/>
                <a:cs typeface="Arial"/>
              </a:rPr>
              <a:t>) may escape into the surrounding rocks.                                                                                       </a:t>
            </a:r>
            <a:endParaRPr lang="en-US" sz="1800" dirty="0">
              <a:solidFill>
                <a:schemeClr val="tx1"/>
              </a:solidFill>
              <a:ea typeface="Calibri"/>
              <a:cs typeface="Arial"/>
            </a:endParaRPr>
          </a:p>
          <a:p>
            <a:pPr algn="just" rtl="0"/>
            <a:endParaRPr lang="ar-IQ" sz="2400" dirty="0">
              <a:solidFill>
                <a:schemeClr val="tx1"/>
              </a:solidFill>
            </a:endParaRPr>
          </a:p>
        </p:txBody>
      </p:sp>
    </p:spTree>
    <p:extLst>
      <p:ext uri="{BB962C8B-B14F-4D97-AF65-F5344CB8AC3E}">
        <p14:creationId xmlns:p14="http://schemas.microsoft.com/office/powerpoint/2010/main" val="377530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832648"/>
          </a:xfrm>
        </p:spPr>
        <p:txBody>
          <a:bodyPr>
            <a:normAutofit/>
          </a:bodyPr>
          <a:lstStyle/>
          <a:p>
            <a:pPr algn="just" rtl="0">
              <a:lnSpc>
                <a:spcPct val="115000"/>
              </a:lnSpc>
              <a:spcAft>
                <a:spcPts val="1000"/>
              </a:spcAft>
            </a:pPr>
            <a:r>
              <a:rPr lang="en-US" sz="2400" b="1" u="sng" dirty="0" smtClean="0">
                <a:solidFill>
                  <a:srgbClr val="FF0000"/>
                </a:solidFill>
                <a:effectLst/>
                <a:latin typeface="Times New Roman"/>
                <a:ea typeface="Calibri"/>
                <a:cs typeface="Arial"/>
              </a:rPr>
              <a:t>Effects of the igneous emanation</a:t>
            </a:r>
            <a:r>
              <a:rPr lang="en-US" sz="2400" b="1" dirty="0" smtClean="0">
                <a:effectLst/>
                <a:latin typeface="Times New Roman"/>
                <a:ea typeface="Calibri"/>
                <a:cs typeface="Arial"/>
              </a:rPr>
              <a:t>:</a:t>
            </a:r>
            <a:r>
              <a:rPr lang="en-US" sz="2400" dirty="0" smtClean="0">
                <a:effectLst/>
                <a:latin typeface="Times New Roman"/>
                <a:ea typeface="Calibri"/>
                <a:cs typeface="Arial"/>
              </a:rPr>
              <a:t> These effects divided into </a:t>
            </a:r>
            <a:r>
              <a:rPr lang="en-US" sz="2400" b="1" dirty="0" smtClean="0">
                <a:solidFill>
                  <a:srgbClr val="0070C0"/>
                </a:solidFill>
                <a:effectLst/>
                <a:latin typeface="Times New Roman"/>
                <a:ea typeface="Calibri"/>
                <a:cs typeface="Arial"/>
              </a:rPr>
              <a:t>two types:</a:t>
            </a:r>
            <a:endParaRPr lang="en-US" sz="1800" dirty="0">
              <a:solidFill>
                <a:srgbClr val="0070C0"/>
              </a:solidFill>
              <a:ea typeface="Calibri"/>
              <a:cs typeface="Arial"/>
            </a:endParaRPr>
          </a:p>
          <a:p>
            <a:pPr marL="0" indent="0" algn="just" rtl="0">
              <a:lnSpc>
                <a:spcPct val="115000"/>
              </a:lnSpc>
              <a:spcAft>
                <a:spcPts val="1000"/>
              </a:spcAft>
              <a:buNone/>
            </a:pPr>
            <a:r>
              <a:rPr lang="en-US" sz="2400" b="1" dirty="0" smtClean="0">
                <a:effectLst/>
                <a:latin typeface="Times New Roman"/>
                <a:ea typeface="Calibri"/>
                <a:cs typeface="Arial"/>
              </a:rPr>
              <a:t>     </a:t>
            </a:r>
            <a:r>
              <a:rPr lang="en-US" sz="2400" b="1" dirty="0" smtClean="0">
                <a:solidFill>
                  <a:srgbClr val="FF0000"/>
                </a:solidFill>
                <a:effectLst/>
                <a:latin typeface="Times New Roman"/>
                <a:ea typeface="Calibri"/>
                <a:cs typeface="Arial"/>
              </a:rPr>
              <a:t>1- The effect of heat along giving rise to contact metamorphism, </a:t>
            </a:r>
            <a:r>
              <a:rPr lang="en-US" sz="2400" dirty="0" smtClean="0">
                <a:effectLst/>
                <a:latin typeface="Times New Roman"/>
                <a:ea typeface="Calibri"/>
                <a:cs typeface="Arial"/>
              </a:rPr>
              <a:t>during which some non-metallic ores may form such as</a:t>
            </a:r>
            <a:r>
              <a:rPr lang="en-US" sz="2400" b="1" dirty="0" smtClean="0">
                <a:solidFill>
                  <a:srgbClr val="FF0000"/>
                </a:solidFill>
                <a:effectLst/>
                <a:latin typeface="Times New Roman"/>
                <a:ea typeface="Calibri"/>
                <a:cs typeface="Arial"/>
              </a:rPr>
              <a:t>; </a:t>
            </a:r>
            <a:r>
              <a:rPr lang="en-US" sz="2400" b="1" dirty="0" err="1" smtClean="0">
                <a:solidFill>
                  <a:srgbClr val="FF0000"/>
                </a:solidFill>
                <a:effectLst/>
                <a:latin typeface="Times New Roman"/>
                <a:ea typeface="Calibri"/>
                <a:cs typeface="Arial"/>
              </a:rPr>
              <a:t>sillimanite</a:t>
            </a:r>
            <a:r>
              <a:rPr lang="en-US" sz="2400" b="1" dirty="0" smtClean="0">
                <a:solidFill>
                  <a:srgbClr val="FF0000"/>
                </a:solidFill>
                <a:effectLst/>
                <a:latin typeface="Times New Roman"/>
                <a:ea typeface="Calibri"/>
                <a:cs typeface="Arial"/>
              </a:rPr>
              <a:t>, apatite, </a:t>
            </a:r>
            <a:r>
              <a:rPr lang="en-US" sz="2400" b="1" dirty="0" err="1" smtClean="0">
                <a:solidFill>
                  <a:srgbClr val="FF0000"/>
                </a:solidFill>
                <a:effectLst/>
                <a:latin typeface="Times New Roman"/>
                <a:ea typeface="Calibri"/>
                <a:cs typeface="Arial"/>
              </a:rPr>
              <a:t>kyanite</a:t>
            </a:r>
            <a:r>
              <a:rPr lang="en-US" sz="2400" b="1" dirty="0" smtClean="0">
                <a:solidFill>
                  <a:srgbClr val="FF0000"/>
                </a:solidFill>
                <a:effectLst/>
                <a:latin typeface="Times New Roman"/>
                <a:ea typeface="Calibri"/>
                <a:cs typeface="Arial"/>
              </a:rPr>
              <a:t>, graphite</a:t>
            </a:r>
            <a:r>
              <a:rPr lang="en-US" sz="2400" dirty="0" smtClean="0">
                <a:effectLst/>
                <a:latin typeface="Times New Roman"/>
                <a:ea typeface="Calibri"/>
                <a:cs typeface="Arial"/>
              </a:rPr>
              <a:t>.     </a:t>
            </a:r>
            <a:endParaRPr lang="en-US" sz="1800" dirty="0">
              <a:ea typeface="Calibri"/>
              <a:cs typeface="Arial"/>
            </a:endParaRPr>
          </a:p>
          <a:p>
            <a:pPr marL="0" indent="0" algn="just" rtl="0">
              <a:lnSpc>
                <a:spcPct val="115000"/>
              </a:lnSpc>
              <a:spcAft>
                <a:spcPts val="1000"/>
              </a:spcAft>
              <a:buNone/>
            </a:pPr>
            <a:r>
              <a:rPr lang="en-US" sz="2400" dirty="0" smtClean="0">
                <a:effectLst/>
                <a:latin typeface="Times New Roman"/>
                <a:ea typeface="Calibri"/>
                <a:cs typeface="Arial"/>
              </a:rPr>
              <a:t>     Contact metamorphism manifests itself by:</a:t>
            </a:r>
            <a:endParaRPr lang="en-US" sz="1800" dirty="0">
              <a:ea typeface="Calibri"/>
              <a:cs typeface="Arial"/>
            </a:endParaRPr>
          </a:p>
          <a:p>
            <a:pPr marL="0" indent="0" algn="just" rtl="0">
              <a:lnSpc>
                <a:spcPct val="115000"/>
              </a:lnSpc>
              <a:spcAft>
                <a:spcPts val="1000"/>
              </a:spcAft>
              <a:buNone/>
            </a:pPr>
            <a:r>
              <a:rPr lang="en-US" sz="2400" b="1" dirty="0" smtClean="0">
                <a:solidFill>
                  <a:srgbClr val="0070C0"/>
                </a:solidFill>
                <a:effectLst/>
                <a:latin typeface="Times New Roman"/>
                <a:ea typeface="Calibri"/>
                <a:cs typeface="Arial"/>
              </a:rPr>
              <a:t>      a- </a:t>
            </a:r>
            <a:r>
              <a:rPr lang="en-US" sz="2400" b="1" dirty="0" err="1" smtClean="0">
                <a:solidFill>
                  <a:srgbClr val="0070C0"/>
                </a:solidFill>
                <a:effectLst/>
                <a:latin typeface="Times New Roman"/>
                <a:ea typeface="Calibri"/>
                <a:cs typeface="Arial"/>
              </a:rPr>
              <a:t>Endogene</a:t>
            </a:r>
            <a:r>
              <a:rPr lang="en-US" sz="2400" b="1" dirty="0" smtClean="0">
                <a:solidFill>
                  <a:srgbClr val="0070C0"/>
                </a:solidFill>
                <a:effectLst/>
                <a:latin typeface="Times New Roman"/>
                <a:ea typeface="Calibri"/>
                <a:cs typeface="Arial"/>
              </a:rPr>
              <a:t> (internal) effects</a:t>
            </a:r>
            <a:r>
              <a:rPr lang="en-US" sz="2400" dirty="0" smtClean="0">
                <a:solidFill>
                  <a:srgbClr val="0070C0"/>
                </a:solidFill>
                <a:effectLst/>
                <a:latin typeface="Times New Roman"/>
                <a:ea typeface="Calibri"/>
                <a:cs typeface="Arial"/>
              </a:rPr>
              <a:t> </a:t>
            </a:r>
            <a:r>
              <a:rPr lang="en-US" sz="2400" dirty="0" smtClean="0">
                <a:effectLst/>
                <a:latin typeface="Times New Roman"/>
                <a:ea typeface="Calibri"/>
                <a:cs typeface="Arial"/>
              </a:rPr>
              <a:t>upon the margins of the magmatic body itself. These effects consist of textural and mineral changes in the margin (</a:t>
            </a:r>
            <a:r>
              <a:rPr lang="en-US" sz="2400" b="1" dirty="0" err="1" smtClean="0">
                <a:solidFill>
                  <a:srgbClr val="FF0000"/>
                </a:solidFill>
                <a:effectLst/>
                <a:latin typeface="Times New Roman"/>
                <a:ea typeface="Calibri"/>
                <a:cs typeface="Arial"/>
              </a:rPr>
              <a:t>epidote</a:t>
            </a:r>
            <a:r>
              <a:rPr lang="en-US" sz="2400" b="1" dirty="0" smtClean="0">
                <a:solidFill>
                  <a:srgbClr val="FF0000"/>
                </a:solidFill>
                <a:effectLst/>
                <a:latin typeface="Times New Roman"/>
                <a:ea typeface="Calibri"/>
                <a:cs typeface="Arial"/>
              </a:rPr>
              <a:t>, tourmaline, garnets </a:t>
            </a:r>
            <a:r>
              <a:rPr lang="en-US" sz="2400" dirty="0" smtClean="0">
                <a:effectLst/>
                <a:latin typeface="Times New Roman"/>
                <a:ea typeface="Calibri"/>
                <a:cs typeface="Arial"/>
              </a:rPr>
              <a:t>may be present).                                                                         </a:t>
            </a:r>
            <a:endParaRPr lang="en-US" sz="1800" dirty="0">
              <a:ea typeface="Calibri"/>
              <a:cs typeface="Arial"/>
            </a:endParaRPr>
          </a:p>
          <a:p>
            <a:pPr algn="just" rtl="0"/>
            <a:endParaRPr lang="ar-IQ" sz="2400" dirty="0"/>
          </a:p>
        </p:txBody>
      </p:sp>
    </p:spTree>
    <p:extLst>
      <p:ext uri="{BB962C8B-B14F-4D97-AF65-F5344CB8AC3E}">
        <p14:creationId xmlns:p14="http://schemas.microsoft.com/office/powerpoint/2010/main" val="2599074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76672"/>
            <a:ext cx="8712968" cy="5649491"/>
          </a:xfrm>
        </p:spPr>
        <p:txBody>
          <a:bodyPr>
            <a:noAutofit/>
          </a:bodyPr>
          <a:lstStyle/>
          <a:p>
            <a:pPr algn="just" rtl="0">
              <a:lnSpc>
                <a:spcPct val="115000"/>
              </a:lnSpc>
              <a:spcAft>
                <a:spcPts val="1000"/>
              </a:spcAft>
            </a:pPr>
            <a:r>
              <a:rPr lang="en-US" sz="2400" dirty="0" smtClean="0">
                <a:effectLst/>
                <a:latin typeface="Times New Roman"/>
                <a:ea typeface="Calibri"/>
                <a:cs typeface="Arial"/>
              </a:rPr>
              <a:t> </a:t>
            </a:r>
            <a:r>
              <a:rPr lang="en-US" sz="2400" b="1" dirty="0" smtClean="0">
                <a:solidFill>
                  <a:srgbClr val="0070C0"/>
                </a:solidFill>
                <a:effectLst/>
                <a:latin typeface="Times New Roman"/>
                <a:ea typeface="Calibri"/>
                <a:cs typeface="Arial"/>
              </a:rPr>
              <a:t>b- </a:t>
            </a:r>
            <a:r>
              <a:rPr lang="en-US" sz="2400" b="1" dirty="0" err="1" smtClean="0">
                <a:solidFill>
                  <a:srgbClr val="0070C0"/>
                </a:solidFill>
                <a:effectLst/>
                <a:latin typeface="Times New Roman"/>
                <a:ea typeface="Calibri"/>
                <a:cs typeface="Arial"/>
              </a:rPr>
              <a:t>Exogene</a:t>
            </a:r>
            <a:r>
              <a:rPr lang="en-US" sz="2400" b="1" dirty="0" smtClean="0">
                <a:solidFill>
                  <a:srgbClr val="0070C0"/>
                </a:solidFill>
                <a:effectLst/>
                <a:latin typeface="Times New Roman"/>
                <a:ea typeface="Calibri"/>
                <a:cs typeface="Arial"/>
              </a:rPr>
              <a:t> (external) effects</a:t>
            </a:r>
            <a:r>
              <a:rPr lang="en-US" sz="2400" dirty="0" smtClean="0">
                <a:solidFill>
                  <a:srgbClr val="0070C0"/>
                </a:solidFill>
                <a:effectLst/>
                <a:latin typeface="Times New Roman"/>
                <a:ea typeface="Calibri"/>
                <a:cs typeface="Arial"/>
              </a:rPr>
              <a:t> </a:t>
            </a:r>
            <a:r>
              <a:rPr lang="en-US" sz="2400" dirty="0" smtClean="0">
                <a:effectLst/>
                <a:latin typeface="Times New Roman"/>
                <a:ea typeface="Calibri"/>
                <a:cs typeface="Arial"/>
              </a:rPr>
              <a:t>upon the rocks surrounding the igneous body. This process causes hardening and transformation of the surrounding rocks. Old minerals are broken up, and their ions are recombine to form new minerals that are stable at the present temperature &amp; pressure.                                                             </a:t>
            </a:r>
            <a:endParaRPr lang="en-US" sz="2400" dirty="0">
              <a:ea typeface="Calibri"/>
              <a:cs typeface="Arial"/>
            </a:endParaRPr>
          </a:p>
          <a:p>
            <a:pPr marL="0" indent="0" algn="just" rtl="0">
              <a:lnSpc>
                <a:spcPct val="115000"/>
              </a:lnSpc>
              <a:spcAft>
                <a:spcPts val="1000"/>
              </a:spcAft>
              <a:buNone/>
            </a:pPr>
            <a:r>
              <a:rPr lang="en-US" sz="2400" dirty="0" smtClean="0">
                <a:effectLst/>
                <a:latin typeface="Times New Roman"/>
                <a:ea typeface="Calibri"/>
                <a:cs typeface="Arial"/>
              </a:rPr>
              <a:t>Example: In an impure limestone consisting of calcium carbonate with little Mg, Fe, quartz and clay. The </a:t>
            </a:r>
            <a:r>
              <a:rPr lang="en-US" sz="2400" b="1" dirty="0" smtClean="0">
                <a:solidFill>
                  <a:srgbClr val="FF0000"/>
                </a:solidFill>
                <a:effectLst/>
                <a:latin typeface="Times New Roman"/>
                <a:ea typeface="Calibri"/>
                <a:cs typeface="Arial"/>
              </a:rPr>
              <a:t>CaCO</a:t>
            </a:r>
            <a:r>
              <a:rPr lang="en-US" sz="2400" b="1" baseline="-25000" dirty="0" smtClean="0">
                <a:solidFill>
                  <a:srgbClr val="FF0000"/>
                </a:solidFill>
                <a:effectLst/>
                <a:latin typeface="Times New Roman"/>
                <a:ea typeface="Calibri"/>
                <a:cs typeface="Arial"/>
              </a:rPr>
              <a:t>3</a:t>
            </a:r>
            <a:r>
              <a:rPr lang="en-US" sz="2400" dirty="0" smtClean="0">
                <a:effectLst/>
                <a:latin typeface="Times New Roman"/>
                <a:ea typeface="Calibri"/>
                <a:cs typeface="Arial"/>
              </a:rPr>
              <a:t> break down into: </a:t>
            </a:r>
            <a:r>
              <a:rPr lang="en-US" sz="2400" b="1" dirty="0" smtClean="0">
                <a:solidFill>
                  <a:srgbClr val="FF0000"/>
                </a:solidFill>
                <a:effectLst/>
                <a:latin typeface="Times New Roman"/>
                <a:ea typeface="Calibri"/>
                <a:cs typeface="Arial"/>
              </a:rPr>
              <a:t>CaCO</a:t>
            </a:r>
            <a:r>
              <a:rPr lang="en-US" sz="2400" b="1" baseline="-25000" dirty="0" smtClean="0">
                <a:solidFill>
                  <a:srgbClr val="FF0000"/>
                </a:solidFill>
                <a:effectLst/>
                <a:latin typeface="Times New Roman"/>
                <a:ea typeface="Calibri"/>
                <a:cs typeface="Arial"/>
              </a:rPr>
              <a:t>3</a:t>
            </a:r>
            <a:r>
              <a:rPr lang="en-US" sz="2400" b="1" dirty="0" smtClean="0">
                <a:solidFill>
                  <a:srgbClr val="FF0000"/>
                </a:solidFill>
                <a:effectLst/>
                <a:latin typeface="Times New Roman"/>
                <a:ea typeface="Calibri"/>
                <a:cs typeface="Arial"/>
              </a:rPr>
              <a:t>      </a:t>
            </a:r>
            <a:r>
              <a:rPr lang="en-US" sz="2400" b="1" dirty="0" err="1" smtClean="0">
                <a:solidFill>
                  <a:srgbClr val="FF0000"/>
                </a:solidFill>
                <a:effectLst/>
                <a:latin typeface="Times New Roman"/>
                <a:ea typeface="Calibri"/>
                <a:cs typeface="Arial"/>
              </a:rPr>
              <a:t>CaO</a:t>
            </a:r>
            <a:r>
              <a:rPr lang="en-US" sz="2400" b="1" dirty="0" smtClean="0">
                <a:solidFill>
                  <a:srgbClr val="FF0000"/>
                </a:solidFill>
                <a:effectLst/>
                <a:latin typeface="Times New Roman"/>
                <a:ea typeface="Calibri"/>
                <a:cs typeface="Arial"/>
              </a:rPr>
              <a:t> + CO</a:t>
            </a:r>
            <a:r>
              <a:rPr lang="en-US" sz="2400" b="1" baseline="-25000" dirty="0" smtClean="0">
                <a:solidFill>
                  <a:srgbClr val="FF0000"/>
                </a:solidFill>
                <a:effectLst/>
                <a:latin typeface="Times New Roman"/>
                <a:ea typeface="Calibri"/>
                <a:cs typeface="Arial"/>
              </a:rPr>
              <a:t>2</a:t>
            </a:r>
            <a:r>
              <a:rPr lang="en-US" sz="2400" b="1" dirty="0" smtClean="0">
                <a:solidFill>
                  <a:srgbClr val="FF0000"/>
                </a:solidFill>
                <a:effectLst/>
                <a:latin typeface="Times New Roman"/>
                <a:ea typeface="Calibri"/>
                <a:cs typeface="Arial"/>
              </a:rPr>
              <a:t>   </a:t>
            </a:r>
            <a:r>
              <a:rPr lang="en-US" sz="2400" dirty="0" smtClean="0">
                <a:effectLst/>
                <a:latin typeface="Times New Roman"/>
                <a:ea typeface="Calibri"/>
                <a:cs typeface="Arial"/>
              </a:rPr>
              <a:t>then the components recombined and recrystallized into silicate minerals as follow:             </a:t>
            </a:r>
            <a:endParaRPr lang="en-US" sz="2400" dirty="0">
              <a:ea typeface="Calibri"/>
              <a:cs typeface="Arial"/>
            </a:endParaRPr>
          </a:p>
          <a:p>
            <a:pPr marL="0" indent="0" algn="just" rtl="0">
              <a:lnSpc>
                <a:spcPct val="115000"/>
              </a:lnSpc>
              <a:spcAft>
                <a:spcPts val="1000"/>
              </a:spcAft>
              <a:buNone/>
            </a:pPr>
            <a:r>
              <a:rPr lang="en-US" sz="2000" dirty="0" err="1" smtClean="0">
                <a:solidFill>
                  <a:srgbClr val="FF0000"/>
                </a:solidFill>
                <a:effectLst/>
                <a:latin typeface="Times New Roman"/>
                <a:ea typeface="Calibri"/>
                <a:cs typeface="Arial"/>
              </a:rPr>
              <a:t>CaO</a:t>
            </a:r>
            <a:r>
              <a:rPr lang="en-US" sz="2000" dirty="0" smtClean="0">
                <a:solidFill>
                  <a:srgbClr val="FF0000"/>
                </a:solidFill>
                <a:effectLst/>
                <a:latin typeface="Times New Roman"/>
                <a:ea typeface="Calibri"/>
                <a:cs typeface="Arial"/>
              </a:rPr>
              <a:t> +quartz        </a:t>
            </a:r>
            <a:r>
              <a:rPr lang="en-US" sz="2000" b="1" dirty="0" err="1" smtClean="0">
                <a:solidFill>
                  <a:srgbClr val="FF0000"/>
                </a:solidFill>
                <a:effectLst/>
                <a:latin typeface="Times New Roman"/>
                <a:ea typeface="Calibri"/>
                <a:cs typeface="Arial"/>
              </a:rPr>
              <a:t>wollastonite</a:t>
            </a:r>
            <a:r>
              <a:rPr lang="en-US" sz="2000" b="1" dirty="0" smtClean="0">
                <a:solidFill>
                  <a:srgbClr val="FF0000"/>
                </a:solidFill>
                <a:effectLst/>
                <a:latin typeface="Times New Roman"/>
                <a:ea typeface="Calibri"/>
                <a:cs typeface="Arial"/>
              </a:rPr>
              <a:t> </a:t>
            </a:r>
            <a:r>
              <a:rPr lang="en-US" sz="2000" dirty="0" smtClean="0">
                <a:effectLst/>
                <a:latin typeface="Times New Roman"/>
                <a:ea typeface="Calibri"/>
                <a:cs typeface="Arial"/>
              </a:rPr>
              <a:t>      </a:t>
            </a:r>
            <a:r>
              <a:rPr lang="en-US" sz="2000" dirty="0" smtClean="0">
                <a:solidFill>
                  <a:srgbClr val="FF0000"/>
                </a:solidFill>
                <a:effectLst/>
                <a:latin typeface="Times New Roman"/>
                <a:ea typeface="Calibri"/>
                <a:cs typeface="Arial"/>
              </a:rPr>
              <a:t>;     Dolomite + quartz + H</a:t>
            </a:r>
            <a:r>
              <a:rPr lang="en-US" sz="2000" baseline="-25000" dirty="0" smtClean="0">
                <a:solidFill>
                  <a:srgbClr val="FF0000"/>
                </a:solidFill>
                <a:effectLst/>
                <a:latin typeface="Times New Roman"/>
                <a:ea typeface="Calibri"/>
                <a:cs typeface="Arial"/>
              </a:rPr>
              <a:t>2</a:t>
            </a:r>
            <a:r>
              <a:rPr lang="en-US" sz="2000" dirty="0" smtClean="0">
                <a:solidFill>
                  <a:srgbClr val="FF0000"/>
                </a:solidFill>
                <a:effectLst/>
                <a:latin typeface="Times New Roman"/>
                <a:ea typeface="Calibri"/>
                <a:cs typeface="Arial"/>
              </a:rPr>
              <a:t>O          </a:t>
            </a:r>
            <a:r>
              <a:rPr lang="en-US" sz="2000" b="1" dirty="0" err="1" smtClean="0">
                <a:solidFill>
                  <a:srgbClr val="FF0000"/>
                </a:solidFill>
                <a:effectLst/>
                <a:latin typeface="Times New Roman"/>
                <a:ea typeface="Calibri"/>
                <a:cs typeface="Arial"/>
              </a:rPr>
              <a:t>tremolite</a:t>
            </a:r>
            <a:endParaRPr lang="en-US" sz="2000" b="1" dirty="0">
              <a:solidFill>
                <a:srgbClr val="FF0000"/>
              </a:solidFill>
              <a:ea typeface="Calibri"/>
              <a:cs typeface="Arial"/>
            </a:endParaRPr>
          </a:p>
          <a:p>
            <a:pPr marL="0" indent="0" algn="just" rtl="0">
              <a:lnSpc>
                <a:spcPct val="115000"/>
              </a:lnSpc>
              <a:spcAft>
                <a:spcPts val="1000"/>
              </a:spcAft>
              <a:buNone/>
            </a:pPr>
            <a:r>
              <a:rPr lang="en-US" sz="2000" dirty="0" smtClean="0">
                <a:solidFill>
                  <a:srgbClr val="FF0000"/>
                </a:solidFill>
                <a:effectLst/>
                <a:latin typeface="Times New Roman"/>
                <a:ea typeface="Calibri"/>
                <a:cs typeface="Arial"/>
              </a:rPr>
              <a:t>Dolomite + quartz +H</a:t>
            </a:r>
            <a:r>
              <a:rPr lang="en-US" sz="2000" baseline="-25000" dirty="0" smtClean="0">
                <a:solidFill>
                  <a:srgbClr val="FF0000"/>
                </a:solidFill>
                <a:effectLst/>
                <a:latin typeface="Times New Roman"/>
                <a:ea typeface="Calibri"/>
                <a:cs typeface="Arial"/>
              </a:rPr>
              <a:t>2</a:t>
            </a:r>
            <a:r>
              <a:rPr lang="en-US" sz="2000" dirty="0" smtClean="0">
                <a:solidFill>
                  <a:srgbClr val="FF0000"/>
                </a:solidFill>
                <a:effectLst/>
                <a:latin typeface="Times New Roman"/>
                <a:ea typeface="Calibri"/>
                <a:cs typeface="Arial"/>
              </a:rPr>
              <a:t>O + Fe        </a:t>
            </a:r>
            <a:r>
              <a:rPr lang="en-US" sz="2000" b="1" dirty="0" err="1" smtClean="0">
                <a:solidFill>
                  <a:srgbClr val="FF0000"/>
                </a:solidFill>
                <a:effectLst/>
                <a:latin typeface="Times New Roman"/>
                <a:ea typeface="Calibri"/>
                <a:cs typeface="Arial"/>
              </a:rPr>
              <a:t>actinolite</a:t>
            </a:r>
            <a:r>
              <a:rPr lang="en-US" sz="2000" b="1" dirty="0" smtClean="0">
                <a:solidFill>
                  <a:srgbClr val="FF0000"/>
                </a:solidFill>
                <a:effectLst/>
                <a:latin typeface="Times New Roman"/>
                <a:ea typeface="Calibri"/>
                <a:cs typeface="Arial"/>
              </a:rPr>
              <a:t> </a:t>
            </a:r>
            <a:r>
              <a:rPr lang="en-US" sz="2000" dirty="0" smtClean="0">
                <a:effectLst/>
                <a:latin typeface="Times New Roman"/>
                <a:ea typeface="Calibri"/>
                <a:cs typeface="Arial"/>
              </a:rPr>
              <a:t>  </a:t>
            </a:r>
            <a:r>
              <a:rPr lang="en-US" sz="2000" dirty="0" smtClean="0">
                <a:solidFill>
                  <a:srgbClr val="FF0000"/>
                </a:solidFill>
                <a:effectLst/>
                <a:latin typeface="Times New Roman"/>
                <a:ea typeface="Calibri"/>
                <a:cs typeface="Arial"/>
              </a:rPr>
              <a:t>;   Calcite + clay + quartz        </a:t>
            </a:r>
            <a:r>
              <a:rPr lang="en-US" sz="2000" b="1" dirty="0" smtClean="0">
                <a:solidFill>
                  <a:srgbClr val="FF0000"/>
                </a:solidFill>
                <a:effectLst/>
                <a:latin typeface="Times New Roman"/>
                <a:ea typeface="Calibri"/>
                <a:cs typeface="Arial"/>
              </a:rPr>
              <a:t>garnet</a:t>
            </a:r>
            <a:endParaRPr lang="ar-IQ" sz="2000" b="1" dirty="0">
              <a:solidFill>
                <a:srgbClr val="FF0000"/>
              </a:solidFill>
            </a:endParaRPr>
          </a:p>
        </p:txBody>
      </p:sp>
      <p:cxnSp>
        <p:nvCxnSpPr>
          <p:cNvPr id="5" name="رابط كسهم مستقيم 4"/>
          <p:cNvCxnSpPr/>
          <p:nvPr/>
        </p:nvCxnSpPr>
        <p:spPr>
          <a:xfrm>
            <a:off x="1331640" y="3861048"/>
            <a:ext cx="5400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flipV="1">
            <a:off x="3707904" y="3645024"/>
            <a:ext cx="0" cy="3240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a:off x="3356315" y="5461792"/>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رابط كسهم مستقيم 13"/>
          <p:cNvCxnSpPr/>
          <p:nvPr/>
        </p:nvCxnSpPr>
        <p:spPr>
          <a:xfrm>
            <a:off x="1691680" y="4869160"/>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رابط كسهم مستقيم 16"/>
          <p:cNvCxnSpPr/>
          <p:nvPr/>
        </p:nvCxnSpPr>
        <p:spPr>
          <a:xfrm>
            <a:off x="6840252" y="486916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رابط كسهم مستقيم 19"/>
          <p:cNvCxnSpPr/>
          <p:nvPr/>
        </p:nvCxnSpPr>
        <p:spPr>
          <a:xfrm>
            <a:off x="7668344" y="5461792"/>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866239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318</Words>
  <Application>Microsoft Office PowerPoint</Application>
  <PresentationFormat>عرض على الشاشة (3:4)‏</PresentationFormat>
  <Paragraphs>10</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ASUS</dc:creator>
  <cp:lastModifiedBy>ASUS</cp:lastModifiedBy>
  <cp:revision>7</cp:revision>
  <dcterms:created xsi:type="dcterms:W3CDTF">2021-01-14T08:16:47Z</dcterms:created>
  <dcterms:modified xsi:type="dcterms:W3CDTF">2021-01-19T15:12:31Z</dcterms:modified>
</cp:coreProperties>
</file>