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60" r:id="rId4"/>
    <p:sldId id="258" r:id="rId5"/>
    <p:sldId id="259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9AE-B416-4267-AE3B-861DBA09D551}" type="datetimeFigureOut">
              <a:rPr lang="ar-IQ" smtClean="0"/>
              <a:t>18/06/1442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5BC9-7643-4BC3-A95E-BA2F8A5A1D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9601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9AE-B416-4267-AE3B-861DBA09D551}" type="datetimeFigureOut">
              <a:rPr lang="ar-IQ" smtClean="0"/>
              <a:t>18/06/1442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5BC9-7643-4BC3-A95E-BA2F8A5A1D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81945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9AE-B416-4267-AE3B-861DBA09D551}" type="datetimeFigureOut">
              <a:rPr lang="ar-IQ" smtClean="0"/>
              <a:t>18/06/1442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5BC9-7643-4BC3-A95E-BA2F8A5A1D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2445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9AE-B416-4267-AE3B-861DBA09D551}" type="datetimeFigureOut">
              <a:rPr lang="ar-IQ" smtClean="0"/>
              <a:t>18/06/1442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5BC9-7643-4BC3-A95E-BA2F8A5A1D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385506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9AE-B416-4267-AE3B-861DBA09D551}" type="datetimeFigureOut">
              <a:rPr lang="ar-IQ" smtClean="0"/>
              <a:t>18/06/1442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5BC9-7643-4BC3-A95E-BA2F8A5A1D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384948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9AE-B416-4267-AE3B-861DBA09D551}" type="datetimeFigureOut">
              <a:rPr lang="ar-IQ" smtClean="0"/>
              <a:t>18/06/1442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5BC9-7643-4BC3-A95E-BA2F8A5A1D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6312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9AE-B416-4267-AE3B-861DBA09D551}" type="datetimeFigureOut">
              <a:rPr lang="ar-IQ" smtClean="0"/>
              <a:t>18/06/1442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5BC9-7643-4BC3-A95E-BA2F8A5A1D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73844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9AE-B416-4267-AE3B-861DBA09D551}" type="datetimeFigureOut">
              <a:rPr lang="ar-IQ" smtClean="0"/>
              <a:t>18/06/1442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5BC9-7643-4BC3-A95E-BA2F8A5A1D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0024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9AE-B416-4267-AE3B-861DBA09D551}" type="datetimeFigureOut">
              <a:rPr lang="ar-IQ" smtClean="0"/>
              <a:t>18/06/1442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5BC9-7643-4BC3-A95E-BA2F8A5A1D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8552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9AE-B416-4267-AE3B-861DBA09D551}" type="datetimeFigureOut">
              <a:rPr lang="ar-IQ" smtClean="0"/>
              <a:t>18/06/1442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5BC9-7643-4BC3-A95E-BA2F8A5A1D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74228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179AE-B416-4267-AE3B-861DBA09D551}" type="datetimeFigureOut">
              <a:rPr lang="ar-IQ" smtClean="0"/>
              <a:t>18/06/1442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85BC9-7643-4BC3-A95E-BA2F8A5A1D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663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179AE-B416-4267-AE3B-861DBA09D551}" type="datetimeFigureOut">
              <a:rPr lang="ar-IQ" smtClean="0"/>
              <a:t>18/06/1442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85BC9-7643-4BC3-A95E-BA2F8A5A1D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16927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827584" y="620688"/>
            <a:ext cx="7632848" cy="5472608"/>
          </a:xfrm>
        </p:spPr>
        <p:txBody>
          <a:bodyPr>
            <a:normAutofit/>
          </a:bodyPr>
          <a:lstStyle/>
          <a:p>
            <a:pPr algn="l">
              <a:lnSpc>
                <a:spcPct val="115000"/>
              </a:lnSpc>
              <a:spcAft>
                <a:spcPts val="1000"/>
              </a:spcAft>
              <a:tabLst>
                <a:tab pos="5943600" algn="r"/>
              </a:tabLs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Factors affecting the formation of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Metasomatic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Ores</a:t>
            </a:r>
            <a:endParaRPr lang="en-US" sz="2800" dirty="0">
              <a:solidFill>
                <a:srgbClr val="FF0000"/>
              </a:solidFill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  <a:tabLst>
                <a:tab pos="5943600" algn="r"/>
              </a:tabLst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(A) Factors related to the intruded igneous body:</a:t>
            </a:r>
            <a:endParaRPr lang="en-US" sz="1800" dirty="0">
              <a:solidFill>
                <a:srgbClr val="0070C0"/>
              </a:solidFill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  <a:tabLst>
                <a:tab pos="5943600" algn="r"/>
              </a:tabLst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1- Chemical composition of the magma:</a:t>
            </a:r>
            <a:r>
              <a:rPr lang="en-US" sz="2400" b="1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      </a:t>
            </a:r>
            <a:r>
              <a:rPr lang="ar-IQ" sz="2400" b="1" dirty="0">
                <a:solidFill>
                  <a:schemeClr val="tx1"/>
                </a:solidFill>
                <a:ea typeface="Calibri"/>
                <a:cs typeface="Times New Roman"/>
              </a:rPr>
              <a:t>       </a:t>
            </a:r>
            <a:endParaRPr lang="en-US" sz="1800" dirty="0">
              <a:solidFill>
                <a:schemeClr val="tx1"/>
              </a:solidFill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  <a:tabLst>
                <a:tab pos="5943600" algn="r"/>
              </a:tabLst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* Felsic magma of intermediate composition is the most suitable for the formation of </a:t>
            </a:r>
            <a:r>
              <a:rPr lang="en-US" sz="2400" dirty="0" err="1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metasomatic</a:t>
            </a: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 ore.  </a:t>
            </a:r>
            <a:r>
              <a:rPr lang="ar-IQ" sz="2400" dirty="0">
                <a:solidFill>
                  <a:schemeClr val="tx1"/>
                </a:solidFill>
                <a:ea typeface="Calibri"/>
                <a:cs typeface="Times New Roman"/>
              </a:rPr>
              <a:t>   </a:t>
            </a:r>
            <a:endParaRPr lang="en-US" sz="1800" dirty="0">
              <a:solidFill>
                <a:schemeClr val="tx1"/>
              </a:solidFill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  <a:tabLst>
                <a:tab pos="5943600" algn="r"/>
              </a:tabLst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* Few ores are associated with </a:t>
            </a:r>
            <a:r>
              <a:rPr lang="en-US" sz="24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syenite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1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algn="l">
              <a:lnSpc>
                <a:spcPct val="115000"/>
              </a:lnSpc>
              <a:spcAft>
                <a:spcPts val="1000"/>
              </a:spcAft>
              <a:tabLst>
                <a:tab pos="5943600" algn="r"/>
              </a:tabLst>
            </a:pPr>
            <a:r>
              <a:rPr lang="en-US" sz="2400" dirty="0" smtClean="0">
                <a:solidFill>
                  <a:schemeClr val="tx1"/>
                </a:solidFill>
                <a:effectLst/>
                <a:latin typeface="Times New Roman"/>
                <a:ea typeface="Calibri"/>
                <a:cs typeface="Arial"/>
              </a:rPr>
              <a:t>* Normal granite, mafic and ultramafic rocks rarely yield this kind of ore.</a:t>
            </a:r>
            <a:endParaRPr lang="en-US" sz="1800" dirty="0">
              <a:solidFill>
                <a:schemeClr val="tx1"/>
              </a:solidFill>
              <a:ea typeface="Calibri"/>
              <a:cs typeface="Arial"/>
            </a:endParaRPr>
          </a:p>
          <a:p>
            <a:pPr algn="just" rtl="0"/>
            <a:endParaRPr lang="ar-IQ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36687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688632"/>
          </a:xfrm>
        </p:spPr>
        <p:txBody>
          <a:bodyPr>
            <a:normAutofit/>
          </a:bodyPr>
          <a:lstStyle/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2- Size and form of igneous body:   </a:t>
            </a:r>
            <a:r>
              <a:rPr lang="ar-IQ" sz="2400" b="1" dirty="0">
                <a:solidFill>
                  <a:srgbClr val="FF0000"/>
                </a:solidFill>
                <a:ea typeface="Calibri"/>
                <a:cs typeface="Times New Roman"/>
              </a:rPr>
              <a:t>   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  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*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Stocks and batholiths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usually associated with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metasomatic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ore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* Laccoliths and large sills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rarely contain this ore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*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Dikes and small sills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never contain such ore</a:t>
            </a:r>
            <a:endParaRPr lang="en-US" sz="1800" dirty="0">
              <a:ea typeface="Calibri"/>
              <a:cs typeface="Arial"/>
            </a:endParaRPr>
          </a:p>
          <a:p>
            <a:pPr algn="ctr" rtl="0"/>
            <a:endParaRPr lang="ar-IQ" sz="2400" dirty="0"/>
          </a:p>
        </p:txBody>
      </p:sp>
      <p:pic>
        <p:nvPicPr>
          <p:cNvPr id="2" name="صورة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068960"/>
            <a:ext cx="6840760" cy="3456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7956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3- Depth of intrusion     </a:t>
            </a:r>
            <a:r>
              <a:rPr lang="ar-IQ" sz="2800" b="1" dirty="0">
                <a:solidFill>
                  <a:srgbClr val="FF0000"/>
                </a:solidFill>
                <a:ea typeface="Calibri"/>
                <a:cs typeface="Times New Roman"/>
              </a:rPr>
              <a:t>    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 </a:t>
            </a:r>
            <a:endParaRPr lang="en-US" sz="20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800" dirty="0">
                <a:latin typeface="Times New Roman"/>
                <a:ea typeface="Calibri"/>
                <a:cs typeface="Arial"/>
              </a:rPr>
              <a:t>* </a:t>
            </a:r>
            <a:r>
              <a:rPr lang="en-US" sz="2800" dirty="0" err="1">
                <a:latin typeface="Times New Roman"/>
                <a:ea typeface="Calibri"/>
                <a:cs typeface="Arial"/>
              </a:rPr>
              <a:t>Metasomatic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ores are associated with rocks characterized by coarse texture indicating slow cooling at depth.</a:t>
            </a:r>
            <a:endParaRPr lang="en-US" sz="2000" dirty="0"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800" dirty="0">
                <a:latin typeface="Times New Roman"/>
                <a:ea typeface="Calibri"/>
                <a:cs typeface="Arial"/>
              </a:rPr>
              <a:t>* </a:t>
            </a:r>
            <a:r>
              <a:rPr lang="en-US" sz="2800" dirty="0" err="1">
                <a:latin typeface="Times New Roman"/>
                <a:ea typeface="Calibri"/>
                <a:cs typeface="Arial"/>
              </a:rPr>
              <a:t>Metasomatic</a:t>
            </a:r>
            <a:r>
              <a:rPr lang="en-US" sz="2800" dirty="0">
                <a:latin typeface="Times New Roman"/>
                <a:ea typeface="Calibri"/>
                <a:cs typeface="Arial"/>
              </a:rPr>
              <a:t> ores not found in rocks with glassy texture indicating rapid cooling near the surface.</a:t>
            </a:r>
            <a:endParaRPr lang="en-US" sz="2000" dirty="0"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800" dirty="0">
                <a:latin typeface="Times New Roman"/>
                <a:ea typeface="Calibri"/>
                <a:cs typeface="Arial"/>
              </a:rPr>
              <a:t>* The most suitable depth in the formation of this kind of ores is</a:t>
            </a:r>
            <a:r>
              <a:rPr lang="en-US" sz="2800" b="1" dirty="0">
                <a:solidFill>
                  <a:srgbClr val="FF0000"/>
                </a:solidFill>
                <a:latin typeface="Times New Roman"/>
                <a:ea typeface="Calibri"/>
                <a:cs typeface="Arial"/>
              </a:rPr>
              <a:t> 1000-2100m</a:t>
            </a:r>
            <a:r>
              <a:rPr lang="en-US" sz="2800" dirty="0">
                <a:latin typeface="Times New Roman"/>
                <a:ea typeface="Calibri"/>
                <a:cs typeface="Arial"/>
              </a:rPr>
              <a:t>.</a:t>
            </a:r>
            <a:endParaRPr lang="en-US" sz="2000" dirty="0">
              <a:ea typeface="Calibri"/>
              <a:cs typeface="Arial"/>
            </a:endParaRPr>
          </a:p>
          <a:p>
            <a:pPr marL="0" indent="0" algn="just" rtl="0">
              <a:buNone/>
            </a:pPr>
            <a:endParaRPr lang="ar-IQ" sz="2800" dirty="0"/>
          </a:p>
        </p:txBody>
      </p:sp>
    </p:spTree>
    <p:extLst>
      <p:ext uri="{BB962C8B-B14F-4D97-AF65-F5344CB8AC3E}">
        <p14:creationId xmlns:p14="http://schemas.microsoft.com/office/powerpoint/2010/main" val="50040158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904656"/>
          </a:xfrm>
        </p:spPr>
        <p:txBody>
          <a:bodyPr>
            <a:normAutofit lnSpcReduction="10000"/>
          </a:bodyPr>
          <a:lstStyle/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(B) Factors related to the surrounding rocks:</a:t>
            </a:r>
            <a:endParaRPr lang="en-US" sz="1800" dirty="0">
              <a:solidFill>
                <a:srgbClr val="0070C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1- Chemical composition: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  * These ores occur in association with the chemically high reactive rocks such as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the sedimentary carbonate rocks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  * Less common in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sandstones.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 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* Seldom in igneous and metamorphic rocks.         </a:t>
            </a:r>
            <a:r>
              <a:rPr lang="ar-IQ" sz="2400" dirty="0">
                <a:ea typeface="Calibri"/>
                <a:cs typeface="Times New Roman"/>
              </a:rPr>
              <a:t>   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2- Structure of the surrounding rocks:</a:t>
            </a:r>
            <a:endParaRPr lang="en-US" sz="1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* Rocks with faults, joints, fractures are more suitable for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metasomatic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ores.     </a:t>
            </a:r>
            <a:r>
              <a:rPr lang="ar-IQ" sz="2400" dirty="0">
                <a:ea typeface="Calibri"/>
                <a:cs typeface="Times New Roman"/>
              </a:rPr>
              <a:t>  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ar-IQ" sz="2400" dirty="0">
                <a:ea typeface="Calibri"/>
                <a:cs typeface="Times New Roman"/>
              </a:rPr>
              <a:t>  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  * Gently dipping sedimentary rocks are more suitable than horizontal sedimentary beds.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30621053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832648"/>
          </a:xfrm>
        </p:spPr>
        <p:txBody>
          <a:bodyPr>
            <a:normAutofit lnSpcReduction="10000"/>
          </a:bodyPr>
          <a:lstStyle/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Properties of </a:t>
            </a:r>
            <a:r>
              <a:rPr lang="en-US" sz="2800" b="1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metasomatic</a:t>
            </a:r>
            <a:r>
              <a:rPr lang="en-US" sz="28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 ores:</a:t>
            </a:r>
            <a:endParaRPr lang="en-US" sz="2800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just" rtl="0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1- The ore minerals consist of 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oxides, native metals, sulfides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, and 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sulfosalts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.</a:t>
            </a:r>
            <a:endParaRPr lang="en-US" sz="1800" b="1" dirty="0">
              <a:solidFill>
                <a:srgbClr val="0070C0"/>
              </a:solidFill>
              <a:ea typeface="Calibri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2- The gangue minerals are high temperature minerals such as; 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tremolite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, </a:t>
            </a:r>
            <a:r>
              <a:rPr lang="en-US" sz="2400" b="1" dirty="0" err="1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actinolite</a:t>
            </a:r>
            <a:r>
              <a:rPr lang="en-US" sz="2400" b="1" dirty="0" smtClean="0">
                <a:solidFill>
                  <a:srgbClr val="0070C0"/>
                </a:solidFill>
                <a:effectLst/>
                <a:latin typeface="Times New Roman"/>
                <a:ea typeface="Calibri"/>
                <a:cs typeface="Arial"/>
              </a:rPr>
              <a:t>, garnet.</a:t>
            </a:r>
            <a:endParaRPr lang="en-US" sz="1800" b="1" dirty="0">
              <a:solidFill>
                <a:srgbClr val="0070C0"/>
              </a:solidFill>
              <a:ea typeface="Calibri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3- The deposits consist of several disconnected ore-bodies.</a:t>
            </a:r>
            <a:endParaRPr lang="en-US" sz="1800" dirty="0">
              <a:ea typeface="Calibri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4- </a:t>
            </a:r>
            <a:r>
              <a:rPr lang="en-US" sz="2400" dirty="0" err="1" smtClean="0">
                <a:effectLst/>
                <a:latin typeface="Times New Roman"/>
                <a:ea typeface="Calibri"/>
                <a:cs typeface="Arial"/>
              </a:rPr>
              <a:t>Metasomatic</a:t>
            </a: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 ore deposits are small in size 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(30-120m</a:t>
            </a:r>
            <a:r>
              <a:rPr lang="en-US" sz="2400" b="1" baseline="300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3</a:t>
            </a:r>
            <a:r>
              <a:rPr lang="en-US" sz="2400" b="1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Arial"/>
              </a:rPr>
              <a:t>).</a:t>
            </a:r>
            <a:endParaRPr lang="en-US" sz="1800" b="1" dirty="0">
              <a:solidFill>
                <a:srgbClr val="FF0000"/>
              </a:solidFill>
              <a:ea typeface="Calibri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5-The deposits are scattered irregularly around the contact close to be the igneous body.</a:t>
            </a:r>
            <a:endParaRPr lang="en-US" sz="1800" dirty="0">
              <a:ea typeface="Calibri"/>
              <a:cs typeface="Arial"/>
            </a:endParaRPr>
          </a:p>
          <a:p>
            <a:pPr marL="0" indent="0" algn="l">
              <a:lnSpc>
                <a:spcPct val="115000"/>
              </a:lnSpc>
              <a:spcAft>
                <a:spcPts val="1000"/>
              </a:spcAft>
              <a:buNone/>
              <a:tabLst>
                <a:tab pos="5943600" algn="r"/>
              </a:tabLst>
            </a:pPr>
            <a:r>
              <a:rPr lang="en-US" sz="2400" dirty="0" smtClean="0">
                <a:effectLst/>
                <a:latin typeface="Times New Roman"/>
                <a:ea typeface="Calibri"/>
                <a:cs typeface="Arial"/>
              </a:rPr>
              <a:t>6- The ore minerals are coarse in texture containing large crystals or clusters of crystals.</a:t>
            </a:r>
            <a:r>
              <a:rPr lang="ar-IQ" sz="2400" dirty="0">
                <a:ea typeface="Calibri"/>
                <a:cs typeface="Times New Roman"/>
              </a:rPr>
              <a:t>  </a:t>
            </a:r>
            <a:endParaRPr lang="en-US" sz="1800" dirty="0">
              <a:ea typeface="Calibri"/>
              <a:cs typeface="Arial"/>
            </a:endParaRPr>
          </a:p>
          <a:p>
            <a:pPr marL="0" indent="0" algn="just" rtl="0">
              <a:buNone/>
            </a:pPr>
            <a:endParaRPr lang="ar-IQ" sz="2400" dirty="0"/>
          </a:p>
        </p:txBody>
      </p:sp>
    </p:spTree>
    <p:extLst>
      <p:ext uri="{BB962C8B-B14F-4D97-AF65-F5344CB8AC3E}">
        <p14:creationId xmlns:p14="http://schemas.microsoft.com/office/powerpoint/2010/main" val="1963360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328</Words>
  <Application>Microsoft Office PowerPoint</Application>
  <PresentationFormat>عرض على الشاشة (3:4)‏</PresentationFormat>
  <Paragraphs>29</Paragraphs>
  <Slides>5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SACC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ASUS</dc:creator>
  <cp:lastModifiedBy>ASUS</cp:lastModifiedBy>
  <cp:revision>7</cp:revision>
  <dcterms:created xsi:type="dcterms:W3CDTF">2021-01-21T08:21:40Z</dcterms:created>
  <dcterms:modified xsi:type="dcterms:W3CDTF">2021-01-31T16:48:28Z</dcterms:modified>
</cp:coreProperties>
</file>