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177CA2-B520-413A-B26D-8D0EC287DB27}" type="datetimeFigureOut">
              <a:rPr lang="ar-IQ" smtClean="0"/>
              <a:t>18/06/1442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318493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177CA2-B520-413A-B26D-8D0EC287DB27}" type="datetimeFigureOut">
              <a:rPr lang="ar-IQ" smtClean="0"/>
              <a:t>18/06/1442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234389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177CA2-B520-413A-B26D-8D0EC287DB27}" type="datetimeFigureOut">
              <a:rPr lang="ar-IQ" smtClean="0"/>
              <a:t>18/06/1442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153048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177CA2-B520-413A-B26D-8D0EC287DB27}" type="datetimeFigureOut">
              <a:rPr lang="ar-IQ" smtClean="0"/>
              <a:t>18/06/1442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2749795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177CA2-B520-413A-B26D-8D0EC287DB27}" type="datetimeFigureOut">
              <a:rPr lang="ar-IQ" smtClean="0"/>
              <a:t>18/06/1442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3112301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177CA2-B520-413A-B26D-8D0EC287DB27}" type="datetimeFigureOut">
              <a:rPr lang="ar-IQ" smtClean="0"/>
              <a:t>18/06/1442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402238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177CA2-B520-413A-B26D-8D0EC287DB27}" type="datetimeFigureOut">
              <a:rPr lang="ar-IQ" smtClean="0"/>
              <a:t>18/06/1442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378510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177CA2-B520-413A-B26D-8D0EC287DB27}" type="datetimeFigureOut">
              <a:rPr lang="ar-IQ" smtClean="0"/>
              <a:t>18/06/1442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288842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177CA2-B520-413A-B26D-8D0EC287DB27}" type="datetimeFigureOut">
              <a:rPr lang="ar-IQ" smtClean="0"/>
              <a:t>18/06/1442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2578045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177CA2-B520-413A-B26D-8D0EC287DB27}" type="datetimeFigureOut">
              <a:rPr lang="ar-IQ" smtClean="0"/>
              <a:t>18/06/1442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107812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177CA2-B520-413A-B26D-8D0EC287DB27}" type="datetimeFigureOut">
              <a:rPr lang="ar-IQ" smtClean="0"/>
              <a:t>18/06/1442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A483F5-6C8A-4D61-B642-87457FDA0F95}" type="slidenum">
              <a:rPr lang="ar-IQ" smtClean="0"/>
              <a:t>‹#›</a:t>
            </a:fld>
            <a:endParaRPr lang="ar-IQ"/>
          </a:p>
        </p:txBody>
      </p:sp>
    </p:spTree>
    <p:extLst>
      <p:ext uri="{BB962C8B-B14F-4D97-AF65-F5344CB8AC3E}">
        <p14:creationId xmlns:p14="http://schemas.microsoft.com/office/powerpoint/2010/main" val="361964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177CA2-B520-413A-B26D-8D0EC287DB27}" type="datetimeFigureOut">
              <a:rPr lang="ar-IQ" smtClean="0"/>
              <a:t>18/06/1442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A483F5-6C8A-4D61-B642-87457FDA0F95}" type="slidenum">
              <a:rPr lang="ar-IQ" smtClean="0"/>
              <a:t>‹#›</a:t>
            </a:fld>
            <a:endParaRPr lang="ar-IQ"/>
          </a:p>
        </p:txBody>
      </p:sp>
    </p:spTree>
    <p:extLst>
      <p:ext uri="{BB962C8B-B14F-4D97-AF65-F5344CB8AC3E}">
        <p14:creationId xmlns:p14="http://schemas.microsoft.com/office/powerpoint/2010/main" val="334689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424936" cy="5976664"/>
          </a:xfrm>
        </p:spPr>
        <p:txBody>
          <a:bodyPr>
            <a:normAutofit/>
          </a:bodyPr>
          <a:lstStyle/>
          <a:p>
            <a:pPr algn="just" rtl="0">
              <a:lnSpc>
                <a:spcPct val="115000"/>
              </a:lnSpc>
              <a:spcAft>
                <a:spcPts val="1000"/>
              </a:spcAft>
            </a:pPr>
            <a:r>
              <a:rPr lang="en-US" sz="2400" b="1" u="sng" dirty="0" smtClean="0">
                <a:solidFill>
                  <a:srgbClr val="FF0000"/>
                </a:solidFill>
                <a:effectLst/>
                <a:latin typeface="Times New Roman"/>
                <a:ea typeface="Calibri"/>
                <a:cs typeface="Arial"/>
              </a:rPr>
              <a:t>(3)Hydrothermal Ore Deposits</a:t>
            </a:r>
            <a:endParaRPr lang="en-US" sz="1600" dirty="0">
              <a:solidFill>
                <a:srgbClr val="FF0000"/>
              </a:solidFill>
              <a:ea typeface="Calibri"/>
              <a:cs typeface="Arial"/>
            </a:endParaRPr>
          </a:p>
          <a:p>
            <a:pPr algn="just" rtl="0">
              <a:lnSpc>
                <a:spcPct val="115000"/>
              </a:lnSpc>
              <a:spcAft>
                <a:spcPts val="1000"/>
              </a:spcAft>
            </a:pPr>
            <a:r>
              <a:rPr lang="en-US" sz="2000" dirty="0" smtClean="0">
                <a:solidFill>
                  <a:schemeClr val="tx1"/>
                </a:solidFill>
                <a:effectLst/>
                <a:latin typeface="Times New Roman"/>
                <a:ea typeface="Calibri"/>
                <a:cs typeface="Arial"/>
              </a:rPr>
              <a:t>      Hydrothermal ore deposits are concentrated and precipitated from magmatic hydrothermal fluids and non-magmatic derived from sources other than magmatic solution.                                                                                                                    </a:t>
            </a:r>
            <a:endParaRPr lang="en-US" sz="1600" dirty="0">
              <a:solidFill>
                <a:schemeClr val="tx1"/>
              </a:solidFill>
              <a:ea typeface="Calibri"/>
              <a:cs typeface="Arial"/>
            </a:endParaRPr>
          </a:p>
          <a:p>
            <a:pPr algn="just" rtl="0">
              <a:lnSpc>
                <a:spcPct val="115000"/>
              </a:lnSpc>
              <a:spcAft>
                <a:spcPts val="1000"/>
              </a:spcAft>
            </a:pPr>
            <a:r>
              <a:rPr lang="en-US" sz="2000" dirty="0" smtClean="0">
                <a:solidFill>
                  <a:srgbClr val="0070C0"/>
                </a:solidFill>
                <a:effectLst/>
                <a:latin typeface="Times New Roman"/>
                <a:ea typeface="Calibri"/>
                <a:cs typeface="Arial"/>
              </a:rPr>
              <a:t>      </a:t>
            </a:r>
            <a:r>
              <a:rPr lang="en-US" sz="2400" b="1" dirty="0" smtClean="0">
                <a:solidFill>
                  <a:srgbClr val="0070C0"/>
                </a:solidFill>
                <a:effectLst/>
                <a:latin typeface="Times New Roman"/>
                <a:ea typeface="Calibri"/>
                <a:cs typeface="Arial"/>
              </a:rPr>
              <a:t>Hydrothermal solution (fluids):</a:t>
            </a:r>
            <a:r>
              <a:rPr lang="en-US" sz="2400" dirty="0" smtClean="0">
                <a:solidFill>
                  <a:srgbClr val="0070C0"/>
                </a:solidFill>
                <a:effectLst/>
                <a:latin typeface="Times New Roman"/>
                <a:ea typeface="Calibri"/>
                <a:cs typeface="Arial"/>
              </a:rPr>
              <a:t> </a:t>
            </a:r>
            <a:r>
              <a:rPr lang="en-US" sz="2000" dirty="0" smtClean="0">
                <a:solidFill>
                  <a:schemeClr val="tx1"/>
                </a:solidFill>
                <a:effectLst/>
                <a:latin typeface="Times New Roman"/>
                <a:ea typeface="Calibri"/>
                <a:cs typeface="Arial"/>
              </a:rPr>
              <a:t>are concentrated high temperature aqueous solutions, weakly dissociated . They have different origins </a:t>
            </a:r>
            <a:r>
              <a:rPr lang="en-US" sz="2000" b="1" dirty="0" smtClean="0">
                <a:solidFill>
                  <a:srgbClr val="FF0000"/>
                </a:solidFill>
                <a:effectLst/>
                <a:latin typeface="Times New Roman"/>
                <a:ea typeface="Calibri"/>
                <a:cs typeface="Arial"/>
              </a:rPr>
              <a:t>(magmatic and non-magmatic), </a:t>
            </a:r>
            <a:r>
              <a:rPr lang="en-US" sz="2000" dirty="0" smtClean="0">
                <a:solidFill>
                  <a:schemeClr val="tx1"/>
                </a:solidFill>
                <a:effectLst/>
                <a:latin typeface="Times New Roman"/>
                <a:ea typeface="Calibri"/>
                <a:cs typeface="Arial"/>
              </a:rPr>
              <a:t>and are different in terms of its composition, and temperature and will, therefor, play different roles in the formation of ore deposits. They enrich with most metal complexes, the type and degree of concentration of these complexes depend on.                                            </a:t>
            </a:r>
            <a:endParaRPr lang="en-US" sz="1600" dirty="0">
              <a:solidFill>
                <a:schemeClr val="tx1"/>
              </a:solidFill>
              <a:ea typeface="Calibri"/>
              <a:cs typeface="Arial"/>
            </a:endParaRPr>
          </a:p>
          <a:p>
            <a:pPr algn="just" rtl="0">
              <a:lnSpc>
                <a:spcPct val="115000"/>
              </a:lnSpc>
              <a:spcAft>
                <a:spcPts val="1000"/>
              </a:spcAft>
            </a:pPr>
            <a:r>
              <a:rPr lang="en-US" sz="2000" b="1" dirty="0" smtClean="0">
                <a:solidFill>
                  <a:srgbClr val="FF0000"/>
                </a:solidFill>
                <a:effectLst/>
                <a:latin typeface="Times New Roman"/>
                <a:ea typeface="Calibri"/>
                <a:cs typeface="Arial"/>
              </a:rPr>
              <a:t>- Origin of the hydrothermal fluid</a:t>
            </a:r>
            <a:endParaRPr lang="en-US" sz="1600" b="1" dirty="0">
              <a:solidFill>
                <a:srgbClr val="FF0000"/>
              </a:solidFill>
              <a:ea typeface="Calibri"/>
              <a:cs typeface="Arial"/>
            </a:endParaRPr>
          </a:p>
          <a:p>
            <a:pPr algn="just" rtl="0">
              <a:lnSpc>
                <a:spcPct val="115000"/>
              </a:lnSpc>
              <a:spcAft>
                <a:spcPts val="1000"/>
              </a:spcAft>
            </a:pPr>
            <a:r>
              <a:rPr lang="en-US" sz="2000" b="1" dirty="0" smtClean="0">
                <a:solidFill>
                  <a:srgbClr val="FF0000"/>
                </a:solidFill>
                <a:effectLst/>
                <a:latin typeface="Times New Roman"/>
                <a:ea typeface="Calibri"/>
                <a:cs typeface="Arial"/>
              </a:rPr>
              <a:t>- Type of the leached rocks in which the fluids flow</a:t>
            </a:r>
            <a:endParaRPr lang="en-US" sz="1600" b="1" dirty="0">
              <a:solidFill>
                <a:srgbClr val="FF0000"/>
              </a:solidFill>
              <a:ea typeface="Calibri"/>
              <a:cs typeface="Arial"/>
            </a:endParaRPr>
          </a:p>
          <a:p>
            <a:pPr algn="just" rtl="0">
              <a:lnSpc>
                <a:spcPct val="115000"/>
              </a:lnSpc>
              <a:spcAft>
                <a:spcPts val="1000"/>
              </a:spcAft>
            </a:pPr>
            <a:r>
              <a:rPr lang="en-US" sz="2000" b="1" dirty="0" smtClean="0">
                <a:solidFill>
                  <a:srgbClr val="FF0000"/>
                </a:solidFill>
                <a:effectLst/>
                <a:latin typeface="Times New Roman"/>
                <a:ea typeface="Calibri"/>
                <a:cs typeface="Arial"/>
              </a:rPr>
              <a:t>- Physical and chemical natures of these fluids </a:t>
            </a:r>
            <a:r>
              <a:rPr lang="en-US" sz="2000" dirty="0" smtClean="0">
                <a:solidFill>
                  <a:schemeClr val="tx1"/>
                </a:solidFill>
                <a:effectLst/>
                <a:latin typeface="Times New Roman"/>
                <a:ea typeface="Calibri"/>
                <a:cs typeface="Arial"/>
              </a:rPr>
              <a:t>(</a:t>
            </a:r>
            <a:r>
              <a:rPr lang="en-US" sz="2000" b="1" dirty="0" err="1" smtClean="0">
                <a:solidFill>
                  <a:srgbClr val="0070C0"/>
                </a:solidFill>
                <a:effectLst/>
                <a:latin typeface="Times New Roman"/>
                <a:ea typeface="Calibri"/>
                <a:cs typeface="Arial"/>
              </a:rPr>
              <a:t>P,T,pH</a:t>
            </a:r>
            <a:r>
              <a:rPr lang="en-US" sz="2000" b="1" dirty="0" smtClean="0">
                <a:solidFill>
                  <a:srgbClr val="0070C0"/>
                </a:solidFill>
                <a:effectLst/>
                <a:latin typeface="Times New Roman"/>
                <a:ea typeface="Calibri"/>
                <a:cs typeface="Arial"/>
              </a:rPr>
              <a:t> and Eh</a:t>
            </a:r>
            <a:r>
              <a:rPr lang="en-US" sz="2000" dirty="0" smtClean="0">
                <a:solidFill>
                  <a:schemeClr val="tx1"/>
                </a:solidFill>
                <a:effectLst/>
                <a:latin typeface="Times New Roman"/>
                <a:ea typeface="Calibri"/>
                <a:cs typeface="Arial"/>
              </a:rPr>
              <a:t>)</a:t>
            </a:r>
            <a:endParaRPr lang="en-US" sz="1600" dirty="0">
              <a:solidFill>
                <a:schemeClr val="tx1"/>
              </a:solidFill>
              <a:ea typeface="Calibri"/>
              <a:cs typeface="Arial"/>
            </a:endParaRPr>
          </a:p>
          <a:p>
            <a:pPr algn="just" rtl="0"/>
            <a:endParaRPr lang="ar-IQ" sz="2000" dirty="0">
              <a:solidFill>
                <a:schemeClr val="tx1"/>
              </a:solidFill>
            </a:endParaRPr>
          </a:p>
        </p:txBody>
      </p:sp>
    </p:spTree>
    <p:extLst>
      <p:ext uri="{BB962C8B-B14F-4D97-AF65-F5344CB8AC3E}">
        <p14:creationId xmlns:p14="http://schemas.microsoft.com/office/powerpoint/2010/main" val="734361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764704"/>
            <a:ext cx="8064896" cy="5616624"/>
          </a:xfrm>
        </p:spPr>
        <p:txBody>
          <a:bodyPr>
            <a:normAutofit/>
          </a:bodyPr>
          <a:lstStyle/>
          <a:p>
            <a:pPr marL="0" indent="0" algn="l">
              <a:lnSpc>
                <a:spcPct val="115000"/>
              </a:lnSpc>
              <a:spcAft>
                <a:spcPts val="1000"/>
              </a:spcAft>
              <a:buNone/>
            </a:pPr>
            <a:r>
              <a:rPr lang="en-US" sz="2800" b="1" dirty="0" smtClean="0">
                <a:solidFill>
                  <a:srgbClr val="FF0000"/>
                </a:solidFill>
                <a:effectLst/>
                <a:latin typeface="Times New Roman"/>
                <a:ea typeface="Calibri"/>
                <a:cs typeface="Arial"/>
              </a:rPr>
              <a:t>Origin (types) of hydrothermal fluids:</a:t>
            </a:r>
            <a:endParaRPr lang="en-US" sz="2800" dirty="0">
              <a:solidFill>
                <a:srgbClr val="FF0000"/>
              </a:solidFill>
              <a:ea typeface="Calibri"/>
              <a:cs typeface="Arial"/>
            </a:endParaRPr>
          </a:p>
          <a:p>
            <a:pPr marL="0" indent="0" algn="just" rtl="0">
              <a:buNone/>
            </a:pPr>
            <a:r>
              <a:rPr lang="en-US" sz="2800" b="1" dirty="0" smtClean="0">
                <a:solidFill>
                  <a:srgbClr val="0070C0"/>
                </a:solidFill>
                <a:effectLst/>
                <a:latin typeface="Times New Roman"/>
                <a:ea typeface="Calibri"/>
              </a:rPr>
              <a:t>   (1) Magmatic hydrothermal fluids:</a:t>
            </a:r>
            <a:r>
              <a:rPr lang="en-US" sz="2800" dirty="0" smtClean="0">
                <a:solidFill>
                  <a:srgbClr val="0070C0"/>
                </a:solidFill>
                <a:effectLst/>
                <a:latin typeface="Times New Roman"/>
                <a:ea typeface="Calibri"/>
              </a:rPr>
              <a:t> </a:t>
            </a:r>
            <a:r>
              <a:rPr lang="en-US" sz="2800" dirty="0" smtClean="0">
                <a:effectLst/>
                <a:latin typeface="Times New Roman"/>
                <a:ea typeface="Calibri"/>
              </a:rPr>
              <a:t>fluids originated during the last stage of the magma consolidation and represent the fluid phase that separates from the magma when it becomes saturating with water, vapor, gases, volatiles and metal complexes and name magmatic mineralizing fluids. These fluids when migrate far from the igneous body give rise to magmatic hydrothermal fluids</a:t>
            </a:r>
            <a:endParaRPr lang="ar-IQ" sz="2800" dirty="0"/>
          </a:p>
        </p:txBody>
      </p:sp>
    </p:spTree>
    <p:extLst>
      <p:ext uri="{BB962C8B-B14F-4D97-AF65-F5344CB8AC3E}">
        <p14:creationId xmlns:p14="http://schemas.microsoft.com/office/powerpoint/2010/main" val="3840002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688632"/>
          </a:xfrm>
        </p:spPr>
        <p:txBody>
          <a:bodyPr>
            <a:normAutofit/>
          </a:bodyPr>
          <a:lstStyle/>
          <a:p>
            <a:pPr marL="0" indent="0" algn="just" rtl="0">
              <a:lnSpc>
                <a:spcPct val="115000"/>
              </a:lnSpc>
              <a:spcAft>
                <a:spcPts val="1000"/>
              </a:spcAft>
              <a:buNone/>
            </a:pPr>
            <a:r>
              <a:rPr lang="en-US" sz="2400" b="1" dirty="0" smtClean="0">
                <a:effectLst/>
                <a:latin typeface="Times New Roman"/>
                <a:ea typeface="Calibri"/>
                <a:cs typeface="Arial"/>
              </a:rPr>
              <a:t> </a:t>
            </a:r>
            <a:r>
              <a:rPr lang="en-US" sz="2400" b="1" dirty="0" smtClean="0">
                <a:solidFill>
                  <a:srgbClr val="0070C0"/>
                </a:solidFill>
                <a:effectLst/>
                <a:latin typeface="Times New Roman"/>
                <a:ea typeface="Calibri"/>
                <a:cs typeface="Arial"/>
              </a:rPr>
              <a:t>(2) Non-magmatic hydrothermal fluids: </a:t>
            </a:r>
            <a:r>
              <a:rPr lang="en-US" sz="2400" dirty="0" smtClean="0">
                <a:effectLst/>
                <a:latin typeface="Times New Roman"/>
                <a:ea typeface="Calibri"/>
                <a:cs typeface="Arial"/>
              </a:rPr>
              <a:t>fluids not derived from magma but from major water types on or near the earth surface (figure3). These include:          </a:t>
            </a:r>
            <a:endParaRPr lang="en-US" sz="1800" dirty="0">
              <a:ea typeface="Calibri"/>
              <a:cs typeface="Arial"/>
            </a:endParaRPr>
          </a:p>
          <a:p>
            <a:pPr marL="0" indent="0" algn="just" rtl="0">
              <a:lnSpc>
                <a:spcPct val="115000"/>
              </a:lnSpc>
              <a:spcAft>
                <a:spcPts val="1000"/>
              </a:spcAft>
              <a:buNone/>
            </a:pPr>
            <a:r>
              <a:rPr lang="en-US" sz="2400" b="1" dirty="0" smtClean="0">
                <a:solidFill>
                  <a:srgbClr val="FF0000"/>
                </a:solidFill>
                <a:effectLst/>
                <a:latin typeface="Times New Roman"/>
                <a:ea typeface="Calibri"/>
                <a:cs typeface="Arial"/>
              </a:rPr>
              <a:t>      (a)Sea water:</a:t>
            </a:r>
            <a:r>
              <a:rPr lang="en-US" sz="2400" dirty="0" smtClean="0">
                <a:solidFill>
                  <a:srgbClr val="FF0000"/>
                </a:solidFill>
                <a:effectLst/>
                <a:latin typeface="Times New Roman"/>
                <a:ea typeface="Calibri"/>
                <a:cs typeface="Arial"/>
              </a:rPr>
              <a:t> </a:t>
            </a:r>
            <a:r>
              <a:rPr lang="en-US" sz="2400" dirty="0" smtClean="0">
                <a:effectLst/>
                <a:latin typeface="Times New Roman"/>
                <a:ea typeface="Calibri"/>
                <a:cs typeface="Arial"/>
              </a:rPr>
              <a:t>is weakly saline because of reaction with both continental and oceanic erosion products over time. The principal dissolved constituents in sea water are the </a:t>
            </a:r>
            <a:r>
              <a:rPr lang="en-US" sz="2400" dirty="0" err="1" smtClean="0">
                <a:effectLst/>
                <a:latin typeface="Times New Roman"/>
                <a:ea typeface="Calibri"/>
                <a:cs typeface="Arial"/>
              </a:rPr>
              <a:t>cations</a:t>
            </a:r>
            <a:r>
              <a:rPr lang="en-US" sz="2400" dirty="0" smtClean="0">
                <a:effectLst/>
                <a:latin typeface="Times New Roman"/>
                <a:ea typeface="Calibri"/>
                <a:cs typeface="Arial"/>
              </a:rPr>
              <a:t> </a:t>
            </a:r>
            <a:r>
              <a:rPr lang="en-US" sz="2400" b="1" dirty="0" smtClean="0">
                <a:solidFill>
                  <a:srgbClr val="FF0000"/>
                </a:solidFill>
                <a:effectLst/>
                <a:latin typeface="Times New Roman"/>
                <a:ea typeface="Calibri"/>
                <a:cs typeface="Arial"/>
              </a:rPr>
              <a:t>Na+, K+, Ca+2, and Mg+2 </a:t>
            </a:r>
            <a:r>
              <a:rPr lang="en-US" sz="2400" dirty="0" smtClean="0">
                <a:effectLst/>
                <a:latin typeface="Times New Roman"/>
                <a:ea typeface="Calibri"/>
                <a:cs typeface="Arial"/>
              </a:rPr>
              <a:t>and anions </a:t>
            </a:r>
            <a:r>
              <a:rPr lang="en-US" sz="2400" b="1" dirty="0" err="1" smtClean="0">
                <a:solidFill>
                  <a:srgbClr val="FF0000"/>
                </a:solidFill>
                <a:effectLst/>
                <a:latin typeface="Times New Roman"/>
                <a:ea typeface="Calibri"/>
                <a:cs typeface="Arial"/>
              </a:rPr>
              <a:t>Cl</a:t>
            </a:r>
            <a:r>
              <a:rPr lang="en-US" sz="2400" b="1" baseline="30000" dirty="0" smtClean="0">
                <a:solidFill>
                  <a:srgbClr val="FF0000"/>
                </a:solidFill>
                <a:effectLst/>
                <a:latin typeface="Times New Roman"/>
                <a:ea typeface="Calibri"/>
                <a:cs typeface="Arial"/>
              </a:rPr>
              <a:t>-</a:t>
            </a:r>
            <a:r>
              <a:rPr lang="en-US" sz="2400" b="1" dirty="0" smtClean="0">
                <a:solidFill>
                  <a:srgbClr val="FF0000"/>
                </a:solidFill>
                <a:effectLst/>
                <a:latin typeface="Times New Roman"/>
                <a:ea typeface="Calibri"/>
                <a:cs typeface="Arial"/>
              </a:rPr>
              <a:t>, HCO</a:t>
            </a:r>
            <a:r>
              <a:rPr lang="en-US" sz="2400" b="1" baseline="-25000" dirty="0" smtClean="0">
                <a:solidFill>
                  <a:srgbClr val="FF0000"/>
                </a:solidFill>
                <a:effectLst/>
                <a:latin typeface="Times New Roman"/>
                <a:ea typeface="Calibri"/>
                <a:cs typeface="Arial"/>
              </a:rPr>
              <a:t>3</a:t>
            </a:r>
            <a:r>
              <a:rPr lang="en-US" sz="2400" b="1" baseline="30000" dirty="0" smtClean="0">
                <a:solidFill>
                  <a:srgbClr val="FF0000"/>
                </a:solidFill>
                <a:effectLst/>
                <a:latin typeface="Times New Roman"/>
                <a:ea typeface="Calibri"/>
                <a:cs typeface="Arial"/>
              </a:rPr>
              <a:t>-3</a:t>
            </a:r>
            <a:r>
              <a:rPr lang="en-US" sz="2400" b="1" dirty="0" smtClean="0">
                <a:solidFill>
                  <a:srgbClr val="FF0000"/>
                </a:solidFill>
                <a:effectLst/>
                <a:latin typeface="Times New Roman"/>
                <a:ea typeface="Calibri"/>
                <a:cs typeface="Arial"/>
              </a:rPr>
              <a:t> and SO</a:t>
            </a:r>
            <a:r>
              <a:rPr lang="en-US" sz="2400" b="1" baseline="-25000" dirty="0" smtClean="0">
                <a:solidFill>
                  <a:srgbClr val="FF0000"/>
                </a:solidFill>
                <a:effectLst/>
                <a:latin typeface="Times New Roman"/>
                <a:ea typeface="Calibri"/>
                <a:cs typeface="Arial"/>
              </a:rPr>
              <a:t>4</a:t>
            </a:r>
            <a:r>
              <a:rPr lang="en-US" sz="2400" b="1" baseline="30000" dirty="0" smtClean="0">
                <a:solidFill>
                  <a:srgbClr val="FF0000"/>
                </a:solidFill>
                <a:effectLst/>
                <a:latin typeface="Times New Roman"/>
                <a:ea typeface="Calibri"/>
                <a:cs typeface="Arial"/>
              </a:rPr>
              <a:t>-2</a:t>
            </a:r>
            <a:r>
              <a:rPr lang="en-US" sz="2400" b="1" dirty="0" smtClean="0">
                <a:solidFill>
                  <a:srgbClr val="FF0000"/>
                </a:solidFill>
                <a:effectLst/>
                <a:latin typeface="Times New Roman"/>
                <a:ea typeface="Calibri"/>
                <a:cs typeface="Arial"/>
              </a:rPr>
              <a:t> </a:t>
            </a:r>
            <a:r>
              <a:rPr lang="en-US" sz="2400" dirty="0" smtClean="0">
                <a:effectLst/>
                <a:latin typeface="Times New Roman"/>
                <a:ea typeface="Calibri"/>
                <a:cs typeface="Arial"/>
              </a:rPr>
              <a:t>forming a total concentration of (</a:t>
            </a:r>
            <a:r>
              <a:rPr lang="en-US" sz="2400" b="1" dirty="0" smtClean="0">
                <a:solidFill>
                  <a:srgbClr val="C00000"/>
                </a:solidFill>
                <a:effectLst/>
                <a:latin typeface="Times New Roman"/>
                <a:ea typeface="Calibri"/>
                <a:cs typeface="Arial"/>
              </a:rPr>
              <a:t>3.5wt% salinity</a:t>
            </a:r>
            <a:r>
              <a:rPr lang="en-US" sz="2400" dirty="0" smtClean="0">
                <a:effectLst/>
                <a:latin typeface="Times New Roman"/>
                <a:ea typeface="Calibri"/>
                <a:cs typeface="Arial"/>
              </a:rPr>
              <a:t>).                                                    </a:t>
            </a:r>
            <a:endParaRPr lang="en-US" sz="1800" dirty="0">
              <a:ea typeface="Calibri"/>
              <a:cs typeface="Arial"/>
            </a:endParaRPr>
          </a:p>
          <a:p>
            <a:pPr marL="0" indent="0" algn="just" rtl="0">
              <a:lnSpc>
                <a:spcPct val="115000"/>
              </a:lnSpc>
              <a:spcAft>
                <a:spcPts val="1000"/>
              </a:spcAft>
              <a:buNone/>
            </a:pPr>
            <a:r>
              <a:rPr lang="en-US" sz="2400" dirty="0" smtClean="0">
                <a:effectLst/>
                <a:latin typeface="Times New Roman"/>
                <a:ea typeface="Calibri"/>
                <a:cs typeface="Arial"/>
              </a:rPr>
              <a:t>Seawater extensively circulates though the oceanic crust and is responsible for widespread alteration and metal redistribution in this portion of the earth</a:t>
            </a:r>
            <a:r>
              <a:rPr lang="en-US" sz="2400" baseline="30000" dirty="0" smtClean="0">
                <a:effectLst/>
                <a:latin typeface="Times New Roman"/>
                <a:ea typeface="Calibri"/>
                <a:cs typeface="Arial"/>
              </a:rPr>
              <a:t>’</a:t>
            </a:r>
            <a:r>
              <a:rPr lang="en-US" sz="2400" dirty="0" smtClean="0">
                <a:effectLst/>
                <a:latin typeface="Times New Roman"/>
                <a:ea typeface="Calibri"/>
                <a:cs typeface="Arial"/>
              </a:rPr>
              <a:t>s crust. </a:t>
            </a:r>
            <a:endParaRPr lang="ar-IQ" sz="2400" dirty="0"/>
          </a:p>
        </p:txBody>
      </p:sp>
    </p:spTree>
    <p:extLst>
      <p:ext uri="{BB962C8B-B14F-4D97-AF65-F5344CB8AC3E}">
        <p14:creationId xmlns:p14="http://schemas.microsoft.com/office/powerpoint/2010/main" val="14950368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308</Words>
  <Application>Microsoft Office PowerPoint</Application>
  <PresentationFormat>عرض على الشاشة (3:4)‏</PresentationFormat>
  <Paragraphs>11</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6</cp:revision>
  <dcterms:created xsi:type="dcterms:W3CDTF">2021-01-21T08:37:48Z</dcterms:created>
  <dcterms:modified xsi:type="dcterms:W3CDTF">2021-01-31T16:49:19Z</dcterms:modified>
</cp:coreProperties>
</file>