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62" r:id="rId5"/>
    <p:sldId id="259" r:id="rId6"/>
    <p:sldId id="263" r:id="rId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FD5A62E1-5727-4480-89CC-44FE67DD4B5A}" type="datetimeFigureOut">
              <a:rPr lang="ar-IQ" smtClean="0"/>
              <a:t>24/06/1442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B8F2DD7-4807-4710-A50C-522B3BD560E4}" type="slidenum">
              <a:rPr lang="ar-IQ" smtClean="0"/>
              <a:t>‹#›</a:t>
            </a:fld>
            <a:endParaRPr lang="ar-IQ"/>
          </a:p>
        </p:txBody>
      </p:sp>
    </p:spTree>
    <p:extLst>
      <p:ext uri="{BB962C8B-B14F-4D97-AF65-F5344CB8AC3E}">
        <p14:creationId xmlns:p14="http://schemas.microsoft.com/office/powerpoint/2010/main" val="3702893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D5A62E1-5727-4480-89CC-44FE67DD4B5A}" type="datetimeFigureOut">
              <a:rPr lang="ar-IQ" smtClean="0"/>
              <a:t>24/06/1442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B8F2DD7-4807-4710-A50C-522B3BD560E4}" type="slidenum">
              <a:rPr lang="ar-IQ" smtClean="0"/>
              <a:t>‹#›</a:t>
            </a:fld>
            <a:endParaRPr lang="ar-IQ"/>
          </a:p>
        </p:txBody>
      </p:sp>
    </p:spTree>
    <p:extLst>
      <p:ext uri="{BB962C8B-B14F-4D97-AF65-F5344CB8AC3E}">
        <p14:creationId xmlns:p14="http://schemas.microsoft.com/office/powerpoint/2010/main" val="368123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D5A62E1-5727-4480-89CC-44FE67DD4B5A}" type="datetimeFigureOut">
              <a:rPr lang="ar-IQ" smtClean="0"/>
              <a:t>24/06/1442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B8F2DD7-4807-4710-A50C-522B3BD560E4}" type="slidenum">
              <a:rPr lang="ar-IQ" smtClean="0"/>
              <a:t>‹#›</a:t>
            </a:fld>
            <a:endParaRPr lang="ar-IQ"/>
          </a:p>
        </p:txBody>
      </p:sp>
    </p:spTree>
    <p:extLst>
      <p:ext uri="{BB962C8B-B14F-4D97-AF65-F5344CB8AC3E}">
        <p14:creationId xmlns:p14="http://schemas.microsoft.com/office/powerpoint/2010/main" val="1225115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D5A62E1-5727-4480-89CC-44FE67DD4B5A}" type="datetimeFigureOut">
              <a:rPr lang="ar-IQ" smtClean="0"/>
              <a:t>24/06/1442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B8F2DD7-4807-4710-A50C-522B3BD560E4}" type="slidenum">
              <a:rPr lang="ar-IQ" smtClean="0"/>
              <a:t>‹#›</a:t>
            </a:fld>
            <a:endParaRPr lang="ar-IQ"/>
          </a:p>
        </p:txBody>
      </p:sp>
    </p:spTree>
    <p:extLst>
      <p:ext uri="{BB962C8B-B14F-4D97-AF65-F5344CB8AC3E}">
        <p14:creationId xmlns:p14="http://schemas.microsoft.com/office/powerpoint/2010/main" val="2917359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D5A62E1-5727-4480-89CC-44FE67DD4B5A}" type="datetimeFigureOut">
              <a:rPr lang="ar-IQ" smtClean="0"/>
              <a:t>24/06/1442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B8F2DD7-4807-4710-A50C-522B3BD560E4}" type="slidenum">
              <a:rPr lang="ar-IQ" smtClean="0"/>
              <a:t>‹#›</a:t>
            </a:fld>
            <a:endParaRPr lang="ar-IQ"/>
          </a:p>
        </p:txBody>
      </p:sp>
    </p:spTree>
    <p:extLst>
      <p:ext uri="{BB962C8B-B14F-4D97-AF65-F5344CB8AC3E}">
        <p14:creationId xmlns:p14="http://schemas.microsoft.com/office/powerpoint/2010/main" val="4021616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FD5A62E1-5727-4480-89CC-44FE67DD4B5A}" type="datetimeFigureOut">
              <a:rPr lang="ar-IQ" smtClean="0"/>
              <a:t>24/06/1442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B8F2DD7-4807-4710-A50C-522B3BD560E4}" type="slidenum">
              <a:rPr lang="ar-IQ" smtClean="0"/>
              <a:t>‹#›</a:t>
            </a:fld>
            <a:endParaRPr lang="ar-IQ"/>
          </a:p>
        </p:txBody>
      </p:sp>
    </p:spTree>
    <p:extLst>
      <p:ext uri="{BB962C8B-B14F-4D97-AF65-F5344CB8AC3E}">
        <p14:creationId xmlns:p14="http://schemas.microsoft.com/office/powerpoint/2010/main" val="3195173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FD5A62E1-5727-4480-89CC-44FE67DD4B5A}" type="datetimeFigureOut">
              <a:rPr lang="ar-IQ" smtClean="0"/>
              <a:t>24/06/1442</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5B8F2DD7-4807-4710-A50C-522B3BD560E4}" type="slidenum">
              <a:rPr lang="ar-IQ" smtClean="0"/>
              <a:t>‹#›</a:t>
            </a:fld>
            <a:endParaRPr lang="ar-IQ"/>
          </a:p>
        </p:txBody>
      </p:sp>
    </p:spTree>
    <p:extLst>
      <p:ext uri="{BB962C8B-B14F-4D97-AF65-F5344CB8AC3E}">
        <p14:creationId xmlns:p14="http://schemas.microsoft.com/office/powerpoint/2010/main" val="933128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FD5A62E1-5727-4480-89CC-44FE67DD4B5A}" type="datetimeFigureOut">
              <a:rPr lang="ar-IQ" smtClean="0"/>
              <a:t>24/06/1442</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5B8F2DD7-4807-4710-A50C-522B3BD560E4}" type="slidenum">
              <a:rPr lang="ar-IQ" smtClean="0"/>
              <a:t>‹#›</a:t>
            </a:fld>
            <a:endParaRPr lang="ar-IQ"/>
          </a:p>
        </p:txBody>
      </p:sp>
    </p:spTree>
    <p:extLst>
      <p:ext uri="{BB962C8B-B14F-4D97-AF65-F5344CB8AC3E}">
        <p14:creationId xmlns:p14="http://schemas.microsoft.com/office/powerpoint/2010/main" val="1117964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D5A62E1-5727-4480-89CC-44FE67DD4B5A}" type="datetimeFigureOut">
              <a:rPr lang="ar-IQ" smtClean="0"/>
              <a:t>24/06/1442</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5B8F2DD7-4807-4710-A50C-522B3BD560E4}" type="slidenum">
              <a:rPr lang="ar-IQ" smtClean="0"/>
              <a:t>‹#›</a:t>
            </a:fld>
            <a:endParaRPr lang="ar-IQ"/>
          </a:p>
        </p:txBody>
      </p:sp>
    </p:spTree>
    <p:extLst>
      <p:ext uri="{BB962C8B-B14F-4D97-AF65-F5344CB8AC3E}">
        <p14:creationId xmlns:p14="http://schemas.microsoft.com/office/powerpoint/2010/main" val="1455110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D5A62E1-5727-4480-89CC-44FE67DD4B5A}" type="datetimeFigureOut">
              <a:rPr lang="ar-IQ" smtClean="0"/>
              <a:t>24/06/1442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B8F2DD7-4807-4710-A50C-522B3BD560E4}" type="slidenum">
              <a:rPr lang="ar-IQ" smtClean="0"/>
              <a:t>‹#›</a:t>
            </a:fld>
            <a:endParaRPr lang="ar-IQ"/>
          </a:p>
        </p:txBody>
      </p:sp>
    </p:spTree>
    <p:extLst>
      <p:ext uri="{BB962C8B-B14F-4D97-AF65-F5344CB8AC3E}">
        <p14:creationId xmlns:p14="http://schemas.microsoft.com/office/powerpoint/2010/main" val="965759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D5A62E1-5727-4480-89CC-44FE67DD4B5A}" type="datetimeFigureOut">
              <a:rPr lang="ar-IQ" smtClean="0"/>
              <a:t>24/06/1442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B8F2DD7-4807-4710-A50C-522B3BD560E4}" type="slidenum">
              <a:rPr lang="ar-IQ" smtClean="0"/>
              <a:t>‹#›</a:t>
            </a:fld>
            <a:endParaRPr lang="ar-IQ"/>
          </a:p>
        </p:txBody>
      </p:sp>
    </p:spTree>
    <p:extLst>
      <p:ext uri="{BB962C8B-B14F-4D97-AF65-F5344CB8AC3E}">
        <p14:creationId xmlns:p14="http://schemas.microsoft.com/office/powerpoint/2010/main" val="2583597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D5A62E1-5727-4480-89CC-44FE67DD4B5A}" type="datetimeFigureOut">
              <a:rPr lang="ar-IQ" smtClean="0"/>
              <a:t>24/06/1442</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B8F2DD7-4807-4710-A50C-522B3BD560E4}" type="slidenum">
              <a:rPr lang="ar-IQ" smtClean="0"/>
              <a:t>‹#›</a:t>
            </a:fld>
            <a:endParaRPr lang="ar-IQ"/>
          </a:p>
        </p:txBody>
      </p:sp>
    </p:spTree>
    <p:extLst>
      <p:ext uri="{BB962C8B-B14F-4D97-AF65-F5344CB8AC3E}">
        <p14:creationId xmlns:p14="http://schemas.microsoft.com/office/powerpoint/2010/main" val="845143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539552" y="476672"/>
            <a:ext cx="8064896" cy="5832648"/>
          </a:xfrm>
        </p:spPr>
        <p:txBody>
          <a:bodyPr>
            <a:normAutofit/>
          </a:bodyPr>
          <a:lstStyle/>
          <a:p>
            <a:pPr algn="just" rtl="0"/>
            <a:r>
              <a:rPr lang="en-US" b="1" dirty="0" smtClean="0">
                <a:solidFill>
                  <a:srgbClr val="FF0000"/>
                </a:solidFill>
                <a:effectLst/>
                <a:latin typeface="Times New Roman"/>
                <a:ea typeface="Calibri"/>
                <a:cs typeface="Arial"/>
              </a:rPr>
              <a:t> (b) Meteoric water:</a:t>
            </a:r>
            <a:r>
              <a:rPr lang="en-US" dirty="0" smtClean="0">
                <a:solidFill>
                  <a:srgbClr val="FF0000"/>
                </a:solidFill>
                <a:effectLst/>
                <a:latin typeface="Times New Roman"/>
                <a:ea typeface="Calibri"/>
                <a:cs typeface="Arial"/>
              </a:rPr>
              <a:t> </a:t>
            </a:r>
            <a:r>
              <a:rPr lang="en-US" sz="2800" dirty="0" smtClean="0">
                <a:solidFill>
                  <a:schemeClr val="tx1"/>
                </a:solidFill>
                <a:effectLst/>
                <a:latin typeface="Times New Roman"/>
                <a:ea typeface="Calibri"/>
                <a:cs typeface="Arial"/>
              </a:rPr>
              <a:t>refers to groundwater that has infiltrated into upper crust, through either rainfall or seepage from standing or flowing surface water. In addition, generally exists close to the surface in the interstitial pore spaces of rocks and soil. It does not refer to the water that forms part of the crystal structure of hydrous minerals, nor does it refer to the micrometer-sized fluid inclusion that occur within many of the rock-forming minerals of both the crust and mantle. It is responsible for the information of many different types of low temperature hydrothermal ore deposits, such as sandstone hosted and surficial uranium ores.      </a:t>
            </a:r>
            <a:endParaRPr lang="ar-IQ" sz="2800" dirty="0">
              <a:solidFill>
                <a:schemeClr val="tx1"/>
              </a:solidFill>
            </a:endParaRPr>
          </a:p>
        </p:txBody>
      </p:sp>
    </p:spTree>
    <p:extLst>
      <p:ext uri="{BB962C8B-B14F-4D97-AF65-F5344CB8AC3E}">
        <p14:creationId xmlns:p14="http://schemas.microsoft.com/office/powerpoint/2010/main" val="965729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332656"/>
            <a:ext cx="8496944" cy="6192688"/>
          </a:xfrm>
        </p:spPr>
        <p:txBody>
          <a:bodyPr>
            <a:noAutofit/>
          </a:bodyPr>
          <a:lstStyle/>
          <a:p>
            <a:pPr algn="just" rtl="0">
              <a:lnSpc>
                <a:spcPct val="115000"/>
              </a:lnSpc>
              <a:spcAft>
                <a:spcPts val="1000"/>
              </a:spcAft>
            </a:pPr>
            <a:r>
              <a:rPr lang="en-US" sz="2800" b="1" dirty="0" smtClean="0">
                <a:solidFill>
                  <a:srgbClr val="FF0000"/>
                </a:solidFill>
                <a:effectLst/>
                <a:latin typeface="Times New Roman"/>
                <a:ea typeface="Calibri"/>
                <a:cs typeface="Arial"/>
              </a:rPr>
              <a:t>(c) Connate water: </a:t>
            </a:r>
            <a:r>
              <a:rPr lang="en-US" sz="2400" dirty="0" smtClean="0">
                <a:effectLst/>
                <a:latin typeface="Times New Roman"/>
                <a:ea typeface="Calibri"/>
                <a:cs typeface="Arial"/>
              </a:rPr>
              <a:t>Tow sources:</a:t>
            </a:r>
            <a:r>
              <a:rPr lang="en-US" sz="2400" b="1" dirty="0" smtClean="0">
                <a:effectLst/>
                <a:latin typeface="Times New Roman"/>
                <a:ea typeface="Calibri"/>
                <a:cs typeface="Arial"/>
              </a:rPr>
              <a:t>                         </a:t>
            </a:r>
            <a:r>
              <a:rPr lang="ar-IQ" sz="2400" b="1" dirty="0">
                <a:ea typeface="Calibri"/>
                <a:cs typeface="Times New Roman"/>
              </a:rPr>
              <a:t>   </a:t>
            </a:r>
            <a:endParaRPr lang="en-US" sz="2400" dirty="0">
              <a:ea typeface="Calibri"/>
              <a:cs typeface="Arial"/>
            </a:endParaRPr>
          </a:p>
          <a:p>
            <a:pPr marL="0" indent="0" algn="just" rtl="0">
              <a:lnSpc>
                <a:spcPct val="115000"/>
              </a:lnSpc>
              <a:spcAft>
                <a:spcPts val="1000"/>
              </a:spcAft>
              <a:buNone/>
            </a:pPr>
            <a:r>
              <a:rPr lang="en-US" sz="2400" b="1" dirty="0" smtClean="0">
                <a:solidFill>
                  <a:srgbClr val="0070C0"/>
                </a:solidFill>
                <a:effectLst/>
                <a:latin typeface="Times New Roman"/>
                <a:ea typeface="Calibri"/>
                <a:cs typeface="Arial"/>
              </a:rPr>
              <a:t>           1- Pore fluids: </a:t>
            </a:r>
            <a:r>
              <a:rPr lang="en-US" sz="2400" dirty="0" smtClean="0">
                <a:effectLst/>
                <a:latin typeface="Times New Roman"/>
                <a:ea typeface="Calibri"/>
                <a:cs typeface="Arial"/>
              </a:rPr>
              <a:t>water that is included within the interstitial pore spaces of sediment as it deposited, referred to as connate or formational water. Originally this water is either meteoric or seawater, but it undergoes substantial modification (</a:t>
            </a:r>
            <a:r>
              <a:rPr lang="en-US" sz="2400" b="1" dirty="0" smtClean="0">
                <a:solidFill>
                  <a:srgbClr val="FF0000"/>
                </a:solidFill>
                <a:effectLst/>
                <a:latin typeface="Times New Roman"/>
                <a:ea typeface="Calibri"/>
                <a:cs typeface="Arial"/>
              </a:rPr>
              <a:t>increases in density and salinity</a:t>
            </a:r>
            <a:r>
              <a:rPr lang="en-US" sz="2400" dirty="0" smtClean="0">
                <a:effectLst/>
                <a:latin typeface="Times New Roman"/>
                <a:ea typeface="Calibri"/>
                <a:cs typeface="Arial"/>
              </a:rPr>
              <a:t>) as the sediment is buried, compacted, and </a:t>
            </a:r>
            <a:r>
              <a:rPr lang="en-US" sz="2400" dirty="0" err="1" smtClean="0">
                <a:effectLst/>
                <a:latin typeface="Times New Roman"/>
                <a:ea typeface="Calibri"/>
                <a:cs typeface="Arial"/>
              </a:rPr>
              <a:t>Lithified</a:t>
            </a:r>
            <a:r>
              <a:rPr lang="en-US" sz="2400" dirty="0" smtClean="0">
                <a:effectLst/>
                <a:latin typeface="Times New Roman"/>
                <a:ea typeface="Calibri"/>
                <a:cs typeface="Arial"/>
              </a:rPr>
              <a:t>.                                                                                                                   </a:t>
            </a:r>
            <a:endParaRPr lang="en-US" sz="2400" dirty="0">
              <a:ea typeface="Calibri"/>
              <a:cs typeface="Arial"/>
            </a:endParaRPr>
          </a:p>
          <a:p>
            <a:pPr marL="0" indent="0" algn="just" rtl="0">
              <a:lnSpc>
                <a:spcPct val="115000"/>
              </a:lnSpc>
              <a:spcAft>
                <a:spcPts val="1000"/>
              </a:spcAft>
              <a:buNone/>
            </a:pPr>
            <a:r>
              <a:rPr lang="en-US" sz="2400" dirty="0" smtClean="0">
                <a:effectLst/>
                <a:latin typeface="Times New Roman"/>
                <a:ea typeface="Calibri"/>
                <a:cs typeface="Arial"/>
              </a:rPr>
              <a:t>* Increase in salinity sometimes relates to interaction of connate waters with </a:t>
            </a:r>
            <a:r>
              <a:rPr lang="en-US" sz="2400" dirty="0" err="1" smtClean="0">
                <a:effectLst/>
                <a:latin typeface="Times New Roman"/>
                <a:ea typeface="Calibri"/>
                <a:cs typeface="Arial"/>
              </a:rPr>
              <a:t>evaporitic</a:t>
            </a:r>
            <a:r>
              <a:rPr lang="en-US" sz="2400" dirty="0" smtClean="0">
                <a:effectLst/>
                <a:latin typeface="Times New Roman"/>
                <a:ea typeface="Calibri"/>
                <a:cs typeface="Arial"/>
              </a:rPr>
              <a:t> horizons, which contain easily dissolvable minerals such as </a:t>
            </a:r>
            <a:r>
              <a:rPr lang="en-US" sz="2400" b="1" dirty="0" smtClean="0">
                <a:solidFill>
                  <a:srgbClr val="FF0000"/>
                </a:solidFill>
                <a:effectLst/>
                <a:latin typeface="Times New Roman"/>
                <a:ea typeface="Calibri"/>
                <a:cs typeface="Arial"/>
              </a:rPr>
              <a:t>halite, </a:t>
            </a:r>
            <a:r>
              <a:rPr lang="en-US" sz="2400" b="1" dirty="0" err="1" smtClean="0">
                <a:solidFill>
                  <a:srgbClr val="FF0000"/>
                </a:solidFill>
                <a:effectLst/>
                <a:latin typeface="Times New Roman"/>
                <a:ea typeface="Calibri"/>
                <a:cs typeface="Arial"/>
              </a:rPr>
              <a:t>sylvite</a:t>
            </a:r>
            <a:r>
              <a:rPr lang="en-US" sz="2400" b="1" dirty="0" smtClean="0">
                <a:solidFill>
                  <a:srgbClr val="FF0000"/>
                </a:solidFill>
                <a:effectLst/>
                <a:latin typeface="Times New Roman"/>
                <a:ea typeface="Calibri"/>
                <a:cs typeface="Arial"/>
              </a:rPr>
              <a:t>, gypsum </a:t>
            </a:r>
            <a:r>
              <a:rPr lang="en-US" sz="2400" dirty="0" smtClean="0">
                <a:effectLst/>
                <a:latin typeface="Times New Roman"/>
                <a:ea typeface="Calibri"/>
                <a:cs typeface="Arial"/>
              </a:rPr>
              <a:t>and</a:t>
            </a:r>
            <a:r>
              <a:rPr lang="en-US" sz="2400" b="1" dirty="0" smtClean="0">
                <a:solidFill>
                  <a:srgbClr val="FF0000"/>
                </a:solidFill>
                <a:effectLst/>
                <a:latin typeface="Times New Roman"/>
                <a:ea typeface="Calibri"/>
                <a:cs typeface="Arial"/>
              </a:rPr>
              <a:t> anhydrite</a:t>
            </a:r>
            <a:r>
              <a:rPr lang="en-US" sz="2400" dirty="0" smtClean="0">
                <a:effectLst/>
                <a:latin typeface="Times New Roman"/>
                <a:ea typeface="Calibri"/>
                <a:cs typeface="Arial"/>
              </a:rPr>
              <a:t>.                                                                                                                                             </a:t>
            </a:r>
            <a:endParaRPr lang="en-US" sz="2400" dirty="0">
              <a:ea typeface="Calibri"/>
              <a:cs typeface="Arial"/>
            </a:endParaRPr>
          </a:p>
          <a:p>
            <a:pPr marL="0" indent="0" algn="just" rtl="0">
              <a:lnSpc>
                <a:spcPct val="115000"/>
              </a:lnSpc>
              <a:spcAft>
                <a:spcPts val="1000"/>
              </a:spcAft>
              <a:buNone/>
            </a:pPr>
            <a:r>
              <a:rPr lang="en-US" sz="2400" dirty="0" smtClean="0">
                <a:effectLst/>
                <a:latin typeface="Times New Roman"/>
                <a:ea typeface="Calibri"/>
                <a:cs typeface="Arial"/>
              </a:rPr>
              <a:t>* </a:t>
            </a:r>
            <a:r>
              <a:rPr lang="en-US" sz="2400" dirty="0" err="1" smtClean="0">
                <a:effectLst/>
                <a:latin typeface="Times New Roman"/>
                <a:ea typeface="Calibri"/>
                <a:cs typeface="Arial"/>
              </a:rPr>
              <a:t>Uncompacted</a:t>
            </a:r>
            <a:r>
              <a:rPr lang="en-US" sz="2400" dirty="0" smtClean="0">
                <a:effectLst/>
                <a:latin typeface="Times New Roman"/>
                <a:ea typeface="Calibri"/>
                <a:cs typeface="Arial"/>
              </a:rPr>
              <a:t> particles of sediment when </a:t>
            </a:r>
            <a:r>
              <a:rPr lang="en-US" sz="2400" dirty="0" err="1" smtClean="0">
                <a:effectLst/>
                <a:latin typeface="Times New Roman"/>
                <a:ea typeface="Calibri"/>
                <a:cs typeface="Arial"/>
              </a:rPr>
              <a:t>Lithified</a:t>
            </a:r>
            <a:r>
              <a:rPr lang="en-US" sz="2400" dirty="0" smtClean="0">
                <a:effectLst/>
                <a:latin typeface="Times New Roman"/>
                <a:ea typeface="Calibri"/>
                <a:cs typeface="Arial"/>
              </a:rPr>
              <a:t> to form sedimentary rock produce aqueous solutions that evolve with time and depth and are often involved in the formation of ore deposits .                   </a:t>
            </a:r>
            <a:endParaRPr lang="en-US" sz="2400" dirty="0">
              <a:ea typeface="Calibri"/>
              <a:cs typeface="Arial"/>
            </a:endParaRPr>
          </a:p>
          <a:p>
            <a:pPr algn="just" rtl="0"/>
            <a:endParaRPr lang="ar-IQ" sz="2400" dirty="0"/>
          </a:p>
        </p:txBody>
      </p:sp>
    </p:spTree>
    <p:extLst>
      <p:ext uri="{BB962C8B-B14F-4D97-AF65-F5344CB8AC3E}">
        <p14:creationId xmlns:p14="http://schemas.microsoft.com/office/powerpoint/2010/main" val="34218591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832648"/>
          </a:xfrm>
        </p:spPr>
        <p:txBody>
          <a:bodyPr>
            <a:normAutofit/>
          </a:bodyPr>
          <a:lstStyle/>
          <a:p>
            <a:pPr algn="just" rtl="0">
              <a:lnSpc>
                <a:spcPct val="115000"/>
              </a:lnSpc>
              <a:spcAft>
                <a:spcPts val="1000"/>
              </a:spcAft>
            </a:pPr>
            <a:r>
              <a:rPr lang="en-US" sz="2800" b="1" dirty="0" smtClean="0">
                <a:solidFill>
                  <a:srgbClr val="0070C0"/>
                </a:solidFill>
                <a:effectLst/>
                <a:latin typeface="Times New Roman"/>
                <a:ea typeface="Calibri"/>
                <a:cs typeface="Arial"/>
              </a:rPr>
              <a:t> 2- Bond water:</a:t>
            </a:r>
            <a:r>
              <a:rPr lang="en-US" sz="2800" dirty="0" smtClean="0">
                <a:solidFill>
                  <a:srgbClr val="0070C0"/>
                </a:solidFill>
                <a:effectLst/>
                <a:latin typeface="Times New Roman"/>
                <a:ea typeface="Calibri"/>
                <a:cs typeface="Arial"/>
              </a:rPr>
              <a:t> </a:t>
            </a:r>
            <a:r>
              <a:rPr lang="en-US" sz="2800" dirty="0" smtClean="0">
                <a:effectLst/>
                <a:latin typeface="Times New Roman"/>
                <a:ea typeface="Calibri"/>
                <a:cs typeface="Arial"/>
              </a:rPr>
              <a:t>water that occurs either as loosely bound H2O or OH- molecules within clay mineral particles in argillaceous sediments.     </a:t>
            </a:r>
            <a:endParaRPr lang="en-US" sz="2800" dirty="0">
              <a:ea typeface="Calibri"/>
              <a:cs typeface="Arial"/>
            </a:endParaRPr>
          </a:p>
          <a:p>
            <a:pPr marL="0" indent="0" algn="just" rtl="0">
              <a:lnSpc>
                <a:spcPct val="115000"/>
              </a:lnSpc>
              <a:spcAft>
                <a:spcPts val="1000"/>
              </a:spcAft>
              <a:buNone/>
            </a:pPr>
            <a:r>
              <a:rPr lang="en-US" sz="2800" b="1" dirty="0" smtClean="0">
                <a:solidFill>
                  <a:srgbClr val="FF0000"/>
                </a:solidFill>
                <a:effectLst/>
                <a:latin typeface="Times New Roman"/>
                <a:ea typeface="Calibri"/>
                <a:cs typeface="Arial"/>
              </a:rPr>
              <a:t>** geothermal gradient varies typically between 15 and 40oC/Km.</a:t>
            </a:r>
            <a:endParaRPr lang="en-US" sz="2800" b="1" dirty="0">
              <a:solidFill>
                <a:srgbClr val="FF0000"/>
              </a:solidFill>
              <a:ea typeface="Calibri"/>
              <a:cs typeface="Arial"/>
            </a:endParaRPr>
          </a:p>
          <a:p>
            <a:pPr marL="0" indent="0" algn="just" rtl="0">
              <a:lnSpc>
                <a:spcPct val="115000"/>
              </a:lnSpc>
              <a:spcAft>
                <a:spcPts val="1000"/>
              </a:spcAft>
              <a:buNone/>
            </a:pPr>
            <a:r>
              <a:rPr lang="en-US" sz="2800" b="1" dirty="0" smtClean="0">
                <a:solidFill>
                  <a:srgbClr val="FF0000"/>
                </a:solidFill>
                <a:effectLst/>
                <a:latin typeface="Times New Roman"/>
                <a:ea typeface="Calibri"/>
                <a:cs typeface="Arial"/>
              </a:rPr>
              <a:t>        (d) Metamorphic water:</a:t>
            </a:r>
            <a:r>
              <a:rPr lang="en-US" sz="2800" dirty="0" smtClean="0">
                <a:solidFill>
                  <a:srgbClr val="FF0000"/>
                </a:solidFill>
                <a:effectLst/>
                <a:latin typeface="Times New Roman"/>
                <a:ea typeface="Calibri"/>
                <a:cs typeface="Arial"/>
              </a:rPr>
              <a:t> </a:t>
            </a:r>
            <a:r>
              <a:rPr lang="en-US" sz="2800" dirty="0" smtClean="0">
                <a:effectLst/>
                <a:latin typeface="Times New Roman"/>
                <a:ea typeface="Calibri"/>
                <a:cs typeface="Arial"/>
              </a:rPr>
              <a:t>Dehydration and  </a:t>
            </a:r>
            <a:r>
              <a:rPr lang="en-US" sz="2800" dirty="0" err="1" smtClean="0">
                <a:effectLst/>
                <a:latin typeface="Times New Roman"/>
                <a:ea typeface="Calibri"/>
                <a:cs typeface="Arial"/>
              </a:rPr>
              <a:t>decarbonation</a:t>
            </a:r>
            <a:r>
              <a:rPr lang="en-US" sz="2800" dirty="0" smtClean="0">
                <a:effectLst/>
                <a:latin typeface="Times New Roman"/>
                <a:ea typeface="Calibri"/>
                <a:cs typeface="Arial"/>
              </a:rPr>
              <a:t> reactions during </a:t>
            </a:r>
            <a:r>
              <a:rPr lang="en-US" sz="2800" dirty="0" err="1" smtClean="0">
                <a:effectLst/>
                <a:latin typeface="Times New Roman"/>
                <a:ea typeface="Calibri"/>
                <a:cs typeface="Arial"/>
              </a:rPr>
              <a:t>prograde</a:t>
            </a:r>
            <a:r>
              <a:rPr lang="en-US" sz="2800" dirty="0" smtClean="0">
                <a:effectLst/>
                <a:latin typeface="Times New Roman"/>
                <a:ea typeface="Calibri"/>
                <a:cs typeface="Arial"/>
              </a:rPr>
              <a:t> metamorphism are very important processes that produce volumes of metamorphic water in the mid and lower crust. </a:t>
            </a:r>
            <a:endParaRPr lang="ar-IQ" sz="2800" dirty="0"/>
          </a:p>
        </p:txBody>
      </p:sp>
    </p:spTree>
    <p:extLst>
      <p:ext uri="{BB962C8B-B14F-4D97-AF65-F5344CB8AC3E}">
        <p14:creationId xmlns:p14="http://schemas.microsoft.com/office/powerpoint/2010/main" val="22750068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sz="2800" b="1" dirty="0" smtClean="0">
                <a:solidFill>
                  <a:srgbClr val="FF0000"/>
                </a:solidFill>
                <a:latin typeface="Times New Roman" pitchFamily="18" charset="0"/>
                <a:cs typeface="Times New Roman" pitchFamily="18" charset="0"/>
              </a:rPr>
              <a:t>Figure (3)</a:t>
            </a:r>
            <a:endParaRPr lang="ar-IQ" sz="2800" b="1" dirty="0">
              <a:solidFill>
                <a:srgbClr val="FF0000"/>
              </a:solidFill>
              <a:latin typeface="Times New Roman" pitchFamily="18" charset="0"/>
              <a:cs typeface="Times New Roman" pitchFamily="18" charset="0"/>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070" y="1341438"/>
            <a:ext cx="8041859" cy="4784725"/>
          </a:xfrm>
        </p:spPr>
      </p:pic>
    </p:spTree>
    <p:extLst>
      <p:ext uri="{BB962C8B-B14F-4D97-AF65-F5344CB8AC3E}">
        <p14:creationId xmlns:p14="http://schemas.microsoft.com/office/powerpoint/2010/main" val="26798624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760640"/>
          </a:xfrm>
        </p:spPr>
        <p:txBody>
          <a:bodyPr>
            <a:normAutofit/>
          </a:bodyPr>
          <a:lstStyle/>
          <a:p>
            <a:pPr algn="just" rtl="0">
              <a:lnSpc>
                <a:spcPct val="115000"/>
              </a:lnSpc>
              <a:spcAft>
                <a:spcPts val="1000"/>
              </a:spcAft>
            </a:pPr>
            <a:r>
              <a:rPr lang="en-US" sz="2800" b="1" dirty="0" smtClean="0">
                <a:solidFill>
                  <a:srgbClr val="FF0000"/>
                </a:solidFill>
                <a:effectLst/>
                <a:latin typeface="Times New Roman"/>
                <a:ea typeface="Calibri"/>
                <a:cs typeface="Arial"/>
              </a:rPr>
              <a:t>(e) Water of mixed origin:          </a:t>
            </a:r>
            <a:r>
              <a:rPr lang="ar-IQ" sz="2800" b="1" dirty="0">
                <a:solidFill>
                  <a:srgbClr val="FF0000"/>
                </a:solidFill>
                <a:ea typeface="Calibri"/>
                <a:cs typeface="Times New Roman"/>
              </a:rPr>
              <a:t>      </a:t>
            </a:r>
            <a:r>
              <a:rPr lang="en-US" sz="2800" b="1" dirty="0" smtClean="0">
                <a:solidFill>
                  <a:srgbClr val="FF0000"/>
                </a:solidFill>
                <a:effectLst/>
                <a:latin typeface="Times New Roman"/>
                <a:ea typeface="Calibri"/>
                <a:cs typeface="Arial"/>
              </a:rPr>
              <a:t>    </a:t>
            </a:r>
            <a:endParaRPr lang="en-US" sz="2800" dirty="0">
              <a:solidFill>
                <a:srgbClr val="FF0000"/>
              </a:solidFill>
              <a:ea typeface="Calibri"/>
              <a:cs typeface="Arial"/>
            </a:endParaRPr>
          </a:p>
          <a:p>
            <a:pPr marL="0" indent="0" algn="just" rtl="0">
              <a:lnSpc>
                <a:spcPct val="115000"/>
              </a:lnSpc>
              <a:spcAft>
                <a:spcPts val="1000"/>
              </a:spcAft>
              <a:buNone/>
            </a:pPr>
            <a:r>
              <a:rPr lang="en-US" sz="2400" dirty="0" smtClean="0">
                <a:effectLst/>
                <a:latin typeface="Times New Roman"/>
                <a:ea typeface="Calibri"/>
                <a:cs typeface="Arial"/>
              </a:rPr>
              <a:t>      * Mixing of ore-bearing hydrothermal fluids is important for the precipitation of metals from such solutions. Magmatic and meteoric waters, for example, often undergo mixing at the volcanic to sub volcanic crustal levels associated with </a:t>
            </a:r>
            <a:r>
              <a:rPr lang="en-US" sz="2400" dirty="0" smtClean="0">
                <a:solidFill>
                  <a:srgbClr val="FF0000"/>
                </a:solidFill>
                <a:effectLst/>
                <a:latin typeface="Times New Roman"/>
                <a:ea typeface="Calibri"/>
                <a:cs typeface="Arial"/>
              </a:rPr>
              <a:t>porphyry</a:t>
            </a:r>
            <a:r>
              <a:rPr lang="en-US" sz="2400" dirty="0" smtClean="0">
                <a:effectLst/>
                <a:latin typeface="Times New Roman"/>
                <a:ea typeface="Calibri"/>
                <a:cs typeface="Arial"/>
              </a:rPr>
              <a:t> </a:t>
            </a:r>
            <a:r>
              <a:rPr lang="en-US" sz="2400" dirty="0" smtClean="0">
                <a:solidFill>
                  <a:srgbClr val="FF0000"/>
                </a:solidFill>
                <a:effectLst/>
                <a:latin typeface="Times New Roman"/>
                <a:ea typeface="Calibri"/>
                <a:cs typeface="Arial"/>
              </a:rPr>
              <a:t>copper</a:t>
            </a:r>
            <a:r>
              <a:rPr lang="en-US" sz="2400" dirty="0" smtClean="0">
                <a:effectLst/>
                <a:latin typeface="Times New Roman"/>
                <a:ea typeface="Calibri"/>
                <a:cs typeface="Arial"/>
              </a:rPr>
              <a:t> and </a:t>
            </a:r>
            <a:r>
              <a:rPr lang="en-US" sz="2400" dirty="0" smtClean="0">
                <a:solidFill>
                  <a:srgbClr val="FF0000"/>
                </a:solidFill>
                <a:effectLst/>
                <a:latin typeface="Times New Roman"/>
                <a:ea typeface="Calibri"/>
                <a:cs typeface="Arial"/>
              </a:rPr>
              <a:t>epithermal Au-Ag ore-forming environments</a:t>
            </a:r>
            <a:r>
              <a:rPr lang="en-US" sz="2400" dirty="0" smtClean="0">
                <a:effectLst/>
                <a:latin typeface="Times New Roman"/>
                <a:ea typeface="Calibri"/>
                <a:cs typeface="Arial"/>
              </a:rPr>
              <a:t>.</a:t>
            </a:r>
            <a:endParaRPr lang="en-US" sz="1800" dirty="0" smtClean="0">
              <a:ea typeface="Calibri"/>
              <a:cs typeface="Arial"/>
            </a:endParaRPr>
          </a:p>
          <a:p>
            <a:pPr marL="0" indent="0" algn="just" rtl="0">
              <a:lnSpc>
                <a:spcPct val="115000"/>
              </a:lnSpc>
              <a:spcAft>
                <a:spcPts val="1000"/>
              </a:spcAft>
              <a:buNone/>
            </a:pPr>
            <a:r>
              <a:rPr lang="en-US" sz="2400" dirty="0" smtClean="0">
                <a:effectLst/>
                <a:latin typeface="Times New Roman"/>
                <a:ea typeface="Calibri"/>
                <a:cs typeface="Arial"/>
              </a:rPr>
              <a:t>        * Mixing of connate and meteoric waters in sedimentary basins forming in continental rift environments promote the precipitation of metals from ore-forming solutions. </a:t>
            </a:r>
            <a:r>
              <a:rPr lang="en-US" sz="2400" b="1" dirty="0" smtClean="0">
                <a:solidFill>
                  <a:srgbClr val="0070C0"/>
                </a:solidFill>
                <a:effectLst/>
                <a:latin typeface="Times New Roman"/>
                <a:ea typeface="Calibri"/>
                <a:cs typeface="Arial"/>
              </a:rPr>
              <a:t>Figure(4)</a:t>
            </a:r>
            <a:r>
              <a:rPr lang="en-US" sz="2400" dirty="0" smtClean="0">
                <a:effectLst/>
                <a:latin typeface="Times New Roman"/>
                <a:ea typeface="Calibri"/>
                <a:cs typeface="Arial"/>
              </a:rPr>
              <a:t> represents the stable isotopic composition of the above types of origins and therefore uses to deduce the origin of the fluids of the ore-deposits.   </a:t>
            </a:r>
            <a:endParaRPr lang="en-US" sz="1800" dirty="0" smtClean="0">
              <a:ea typeface="Calibri"/>
              <a:cs typeface="Arial"/>
            </a:endParaRPr>
          </a:p>
          <a:p>
            <a:pPr algn="just" rtl="0"/>
            <a:endParaRPr lang="ar-IQ" sz="2400" dirty="0"/>
          </a:p>
        </p:txBody>
      </p:sp>
    </p:spTree>
    <p:extLst>
      <p:ext uri="{BB962C8B-B14F-4D97-AF65-F5344CB8AC3E}">
        <p14:creationId xmlns:p14="http://schemas.microsoft.com/office/powerpoint/2010/main" val="37415371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332656"/>
            <a:ext cx="8229600" cy="792088"/>
          </a:xfrm>
        </p:spPr>
        <p:txBody>
          <a:bodyPr>
            <a:normAutofit/>
          </a:bodyPr>
          <a:lstStyle/>
          <a:p>
            <a:r>
              <a:rPr lang="en-US" sz="2800" b="1" dirty="0" smtClean="0">
                <a:solidFill>
                  <a:srgbClr val="FF0000"/>
                </a:solidFill>
                <a:latin typeface="Times New Roman" pitchFamily="18" charset="0"/>
                <a:cs typeface="Times New Roman" pitchFamily="18" charset="0"/>
              </a:rPr>
              <a:t>Figure (4)</a:t>
            </a:r>
            <a:endParaRPr lang="ar-IQ" sz="2800" b="1" dirty="0">
              <a:solidFill>
                <a:srgbClr val="FF0000"/>
              </a:solidFill>
              <a:latin typeface="Times New Roman" pitchFamily="18" charset="0"/>
              <a:cs typeface="Times New Roman" pitchFamily="18" charset="0"/>
            </a:endParaRPr>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1196975"/>
            <a:ext cx="7128792" cy="4929188"/>
          </a:xfrm>
        </p:spPr>
      </p:pic>
    </p:spTree>
    <p:extLst>
      <p:ext uri="{BB962C8B-B14F-4D97-AF65-F5344CB8AC3E}">
        <p14:creationId xmlns:p14="http://schemas.microsoft.com/office/powerpoint/2010/main" val="41089135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extLst mod="1"/>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426</Words>
  <Application>Microsoft Office PowerPoint</Application>
  <PresentationFormat>عرض على الشاشة (3:4)‏</PresentationFormat>
  <Paragraphs>13</Paragraphs>
  <Slides>6</Slides>
  <Notes>0</Notes>
  <HiddenSlides>0</HiddenSlides>
  <MMClips>0</MMClips>
  <ScaleCrop>false</ScaleCrop>
  <HeadingPairs>
    <vt:vector size="4" baseType="variant">
      <vt:variant>
        <vt:lpstr>نسق</vt:lpstr>
      </vt:variant>
      <vt:variant>
        <vt:i4>1</vt:i4>
      </vt:variant>
      <vt:variant>
        <vt:lpstr>عناوين الشرائح</vt:lpstr>
      </vt:variant>
      <vt:variant>
        <vt:i4>6</vt:i4>
      </vt:variant>
    </vt:vector>
  </HeadingPairs>
  <TitlesOfParts>
    <vt:vector size="7" baseType="lpstr">
      <vt:lpstr>نسق Office</vt:lpstr>
      <vt:lpstr>عرض تقديمي في PowerPoint</vt:lpstr>
      <vt:lpstr>عرض تقديمي في PowerPoint</vt:lpstr>
      <vt:lpstr>عرض تقديمي في PowerPoint</vt:lpstr>
      <vt:lpstr>Figure (3)</vt:lpstr>
      <vt:lpstr>عرض تقديمي في PowerPoint</vt:lpstr>
      <vt:lpstr>Figure (4)</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ASUS</dc:creator>
  <cp:lastModifiedBy>ASUS</cp:lastModifiedBy>
  <cp:revision>8</cp:revision>
  <dcterms:created xsi:type="dcterms:W3CDTF">2021-02-04T06:34:47Z</dcterms:created>
  <dcterms:modified xsi:type="dcterms:W3CDTF">2021-02-06T09:38:12Z</dcterms:modified>
</cp:coreProperties>
</file>