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348234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99281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343205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14682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50053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435FD59-88D1-4AA3-AD43-92AEEBA6B9C7}" type="datetimeFigureOut">
              <a:rPr lang="ar-IQ" smtClean="0"/>
              <a:t>27/06/1442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134228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435FD59-88D1-4AA3-AD43-92AEEBA6B9C7}" type="datetimeFigureOut">
              <a:rPr lang="ar-IQ" smtClean="0"/>
              <a:t>27/06/1442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372218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435FD59-88D1-4AA3-AD43-92AEEBA6B9C7}" type="datetimeFigureOut">
              <a:rPr lang="ar-IQ" smtClean="0"/>
              <a:t>27/06/1442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77675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435FD59-88D1-4AA3-AD43-92AEEBA6B9C7}" type="datetimeFigureOut">
              <a:rPr lang="ar-IQ" smtClean="0"/>
              <a:t>27/06/1442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310623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35FD59-88D1-4AA3-AD43-92AEEBA6B9C7}" type="datetimeFigureOut">
              <a:rPr lang="ar-IQ" smtClean="0"/>
              <a:t>27/06/1442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421639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35FD59-88D1-4AA3-AD43-92AEEBA6B9C7}" type="datetimeFigureOut">
              <a:rPr lang="ar-IQ" smtClean="0"/>
              <a:t>27/06/1442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E8F12E8-88CA-4ADF-B024-CB276F4C910E}" type="slidenum">
              <a:rPr lang="ar-IQ" smtClean="0"/>
              <a:t>‹#›</a:t>
            </a:fld>
            <a:endParaRPr lang="ar-IQ"/>
          </a:p>
        </p:txBody>
      </p:sp>
    </p:spTree>
    <p:extLst>
      <p:ext uri="{BB962C8B-B14F-4D97-AF65-F5344CB8AC3E}">
        <p14:creationId xmlns:p14="http://schemas.microsoft.com/office/powerpoint/2010/main" val="327318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35FD59-88D1-4AA3-AD43-92AEEBA6B9C7}" type="datetimeFigureOut">
              <a:rPr lang="ar-IQ" smtClean="0"/>
              <a:t>27/06/1442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8F12E8-88CA-4ADF-B024-CB276F4C910E}" type="slidenum">
              <a:rPr lang="ar-IQ" smtClean="0"/>
              <a:t>‹#›</a:t>
            </a:fld>
            <a:endParaRPr lang="ar-IQ"/>
          </a:p>
        </p:txBody>
      </p:sp>
    </p:spTree>
    <p:extLst>
      <p:ext uri="{BB962C8B-B14F-4D97-AF65-F5344CB8AC3E}">
        <p14:creationId xmlns:p14="http://schemas.microsoft.com/office/powerpoint/2010/main" val="4015826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692696"/>
            <a:ext cx="7704856" cy="5616624"/>
          </a:xfrm>
        </p:spPr>
        <p:txBody>
          <a:bodyPr>
            <a:normAutofit/>
          </a:bodyPr>
          <a:lstStyle/>
          <a:p>
            <a:pPr algn="l">
              <a:lnSpc>
                <a:spcPct val="115000"/>
              </a:lnSpc>
              <a:spcAft>
                <a:spcPts val="1000"/>
              </a:spcAft>
            </a:pPr>
            <a:r>
              <a:rPr lang="en-US" b="1" dirty="0" smtClean="0">
                <a:solidFill>
                  <a:srgbClr val="FF0000"/>
                </a:solidFill>
                <a:effectLst/>
                <a:latin typeface="Times New Roman"/>
                <a:ea typeface="Calibri"/>
                <a:cs typeface="Arial"/>
              </a:rPr>
              <a:t>The Movement of Hydrothermal Fluids:</a:t>
            </a:r>
            <a:endParaRPr lang="en-US" dirty="0">
              <a:solidFill>
                <a:srgbClr val="FF0000"/>
              </a:solidFill>
              <a:ea typeface="Calibri"/>
              <a:cs typeface="Arial"/>
            </a:endParaRPr>
          </a:p>
          <a:p>
            <a:pPr algn="just">
              <a:lnSpc>
                <a:spcPct val="115000"/>
              </a:lnSpc>
              <a:spcAft>
                <a:spcPts val="1000"/>
              </a:spcAft>
            </a:pPr>
            <a:r>
              <a:rPr lang="en-US" sz="2800" dirty="0" smtClean="0">
                <a:solidFill>
                  <a:schemeClr val="tx1"/>
                </a:solidFill>
                <a:effectLst/>
                <a:latin typeface="Times New Roman"/>
                <a:ea typeface="Calibri"/>
                <a:cs typeface="Arial"/>
              </a:rPr>
              <a:t>       In order to be effective as a mineralizing agent, hydrothermal fluids need to circulate through the earth’s crust. The main reason for this that they need to interact with large volumes of rock in order to dissolve and transport the metals required to form hydrothermal ore deposits. Diffusion process plays an important role in transporting the metals.                                                                                   </a:t>
            </a:r>
            <a:endParaRPr lang="en-US" sz="2800" dirty="0">
              <a:solidFill>
                <a:schemeClr val="tx1"/>
              </a:solidFill>
              <a:ea typeface="Calibri"/>
              <a:cs typeface="Arial"/>
            </a:endParaRPr>
          </a:p>
          <a:p>
            <a:pPr algn="just" rtl="0"/>
            <a:endParaRPr lang="ar-IQ" sz="2800" dirty="0">
              <a:solidFill>
                <a:schemeClr val="tx1"/>
              </a:solidFill>
            </a:endParaRPr>
          </a:p>
        </p:txBody>
      </p:sp>
    </p:spTree>
    <p:extLst>
      <p:ext uri="{BB962C8B-B14F-4D97-AF65-F5344CB8AC3E}">
        <p14:creationId xmlns:p14="http://schemas.microsoft.com/office/powerpoint/2010/main" val="15324518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496944" cy="6336704"/>
          </a:xfrm>
        </p:spPr>
        <p:txBody>
          <a:bodyPr>
            <a:normAutofit/>
          </a:bodyPr>
          <a:lstStyle/>
          <a:p>
            <a:pPr algn="just" rtl="0">
              <a:lnSpc>
                <a:spcPct val="115000"/>
              </a:lnSpc>
              <a:spcAft>
                <a:spcPts val="1000"/>
              </a:spcAft>
            </a:pPr>
            <a:r>
              <a:rPr lang="en-US" sz="2400" b="1" dirty="0" smtClean="0">
                <a:solidFill>
                  <a:srgbClr val="FF0000"/>
                </a:solidFill>
                <a:effectLst/>
                <a:latin typeface="Times New Roman"/>
                <a:ea typeface="Calibri"/>
                <a:cs typeface="Arial"/>
              </a:rPr>
              <a:t>How large volumes of fluid can move around at deep levels in the earth’s crust, where rocks are highly compacted and have low permeability?</a:t>
            </a:r>
            <a:endParaRPr lang="en-US" sz="2400" dirty="0">
              <a:solidFill>
                <a:srgbClr val="FF0000"/>
              </a:solidFill>
              <a:ea typeface="Calibri"/>
              <a:cs typeface="Arial"/>
            </a:endParaRPr>
          </a:p>
          <a:p>
            <a:pPr marL="0" indent="0" algn="just" rtl="0">
              <a:lnSpc>
                <a:spcPct val="115000"/>
              </a:lnSpc>
              <a:spcAft>
                <a:spcPts val="1000"/>
              </a:spcAft>
              <a:buNone/>
            </a:pPr>
            <a:r>
              <a:rPr lang="en-US" sz="2000" dirty="0" smtClean="0">
                <a:effectLst/>
                <a:latin typeface="Times New Roman"/>
                <a:ea typeface="Calibri"/>
                <a:cs typeface="Arial"/>
              </a:rPr>
              <a:t>       Movement of fluid is a response to either a thermal or a pressure gradient in the earth’s crust related to deformation:                                                                     </a:t>
            </a:r>
            <a:endParaRPr lang="en-US" sz="2000" dirty="0">
              <a:ea typeface="Calibri"/>
              <a:cs typeface="Arial"/>
            </a:endParaRPr>
          </a:p>
          <a:p>
            <a:pPr marL="0" indent="0" algn="just" rtl="0">
              <a:lnSpc>
                <a:spcPct val="115000"/>
              </a:lnSpc>
              <a:spcAft>
                <a:spcPts val="1000"/>
              </a:spcAft>
              <a:buNone/>
            </a:pPr>
            <a:r>
              <a:rPr lang="en-US" sz="2000" dirty="0" smtClean="0">
                <a:effectLst/>
                <a:latin typeface="Times New Roman"/>
                <a:ea typeface="Calibri"/>
                <a:cs typeface="Arial"/>
              </a:rPr>
              <a:t>*At shallow crustal depth, fluid flow occurs in response to a gravity-driven hydraulic head.                                                                                                          </a:t>
            </a:r>
            <a:endParaRPr lang="en-US" sz="2000" dirty="0">
              <a:ea typeface="Calibri"/>
              <a:cs typeface="Arial"/>
            </a:endParaRPr>
          </a:p>
          <a:p>
            <a:pPr marL="0" indent="0" algn="just" rtl="0">
              <a:lnSpc>
                <a:spcPct val="115000"/>
              </a:lnSpc>
              <a:spcAft>
                <a:spcPts val="1000"/>
              </a:spcAft>
              <a:buNone/>
            </a:pPr>
            <a:r>
              <a:rPr lang="en-US" sz="2000" dirty="0" smtClean="0">
                <a:effectLst/>
                <a:latin typeface="Times New Roman"/>
                <a:ea typeface="Calibri"/>
                <a:cs typeface="Arial"/>
              </a:rPr>
              <a:t>* Large-scale flow of fluid at a crustal scale can also occur]in association with the </a:t>
            </a:r>
            <a:r>
              <a:rPr lang="en-US" sz="2000" dirty="0" err="1" smtClean="0">
                <a:effectLst/>
                <a:latin typeface="Times New Roman"/>
                <a:ea typeface="Calibri"/>
                <a:cs typeface="Arial"/>
              </a:rPr>
              <a:t>dilatancy</a:t>
            </a:r>
            <a:r>
              <a:rPr lang="en-US" sz="2000" dirty="0" smtClean="0">
                <a:effectLst/>
                <a:latin typeface="Times New Roman"/>
                <a:ea typeface="Calibri"/>
                <a:cs typeface="Arial"/>
              </a:rPr>
              <a:t> (i.e. change in volume) of a rock mass that accompanies faulting and seismic rupture. </a:t>
            </a:r>
          </a:p>
          <a:p>
            <a:pPr marL="0" indent="0" algn="just" rtl="0">
              <a:lnSpc>
                <a:spcPct val="115000"/>
              </a:lnSpc>
              <a:spcAft>
                <a:spcPts val="1000"/>
              </a:spcAft>
              <a:buNone/>
            </a:pPr>
            <a:r>
              <a:rPr lang="en-US" sz="2000" dirty="0" smtClean="0">
                <a:effectLst/>
                <a:latin typeface="Times New Roman"/>
                <a:ea typeface="Calibri"/>
                <a:cs typeface="Arial"/>
              </a:rPr>
              <a:t>* In oceanic crust fluids flow in response to thermal gradient formed because of the high heat flow that characterizes the </a:t>
            </a:r>
            <a:r>
              <a:rPr lang="en-US" sz="2000" dirty="0" err="1" smtClean="0">
                <a:effectLst/>
                <a:latin typeface="Times New Roman"/>
                <a:ea typeface="Calibri"/>
                <a:cs typeface="Arial"/>
              </a:rPr>
              <a:t>midocean</a:t>
            </a:r>
            <a:r>
              <a:rPr lang="en-US" sz="2000" dirty="0" smtClean="0">
                <a:effectLst/>
                <a:latin typeface="Times New Roman"/>
                <a:ea typeface="Calibri"/>
                <a:cs typeface="Arial"/>
              </a:rPr>
              <a:t> ridges.                                </a:t>
            </a:r>
            <a:endParaRPr lang="en-US" sz="1600" dirty="0" smtClean="0">
              <a:ea typeface="Calibri"/>
              <a:cs typeface="Arial"/>
            </a:endParaRPr>
          </a:p>
          <a:p>
            <a:pPr marL="0" indent="0" algn="just" rtl="0">
              <a:lnSpc>
                <a:spcPct val="115000"/>
              </a:lnSpc>
              <a:spcAft>
                <a:spcPts val="1000"/>
              </a:spcAft>
              <a:buNone/>
            </a:pPr>
            <a:r>
              <a:rPr lang="en-US" sz="2000" dirty="0" smtClean="0">
                <a:effectLst/>
                <a:latin typeface="Times New Roman"/>
                <a:ea typeface="Calibri"/>
                <a:cs typeface="Arial"/>
              </a:rPr>
              <a:t>                                                                                                        </a:t>
            </a:r>
            <a:endParaRPr lang="en-US" sz="2000" dirty="0" smtClean="0">
              <a:ea typeface="Calibri"/>
              <a:cs typeface="Arial"/>
            </a:endParaRPr>
          </a:p>
          <a:p>
            <a:pPr algn="just" rtl="0"/>
            <a:endParaRPr lang="ar-IQ" sz="2000" dirty="0"/>
          </a:p>
        </p:txBody>
      </p:sp>
    </p:spTree>
    <p:extLst>
      <p:ext uri="{BB962C8B-B14F-4D97-AF65-F5344CB8AC3E}">
        <p14:creationId xmlns:p14="http://schemas.microsoft.com/office/powerpoint/2010/main" val="36947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32648"/>
          </a:xfrm>
        </p:spPr>
        <p:txBody>
          <a:bodyPr>
            <a:noAutofit/>
          </a:bodyPr>
          <a:lstStyle/>
          <a:p>
            <a:pPr algn="just" rtl="0">
              <a:lnSpc>
                <a:spcPct val="115000"/>
              </a:lnSpc>
              <a:spcAft>
                <a:spcPts val="1000"/>
              </a:spcAft>
            </a:pPr>
            <a:r>
              <a:rPr lang="en-US" sz="2800" b="1" dirty="0" smtClean="0">
                <a:solidFill>
                  <a:srgbClr val="FF0000"/>
                </a:solidFill>
                <a:effectLst/>
                <a:latin typeface="Times New Roman"/>
                <a:ea typeface="Calibri"/>
                <a:cs typeface="Arial"/>
              </a:rPr>
              <a:t>Factors affecting fluid flow at a crustal scale:</a:t>
            </a:r>
            <a:endParaRPr lang="en-US" sz="2800" b="1" dirty="0">
              <a:solidFill>
                <a:srgbClr val="FF0000"/>
              </a:solidFill>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    The movement of hydrothermal solutions from source to site of deposition is dependent upon available opening in the rocks. These opining serve as both channel ways to the hydrothermal fluids and as a site for the deposition of the ore. These opening can be classify into following:</a:t>
            </a:r>
          </a:p>
          <a:p>
            <a:pPr algn="just" rtl="0">
              <a:lnSpc>
                <a:spcPct val="115000"/>
              </a:lnSpc>
              <a:spcAft>
                <a:spcPts val="1000"/>
              </a:spcAft>
            </a:pPr>
            <a:r>
              <a:rPr lang="en-US" sz="2800" dirty="0" smtClean="0">
                <a:solidFill>
                  <a:srgbClr val="0070C0"/>
                </a:solidFill>
                <a:effectLst/>
                <a:latin typeface="Times New Roman"/>
                <a:ea typeface="Calibri"/>
                <a:cs typeface="Arial"/>
              </a:rPr>
              <a:t>   </a:t>
            </a:r>
            <a:r>
              <a:rPr lang="en-US" sz="2800" b="1" dirty="0" smtClean="0">
                <a:solidFill>
                  <a:srgbClr val="0070C0"/>
                </a:solidFill>
                <a:effectLst/>
                <a:latin typeface="Times New Roman"/>
                <a:ea typeface="Calibri"/>
                <a:cs typeface="Arial"/>
              </a:rPr>
              <a:t>(A) Original Openings(Primary):</a:t>
            </a:r>
            <a:endParaRPr lang="en-US" sz="2800" dirty="0" smtClean="0">
              <a:solidFill>
                <a:srgbClr val="0070C0"/>
              </a:solidFill>
              <a:ea typeface="Calibri"/>
              <a:cs typeface="Arial"/>
            </a:endParaRPr>
          </a:p>
          <a:p>
            <a:pPr marL="0" indent="0" algn="just" rtl="0">
              <a:lnSpc>
                <a:spcPct val="115000"/>
              </a:lnSpc>
              <a:spcAft>
                <a:spcPts val="1000"/>
              </a:spcAft>
              <a:buNone/>
            </a:pPr>
            <a:r>
              <a:rPr lang="en-US" sz="2400" b="1" dirty="0">
                <a:solidFill>
                  <a:srgbClr val="FF0000"/>
                </a:solidFill>
                <a:latin typeface="Times New Roman"/>
                <a:ea typeface="Calibri"/>
                <a:cs typeface="Arial"/>
              </a:rPr>
              <a:t>1</a:t>
            </a:r>
            <a:r>
              <a:rPr lang="en-US" sz="2400" b="1" dirty="0" smtClean="0">
                <a:solidFill>
                  <a:srgbClr val="FF0000"/>
                </a:solidFill>
                <a:effectLst/>
                <a:latin typeface="Times New Roman"/>
                <a:ea typeface="Calibri"/>
                <a:cs typeface="Arial"/>
              </a:rPr>
              <a:t>-</a:t>
            </a:r>
            <a:r>
              <a:rPr lang="en-US" sz="2400" b="1" dirty="0" smtClean="0">
                <a:effectLst/>
                <a:latin typeface="Times New Roman"/>
                <a:ea typeface="Calibri"/>
                <a:cs typeface="Arial"/>
              </a:rPr>
              <a:t> Pore space     </a:t>
            </a:r>
            <a:r>
              <a:rPr lang="ar-IQ" sz="2400" b="1" dirty="0" smtClean="0">
                <a:ea typeface="Calibri"/>
                <a:cs typeface="Times New Roman"/>
              </a:rPr>
              <a:t>  </a:t>
            </a:r>
            <a:r>
              <a:rPr lang="en-US" sz="2400" b="1"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2-</a:t>
            </a:r>
            <a:r>
              <a:rPr lang="en-US" sz="2400" b="1" dirty="0" smtClean="0">
                <a:effectLst/>
                <a:latin typeface="Times New Roman"/>
                <a:ea typeface="Calibri"/>
                <a:cs typeface="Arial"/>
              </a:rPr>
              <a:t> Crystal lattice    </a:t>
            </a:r>
            <a:r>
              <a:rPr lang="ar-IQ" sz="2400" b="1" dirty="0" smtClean="0">
                <a:ea typeface="Calibri"/>
                <a:cs typeface="Times New Roman"/>
              </a:rPr>
              <a:t>   </a:t>
            </a:r>
            <a:r>
              <a:rPr lang="en-US" sz="2400" b="1"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3-</a:t>
            </a:r>
            <a:r>
              <a:rPr lang="en-US" sz="2400" b="1" dirty="0" smtClean="0">
                <a:effectLst/>
                <a:latin typeface="Times New Roman"/>
                <a:ea typeface="Calibri"/>
                <a:cs typeface="Arial"/>
              </a:rPr>
              <a:t> Vesicles holes</a:t>
            </a:r>
          </a:p>
          <a:p>
            <a:pPr marL="0" indent="0" algn="just" rtl="0">
              <a:lnSpc>
                <a:spcPct val="115000"/>
              </a:lnSpc>
              <a:spcAft>
                <a:spcPts val="1000"/>
              </a:spcAft>
              <a:buNone/>
            </a:pPr>
            <a:r>
              <a:rPr lang="en-US" sz="2400" b="1"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4-</a:t>
            </a:r>
            <a:r>
              <a:rPr lang="en-US" sz="2400" b="1" dirty="0" smtClean="0">
                <a:effectLst/>
                <a:latin typeface="Times New Roman"/>
                <a:ea typeface="Calibri"/>
                <a:cs typeface="Arial"/>
              </a:rPr>
              <a:t> Lava drain channel                        </a:t>
            </a:r>
            <a:r>
              <a:rPr lang="en-US" sz="2400" b="1" dirty="0" smtClean="0">
                <a:solidFill>
                  <a:srgbClr val="FF0000"/>
                </a:solidFill>
                <a:effectLst/>
                <a:latin typeface="Times New Roman"/>
                <a:ea typeface="Calibri"/>
                <a:cs typeface="Arial"/>
              </a:rPr>
              <a:t>5-</a:t>
            </a:r>
            <a:r>
              <a:rPr lang="en-US" sz="2400" b="1" dirty="0" smtClean="0">
                <a:effectLst/>
                <a:latin typeface="Times New Roman"/>
                <a:ea typeface="Calibri"/>
                <a:cs typeface="Arial"/>
              </a:rPr>
              <a:t> Cooling cracks</a:t>
            </a:r>
          </a:p>
          <a:p>
            <a:pPr marL="0" indent="0" algn="just" rtl="0">
              <a:lnSpc>
                <a:spcPct val="115000"/>
              </a:lnSpc>
              <a:spcAft>
                <a:spcPts val="1000"/>
              </a:spcAft>
              <a:buNone/>
            </a:pPr>
            <a:r>
              <a:rPr lang="en-US" sz="2400" b="1" dirty="0" smtClean="0">
                <a:effectLst/>
                <a:latin typeface="Times New Roman"/>
                <a:ea typeface="Calibri"/>
                <a:cs typeface="Arial"/>
              </a:rPr>
              <a:t> </a:t>
            </a:r>
            <a:r>
              <a:rPr lang="en-US" sz="2400" b="1" dirty="0" smtClean="0">
                <a:solidFill>
                  <a:srgbClr val="FF0000"/>
                </a:solidFill>
                <a:effectLst/>
                <a:latin typeface="Times New Roman"/>
                <a:ea typeface="Calibri"/>
                <a:cs typeface="Arial"/>
              </a:rPr>
              <a:t>6-</a:t>
            </a:r>
            <a:r>
              <a:rPr lang="en-US" sz="2400" b="1" dirty="0" smtClean="0">
                <a:effectLst/>
                <a:latin typeface="Times New Roman"/>
                <a:ea typeface="Calibri"/>
                <a:cs typeface="Arial"/>
              </a:rPr>
              <a:t> Igneous breccia cavities</a:t>
            </a:r>
            <a:r>
              <a:rPr lang="ar-IQ" sz="2400" b="1" dirty="0">
                <a:ea typeface="Calibri"/>
                <a:cs typeface="Times New Roman"/>
              </a:rPr>
              <a:t>  </a:t>
            </a:r>
            <a:r>
              <a:rPr lang="en-US" sz="2400" b="1" dirty="0" smtClean="0">
                <a:effectLst/>
                <a:latin typeface="Times New Roman"/>
                <a:ea typeface="Calibri"/>
                <a:cs typeface="Arial"/>
              </a:rPr>
              <a:t>  </a:t>
            </a:r>
            <a:r>
              <a:rPr lang="en-US" sz="2400" b="1" dirty="0" smtClean="0">
                <a:ea typeface="Calibri"/>
                <a:cs typeface="Arial"/>
              </a:rPr>
              <a:t>              </a:t>
            </a:r>
            <a:r>
              <a:rPr lang="en-US" sz="2400" b="1" dirty="0" smtClean="0">
                <a:solidFill>
                  <a:srgbClr val="FF0000"/>
                </a:solidFill>
                <a:effectLst/>
                <a:latin typeface="Times New Roman"/>
                <a:ea typeface="Calibri"/>
                <a:cs typeface="Arial"/>
              </a:rPr>
              <a:t>7-Bedding</a:t>
            </a:r>
            <a:r>
              <a:rPr lang="en-US" sz="2400" b="1" dirty="0" smtClean="0">
                <a:effectLst/>
                <a:latin typeface="Times New Roman"/>
                <a:ea typeface="Calibri"/>
                <a:cs typeface="Arial"/>
              </a:rPr>
              <a:t> plane</a:t>
            </a:r>
            <a:r>
              <a:rPr lang="ar-IQ" sz="2400" b="1" dirty="0">
                <a:ea typeface="Calibri"/>
                <a:cs typeface="Times New Roman"/>
              </a:rPr>
              <a:t>  </a:t>
            </a:r>
            <a:r>
              <a:rPr lang="en-US" sz="2400" b="1" dirty="0" smtClean="0">
                <a:effectLst/>
                <a:latin typeface="Times New Roman"/>
                <a:ea typeface="Calibri"/>
                <a:cs typeface="Arial"/>
              </a:rPr>
              <a:t>   </a:t>
            </a:r>
            <a:endParaRPr lang="en-US" sz="2400" b="1" dirty="0">
              <a:ea typeface="Calibri"/>
              <a:cs typeface="Arial"/>
            </a:endParaRPr>
          </a:p>
          <a:p>
            <a:pPr marL="0" indent="0" algn="just" rtl="0">
              <a:lnSpc>
                <a:spcPct val="115000"/>
              </a:lnSpc>
              <a:spcAft>
                <a:spcPts val="1000"/>
              </a:spcAft>
              <a:buNone/>
            </a:pPr>
            <a:r>
              <a:rPr lang="ar-IQ" sz="2400" dirty="0" smtClean="0">
                <a:ea typeface="Calibri"/>
                <a:cs typeface="Times New Roman"/>
              </a:rPr>
              <a:t>  </a:t>
            </a:r>
            <a:r>
              <a:rPr lang="en-US" sz="2400" dirty="0" smtClean="0">
                <a:effectLst/>
                <a:latin typeface="Times New Roman"/>
                <a:ea typeface="Calibri"/>
                <a:cs typeface="Arial"/>
              </a:rPr>
              <a:t>   </a:t>
            </a:r>
            <a:endParaRPr lang="en-US" sz="2400" dirty="0" smtClean="0">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1321412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003232" cy="5505475"/>
          </a:xfrm>
        </p:spPr>
        <p:txBody>
          <a:bodyPr>
            <a:normAutofit/>
          </a:bodyPr>
          <a:lstStyle/>
          <a:p>
            <a:pPr algn="just" rtl="0">
              <a:lnSpc>
                <a:spcPct val="115000"/>
              </a:lnSpc>
              <a:spcAft>
                <a:spcPts val="1000"/>
              </a:spcAft>
            </a:pPr>
            <a:r>
              <a:rPr lang="en-US" sz="2800" b="1" dirty="0" smtClean="0">
                <a:solidFill>
                  <a:srgbClr val="0070C0"/>
                </a:solidFill>
                <a:effectLst/>
                <a:latin typeface="Times New Roman"/>
                <a:ea typeface="Calibri"/>
                <a:cs typeface="Arial"/>
              </a:rPr>
              <a:t>(B) Induced openings (Secondary):-</a:t>
            </a:r>
            <a:endParaRPr lang="en-US" sz="2800" dirty="0">
              <a:solidFill>
                <a:srgbClr val="0070C0"/>
              </a:solidFill>
              <a:ea typeface="Calibri"/>
              <a:cs typeface="Arial"/>
            </a:endParaRPr>
          </a:p>
          <a:p>
            <a:pPr marL="0" indent="0" algn="just" rtl="0">
              <a:lnSpc>
                <a:spcPct val="115000"/>
              </a:lnSpc>
              <a:spcAft>
                <a:spcPts val="1000"/>
              </a:spcAft>
              <a:buNone/>
            </a:pPr>
            <a:r>
              <a:rPr lang="en-US" sz="2800" b="1" dirty="0" smtClean="0">
                <a:solidFill>
                  <a:srgbClr val="FF0000"/>
                </a:solidFill>
                <a:effectLst/>
                <a:latin typeface="Times New Roman"/>
                <a:ea typeface="Calibri"/>
                <a:cs typeface="Arial"/>
              </a:rPr>
              <a:t>1-</a:t>
            </a:r>
            <a:r>
              <a:rPr lang="en-US" sz="2800" b="1" dirty="0" smtClean="0">
                <a:effectLst/>
                <a:latin typeface="Times New Roman"/>
                <a:ea typeface="Calibri"/>
                <a:cs typeface="Arial"/>
              </a:rPr>
              <a:t> Fissures </a:t>
            </a:r>
            <a:r>
              <a:rPr lang="ar-IQ" sz="2800" b="1" dirty="0">
                <a:ea typeface="Calibri"/>
                <a:cs typeface="Times New Roman"/>
              </a:rPr>
              <a:t>  </a:t>
            </a:r>
            <a:r>
              <a:rPr lang="en-US" sz="2800" b="1" dirty="0" smtClean="0">
                <a:effectLst/>
                <a:latin typeface="Times New Roman"/>
                <a:ea typeface="Calibri"/>
                <a:cs typeface="Arial"/>
              </a:rPr>
              <a:t>   </a:t>
            </a:r>
            <a:r>
              <a:rPr lang="en-US" sz="2800" b="1" dirty="0" smtClean="0">
                <a:solidFill>
                  <a:srgbClr val="FF0000"/>
                </a:solidFill>
                <a:effectLst/>
                <a:latin typeface="Times New Roman"/>
                <a:ea typeface="Calibri"/>
                <a:cs typeface="Arial"/>
              </a:rPr>
              <a:t>2-</a:t>
            </a:r>
            <a:r>
              <a:rPr lang="en-US" sz="2800" b="1" dirty="0" smtClean="0">
                <a:effectLst/>
                <a:latin typeface="Times New Roman"/>
                <a:ea typeface="Calibri"/>
                <a:cs typeface="Arial"/>
              </a:rPr>
              <a:t> Shear zone cavities  </a:t>
            </a:r>
            <a:endParaRPr lang="en-US" sz="2800" b="1" dirty="0">
              <a:ea typeface="Calibri"/>
              <a:cs typeface="Arial"/>
            </a:endParaRPr>
          </a:p>
          <a:p>
            <a:pPr marL="0" indent="0" algn="just" rtl="0">
              <a:lnSpc>
                <a:spcPct val="115000"/>
              </a:lnSpc>
              <a:spcAft>
                <a:spcPts val="1000"/>
              </a:spcAft>
              <a:buNone/>
            </a:pPr>
            <a:r>
              <a:rPr lang="en-US" sz="2800" b="1" dirty="0" smtClean="0">
                <a:solidFill>
                  <a:srgbClr val="FF0000"/>
                </a:solidFill>
                <a:effectLst/>
                <a:latin typeface="Times New Roman"/>
                <a:ea typeface="Calibri"/>
                <a:cs typeface="Arial"/>
              </a:rPr>
              <a:t>3-</a:t>
            </a:r>
            <a:r>
              <a:rPr lang="en-US" sz="2800" b="1" dirty="0" smtClean="0">
                <a:effectLst/>
                <a:latin typeface="Times New Roman"/>
                <a:ea typeface="Calibri"/>
                <a:cs typeface="Arial"/>
              </a:rPr>
              <a:t> Cavities of folding and warping (Saddle reefs opening, pitches and flats)</a:t>
            </a:r>
            <a:r>
              <a:rPr lang="ar-IQ" sz="2800" b="1" dirty="0">
                <a:ea typeface="Calibri"/>
                <a:cs typeface="Times New Roman"/>
              </a:rPr>
              <a:t>  </a:t>
            </a:r>
            <a:r>
              <a:rPr lang="en-US" sz="2800" b="1" dirty="0" smtClean="0">
                <a:effectLst/>
                <a:latin typeface="Times New Roman"/>
                <a:ea typeface="Calibri"/>
                <a:cs typeface="Arial"/>
              </a:rPr>
              <a:t>  </a:t>
            </a:r>
            <a:endParaRPr lang="en-US" sz="2800" b="1" dirty="0">
              <a:ea typeface="Calibri"/>
              <a:cs typeface="Arial"/>
            </a:endParaRPr>
          </a:p>
          <a:p>
            <a:pPr marL="0" indent="0" algn="just" rtl="0">
              <a:lnSpc>
                <a:spcPct val="115000"/>
              </a:lnSpc>
              <a:spcAft>
                <a:spcPts val="1000"/>
              </a:spcAft>
              <a:buNone/>
            </a:pPr>
            <a:r>
              <a:rPr lang="en-US" sz="2800" b="1" dirty="0" smtClean="0">
                <a:solidFill>
                  <a:srgbClr val="FF0000"/>
                </a:solidFill>
                <a:effectLst/>
                <a:latin typeface="Times New Roman"/>
                <a:ea typeface="Calibri"/>
                <a:cs typeface="Arial"/>
              </a:rPr>
              <a:t>4-</a:t>
            </a:r>
            <a:r>
              <a:rPr lang="en-US" sz="2800" b="1" dirty="0" smtClean="0">
                <a:effectLst/>
                <a:latin typeface="Times New Roman"/>
                <a:ea typeface="Calibri"/>
                <a:cs typeface="Arial"/>
              </a:rPr>
              <a:t> Volcanic pipes</a:t>
            </a:r>
            <a:r>
              <a:rPr lang="ar-IQ" sz="2800" b="1" dirty="0">
                <a:ea typeface="Calibri"/>
                <a:cs typeface="Times New Roman"/>
              </a:rPr>
              <a:t>  </a:t>
            </a:r>
            <a:r>
              <a:rPr lang="en-US" sz="2800" b="1" dirty="0" smtClean="0">
                <a:effectLst/>
                <a:latin typeface="Times New Roman"/>
                <a:ea typeface="Calibri"/>
                <a:cs typeface="Arial"/>
              </a:rPr>
              <a:t>  </a:t>
            </a:r>
            <a:r>
              <a:rPr lang="en-US" sz="2800" b="1" dirty="0">
                <a:solidFill>
                  <a:srgbClr val="FF0000"/>
                </a:solidFill>
                <a:ea typeface="Calibri"/>
                <a:cs typeface="Arial"/>
              </a:rPr>
              <a:t>5</a:t>
            </a:r>
            <a:r>
              <a:rPr lang="en-US" sz="2800" b="1" dirty="0" smtClean="0">
                <a:solidFill>
                  <a:srgbClr val="FF0000"/>
                </a:solidFill>
                <a:effectLst/>
                <a:latin typeface="Times New Roman"/>
                <a:ea typeface="Calibri"/>
                <a:cs typeface="Arial"/>
              </a:rPr>
              <a:t>-</a:t>
            </a:r>
            <a:r>
              <a:rPr lang="en-US" sz="2800" b="1" dirty="0" smtClean="0">
                <a:effectLst/>
                <a:latin typeface="Times New Roman"/>
                <a:ea typeface="Calibri"/>
                <a:cs typeface="Arial"/>
              </a:rPr>
              <a:t> Tectonic breccia    </a:t>
            </a:r>
            <a:endParaRPr lang="en-US" sz="2800" b="1" dirty="0">
              <a:ea typeface="Calibri"/>
              <a:cs typeface="Arial"/>
            </a:endParaRPr>
          </a:p>
          <a:p>
            <a:pPr marL="0" indent="0" algn="just" rtl="0">
              <a:lnSpc>
                <a:spcPct val="115000"/>
              </a:lnSpc>
              <a:spcAft>
                <a:spcPts val="1000"/>
              </a:spcAft>
              <a:buNone/>
            </a:pPr>
            <a:r>
              <a:rPr lang="en-US" sz="2800" b="1" dirty="0" smtClean="0">
                <a:solidFill>
                  <a:srgbClr val="FF0000"/>
                </a:solidFill>
                <a:effectLst/>
                <a:latin typeface="Times New Roman"/>
                <a:ea typeface="Calibri"/>
                <a:cs typeface="Arial"/>
              </a:rPr>
              <a:t>6-</a:t>
            </a:r>
            <a:r>
              <a:rPr lang="en-US" sz="2800" b="1" dirty="0" smtClean="0">
                <a:effectLst/>
                <a:latin typeface="Times New Roman"/>
                <a:ea typeface="Calibri"/>
                <a:cs typeface="Arial"/>
              </a:rPr>
              <a:t> Solution caves    </a:t>
            </a:r>
            <a:r>
              <a:rPr lang="en-US" sz="2800" b="1" dirty="0" smtClean="0">
                <a:solidFill>
                  <a:srgbClr val="FF0000"/>
                </a:solidFill>
                <a:ea typeface="Calibri"/>
                <a:cs typeface="Arial"/>
              </a:rPr>
              <a:t>7</a:t>
            </a:r>
            <a:r>
              <a:rPr lang="en-US" sz="2800" b="1" dirty="0" smtClean="0">
                <a:solidFill>
                  <a:srgbClr val="FF0000"/>
                </a:solidFill>
                <a:effectLst/>
                <a:latin typeface="Times New Roman"/>
                <a:ea typeface="Calibri"/>
                <a:cs typeface="Arial"/>
              </a:rPr>
              <a:t>-</a:t>
            </a:r>
            <a:r>
              <a:rPr lang="en-US" sz="2800" b="1" dirty="0" smtClean="0">
                <a:effectLst/>
                <a:latin typeface="Times New Roman"/>
                <a:ea typeface="Calibri"/>
                <a:cs typeface="Arial"/>
              </a:rPr>
              <a:t> Rock alteration opening     </a:t>
            </a:r>
            <a:endParaRPr lang="en-US" sz="2800" b="1" dirty="0">
              <a:ea typeface="Calibri"/>
              <a:cs typeface="Arial"/>
            </a:endParaRPr>
          </a:p>
          <a:p>
            <a:pPr marL="0" indent="0" algn="just" rtl="0">
              <a:buNone/>
            </a:pPr>
            <a:endParaRPr lang="ar-IQ" sz="2400" dirty="0"/>
          </a:p>
        </p:txBody>
      </p:sp>
    </p:spTree>
    <p:extLst>
      <p:ext uri="{BB962C8B-B14F-4D97-AF65-F5344CB8AC3E}">
        <p14:creationId xmlns:p14="http://schemas.microsoft.com/office/powerpoint/2010/main" val="1664552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328</Words>
  <Application>Microsoft Office PowerPoint</Application>
  <PresentationFormat>عرض على الشاشة (3:4)‏</PresentationFormat>
  <Paragraphs>21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6</cp:revision>
  <dcterms:created xsi:type="dcterms:W3CDTF">2021-02-04T07:25:25Z</dcterms:created>
  <dcterms:modified xsi:type="dcterms:W3CDTF">2021-02-09T15:21:55Z</dcterms:modified>
</cp:coreProperties>
</file>