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0313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07126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578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69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447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38685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615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118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26727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687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48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3D9AB-5E6C-444F-8D4D-EE7BEF045C60}" type="datetimeFigureOut">
              <a:rPr lang="ar-IQ" smtClean="0"/>
              <a:t>04/07/1442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6C8D1-B9DA-4BF8-94BA-4104421ADC8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007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95536" y="548680"/>
            <a:ext cx="8496944" cy="5760640"/>
          </a:xfrm>
        </p:spPr>
        <p:txBody>
          <a:bodyPr>
            <a:norm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Physical and </a:t>
            </a:r>
            <a:r>
              <a:rPr lang="en-US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physio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-chemical factors affecting metal </a:t>
            </a:r>
            <a:r>
              <a:rPr lang="en-US" b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precipitation</a:t>
            </a:r>
            <a:r>
              <a:rPr lang="en-US" b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: </a:t>
            </a:r>
            <a:endParaRPr lang="en-US" dirty="0">
              <a:solidFill>
                <a:schemeClr val="tx1"/>
              </a:solidFill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        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The physical factors represent by the above-mentioned opening. While the </a:t>
            </a:r>
            <a:r>
              <a:rPr lang="en-US" sz="2800" dirty="0" err="1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physio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-chemical factors include:                                                                                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1-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Temperature 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2-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Pressure</a:t>
            </a:r>
            <a:r>
              <a:rPr lang="en-US" sz="2800" dirty="0" smtClean="0">
                <a:solidFill>
                  <a:schemeClr val="tx1"/>
                </a:solidFill>
                <a:ea typeface="Calibri"/>
                <a:cs typeface="Arial"/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3-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Solubility of metal complex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4-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The ratio of metal available to the sulfur species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5-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The nature of the host rocks</a:t>
            </a:r>
            <a:r>
              <a:rPr lang="en-US" sz="2800" dirty="0" smtClean="0">
                <a:solidFill>
                  <a:schemeClr val="tx1"/>
                </a:solidFill>
                <a:ea typeface="Calibri"/>
                <a:cs typeface="Arial"/>
              </a:rPr>
              <a:t>     </a:t>
            </a:r>
            <a:r>
              <a:rPr lang="en-US" sz="2800" b="1" dirty="0" smtClean="0">
                <a:solidFill>
                  <a:srgbClr val="FF0000"/>
                </a:solidFill>
                <a:ea typeface="Calibri"/>
                <a:cs typeface="Arial"/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Changes in the  (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pH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 and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Eh 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Times New Roman"/>
                <a:ea typeface="Calibri"/>
                <a:cs typeface="Arial"/>
              </a:rPr>
              <a:t>)</a:t>
            </a:r>
            <a:endParaRPr lang="en-US" sz="2800" dirty="0">
              <a:solidFill>
                <a:schemeClr val="tx1"/>
              </a:solidFill>
              <a:ea typeface="Calibri"/>
              <a:cs typeface="Arial"/>
            </a:endParaRPr>
          </a:p>
          <a:p>
            <a:pPr algn="just" rtl="0"/>
            <a:endParaRPr lang="ar-IQ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620688"/>
            <a:ext cx="8568952" cy="5688632"/>
          </a:xfrm>
        </p:spPr>
        <p:txBody>
          <a:bodyPr>
            <a:normAutofit/>
          </a:bodyPr>
          <a:lstStyle/>
          <a:p>
            <a:pPr algn="just" rtl="0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Types of processes of hydrothermal ore deposition:</a:t>
            </a:r>
            <a:endParaRPr lang="en-US" sz="2800" b="1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(A) Cavity Fillings (open space filling):</a:t>
            </a:r>
            <a:endParaRPr lang="en-US" sz="2800" dirty="0">
              <a:solidFill>
                <a:srgbClr val="0070C0"/>
              </a:solidFill>
              <a:ea typeface="Calibri"/>
              <a:cs typeface="Arial"/>
            </a:endParaRPr>
          </a:p>
          <a:p>
            <a:pPr marL="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  At shallow crustal levels ore deposition will take place by open space filling. In addition, the resulted ore-deposits will be names after the filled cavity (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Figure 5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):  </a:t>
            </a:r>
            <a:endParaRPr lang="en-US" sz="2800" dirty="0">
              <a:ea typeface="Calibri"/>
              <a:cs typeface="Arial"/>
            </a:endParaRPr>
          </a:p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1-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Fissure veins ore-deposits</a:t>
            </a:r>
            <a:r>
              <a:rPr lang="en-US" sz="2800" dirty="0" smtClean="0">
                <a:ea typeface="Calibri"/>
                <a:cs typeface="Arial"/>
              </a:rPr>
              <a:t>   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2-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Shear-zone ore-deposits</a:t>
            </a:r>
            <a:endParaRPr lang="en-US" sz="2800" dirty="0">
              <a:ea typeface="Calibri"/>
              <a:cs typeface="Arial"/>
            </a:endParaRPr>
          </a:p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3-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Stock works ore-deposits   </a:t>
            </a:r>
            <a:r>
              <a:rPr lang="en-US" sz="2800" dirty="0" smtClean="0">
                <a:ea typeface="Calibri"/>
                <a:cs typeface="Arial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4-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Saddle reefs ore-deposits</a:t>
            </a:r>
            <a:endParaRPr lang="en-US" sz="2800" dirty="0">
              <a:ea typeface="Calibri"/>
              <a:cs typeface="Arial"/>
            </a:endParaRPr>
          </a:p>
          <a:p>
            <a:pPr algn="just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77989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5-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Ladder veins ore-deposits</a:t>
            </a:r>
            <a:endParaRPr lang="en-US" sz="2000" dirty="0">
              <a:ea typeface="Calibri"/>
              <a:cs typeface="Arial"/>
            </a:endParaRPr>
          </a:p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6-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Pitches and flats ore-deposits</a:t>
            </a:r>
            <a:endParaRPr lang="en-US" sz="2000" dirty="0">
              <a:ea typeface="Calibri"/>
              <a:cs typeface="Arial"/>
            </a:endParaRPr>
          </a:p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7-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Breccia filling ore-deposits (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volcanic, collapse and tectonic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)</a:t>
            </a:r>
            <a:endParaRPr lang="en-US" sz="2000" dirty="0">
              <a:ea typeface="Calibri"/>
              <a:cs typeface="Arial"/>
            </a:endParaRPr>
          </a:p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8-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Solution cavity filling ore-deposits (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cave, channel and gash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)</a:t>
            </a:r>
            <a:endParaRPr lang="en-US" sz="2000" dirty="0">
              <a:ea typeface="Calibri"/>
              <a:cs typeface="Arial"/>
            </a:endParaRPr>
          </a:p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9-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Pore space ore-deposits </a:t>
            </a:r>
            <a:endParaRPr lang="en-US" sz="2000" dirty="0">
              <a:ea typeface="Calibri"/>
              <a:cs typeface="Arial"/>
            </a:endParaRPr>
          </a:p>
          <a:p>
            <a:pPr marL="114300" indent="0" algn="just" rtl="0">
              <a:lnSpc>
                <a:spcPct val="12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10-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Vesicular filling ore-deposits</a:t>
            </a:r>
            <a:endParaRPr lang="en-US" sz="2000" dirty="0">
              <a:ea typeface="Calibri"/>
              <a:cs typeface="Arial"/>
            </a:endParaRPr>
          </a:p>
          <a:p>
            <a:pPr marL="0" indent="0" algn="just" rtl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78294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(B) Replacement:</a:t>
            </a:r>
            <a:endParaRPr lang="en-US" dirty="0">
              <a:solidFill>
                <a:srgbClr val="0070C0"/>
              </a:solidFill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     Replacement of existing minerals tends to occur at deeper down the crust where porosity is restricted. Decrease in temperature is the factor that is regarded.                                                                                                     </a:t>
            </a:r>
            <a:endParaRPr lang="en-US" sz="2800" dirty="0">
              <a:ea typeface="Calibri"/>
              <a:cs typeface="Arial"/>
            </a:endParaRPr>
          </a:p>
          <a:p>
            <a:pPr marL="457200" algn="just" rtl="0"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Hydrothermal ore-deposits formed by replacement are:</a:t>
            </a:r>
            <a:endParaRPr lang="en-US" dirty="0">
              <a:solidFill>
                <a:srgbClr val="FF0000"/>
              </a:solidFill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1-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Massive ore deposits</a:t>
            </a:r>
            <a:endParaRPr lang="en-US" sz="2800" dirty="0"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2-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Replacement lode ore-deposits</a:t>
            </a:r>
            <a:endParaRPr lang="en-US" sz="2800" dirty="0"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3-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Disseminated replacement ore-deposits</a:t>
            </a:r>
            <a:endParaRPr lang="en-US" sz="2800" dirty="0">
              <a:ea typeface="Calibri"/>
              <a:cs typeface="Arial"/>
            </a:endParaRPr>
          </a:p>
          <a:p>
            <a:pPr marL="0" indent="0" algn="just" rtl="0">
              <a:buNone/>
            </a:pP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343689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824536" cy="6480720"/>
          </a:xfrm>
        </p:spPr>
      </p:pic>
    </p:spTree>
    <p:extLst>
      <p:ext uri="{BB962C8B-B14F-4D97-AF65-F5344CB8AC3E}">
        <p14:creationId xmlns:p14="http://schemas.microsoft.com/office/powerpoint/2010/main" val="370234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/>
          </a:bodyPr>
          <a:lstStyle/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(C) Biologically mediated processes of metal precipitation:</a:t>
            </a:r>
            <a:endParaRPr lang="en-US" dirty="0">
              <a:solidFill>
                <a:srgbClr val="0070C0"/>
              </a:solidFill>
              <a:ea typeface="Calibri"/>
              <a:cs typeface="Arial"/>
            </a:endParaRPr>
          </a:p>
          <a:p>
            <a:pPr marL="114300" indent="0" algn="just" rtl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      The interaction of microorganisms with a variety of other metals is also important for the formation of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authigenic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mineral phases during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diagenetic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and hydrothermal processes. The concept of bio mineralization increasingly being recognizes as a significant process in ore formation, especially with respect to deposit types such as banded 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iron-formations,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phosphorites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.              </a:t>
            </a:r>
            <a:endParaRPr lang="en-US" sz="2000" dirty="0">
              <a:ea typeface="Calibri"/>
              <a:cs typeface="Arial"/>
            </a:endParaRPr>
          </a:p>
          <a:p>
            <a:pPr algn="just" rtl="0"/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12072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263</Words>
  <Application>Microsoft Office PowerPoint</Application>
  <PresentationFormat>عرض على الشاشة (3:4)‏</PresentationFormat>
  <Paragraphs>24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ASUS</dc:creator>
  <cp:lastModifiedBy>ASUS</cp:lastModifiedBy>
  <cp:revision>10</cp:revision>
  <dcterms:created xsi:type="dcterms:W3CDTF">2021-02-12T07:34:19Z</dcterms:created>
  <dcterms:modified xsi:type="dcterms:W3CDTF">2021-02-15T16:17:24Z</dcterms:modified>
</cp:coreProperties>
</file>