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3C32-6637-40EF-BAF2-D094F5CB26EF}" type="datetimeFigureOut">
              <a:rPr lang="ar-IQ" smtClean="0"/>
              <a:t>09/07/1442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C623-C931-42AA-A8CE-A8AE6D915A1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3889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3C32-6637-40EF-BAF2-D094F5CB26EF}" type="datetimeFigureOut">
              <a:rPr lang="ar-IQ" smtClean="0"/>
              <a:t>09/07/1442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C623-C931-42AA-A8CE-A8AE6D915A1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08295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3C32-6637-40EF-BAF2-D094F5CB26EF}" type="datetimeFigureOut">
              <a:rPr lang="ar-IQ" smtClean="0"/>
              <a:t>09/07/1442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C623-C931-42AA-A8CE-A8AE6D915A1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11774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3C32-6637-40EF-BAF2-D094F5CB26EF}" type="datetimeFigureOut">
              <a:rPr lang="ar-IQ" smtClean="0"/>
              <a:t>09/07/1442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C623-C931-42AA-A8CE-A8AE6D915A1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8516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3C32-6637-40EF-BAF2-D094F5CB26EF}" type="datetimeFigureOut">
              <a:rPr lang="ar-IQ" smtClean="0"/>
              <a:t>09/07/1442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C623-C931-42AA-A8CE-A8AE6D915A1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65364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3C32-6637-40EF-BAF2-D094F5CB26EF}" type="datetimeFigureOut">
              <a:rPr lang="ar-IQ" smtClean="0"/>
              <a:t>09/07/1442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C623-C931-42AA-A8CE-A8AE6D915A1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57565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3C32-6637-40EF-BAF2-D094F5CB26EF}" type="datetimeFigureOut">
              <a:rPr lang="ar-IQ" smtClean="0"/>
              <a:t>09/07/1442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C623-C931-42AA-A8CE-A8AE6D915A1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87319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3C32-6637-40EF-BAF2-D094F5CB26EF}" type="datetimeFigureOut">
              <a:rPr lang="ar-IQ" smtClean="0"/>
              <a:t>09/07/1442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C623-C931-42AA-A8CE-A8AE6D915A1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83115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3C32-6637-40EF-BAF2-D094F5CB26EF}" type="datetimeFigureOut">
              <a:rPr lang="ar-IQ" smtClean="0"/>
              <a:t>09/07/1442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C623-C931-42AA-A8CE-A8AE6D915A1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70833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3C32-6637-40EF-BAF2-D094F5CB26EF}" type="datetimeFigureOut">
              <a:rPr lang="ar-IQ" smtClean="0"/>
              <a:t>09/07/1442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C623-C931-42AA-A8CE-A8AE6D915A1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4136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3C32-6637-40EF-BAF2-D094F5CB26EF}" type="datetimeFigureOut">
              <a:rPr lang="ar-IQ" smtClean="0"/>
              <a:t>09/07/1442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C623-C931-42AA-A8CE-A8AE6D915A1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22008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53C32-6637-40EF-BAF2-D094F5CB26EF}" type="datetimeFigureOut">
              <a:rPr lang="ar-IQ" smtClean="0"/>
              <a:t>09/07/1442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0C623-C931-42AA-A8CE-A8AE6D915A1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26675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67544" y="548680"/>
            <a:ext cx="8136904" cy="5688632"/>
          </a:xfrm>
        </p:spPr>
        <p:txBody>
          <a:bodyPr/>
          <a:lstStyle/>
          <a:p>
            <a:pPr marL="457200" algn="l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(6) </a:t>
            </a:r>
            <a:r>
              <a:rPr lang="en-US" b="1" dirty="0" err="1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Silicification</a:t>
            </a:r>
            <a:r>
              <a:rPr lang="en-US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:</a:t>
            </a:r>
            <a:endParaRPr lang="en-US" sz="2400" dirty="0">
              <a:solidFill>
                <a:srgbClr val="0070C0"/>
              </a:solidFill>
              <a:ea typeface="Calibri"/>
              <a:cs typeface="Arial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Arial"/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Arial"/>
              </a:rPr>
              <a:t>Slicification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Arial"/>
              </a:rPr>
              <a:t> should not be confuse with </a:t>
            </a:r>
            <a:r>
              <a:rPr lang="en-US" dirty="0" err="1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Arial"/>
              </a:rPr>
              <a:t>silication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Arial"/>
              </a:rPr>
              <a:t> , and refers specifically to the formation of new quartz, or amorphous silica minerals in a rock. This type of alteration is characteristic of the zones in high-level epithermal precious metal ore deposits.                                                           </a:t>
            </a:r>
            <a:endParaRPr lang="en-US" sz="24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 rtl="0"/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996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16624"/>
          </a:xfrm>
        </p:spPr>
        <p:txBody>
          <a:bodyPr/>
          <a:lstStyle/>
          <a:p>
            <a:pPr marL="114300" indent="0" algn="just" rtl="0">
              <a:lnSpc>
                <a:spcPct val="115000"/>
              </a:lnSpc>
              <a:spcAft>
                <a:spcPts val="1000"/>
              </a:spcAft>
              <a:buNone/>
            </a:pPr>
            <a:endParaRPr lang="en-US" sz="2400" dirty="0">
              <a:ea typeface="Calibri"/>
              <a:cs typeface="Arial"/>
            </a:endParaRPr>
          </a:p>
          <a:p>
            <a:pPr marL="114300" indent="0" algn="just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(7) </a:t>
            </a:r>
            <a:r>
              <a:rPr lang="en-US" b="1" dirty="0" err="1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Carbonatization</a:t>
            </a:r>
            <a:r>
              <a:rPr lang="en-US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:</a:t>
            </a:r>
            <a:r>
              <a:rPr lang="en-US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  </a:t>
            </a:r>
          </a:p>
          <a:p>
            <a:pPr marL="114300" indent="0" algn="just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>
                <a:solidFill>
                  <a:srgbClr val="0070C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Times New Roman"/>
                <a:ea typeface="Calibri"/>
                <a:cs typeface="Arial"/>
              </a:rPr>
              <a:t>       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Carbonatization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refers to the formation of carbonate minerals (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calcite, dolomite,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magnesite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, siderite, etc.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) Related lode-gold deposits represent an ore deposit.                                                                                                        </a:t>
            </a:r>
            <a:endParaRPr lang="en-US" sz="2400" dirty="0">
              <a:ea typeface="Calibri"/>
              <a:cs typeface="Arial"/>
            </a:endParaRPr>
          </a:p>
          <a:p>
            <a:pPr algn="just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12367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114300" indent="0" algn="just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(8) </a:t>
            </a:r>
            <a:r>
              <a:rPr lang="en-US" b="1" dirty="0" err="1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Hematitization</a:t>
            </a:r>
            <a:r>
              <a:rPr lang="en-US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:</a:t>
            </a:r>
            <a:endParaRPr lang="en-US" sz="2400" dirty="0">
              <a:solidFill>
                <a:srgbClr val="0070C0"/>
              </a:solidFill>
              <a:ea typeface="Calibri"/>
              <a:cs typeface="Arial"/>
            </a:endParaRPr>
          </a:p>
          <a:p>
            <a:pPr marL="114300" indent="0" algn="just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     Alteration that is associated with oxidizing fluids often results in the formation of minerals with a high 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Fe</a:t>
            </a:r>
            <a:r>
              <a:rPr lang="en-US" b="1" baseline="300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3+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 / Fe</a:t>
            </a:r>
            <a:r>
              <a:rPr lang="en-US" b="1" baseline="300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2+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 ratio 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and, in particular, 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hematite 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with associated 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k-feldspar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sericite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,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chlorite,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and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epidote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,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In the magmatic-hydrothermal environment.                                                             </a:t>
            </a:r>
            <a:endParaRPr lang="en-US" sz="2400" dirty="0">
              <a:ea typeface="Calibri"/>
              <a:cs typeface="Arial"/>
            </a:endParaRPr>
          </a:p>
          <a:p>
            <a:pPr algn="just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35703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457200" algn="just" rtl="0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Types of hydrothermal ore-deposits:</a:t>
            </a:r>
            <a:endParaRPr lang="en-US" sz="2800" dirty="0">
              <a:solidFill>
                <a:srgbClr val="FF0000"/>
              </a:solidFill>
              <a:ea typeface="Calibri"/>
              <a:cs typeface="Arial"/>
            </a:endParaRPr>
          </a:p>
          <a:p>
            <a:pPr marL="114300" indent="0" algn="just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400" dirty="0" smtClean="0">
                <a:ea typeface="Calibri"/>
                <a:cs typeface="Times New Roman"/>
              </a:rPr>
              <a:t>    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(a) Epithermal ore-deposits:   </a:t>
            </a:r>
            <a:r>
              <a:rPr lang="ar-IQ" sz="2400" b="1" dirty="0">
                <a:solidFill>
                  <a:srgbClr val="0070C0"/>
                </a:solidFill>
                <a:ea typeface="Calibri"/>
                <a:cs typeface="Times New Roman"/>
              </a:rPr>
              <a:t>  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   </a:t>
            </a:r>
            <a:endParaRPr lang="en-US" sz="1800" dirty="0">
              <a:solidFill>
                <a:srgbClr val="0070C0"/>
              </a:solidFill>
              <a:ea typeface="Calibri"/>
              <a:cs typeface="Arial"/>
            </a:endParaRPr>
          </a:p>
          <a:p>
            <a:pPr marL="114300" indent="0" algn="just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       Formed from solution at a shallow depth below the earth’s surface and having a temperature of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50-200</a:t>
            </a:r>
            <a:r>
              <a:rPr lang="en-US" sz="2400" b="1" baseline="300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0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C .</a:t>
            </a:r>
            <a:endParaRPr lang="en-US" sz="1800" b="1" dirty="0">
              <a:solidFill>
                <a:srgbClr val="FF0000"/>
              </a:solidFill>
              <a:ea typeface="Calibri"/>
              <a:cs typeface="Arial"/>
            </a:endParaRPr>
          </a:p>
          <a:p>
            <a:pPr marL="114300" indent="0" algn="just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   (b) </a:t>
            </a:r>
            <a:r>
              <a:rPr lang="en-US" sz="2400" b="1" dirty="0" err="1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Mesothermal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 ore-deposits:   </a:t>
            </a:r>
            <a:r>
              <a:rPr lang="ar-IQ" sz="2400" b="1" dirty="0">
                <a:solidFill>
                  <a:srgbClr val="0070C0"/>
                </a:solidFill>
                <a:ea typeface="Calibri"/>
                <a:cs typeface="Times New Roman"/>
              </a:rPr>
              <a:t>     </a:t>
            </a:r>
            <a:endParaRPr lang="en-US" sz="1800" dirty="0">
              <a:solidFill>
                <a:srgbClr val="0070C0"/>
              </a:solidFill>
              <a:ea typeface="Calibri"/>
              <a:cs typeface="Arial"/>
            </a:endParaRPr>
          </a:p>
          <a:p>
            <a:pPr marL="114300" indent="0" algn="just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       A mineral deposit formed at moderate temperature and pressure, in and along fissures or other openings in rocks, by deposition at intermediate depths.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Mesothermal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deposits believe to have formed mostly between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175</a:t>
            </a:r>
            <a:r>
              <a:rPr lang="en-US" sz="2400" b="1" baseline="300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0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C and 300</a:t>
            </a:r>
            <a:r>
              <a:rPr lang="en-US" sz="2400" b="1" baseline="300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0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C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at depths of (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1,220 to 3,660 m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).</a:t>
            </a:r>
            <a:endParaRPr lang="en-US" sz="1800" dirty="0">
              <a:ea typeface="Calibri"/>
              <a:cs typeface="Arial"/>
            </a:endParaRPr>
          </a:p>
          <a:p>
            <a:pPr algn="just" rtl="0"/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4163873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114300" indent="0" algn="just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    (c) Hypothermal ore-deposits:</a:t>
            </a:r>
            <a:r>
              <a:rPr lang="en-US" sz="2400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Formed at great depths and high temperature (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300-500</a:t>
            </a:r>
            <a:r>
              <a:rPr lang="en-US" sz="2400" b="1" baseline="300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0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C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).</a:t>
            </a:r>
            <a:r>
              <a:rPr lang="ar-IQ" sz="2400" dirty="0" smtClean="0">
                <a:ea typeface="Calibri"/>
                <a:cs typeface="Times New Roman"/>
              </a:rPr>
              <a:t>                                    </a:t>
            </a:r>
            <a:endParaRPr lang="ar-IQ" sz="1800" dirty="0" smtClean="0">
              <a:ea typeface="Calibri"/>
              <a:cs typeface="Arial"/>
            </a:endParaRPr>
          </a:p>
          <a:p>
            <a:pPr marL="114300" indent="0" algn="just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400" dirty="0" smtClean="0">
                <a:ea typeface="Calibri"/>
                <a:cs typeface="Times New Roman"/>
              </a:rPr>
              <a:t> </a:t>
            </a:r>
            <a:r>
              <a:rPr lang="ar-IQ" sz="2400" dirty="0" smtClean="0">
                <a:solidFill>
                  <a:srgbClr val="0070C0"/>
                </a:solidFill>
                <a:ea typeface="Calibri"/>
                <a:cs typeface="Times New Roman"/>
              </a:rPr>
              <a:t>   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 (d) </a:t>
            </a:r>
            <a:r>
              <a:rPr lang="en-US" sz="2400" b="1" dirty="0" err="1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Telethermal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 deposits:</a:t>
            </a:r>
            <a:r>
              <a:rPr lang="en-US" sz="2400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Formed at shallow depth and temperature between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50-200</a:t>
            </a:r>
            <a:r>
              <a:rPr lang="en-US" sz="2400" b="1" baseline="300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0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C.</a:t>
            </a:r>
            <a:endParaRPr lang="en-US" sz="1800" b="1" dirty="0">
              <a:solidFill>
                <a:srgbClr val="FF0000"/>
              </a:solidFill>
              <a:ea typeface="Calibri"/>
              <a:cs typeface="Arial"/>
            </a:endParaRPr>
          </a:p>
          <a:p>
            <a:pPr marL="114300" indent="0" algn="just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400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   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 (e) </a:t>
            </a:r>
            <a:r>
              <a:rPr lang="en-US" sz="2400" b="1" dirty="0" err="1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Xenothermal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 ore-deposits:</a:t>
            </a:r>
            <a:r>
              <a:rPr lang="en-US" sz="2400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Formed at high temperature but shallow depth.</a:t>
            </a:r>
            <a:endParaRPr lang="en-US" sz="1800" dirty="0">
              <a:ea typeface="Calibri"/>
              <a:cs typeface="Arial"/>
            </a:endParaRPr>
          </a:p>
          <a:p>
            <a:pPr marL="114300" indent="0" algn="just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    (f) </a:t>
            </a:r>
            <a:r>
              <a:rPr lang="en-US" sz="2400" b="1" dirty="0" err="1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Leptothermal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 ore-deposits:       </a:t>
            </a:r>
            <a:r>
              <a:rPr lang="ar-IQ" sz="2400" b="1" dirty="0">
                <a:solidFill>
                  <a:srgbClr val="0070C0"/>
                </a:solidFill>
                <a:ea typeface="Calibri"/>
                <a:cs typeface="Times New Roman"/>
              </a:rPr>
              <a:t>      </a:t>
            </a:r>
            <a:endParaRPr lang="en-US" sz="1800" dirty="0">
              <a:solidFill>
                <a:srgbClr val="0070C0"/>
              </a:solidFill>
              <a:ea typeface="Calibri"/>
              <a:cs typeface="Arial"/>
            </a:endParaRPr>
          </a:p>
          <a:p>
            <a:pPr marL="114300" indent="0" algn="just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     Formed from warm waters at rather shallow depth under conditions in the lower ranges of temperature and pressure.</a:t>
            </a:r>
            <a:endParaRPr lang="en-US" sz="1800" dirty="0">
              <a:ea typeface="Calibri"/>
              <a:cs typeface="Arial"/>
            </a:endParaRPr>
          </a:p>
          <a:p>
            <a:pPr algn="just" rtl="0"/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80057240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293</Words>
  <Application>Microsoft Office PowerPoint</Application>
  <PresentationFormat>عرض على الشاشة (3:4)‏</PresentationFormat>
  <Paragraphs>17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ASUS</dc:creator>
  <cp:lastModifiedBy>ASUS</cp:lastModifiedBy>
  <cp:revision>3</cp:revision>
  <dcterms:created xsi:type="dcterms:W3CDTF">2021-02-20T06:34:35Z</dcterms:created>
  <dcterms:modified xsi:type="dcterms:W3CDTF">2021-02-20T07:09:10Z</dcterms:modified>
</cp:coreProperties>
</file>