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8D80BB-7FBF-49E0-80E3-0D7D8DB91A64}" type="datetimeFigureOut">
              <a:rPr lang="ar-IQ" smtClean="0"/>
              <a:t>29/04/1442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868D7-434C-4ED2-BEDC-9A2352BF6412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8D80BB-7FBF-49E0-80E3-0D7D8DB91A64}" type="datetimeFigureOut">
              <a:rPr lang="ar-IQ" smtClean="0"/>
              <a:t>29/04/1442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868D7-434C-4ED2-BEDC-9A2352BF641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8D80BB-7FBF-49E0-80E3-0D7D8DB91A64}" type="datetimeFigureOut">
              <a:rPr lang="ar-IQ" smtClean="0"/>
              <a:t>29/04/1442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868D7-434C-4ED2-BEDC-9A2352BF641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8D80BB-7FBF-49E0-80E3-0D7D8DB91A64}" type="datetimeFigureOut">
              <a:rPr lang="ar-IQ" smtClean="0"/>
              <a:t>29/04/1442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868D7-434C-4ED2-BEDC-9A2352BF641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8D80BB-7FBF-49E0-80E3-0D7D8DB91A64}" type="datetimeFigureOut">
              <a:rPr lang="ar-IQ" smtClean="0"/>
              <a:t>29/04/1442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868D7-434C-4ED2-BEDC-9A2352BF6412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8D80BB-7FBF-49E0-80E3-0D7D8DB91A64}" type="datetimeFigureOut">
              <a:rPr lang="ar-IQ" smtClean="0"/>
              <a:t>29/04/1442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868D7-434C-4ED2-BEDC-9A2352BF641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8D80BB-7FBF-49E0-80E3-0D7D8DB91A64}" type="datetimeFigureOut">
              <a:rPr lang="ar-IQ" smtClean="0"/>
              <a:t>29/04/1442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868D7-434C-4ED2-BEDC-9A2352BF641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8D80BB-7FBF-49E0-80E3-0D7D8DB91A64}" type="datetimeFigureOut">
              <a:rPr lang="ar-IQ" smtClean="0"/>
              <a:t>29/04/1442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868D7-434C-4ED2-BEDC-9A2352BF641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8D80BB-7FBF-49E0-80E3-0D7D8DB91A64}" type="datetimeFigureOut">
              <a:rPr lang="ar-IQ" smtClean="0"/>
              <a:t>29/04/1442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868D7-434C-4ED2-BEDC-9A2352BF6412}" type="slidenum">
              <a:rPr lang="ar-IQ" smtClean="0"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8D80BB-7FBF-49E0-80E3-0D7D8DB91A64}" type="datetimeFigureOut">
              <a:rPr lang="ar-IQ" smtClean="0"/>
              <a:t>29/04/1442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868D7-434C-4ED2-BEDC-9A2352BF641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8D80BB-7FBF-49E0-80E3-0D7D8DB91A64}" type="datetimeFigureOut">
              <a:rPr lang="ar-IQ" smtClean="0"/>
              <a:t>29/04/1442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868D7-434C-4ED2-BEDC-9A2352BF6412}" type="slidenum">
              <a:rPr lang="ar-IQ" smtClean="0"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E8D80BB-7FBF-49E0-80E3-0D7D8DB91A64}" type="datetimeFigureOut">
              <a:rPr lang="ar-IQ" smtClean="0"/>
              <a:t>29/04/1442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89868D7-434C-4ED2-BEDC-9A2352BF6412}" type="slidenum">
              <a:rPr lang="ar-IQ" smtClean="0"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208912" cy="5976664"/>
          </a:xfrm>
        </p:spPr>
        <p:txBody>
          <a:bodyPr>
            <a:normAutofit/>
          </a:bodyPr>
          <a:lstStyle/>
          <a:p>
            <a:pPr algn="just" rtl="0">
              <a:spcAft>
                <a:spcPts val="1000"/>
              </a:spcAft>
            </a:pP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</a:rPr>
              <a:t>Principal steps in the exploitation of ore</a:t>
            </a:r>
            <a:endParaRPr lang="en-US" sz="2800" dirty="0" smtClean="0">
              <a:solidFill>
                <a:srgbClr val="FF0000"/>
              </a:solidFill>
              <a:effectLst/>
            </a:endParaRPr>
          </a:p>
          <a:p>
            <a:pPr algn="just" rtl="0">
              <a:spcAft>
                <a:spcPts val="1000"/>
              </a:spcAft>
            </a:pPr>
            <a:r>
              <a:rPr lang="en-US" sz="2400" b="1" dirty="0" smtClean="0">
                <a:solidFill>
                  <a:schemeClr val="tx1"/>
                </a:solidFill>
                <a:effectLst/>
                <a:latin typeface="Times New Roman"/>
              </a:rPr>
              <a:t>1. 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</a:rPr>
              <a:t> mineral exploration-to discover an ore body</a:t>
            </a:r>
            <a:endParaRPr lang="en-US" sz="2400" dirty="0" smtClean="0">
              <a:solidFill>
                <a:schemeClr val="tx1"/>
              </a:solidFill>
              <a:effectLst/>
            </a:endParaRPr>
          </a:p>
          <a:p>
            <a:pPr algn="just" rtl="0">
              <a:spcAft>
                <a:spcPts val="1000"/>
              </a:spcAft>
            </a:pPr>
            <a:r>
              <a:rPr lang="en-US" sz="2400" b="1" dirty="0" smtClean="0">
                <a:solidFill>
                  <a:schemeClr val="tx1"/>
                </a:solidFill>
                <a:effectLst/>
                <a:latin typeface="Times New Roman"/>
              </a:rPr>
              <a:t>2. 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</a:rPr>
              <a:t> Economic evaluation of the discovered ore body</a:t>
            </a:r>
            <a:endParaRPr lang="en-US" sz="2400" dirty="0" smtClean="0">
              <a:solidFill>
                <a:schemeClr val="tx1"/>
              </a:solidFill>
              <a:effectLst/>
            </a:endParaRPr>
          </a:p>
          <a:p>
            <a:pPr algn="just" rtl="0">
              <a:spcAft>
                <a:spcPts val="1000"/>
              </a:spcAft>
            </a:pPr>
            <a:r>
              <a:rPr lang="en-US" sz="2400" b="1" dirty="0" smtClean="0">
                <a:solidFill>
                  <a:schemeClr val="tx1"/>
                </a:solidFill>
                <a:effectLst/>
                <a:latin typeface="Times New Roman"/>
              </a:rPr>
              <a:t>3.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</a:rPr>
              <a:t> Mine development</a:t>
            </a:r>
            <a:endParaRPr lang="en-US" sz="2400" dirty="0" smtClean="0">
              <a:solidFill>
                <a:schemeClr val="tx1"/>
              </a:solidFill>
              <a:effectLst/>
            </a:endParaRPr>
          </a:p>
          <a:p>
            <a:pPr marL="457200" indent="-457200" algn="just" rtl="0">
              <a:spcAft>
                <a:spcPts val="1000"/>
              </a:spcAft>
              <a:buAutoNum type="arabicPeriod" startAt="4"/>
            </a:pP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</a:rPr>
              <a:t>Mining</a:t>
            </a:r>
            <a:r>
              <a:rPr lang="en-US" sz="2400" b="1" dirty="0" smtClean="0">
                <a:solidFill>
                  <a:schemeClr val="tx1"/>
                </a:solidFill>
                <a:effectLst/>
                <a:latin typeface="Times New Roman"/>
              </a:rPr>
              <a:t> (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</a:rPr>
              <a:t>extraction of ore from the ground</a:t>
            </a:r>
            <a:r>
              <a:rPr lang="en-US" sz="2400" b="1" dirty="0" smtClean="0">
                <a:solidFill>
                  <a:schemeClr val="tx1"/>
                </a:solidFill>
                <a:effectLst/>
                <a:latin typeface="Times New Roman"/>
              </a:rPr>
              <a:t>)</a:t>
            </a:r>
          </a:p>
          <a:p>
            <a:pPr algn="just" rtl="0">
              <a:spcAft>
                <a:spcPts val="1000"/>
              </a:spcAft>
            </a:pPr>
            <a:r>
              <a:rPr lang="en-US" sz="2400" b="1" dirty="0" smtClean="0">
                <a:solidFill>
                  <a:schemeClr val="tx1"/>
                </a:solidFill>
                <a:effectLst/>
                <a:latin typeface="Times New Roman"/>
              </a:rPr>
              <a:t>5. 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</a:rPr>
              <a:t> Ore dressing (mineral processing)-milling of the ore, separation of ore minerals from gangue to get ore minerals concentrates (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/>
              </a:rPr>
              <a:t>e.g.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</a:rPr>
              <a:t>copper concentrate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</a:rPr>
              <a:t>).</a:t>
            </a:r>
            <a:endParaRPr lang="en-US" sz="2400" dirty="0" smtClean="0">
              <a:solidFill>
                <a:schemeClr val="tx1"/>
              </a:solidFill>
              <a:effectLst/>
            </a:endParaRPr>
          </a:p>
          <a:p>
            <a:pPr algn="just" rtl="0">
              <a:spcAft>
                <a:spcPts val="1000"/>
              </a:spcAft>
            </a:pPr>
            <a:r>
              <a:rPr lang="en-US" sz="2400" b="1" dirty="0" smtClean="0">
                <a:solidFill>
                  <a:schemeClr val="tx1"/>
                </a:solidFill>
                <a:effectLst/>
                <a:latin typeface="Times New Roman"/>
              </a:rPr>
              <a:t>6.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</a:rPr>
              <a:t> smelting (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</a:rPr>
              <a:t>recovering metals from the mineral concentrates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</a:rPr>
              <a:t>)</a:t>
            </a:r>
            <a:endParaRPr lang="en-US" sz="2400" dirty="0" smtClean="0">
              <a:solidFill>
                <a:schemeClr val="tx1"/>
              </a:solidFill>
              <a:effectLst/>
            </a:endParaRPr>
          </a:p>
          <a:p>
            <a:pPr algn="just" rtl="0">
              <a:spcAft>
                <a:spcPts val="1000"/>
              </a:spcAft>
            </a:pPr>
            <a:r>
              <a:rPr lang="en-US" sz="2400" b="1" dirty="0" smtClean="0">
                <a:solidFill>
                  <a:schemeClr val="tx1"/>
                </a:solidFill>
                <a:effectLst/>
                <a:latin typeface="Times New Roman"/>
              </a:rPr>
              <a:t>7.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</a:rPr>
              <a:t> refining (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</a:rPr>
              <a:t>purifying the metal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</a:rPr>
              <a:t>)</a:t>
            </a:r>
            <a:endParaRPr lang="en-US" sz="2400" dirty="0" smtClean="0">
              <a:solidFill>
                <a:schemeClr val="tx1"/>
              </a:solidFill>
              <a:effectLst/>
            </a:endParaRPr>
          </a:p>
          <a:p>
            <a:pPr algn="just" rtl="0">
              <a:spcAft>
                <a:spcPts val="1000"/>
              </a:spcAft>
            </a:pPr>
            <a:r>
              <a:rPr lang="en-US" sz="2400" b="1" dirty="0" smtClean="0">
                <a:solidFill>
                  <a:schemeClr val="tx1"/>
                </a:solidFill>
                <a:effectLst/>
                <a:latin typeface="Times New Roman"/>
              </a:rPr>
              <a:t>8. 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</a:rPr>
              <a:t>marketing (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</a:rPr>
              <a:t>shipping the metal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</a:rPr>
              <a:t>).</a:t>
            </a:r>
            <a:endParaRPr lang="en-US" sz="2400" dirty="0" smtClean="0">
              <a:solidFill>
                <a:schemeClr val="tx1"/>
              </a:solidFill>
              <a:effectLst/>
            </a:endParaRPr>
          </a:p>
          <a:p>
            <a:pPr marL="457200" indent="-457200" algn="just" rtl="0">
              <a:spcAft>
                <a:spcPts val="1000"/>
              </a:spcAft>
              <a:buAutoNum type="arabicPeriod" startAt="4"/>
            </a:pPr>
            <a:endParaRPr lang="en-US" sz="2400" dirty="0" smtClean="0">
              <a:solidFill>
                <a:schemeClr val="tx1"/>
              </a:solidFill>
              <a:effectLst/>
            </a:endParaRPr>
          </a:p>
          <a:p>
            <a:pPr algn="l" rtl="0"/>
            <a:endParaRPr lang="ar-IQ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306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/>
          </a:bodyPr>
          <a:lstStyle/>
          <a:p>
            <a:pPr algn="just" rtl="0">
              <a:spcAft>
                <a:spcPts val="1000"/>
              </a:spcAft>
            </a:pP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</a:rPr>
              <a:t>Some important factors in the economic evaluation of</a:t>
            </a:r>
            <a:r>
              <a:rPr lang="en-US" dirty="0" smtClean="0">
                <a:solidFill>
                  <a:srgbClr val="FF0000"/>
                </a:solidFill>
                <a:effectLst/>
                <a:latin typeface="Times New Roman"/>
              </a:rPr>
              <a:t>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</a:rPr>
              <a:t>ore deposit</a:t>
            </a:r>
            <a:endParaRPr lang="en-US" dirty="0" smtClean="0">
              <a:solidFill>
                <a:srgbClr val="FF0000"/>
              </a:solidFill>
              <a:effectLst/>
            </a:endParaRPr>
          </a:p>
          <a:p>
            <a:pPr algn="just" rtl="0">
              <a:spcAft>
                <a:spcPts val="1000"/>
              </a:spcAft>
            </a:pP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/>
              </a:rPr>
              <a:t>Ore grade: </a:t>
            </a:r>
            <a:endParaRPr lang="en-US" sz="2800" dirty="0" smtClean="0">
              <a:solidFill>
                <a:srgbClr val="0070C0"/>
              </a:solidFill>
              <a:effectLst/>
            </a:endParaRPr>
          </a:p>
          <a:p>
            <a:pPr marL="0" indent="0" algn="just" rtl="0">
              <a:spcAft>
                <a:spcPts val="1000"/>
              </a:spcAft>
              <a:buNone/>
            </a:pPr>
            <a:r>
              <a:rPr lang="en-US" sz="2800" b="1" dirty="0" smtClean="0">
                <a:effectLst/>
                <a:latin typeface="Times New Roman"/>
              </a:rPr>
              <a:t>     </a:t>
            </a:r>
            <a:r>
              <a:rPr lang="en-US" sz="2800" dirty="0" smtClean="0">
                <a:effectLst/>
                <a:latin typeface="Times New Roman"/>
              </a:rPr>
              <a:t>The concentration of a metal in an ore body, usually expressed as a percentage or in parts per million (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</a:rPr>
              <a:t>ppm</a:t>
            </a:r>
            <a:r>
              <a:rPr lang="en-US" sz="2800" dirty="0" smtClean="0">
                <a:effectLst/>
                <a:latin typeface="Times New Roman"/>
              </a:rPr>
              <a:t>).</a:t>
            </a:r>
            <a:endParaRPr lang="en-US" sz="2800" dirty="0" smtClean="0">
              <a:effectLst/>
            </a:endParaRPr>
          </a:p>
          <a:p>
            <a:pPr algn="just" rtl="0">
              <a:spcAft>
                <a:spcPts val="1000"/>
              </a:spcAft>
            </a:pP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/>
              </a:rPr>
              <a:t>Cut-off grade:</a:t>
            </a:r>
            <a:r>
              <a:rPr lang="en-US" sz="2800" dirty="0" smtClean="0">
                <a:solidFill>
                  <a:srgbClr val="0070C0"/>
                </a:solidFill>
                <a:effectLst/>
                <a:latin typeface="Times New Roman"/>
              </a:rPr>
              <a:t> </a:t>
            </a:r>
            <a:endParaRPr lang="en-US" sz="2800" dirty="0" smtClean="0">
              <a:solidFill>
                <a:srgbClr val="0070C0"/>
              </a:solidFill>
              <a:effectLst/>
            </a:endParaRPr>
          </a:p>
          <a:p>
            <a:pPr marL="0" indent="0" algn="just" rtl="0">
              <a:buNone/>
            </a:pPr>
            <a:r>
              <a:rPr lang="en-US" sz="2800" dirty="0" smtClean="0">
                <a:effectLst/>
                <a:latin typeface="Times New Roman"/>
                <a:ea typeface="Calibri"/>
              </a:rPr>
              <a:t>     The lowest grade of ore that can be extracted with the highest profit. The value of cut-off grade varies from one ore deposit to another and within the same metal depending on many geological and non-geological factors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945597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363272" cy="6120680"/>
          </a:xfrm>
        </p:spPr>
        <p:txBody>
          <a:bodyPr>
            <a:normAutofit/>
          </a:bodyPr>
          <a:lstStyle/>
          <a:p>
            <a:pPr algn="just" rtl="0">
              <a:spcAft>
                <a:spcPts val="1000"/>
              </a:spcAft>
            </a:pPr>
            <a:r>
              <a:rPr lang="en-US" b="1" dirty="0" smtClean="0">
                <a:solidFill>
                  <a:srgbClr val="0070C0"/>
                </a:solidFill>
                <a:effectLst/>
                <a:latin typeface="Times New Roman"/>
              </a:rPr>
              <a:t>Factors affecting the value of cut-off grade</a:t>
            </a:r>
            <a:endParaRPr lang="en-US" dirty="0" smtClean="0">
              <a:solidFill>
                <a:srgbClr val="0070C0"/>
              </a:solidFill>
              <a:effectLst/>
            </a:endParaRPr>
          </a:p>
          <a:p>
            <a:pPr algn="just" rtl="0">
              <a:spcAft>
                <a:spcPts val="1000"/>
              </a:spcAft>
            </a:pPr>
            <a:r>
              <a:rPr lang="en-US" sz="2800" b="1" u="sng" dirty="0" smtClean="0">
                <a:solidFill>
                  <a:srgbClr val="FF0000"/>
                </a:solidFill>
                <a:effectLst/>
                <a:latin typeface="Times New Roman"/>
              </a:rPr>
              <a:t>1- By-product</a:t>
            </a:r>
            <a:endParaRPr lang="en-US" sz="2800" dirty="0" smtClean="0">
              <a:solidFill>
                <a:srgbClr val="FF0000"/>
              </a:solidFill>
              <a:effectLst/>
            </a:endParaRPr>
          </a:p>
          <a:p>
            <a:pPr marL="0" indent="0" algn="just" rtl="0">
              <a:spcAft>
                <a:spcPts val="1000"/>
              </a:spcAft>
              <a:buNone/>
            </a:pPr>
            <a:r>
              <a:rPr lang="en-US" sz="2800" dirty="0" smtClean="0">
                <a:effectLst/>
                <a:latin typeface="Times New Roman"/>
              </a:rPr>
              <a:t>     In some ores several metals are present and the sale of one may help and is enough to extract the other. For example,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</a:rPr>
              <a:t>silver</a:t>
            </a:r>
            <a:r>
              <a:rPr lang="en-US" sz="2800" dirty="0" smtClean="0">
                <a:effectLst/>
                <a:latin typeface="Times New Roman"/>
              </a:rPr>
              <a:t> and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</a:rPr>
              <a:t>cadmium</a:t>
            </a:r>
            <a:r>
              <a:rPr lang="en-US" sz="2800" dirty="0" smtClean="0">
                <a:effectLst/>
                <a:latin typeface="Times New Roman"/>
              </a:rPr>
              <a:t> can be by-products of the mining of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</a:rPr>
              <a:t>lead-zinc ores </a:t>
            </a:r>
            <a:r>
              <a:rPr lang="en-US" sz="2800" dirty="0" smtClean="0">
                <a:effectLst/>
                <a:latin typeface="Times New Roman"/>
              </a:rPr>
              <a:t>and 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/>
              </a:rPr>
              <a:t>uranium</a:t>
            </a:r>
            <a:r>
              <a:rPr lang="en-US" sz="2800" dirty="0" smtClean="0">
                <a:solidFill>
                  <a:srgbClr val="0070C0"/>
                </a:solidFill>
                <a:effectLst/>
                <a:latin typeface="Times New Roman"/>
              </a:rPr>
              <a:t> </a:t>
            </a:r>
            <a:r>
              <a:rPr lang="en-US" sz="2800" dirty="0" smtClean="0">
                <a:effectLst/>
                <a:latin typeface="Times New Roman"/>
              </a:rPr>
              <a:t>is an important by-product of many South African 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/>
              </a:rPr>
              <a:t>gold ores</a:t>
            </a:r>
            <a:r>
              <a:rPr lang="en-US" sz="2800" dirty="0" smtClean="0">
                <a:effectLst/>
                <a:latin typeface="Times New Roman"/>
              </a:rPr>
              <a:t>.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</a:rPr>
              <a:t>40%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/>
              </a:rPr>
              <a:t> </a:t>
            </a:r>
            <a:r>
              <a:rPr lang="en-US" sz="2800" dirty="0" smtClean="0">
                <a:effectLst/>
                <a:latin typeface="Times New Roman"/>
              </a:rPr>
              <a:t>of the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</a:rPr>
              <a:t>gold</a:t>
            </a:r>
            <a:r>
              <a:rPr lang="en-US" sz="2800" dirty="0" smtClean="0">
                <a:effectLst/>
                <a:latin typeface="Times New Roman"/>
              </a:rPr>
              <a:t> recovered at 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/>
              </a:rPr>
              <a:t>U.S.A</a:t>
            </a:r>
            <a:r>
              <a:rPr lang="en-US" sz="2800" dirty="0" smtClean="0">
                <a:effectLst/>
                <a:latin typeface="Times New Roman"/>
              </a:rPr>
              <a:t> is </a:t>
            </a:r>
            <a:r>
              <a:rPr lang="en-US" sz="2800" b="1" u="sng" dirty="0" smtClean="0">
                <a:effectLst/>
                <a:latin typeface="Times New Roman"/>
              </a:rPr>
              <a:t>by-products </a:t>
            </a:r>
            <a:r>
              <a:rPr lang="en-US" sz="2800" dirty="0" smtClean="0">
                <a:effectLst/>
                <a:latin typeface="Times New Roman"/>
              </a:rPr>
              <a:t>in the extraction of copper ore.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02630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/>
          </a:bodyPr>
          <a:lstStyle/>
          <a:p>
            <a:pPr algn="just" rtl="0">
              <a:spcAft>
                <a:spcPts val="1000"/>
              </a:spcAft>
            </a:pPr>
            <a:r>
              <a:rPr lang="en-US" sz="2800" b="1" u="sng" dirty="0" smtClean="0">
                <a:solidFill>
                  <a:srgbClr val="FF0000"/>
                </a:solidFill>
                <a:effectLst/>
                <a:latin typeface="Times New Roman"/>
              </a:rPr>
              <a:t>2- Mineralogical form</a:t>
            </a:r>
            <a:endParaRPr lang="en-US" sz="2800" dirty="0" smtClean="0">
              <a:solidFill>
                <a:srgbClr val="FF0000"/>
              </a:solidFill>
              <a:effectLst/>
            </a:endParaRPr>
          </a:p>
          <a:p>
            <a:pPr marL="0" indent="0" algn="just" rtl="0">
              <a:spcAft>
                <a:spcPts val="1000"/>
              </a:spcAft>
              <a:buNone/>
            </a:pPr>
            <a:r>
              <a:rPr lang="en-US" sz="2400" dirty="0" smtClean="0">
                <a:effectLst/>
                <a:latin typeface="Times New Roman"/>
              </a:rPr>
              <a:t>  The properties of a mineral affect the ease with which existing technology can extract and refine certain metals and this may affect the value of cut-off grade. Nickel is recovered far more readily from </a:t>
            </a:r>
            <a:r>
              <a:rPr lang="en-US" sz="2400" b="1" dirty="0" err="1" smtClean="0">
                <a:solidFill>
                  <a:srgbClr val="FF0000"/>
                </a:solidFill>
                <a:effectLst/>
                <a:latin typeface="Times New Roman"/>
              </a:rPr>
              <a:t>sulphide</a:t>
            </a:r>
            <a:r>
              <a:rPr lang="en-US" sz="2400" dirty="0" smtClean="0">
                <a:effectLst/>
                <a:latin typeface="Times New Roman"/>
              </a:rPr>
              <a:t> than from 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</a:rPr>
              <a:t>silicate</a:t>
            </a:r>
            <a:r>
              <a:rPr lang="en-US" sz="2400" dirty="0" smtClean="0">
                <a:effectLst/>
                <a:latin typeface="Times New Roman"/>
              </a:rPr>
              <a:t> ores, and </a:t>
            </a:r>
            <a:r>
              <a:rPr lang="en-US" sz="2400" b="1" dirty="0" err="1" smtClean="0">
                <a:solidFill>
                  <a:srgbClr val="FF0000"/>
                </a:solidFill>
                <a:effectLst/>
                <a:latin typeface="Times New Roman"/>
              </a:rPr>
              <a:t>sulphide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</a:rPr>
              <a:t> ores </a:t>
            </a:r>
            <a:r>
              <a:rPr lang="en-US" sz="2400" dirty="0" smtClean="0">
                <a:effectLst/>
                <a:latin typeface="Times New Roman"/>
              </a:rPr>
              <a:t>can be worked down to about 0.5% whereas 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</a:rPr>
              <a:t>silicate ores </a:t>
            </a:r>
            <a:r>
              <a:rPr lang="en-US" sz="2400" dirty="0" smtClean="0">
                <a:effectLst/>
                <a:latin typeface="Times New Roman"/>
              </a:rPr>
              <a:t>must assay about 1.5% in order to be economic.</a:t>
            </a:r>
            <a:endParaRPr lang="en-US" sz="2400" dirty="0" smtClean="0">
              <a:effectLst/>
            </a:endParaRPr>
          </a:p>
          <a:p>
            <a:pPr marL="0" indent="0" algn="just" rtl="0">
              <a:spcAft>
                <a:spcPts val="1000"/>
              </a:spcAft>
              <a:buNone/>
            </a:pPr>
            <a:r>
              <a:rPr lang="en-US" sz="2400" dirty="0" smtClean="0">
                <a:effectLst/>
                <a:latin typeface="Times New Roman"/>
              </a:rPr>
              <a:t>The mineralogical nature of the ore will also place limits on the maximum possible grade of the concentrate. For example, in an ore containing native 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</a:rPr>
              <a:t>copper</a:t>
            </a:r>
            <a:r>
              <a:rPr lang="en-US" sz="2400" dirty="0" smtClean="0">
                <a:effectLst/>
                <a:latin typeface="Times New Roman"/>
              </a:rPr>
              <a:t> it is theoretically possible to produce a concentrate containing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</a:rPr>
              <a:t>100% Cu </a:t>
            </a:r>
            <a:r>
              <a:rPr lang="en-US" sz="2400" b="1" dirty="0" smtClean="0">
                <a:effectLst/>
                <a:latin typeface="Times New Roman"/>
              </a:rPr>
              <a:t>,</a:t>
            </a:r>
            <a:r>
              <a:rPr lang="en-US" sz="2400" dirty="0" smtClean="0">
                <a:effectLst/>
                <a:latin typeface="Times New Roman"/>
              </a:rPr>
              <a:t>but if the ore mineral was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</a:rPr>
              <a:t>chalcopyrite</a:t>
            </a:r>
            <a:r>
              <a:rPr lang="en-US" sz="2400" dirty="0" smtClean="0">
                <a:effectLst/>
                <a:latin typeface="Times New Roman"/>
              </a:rPr>
              <a:t> </a:t>
            </a:r>
            <a:r>
              <a:rPr lang="en-US" sz="2400" b="1" i="1" dirty="0" smtClean="0">
                <a:solidFill>
                  <a:srgbClr val="0070C0"/>
                </a:solidFill>
                <a:effectLst/>
                <a:latin typeface="Times New Roman"/>
              </a:rPr>
              <a:t>(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</a:rPr>
              <a:t>CuFeS</a:t>
            </a:r>
            <a:r>
              <a:rPr lang="en-US" sz="2400" b="1" baseline="-25000" dirty="0" smtClean="0">
                <a:solidFill>
                  <a:srgbClr val="0070C0"/>
                </a:solidFill>
                <a:effectLst/>
                <a:latin typeface="Times New Roman"/>
              </a:rPr>
              <a:t>2</a:t>
            </a:r>
            <a:r>
              <a:rPr lang="en-US" sz="2400" b="1" i="1" dirty="0" smtClean="0">
                <a:solidFill>
                  <a:srgbClr val="0070C0"/>
                </a:solidFill>
                <a:effectLst/>
                <a:latin typeface="Times New Roman"/>
              </a:rPr>
              <a:t>) </a:t>
            </a:r>
            <a:r>
              <a:rPr lang="en-US" sz="2400" i="1" dirty="0" smtClean="0">
                <a:effectLst/>
                <a:latin typeface="Times New Roman"/>
              </a:rPr>
              <a:t>,</a:t>
            </a:r>
            <a:r>
              <a:rPr lang="en-US" sz="2400" dirty="0" smtClean="0">
                <a:effectLst/>
                <a:latin typeface="Times New Roman"/>
              </a:rPr>
              <a:t>the principal source of copper, then the best concentrate would contain only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</a:rPr>
              <a:t>34.5% Cu</a:t>
            </a:r>
            <a:r>
              <a:rPr lang="en-US" sz="2400" dirty="0" smtClean="0">
                <a:effectLst/>
                <a:latin typeface="Times New Roman"/>
              </a:rPr>
              <a:t>.</a:t>
            </a:r>
            <a:endParaRPr lang="en-US" sz="2400" dirty="0" smtClean="0">
              <a:effectLst/>
            </a:endParaRPr>
          </a:p>
          <a:p>
            <a:pPr algn="just" rtl="0"/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457933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198</TotalTime>
  <Words>389</Words>
  <Application>Microsoft Office PowerPoint</Application>
  <PresentationFormat>عرض على الشاشة (3:4)‏</PresentationFormat>
  <Paragraphs>20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ASUS</dc:creator>
  <cp:lastModifiedBy>ASUS</cp:lastModifiedBy>
  <cp:revision>10</cp:revision>
  <dcterms:created xsi:type="dcterms:W3CDTF">2020-12-14T13:12:17Z</dcterms:created>
  <dcterms:modified xsi:type="dcterms:W3CDTF">2020-12-14T18:50:25Z</dcterms:modified>
</cp:coreProperties>
</file>