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92" r:id="rId1"/>
  </p:sldMasterIdLst>
  <p:sldIdLst>
    <p:sldId id="256" r:id="rId2"/>
    <p:sldId id="257" r:id="rId3"/>
    <p:sldId id="258" r:id="rId4"/>
    <p:sldId id="259" r:id="rId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5ED53E89-71BE-4170-870F-260E39D44EBB}" type="datetimeFigureOut">
              <a:rPr lang="ar-IQ" smtClean="0"/>
              <a:t>07/05/1442</a:t>
            </a:fld>
            <a:endParaRPr lang="ar-IQ"/>
          </a:p>
        </p:txBody>
      </p:sp>
      <p:sp>
        <p:nvSpPr>
          <p:cNvPr id="20" name="عنصر نائب للتذييل 19"/>
          <p:cNvSpPr>
            <a:spLocks noGrp="1"/>
          </p:cNvSpPr>
          <p:nvPr>
            <p:ph type="ftr" sz="quarter" idx="11"/>
          </p:nvPr>
        </p:nvSpPr>
        <p:spPr/>
        <p:txBody>
          <a:bodyPr/>
          <a:lstStyle>
            <a:extLst/>
          </a:lstStyle>
          <a:p>
            <a:endParaRPr lang="ar-IQ"/>
          </a:p>
        </p:txBody>
      </p:sp>
      <p:sp>
        <p:nvSpPr>
          <p:cNvPr id="10" name="عنصر نائب لرقم الشريحة 9"/>
          <p:cNvSpPr>
            <a:spLocks noGrp="1"/>
          </p:cNvSpPr>
          <p:nvPr>
            <p:ph type="sldNum" sz="quarter" idx="12"/>
          </p:nvPr>
        </p:nvSpPr>
        <p:spPr/>
        <p:txBody>
          <a:bodyPr/>
          <a:lstStyle>
            <a:extLst/>
          </a:lstStyle>
          <a:p>
            <a:fld id="{701B63D6-EF9F-4C57-BE75-9A9CE6A9C98A}" type="slidenum">
              <a:rPr lang="ar-IQ" smtClean="0"/>
              <a:t>‹#›</a:t>
            </a:fld>
            <a:endParaRPr lang="ar-IQ"/>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5ED53E89-71BE-4170-870F-260E39D44EBB}" type="datetimeFigureOut">
              <a:rPr lang="ar-IQ" smtClean="0"/>
              <a:t>07/05/1442</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701B63D6-EF9F-4C57-BE75-9A9CE6A9C98A}"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5ED53E89-71BE-4170-870F-260E39D44EBB}" type="datetimeFigureOut">
              <a:rPr lang="ar-IQ" smtClean="0"/>
              <a:t>07/05/1442</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701B63D6-EF9F-4C57-BE75-9A9CE6A9C98A}"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5ED53E89-71BE-4170-870F-260E39D44EBB}" type="datetimeFigureOut">
              <a:rPr lang="ar-IQ" smtClean="0"/>
              <a:t>07/05/1442</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701B63D6-EF9F-4C57-BE75-9A9CE6A9C98A}"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5ED53E89-71BE-4170-870F-260E39D44EBB}" type="datetimeFigureOut">
              <a:rPr lang="ar-IQ" smtClean="0"/>
              <a:t>07/05/1442</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701B63D6-EF9F-4C57-BE75-9A9CE6A9C98A}" type="slidenum">
              <a:rPr lang="ar-IQ" smtClean="0"/>
              <a:t>‹#›</a:t>
            </a:fld>
            <a:endParaRPr lang="ar-IQ"/>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5ED53E89-71BE-4170-870F-260E39D44EBB}" type="datetimeFigureOut">
              <a:rPr lang="ar-IQ" smtClean="0"/>
              <a:t>07/05/1442</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701B63D6-EF9F-4C57-BE75-9A9CE6A9C98A}"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5ED53E89-71BE-4170-870F-260E39D44EBB}" type="datetimeFigureOut">
              <a:rPr lang="ar-IQ" smtClean="0"/>
              <a:t>07/05/1442</a:t>
            </a:fld>
            <a:endParaRPr lang="ar-IQ"/>
          </a:p>
        </p:txBody>
      </p:sp>
      <p:sp>
        <p:nvSpPr>
          <p:cNvPr id="8" name="عنصر نائب للتذييل 7"/>
          <p:cNvSpPr>
            <a:spLocks noGrp="1"/>
          </p:cNvSpPr>
          <p:nvPr>
            <p:ph type="ftr" sz="quarter" idx="11"/>
          </p:nvPr>
        </p:nvSpPr>
        <p:spPr/>
        <p:txBody>
          <a:bodyPr/>
          <a:lstStyle>
            <a:extLst/>
          </a:lstStyle>
          <a:p>
            <a:endParaRPr lang="ar-IQ"/>
          </a:p>
        </p:txBody>
      </p:sp>
      <p:sp>
        <p:nvSpPr>
          <p:cNvPr id="9" name="عنصر نائب لرقم الشريحة 8"/>
          <p:cNvSpPr>
            <a:spLocks noGrp="1"/>
          </p:cNvSpPr>
          <p:nvPr>
            <p:ph type="sldNum" sz="quarter" idx="12"/>
          </p:nvPr>
        </p:nvSpPr>
        <p:spPr/>
        <p:txBody>
          <a:bodyPr/>
          <a:lstStyle>
            <a:extLst/>
          </a:lstStyle>
          <a:p>
            <a:fld id="{701B63D6-EF9F-4C57-BE75-9A9CE6A9C98A}"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5ED53E89-71BE-4170-870F-260E39D44EBB}" type="datetimeFigureOut">
              <a:rPr lang="ar-IQ" smtClean="0"/>
              <a:t>07/05/1442</a:t>
            </a:fld>
            <a:endParaRPr lang="ar-IQ"/>
          </a:p>
        </p:txBody>
      </p:sp>
      <p:sp>
        <p:nvSpPr>
          <p:cNvPr id="4" name="عنصر نائب للتذييل 3"/>
          <p:cNvSpPr>
            <a:spLocks noGrp="1"/>
          </p:cNvSpPr>
          <p:nvPr>
            <p:ph type="ftr" sz="quarter" idx="11"/>
          </p:nvPr>
        </p:nvSpPr>
        <p:spPr/>
        <p:txBody>
          <a:bodyPr/>
          <a:lstStyle>
            <a:extLst/>
          </a:lstStyle>
          <a:p>
            <a:endParaRPr lang="ar-IQ"/>
          </a:p>
        </p:txBody>
      </p:sp>
      <p:sp>
        <p:nvSpPr>
          <p:cNvPr id="5" name="عنصر نائب لرقم الشريحة 4"/>
          <p:cNvSpPr>
            <a:spLocks noGrp="1"/>
          </p:cNvSpPr>
          <p:nvPr>
            <p:ph type="sldNum" sz="quarter" idx="12"/>
          </p:nvPr>
        </p:nvSpPr>
        <p:spPr/>
        <p:txBody>
          <a:bodyPr/>
          <a:lstStyle>
            <a:extLst/>
          </a:lstStyle>
          <a:p>
            <a:fld id="{701B63D6-EF9F-4C57-BE75-9A9CE6A9C98A}"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5ED53E89-71BE-4170-870F-260E39D44EBB}" type="datetimeFigureOut">
              <a:rPr lang="ar-IQ" smtClean="0"/>
              <a:t>07/05/1442</a:t>
            </a:fld>
            <a:endParaRPr lang="ar-IQ"/>
          </a:p>
        </p:txBody>
      </p:sp>
      <p:sp>
        <p:nvSpPr>
          <p:cNvPr id="3" name="عنصر نائب للتذييل 2"/>
          <p:cNvSpPr>
            <a:spLocks noGrp="1"/>
          </p:cNvSpPr>
          <p:nvPr>
            <p:ph type="ftr" sz="quarter" idx="11"/>
          </p:nvPr>
        </p:nvSpPr>
        <p:spPr/>
        <p:txBody>
          <a:bodyPr/>
          <a:lstStyle>
            <a:extLst/>
          </a:lstStyle>
          <a:p>
            <a:endParaRPr lang="ar-IQ"/>
          </a:p>
        </p:txBody>
      </p:sp>
      <p:sp>
        <p:nvSpPr>
          <p:cNvPr id="4" name="عنصر نائب لرقم الشريحة 3"/>
          <p:cNvSpPr>
            <a:spLocks noGrp="1"/>
          </p:cNvSpPr>
          <p:nvPr>
            <p:ph type="sldNum" sz="quarter" idx="12"/>
          </p:nvPr>
        </p:nvSpPr>
        <p:spPr/>
        <p:txBody>
          <a:bodyPr/>
          <a:lstStyle>
            <a:extLst/>
          </a:lstStyle>
          <a:p>
            <a:fld id="{701B63D6-EF9F-4C57-BE75-9A9CE6A9C98A}" type="slidenum">
              <a:rPr lang="ar-IQ" smtClean="0"/>
              <a:t>‹#›</a:t>
            </a:fld>
            <a:endParaRPr lang="ar-IQ"/>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5ED53E89-71BE-4170-870F-260E39D44EBB}" type="datetimeFigureOut">
              <a:rPr lang="ar-IQ" smtClean="0"/>
              <a:t>07/05/1442</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701B63D6-EF9F-4C57-BE75-9A9CE6A9C98A}"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5ED53E89-71BE-4170-870F-260E39D44EBB}" type="datetimeFigureOut">
              <a:rPr lang="ar-IQ" smtClean="0"/>
              <a:t>07/05/1442</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701B63D6-EF9F-4C57-BE75-9A9CE6A9C98A}" type="slidenum">
              <a:rPr lang="ar-IQ" smtClean="0"/>
              <a:t>‹#›</a:t>
            </a:fld>
            <a:endParaRPr lang="ar-IQ"/>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5ED53E89-71BE-4170-870F-260E39D44EBB}" type="datetimeFigureOut">
              <a:rPr lang="ar-IQ" smtClean="0"/>
              <a:t>07/05/1442</a:t>
            </a:fld>
            <a:endParaRPr lang="ar-IQ"/>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IQ"/>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701B63D6-EF9F-4C57-BE75-9A9CE6A9C98A}" type="slidenum">
              <a:rPr lang="ar-IQ" smtClean="0"/>
              <a:t>‹#›</a:t>
            </a:fld>
            <a:endParaRPr lang="ar-IQ"/>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467544" y="404664"/>
            <a:ext cx="8280920" cy="5976664"/>
          </a:xfrm>
        </p:spPr>
        <p:txBody>
          <a:bodyPr>
            <a:normAutofit/>
          </a:bodyPr>
          <a:lstStyle/>
          <a:p>
            <a:pPr algn="just" rtl="0">
              <a:spcAft>
                <a:spcPts val="1000"/>
              </a:spcAft>
            </a:pPr>
            <a:r>
              <a:rPr lang="en-US" sz="2600" b="1" u="sng" dirty="0" smtClean="0">
                <a:solidFill>
                  <a:srgbClr val="FF0000"/>
                </a:solidFill>
                <a:effectLst/>
                <a:latin typeface="Times New Roman"/>
              </a:rPr>
              <a:t>3- Grain size and shape</a:t>
            </a:r>
            <a:endParaRPr lang="en-US" sz="2600" dirty="0" smtClean="0">
              <a:solidFill>
                <a:srgbClr val="FF0000"/>
              </a:solidFill>
              <a:effectLst/>
            </a:endParaRPr>
          </a:p>
          <a:p>
            <a:pPr algn="just" rtl="0">
              <a:spcAft>
                <a:spcPts val="1000"/>
              </a:spcAft>
            </a:pPr>
            <a:r>
              <a:rPr lang="en-US" sz="2600" dirty="0" smtClean="0">
                <a:solidFill>
                  <a:schemeClr val="tx1"/>
                </a:solidFill>
                <a:effectLst/>
                <a:latin typeface="Times New Roman"/>
              </a:rPr>
              <a:t>     The </a:t>
            </a:r>
            <a:r>
              <a:rPr lang="en-US" sz="2600" b="1" u="sng" dirty="0" smtClean="0">
                <a:solidFill>
                  <a:srgbClr val="FF0000"/>
                </a:solidFill>
                <a:effectLst/>
                <a:latin typeface="Times New Roman"/>
              </a:rPr>
              <a:t>recovery</a:t>
            </a:r>
            <a:r>
              <a:rPr lang="en-US" sz="2600" dirty="0" smtClean="0">
                <a:solidFill>
                  <a:schemeClr val="tx1"/>
                </a:solidFill>
                <a:effectLst/>
                <a:latin typeface="Times New Roman"/>
              </a:rPr>
              <a:t> is the percentage of the total metal contained in the ore that is recovered in the concentrate; a recovery of </a:t>
            </a:r>
            <a:r>
              <a:rPr lang="en-US" sz="2600" dirty="0" smtClean="0">
                <a:solidFill>
                  <a:srgbClr val="0070C0"/>
                </a:solidFill>
                <a:effectLst/>
                <a:latin typeface="Times New Roman"/>
              </a:rPr>
              <a:t>90% </a:t>
            </a:r>
            <a:r>
              <a:rPr lang="en-US" sz="2600" dirty="0" smtClean="0">
                <a:solidFill>
                  <a:schemeClr val="tx1"/>
                </a:solidFill>
                <a:effectLst/>
                <a:latin typeface="Times New Roman"/>
              </a:rPr>
              <a:t>means that </a:t>
            </a:r>
            <a:r>
              <a:rPr lang="en-US" sz="2600" dirty="0" smtClean="0">
                <a:solidFill>
                  <a:srgbClr val="0070C0"/>
                </a:solidFill>
                <a:effectLst/>
                <a:latin typeface="Times New Roman"/>
              </a:rPr>
              <a:t>90% </a:t>
            </a:r>
            <a:r>
              <a:rPr lang="en-US" sz="2600" dirty="0" smtClean="0">
                <a:solidFill>
                  <a:schemeClr val="tx1"/>
                </a:solidFill>
                <a:effectLst/>
                <a:latin typeface="Times New Roman"/>
              </a:rPr>
              <a:t>of the metal in the ore is recovered in the concentrate and </a:t>
            </a:r>
            <a:r>
              <a:rPr lang="en-US" sz="2600" dirty="0" smtClean="0">
                <a:solidFill>
                  <a:srgbClr val="0070C0"/>
                </a:solidFill>
                <a:effectLst/>
                <a:latin typeface="Times New Roman"/>
              </a:rPr>
              <a:t>10%</a:t>
            </a:r>
            <a:r>
              <a:rPr lang="en-US" sz="2600" dirty="0" smtClean="0">
                <a:solidFill>
                  <a:schemeClr val="tx1"/>
                </a:solidFill>
                <a:effectLst/>
                <a:latin typeface="Times New Roman"/>
              </a:rPr>
              <a:t> is lost in the waste. It might be thought that if one were to grind ores to a sufficiently fine grain size then complete separation of mineral phases might occur and make </a:t>
            </a:r>
            <a:r>
              <a:rPr lang="en-US" sz="2600" dirty="0" smtClean="0">
                <a:solidFill>
                  <a:srgbClr val="0070C0"/>
                </a:solidFill>
                <a:effectLst/>
                <a:latin typeface="Times New Roman"/>
              </a:rPr>
              <a:t>100%</a:t>
            </a:r>
            <a:r>
              <a:rPr lang="en-US" sz="2600" dirty="0" smtClean="0">
                <a:solidFill>
                  <a:schemeClr val="tx1"/>
                </a:solidFill>
                <a:effectLst/>
                <a:latin typeface="Times New Roman"/>
              </a:rPr>
              <a:t> recovery possible. With present technology this is not the case, as most mineral processing techniques fail in the ultra-fine size range. Small mineral grains and grains finely </a:t>
            </a:r>
            <a:r>
              <a:rPr lang="en-US" sz="2600" dirty="0" err="1" smtClean="0">
                <a:solidFill>
                  <a:schemeClr val="tx1"/>
                </a:solidFill>
                <a:effectLst/>
                <a:latin typeface="Times New Roman"/>
              </a:rPr>
              <a:t>intergrown</a:t>
            </a:r>
            <a:r>
              <a:rPr lang="en-US" sz="2600" dirty="0" smtClean="0">
                <a:solidFill>
                  <a:schemeClr val="tx1"/>
                </a:solidFill>
                <a:effectLst/>
                <a:latin typeface="Times New Roman"/>
              </a:rPr>
              <a:t> with other minerals are difficult or impossible to recover in the processing, and recovery may be poor.</a:t>
            </a:r>
            <a:endParaRPr lang="en-US" sz="2600" dirty="0" smtClean="0">
              <a:solidFill>
                <a:schemeClr val="tx1"/>
              </a:solidFill>
              <a:effectLst/>
            </a:endParaRPr>
          </a:p>
          <a:p>
            <a:pPr algn="just" rtl="0"/>
            <a:endParaRPr lang="ar-IQ" sz="2000" dirty="0"/>
          </a:p>
        </p:txBody>
      </p:sp>
    </p:spTree>
    <p:extLst>
      <p:ext uri="{BB962C8B-B14F-4D97-AF65-F5344CB8AC3E}">
        <p14:creationId xmlns:p14="http://schemas.microsoft.com/office/powerpoint/2010/main" val="17700964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976664"/>
          </a:xfrm>
        </p:spPr>
        <p:txBody>
          <a:bodyPr>
            <a:normAutofit/>
          </a:bodyPr>
          <a:lstStyle/>
          <a:p>
            <a:pPr algn="just" rtl="0">
              <a:spcAft>
                <a:spcPts val="1000"/>
              </a:spcAft>
            </a:pPr>
            <a:r>
              <a:rPr lang="en-US" sz="2800" b="1" u="sng" dirty="0" smtClean="0">
                <a:solidFill>
                  <a:srgbClr val="FF0000"/>
                </a:solidFill>
                <a:effectLst/>
                <a:latin typeface="Times New Roman"/>
              </a:rPr>
              <a:t>4- Ore character</a:t>
            </a:r>
            <a:endParaRPr lang="en-US" sz="2800" dirty="0" smtClean="0">
              <a:solidFill>
                <a:srgbClr val="FF0000"/>
              </a:solidFill>
              <a:effectLst/>
            </a:endParaRPr>
          </a:p>
          <a:p>
            <a:pPr marL="82296" indent="0" algn="just" rtl="0">
              <a:spcAft>
                <a:spcPts val="1000"/>
              </a:spcAft>
              <a:buNone/>
            </a:pPr>
            <a:r>
              <a:rPr lang="en-US" sz="2800" dirty="0" smtClean="0">
                <a:effectLst/>
                <a:latin typeface="Times New Roman"/>
              </a:rPr>
              <a:t>    A loose unconsolidated beach sand deposit can be mined cheaply by dredging and does not require crushing. Hard compact ore must be drilled and crushed. In hard-rock mining operations a related aspect is the strength of the country rocks. If these are badly sheared or fractured they will be weak and require </a:t>
            </a:r>
            <a:r>
              <a:rPr lang="en-US" sz="2800" b="1" u="sng" dirty="0" smtClean="0">
                <a:solidFill>
                  <a:srgbClr val="7030A0"/>
                </a:solidFill>
                <a:effectLst/>
                <a:latin typeface="Times New Roman"/>
              </a:rPr>
              <a:t>roof supports</a:t>
            </a:r>
            <a:r>
              <a:rPr lang="en-US" sz="2800" b="1" dirty="0" smtClean="0">
                <a:solidFill>
                  <a:srgbClr val="7030A0"/>
                </a:solidFill>
                <a:effectLst/>
                <a:latin typeface="Times New Roman"/>
              </a:rPr>
              <a:t> </a:t>
            </a:r>
            <a:r>
              <a:rPr lang="en-US" sz="2800" dirty="0" smtClean="0">
                <a:effectLst/>
                <a:latin typeface="Times New Roman"/>
              </a:rPr>
              <a:t>in underground working, and in open pitting a gentler slope to the pit sides will be required, which in turn will affect the waste-to-ore ratio adversely.</a:t>
            </a:r>
            <a:endParaRPr lang="en-US" sz="2800" dirty="0" smtClean="0">
              <a:effectLst/>
            </a:endParaRPr>
          </a:p>
          <a:p>
            <a:pPr algn="just" rtl="0"/>
            <a:endParaRPr lang="ar-IQ" sz="2800" dirty="0"/>
          </a:p>
        </p:txBody>
      </p:sp>
    </p:spTree>
    <p:extLst>
      <p:ext uri="{BB962C8B-B14F-4D97-AF65-F5344CB8AC3E}">
        <p14:creationId xmlns:p14="http://schemas.microsoft.com/office/powerpoint/2010/main" val="297975831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904656"/>
          </a:xfrm>
        </p:spPr>
        <p:txBody>
          <a:bodyPr>
            <a:normAutofit/>
          </a:bodyPr>
          <a:lstStyle/>
          <a:p>
            <a:pPr algn="just" rtl="0">
              <a:spcAft>
                <a:spcPts val="1000"/>
              </a:spcAft>
            </a:pPr>
            <a:r>
              <a:rPr lang="en-US" sz="2800" b="1" u="sng" dirty="0" smtClean="0">
                <a:solidFill>
                  <a:srgbClr val="FF0000"/>
                </a:solidFill>
                <a:effectLst/>
                <a:latin typeface="Times New Roman"/>
              </a:rPr>
              <a:t>5- Cost of capital</a:t>
            </a:r>
            <a:endParaRPr lang="en-US" sz="2800" dirty="0" smtClean="0">
              <a:solidFill>
                <a:srgbClr val="FF0000"/>
              </a:solidFill>
              <a:effectLst/>
            </a:endParaRPr>
          </a:p>
          <a:p>
            <a:pPr marL="82296" indent="0" algn="just" rtl="0">
              <a:spcAft>
                <a:spcPts val="1000"/>
              </a:spcAft>
              <a:buNone/>
            </a:pPr>
            <a:r>
              <a:rPr lang="en-US" sz="2800" dirty="0" smtClean="0">
                <a:effectLst/>
                <a:latin typeface="Times New Roman"/>
              </a:rPr>
              <a:t>    Big mining operations require enormous initial capital investments. This means that the stage has been reached where few companies can afford to develop a mine with their own financial resources. They must borrow the capital from banks and elsewhere, capital which has to be repaid with interest. Thus the profits from the mining operation must cover the running costs, the payment of taxes, royalties, the repayment of capital plus interest on it, and provide a profit to shareholders who have risked their capital to set up or invest in the company.</a:t>
            </a:r>
            <a:endParaRPr lang="en-US" sz="2800" dirty="0" smtClean="0">
              <a:effectLst/>
            </a:endParaRPr>
          </a:p>
          <a:p>
            <a:pPr algn="just" rtl="0"/>
            <a:endParaRPr lang="ar-IQ" sz="2800" dirty="0"/>
          </a:p>
        </p:txBody>
      </p:sp>
    </p:spTree>
    <p:extLst>
      <p:ext uri="{BB962C8B-B14F-4D97-AF65-F5344CB8AC3E}">
        <p14:creationId xmlns:p14="http://schemas.microsoft.com/office/powerpoint/2010/main" val="429409361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904656"/>
          </a:xfrm>
        </p:spPr>
        <p:txBody>
          <a:bodyPr>
            <a:normAutofit/>
          </a:bodyPr>
          <a:lstStyle/>
          <a:p>
            <a:pPr algn="just" rtl="0">
              <a:spcAft>
                <a:spcPts val="1000"/>
              </a:spcAft>
            </a:pPr>
            <a:r>
              <a:rPr lang="en-US" b="1" u="sng" dirty="0" smtClean="0">
                <a:solidFill>
                  <a:srgbClr val="FF0000"/>
                </a:solidFill>
                <a:effectLst/>
                <a:latin typeface="Times New Roman"/>
              </a:rPr>
              <a:t>6- Location</a:t>
            </a:r>
            <a:endParaRPr lang="en-US" dirty="0" smtClean="0">
              <a:solidFill>
                <a:srgbClr val="FF0000"/>
              </a:solidFill>
              <a:effectLst/>
            </a:endParaRPr>
          </a:p>
          <a:p>
            <a:pPr algn="just" rtl="0">
              <a:spcAft>
                <a:spcPts val="1000"/>
              </a:spcAft>
            </a:pPr>
            <a:r>
              <a:rPr lang="en-US" dirty="0" smtClean="0">
                <a:effectLst/>
                <a:latin typeface="Times New Roman"/>
              </a:rPr>
              <a:t>     Geographical factors may determine whether or not an ore body is economically viable. In a remote location there may be no electric power supply, roads, railways, houses, schools, hospitals, etc. All or some of these infrastructural elements will have to be built, the cost of transporting the mine product to its markets may be very high and wages will have to be high to attract skilled workers.</a:t>
            </a:r>
            <a:endParaRPr lang="en-US" dirty="0" smtClean="0">
              <a:effectLst/>
            </a:endParaRPr>
          </a:p>
          <a:p>
            <a:pPr algn="just" rtl="0"/>
            <a:endParaRPr lang="ar-IQ" sz="2800" dirty="0"/>
          </a:p>
        </p:txBody>
      </p:sp>
    </p:spTree>
    <p:extLst>
      <p:ext uri="{BB962C8B-B14F-4D97-AF65-F5344CB8AC3E}">
        <p14:creationId xmlns:p14="http://schemas.microsoft.com/office/powerpoint/2010/main" val="279862442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أوستن">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211</TotalTime>
  <Words>409</Words>
  <Application>Microsoft Office PowerPoint</Application>
  <PresentationFormat>عرض على الشاشة (3:4)‏</PresentationFormat>
  <Paragraphs>8</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انقلاب</vt:lpstr>
      <vt:lpstr>عرض تقديمي في PowerPoint</vt:lpstr>
      <vt:lpstr>عرض تقديمي في PowerPoint</vt:lpstr>
      <vt:lpstr>عرض تقديمي في PowerPoint</vt:lpstr>
      <vt:lpstr>عرض تقديمي في PowerPoint</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ASUS</dc:creator>
  <cp:lastModifiedBy>ASUS</cp:lastModifiedBy>
  <cp:revision>6</cp:revision>
  <dcterms:created xsi:type="dcterms:W3CDTF">2020-12-21T14:38:27Z</dcterms:created>
  <dcterms:modified xsi:type="dcterms:W3CDTF">2020-12-21T18:20:47Z</dcterms:modified>
</cp:coreProperties>
</file>