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5F2581F6-66E0-4DA1-B754-3C9905790B1D}" type="datetimeFigureOut">
              <a:rPr lang="ar-IQ" smtClean="0"/>
              <a:t>08/05/1442</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71EE157C-8821-4557-993D-68FB83619749}" type="slidenum">
              <a:rPr lang="ar-IQ" smtClean="0"/>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F2581F6-66E0-4DA1-B754-3C9905790B1D}" type="datetimeFigureOut">
              <a:rPr lang="ar-IQ" smtClean="0"/>
              <a:t>08/05/1442</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71EE157C-8821-4557-993D-68FB8361974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F2581F6-66E0-4DA1-B754-3C9905790B1D}" type="datetimeFigureOut">
              <a:rPr lang="ar-IQ" smtClean="0"/>
              <a:t>08/05/1442</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71EE157C-8821-4557-993D-68FB8361974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F2581F6-66E0-4DA1-B754-3C9905790B1D}" type="datetimeFigureOut">
              <a:rPr lang="ar-IQ" smtClean="0"/>
              <a:t>08/05/1442</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71EE157C-8821-4557-993D-68FB83619749}"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5F2581F6-66E0-4DA1-B754-3C9905790B1D}" type="datetimeFigureOut">
              <a:rPr lang="ar-IQ" smtClean="0"/>
              <a:t>08/05/1442</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71EE157C-8821-4557-993D-68FB83619749}" type="slidenum">
              <a:rPr lang="ar-IQ" smtClean="0"/>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5F2581F6-66E0-4DA1-B754-3C9905790B1D}" type="datetimeFigureOut">
              <a:rPr lang="ar-IQ" smtClean="0"/>
              <a:t>08/05/1442</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71EE157C-8821-4557-993D-68FB83619749}"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5F2581F6-66E0-4DA1-B754-3C9905790B1D}" type="datetimeFigureOut">
              <a:rPr lang="ar-IQ" smtClean="0"/>
              <a:t>08/05/1442</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71EE157C-8821-4557-993D-68FB83619749}"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5F2581F6-66E0-4DA1-B754-3C9905790B1D}" type="datetimeFigureOut">
              <a:rPr lang="ar-IQ" smtClean="0"/>
              <a:t>08/05/1442</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71EE157C-8821-4557-993D-68FB83619749}"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5F2581F6-66E0-4DA1-B754-3C9905790B1D}" type="datetimeFigureOut">
              <a:rPr lang="ar-IQ" smtClean="0"/>
              <a:t>08/05/1442</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71EE157C-8821-4557-993D-68FB83619749}" type="slidenum">
              <a:rPr lang="ar-IQ" smtClean="0"/>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5F2581F6-66E0-4DA1-B754-3C9905790B1D}" type="datetimeFigureOut">
              <a:rPr lang="ar-IQ" smtClean="0"/>
              <a:t>08/05/1442</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71EE157C-8821-4557-993D-68FB83619749}"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5F2581F6-66E0-4DA1-B754-3C9905790B1D}" type="datetimeFigureOut">
              <a:rPr lang="ar-IQ" smtClean="0"/>
              <a:t>08/05/1442</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71EE157C-8821-4557-993D-68FB83619749}" type="slidenum">
              <a:rPr lang="ar-IQ" smtClean="0"/>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F2581F6-66E0-4DA1-B754-3C9905790B1D}" type="datetimeFigureOut">
              <a:rPr lang="ar-IQ" smtClean="0"/>
              <a:t>08/05/1442</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1EE157C-8821-4557-993D-68FB83619749}" type="slidenum">
              <a:rPr lang="ar-IQ" smtClean="0"/>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755576" y="476672"/>
            <a:ext cx="7848872" cy="5832648"/>
          </a:xfrm>
        </p:spPr>
        <p:txBody>
          <a:bodyPr>
            <a:normAutofit/>
          </a:bodyPr>
          <a:lstStyle/>
          <a:p>
            <a:pPr algn="just" rtl="0">
              <a:spcAft>
                <a:spcPts val="1000"/>
              </a:spcAft>
            </a:pPr>
            <a:r>
              <a:rPr lang="en-US" sz="3200" b="1" u="sng" dirty="0" smtClean="0">
                <a:solidFill>
                  <a:srgbClr val="FF0000"/>
                </a:solidFill>
                <a:effectLst/>
                <a:latin typeface="Times New Roman"/>
              </a:rPr>
              <a:t>7- Environmental considerations</a:t>
            </a:r>
            <a:endParaRPr lang="en-US" sz="3200" dirty="0" smtClean="0">
              <a:solidFill>
                <a:srgbClr val="FF0000"/>
              </a:solidFill>
              <a:effectLst/>
            </a:endParaRPr>
          </a:p>
          <a:p>
            <a:pPr algn="just" rtl="0"/>
            <a:r>
              <a:rPr lang="en-US" sz="2800" dirty="0" smtClean="0">
                <a:solidFill>
                  <a:schemeClr val="tx1"/>
                </a:solidFill>
                <a:effectLst/>
                <a:latin typeface="Times New Roman"/>
                <a:ea typeface="Calibri"/>
              </a:rPr>
              <a:t>      Impacts of damage of environment during ore extraction, dressing and refining have led to conflicts over land use and opposition to the exploitation of mineral deposits by environmentalists, particularly in the more populous of the developed countries. The resolution of such conflicts may involve the payment of compensation and the eventual cost of rehabilitating mined out areas, or the abandonment of projects</a:t>
            </a:r>
            <a:endParaRPr lang="ar-IQ" sz="2800" dirty="0">
              <a:solidFill>
                <a:schemeClr val="tx1"/>
              </a:solidFill>
            </a:endParaRPr>
          </a:p>
        </p:txBody>
      </p:sp>
    </p:spTree>
    <p:extLst>
      <p:ext uri="{BB962C8B-B14F-4D97-AF65-F5344CB8AC3E}">
        <p14:creationId xmlns:p14="http://schemas.microsoft.com/office/powerpoint/2010/main" val="23992381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904656"/>
          </a:xfrm>
        </p:spPr>
        <p:txBody>
          <a:bodyPr>
            <a:normAutofit/>
          </a:bodyPr>
          <a:lstStyle/>
          <a:p>
            <a:pPr algn="just" rtl="0">
              <a:spcAft>
                <a:spcPts val="1000"/>
              </a:spcAft>
            </a:pPr>
            <a:r>
              <a:rPr lang="en-US" b="1" u="sng" dirty="0" smtClean="0">
                <a:solidFill>
                  <a:srgbClr val="0070C0"/>
                </a:solidFill>
                <a:effectLst/>
                <a:latin typeface="Times New Roman"/>
              </a:rPr>
              <a:t>8- Taxation</a:t>
            </a:r>
            <a:endParaRPr lang="en-US" dirty="0" smtClean="0">
              <a:solidFill>
                <a:srgbClr val="0070C0"/>
              </a:solidFill>
              <a:effectLst/>
            </a:endParaRPr>
          </a:p>
          <a:p>
            <a:pPr algn="just" rtl="0">
              <a:spcAft>
                <a:spcPts val="1000"/>
              </a:spcAft>
            </a:pPr>
            <a:r>
              <a:rPr lang="en-US" sz="2800" dirty="0" smtClean="0">
                <a:effectLst/>
                <a:latin typeface="Times New Roman"/>
              </a:rPr>
              <a:t>     Greedy governments may demand so much tax that mining companies cannot make a reasonable profit. On the other hand, some governments have encouraged mineral development with taxation incentives, such as a waiver on tax during the early years of a mining operation. This proved to be a great attraction to mining companies in the Irish Republic in the </a:t>
            </a:r>
            <a:r>
              <a:rPr lang="en-US" sz="2800" b="1" dirty="0" smtClean="0">
                <a:solidFill>
                  <a:srgbClr val="0070C0"/>
                </a:solidFill>
                <a:effectLst/>
                <a:latin typeface="Times New Roman"/>
              </a:rPr>
              <a:t>1960s</a:t>
            </a:r>
            <a:r>
              <a:rPr lang="en-US" sz="2800" dirty="0" smtClean="0">
                <a:effectLst/>
                <a:latin typeface="Times New Roman"/>
              </a:rPr>
              <a:t> and brought considerable economic gains to that country.</a:t>
            </a:r>
            <a:endParaRPr lang="en-US" sz="2800" dirty="0" smtClean="0">
              <a:effectLst/>
            </a:endParaRPr>
          </a:p>
          <a:p>
            <a:pPr algn="just" rtl="0"/>
            <a:endParaRPr lang="ar-IQ" sz="2800" dirty="0"/>
          </a:p>
        </p:txBody>
      </p:sp>
    </p:spTree>
    <p:extLst>
      <p:ext uri="{BB962C8B-B14F-4D97-AF65-F5344CB8AC3E}">
        <p14:creationId xmlns:p14="http://schemas.microsoft.com/office/powerpoint/2010/main" val="26689774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904656"/>
          </a:xfrm>
        </p:spPr>
        <p:txBody>
          <a:bodyPr>
            <a:normAutofit/>
          </a:bodyPr>
          <a:lstStyle/>
          <a:p>
            <a:pPr algn="just" rtl="0">
              <a:spcAft>
                <a:spcPts val="1000"/>
              </a:spcAft>
            </a:pPr>
            <a:r>
              <a:rPr lang="en-US" b="1" u="sng" dirty="0" smtClean="0">
                <a:solidFill>
                  <a:srgbClr val="00B050"/>
                </a:solidFill>
                <a:effectLst/>
                <a:latin typeface="Times New Roman"/>
              </a:rPr>
              <a:t>9- Political/factors</a:t>
            </a:r>
            <a:endParaRPr lang="en-US" dirty="0" smtClean="0">
              <a:solidFill>
                <a:srgbClr val="00B050"/>
              </a:solidFill>
              <a:effectLst/>
            </a:endParaRPr>
          </a:p>
          <a:p>
            <a:pPr algn="just" rtl="0">
              <a:spcAft>
                <a:spcPts val="1000"/>
              </a:spcAft>
            </a:pPr>
            <a:r>
              <a:rPr lang="en-US" sz="2800" dirty="0" smtClean="0">
                <a:effectLst/>
                <a:latin typeface="Times New Roman"/>
              </a:rPr>
              <a:t>     Many large mining houses will not now invest in nationalization with perhaps very inadequate or even no compensation is perhaps the main factor. Nations with a history of nationalization generally have poorly developed mining industries. Possible political problems, civil strife and currency controls may all combine to increase greatly the financial risks of investing in certain countries.</a:t>
            </a:r>
            <a:endParaRPr lang="en-US" sz="2800" dirty="0" smtClean="0">
              <a:effectLst/>
            </a:endParaRPr>
          </a:p>
          <a:p>
            <a:pPr algn="just" rtl="0"/>
            <a:endParaRPr lang="ar-IQ" sz="2800" dirty="0"/>
          </a:p>
        </p:txBody>
      </p:sp>
    </p:spTree>
    <p:extLst>
      <p:ext uri="{BB962C8B-B14F-4D97-AF65-F5344CB8AC3E}">
        <p14:creationId xmlns:p14="http://schemas.microsoft.com/office/powerpoint/2010/main" val="35416762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976664"/>
          </a:xfrm>
        </p:spPr>
        <p:txBody>
          <a:bodyPr>
            <a:normAutofit/>
          </a:bodyPr>
          <a:lstStyle/>
          <a:p>
            <a:pPr algn="just" rtl="0">
              <a:spcAft>
                <a:spcPts val="1000"/>
              </a:spcAft>
            </a:pPr>
            <a:r>
              <a:rPr lang="en-US" sz="2800" b="1" u="sng" dirty="0" smtClean="0">
                <a:solidFill>
                  <a:srgbClr val="7030A0"/>
                </a:solidFill>
                <a:effectLst/>
                <a:latin typeface="Times New Roman"/>
              </a:rPr>
              <a:t>10- Commodity prices-the market mechanism</a:t>
            </a:r>
            <a:endParaRPr lang="en-US" sz="2800" dirty="0" smtClean="0">
              <a:solidFill>
                <a:srgbClr val="7030A0"/>
              </a:solidFill>
              <a:effectLst/>
            </a:endParaRPr>
          </a:p>
          <a:p>
            <a:pPr algn="just" rtl="0">
              <a:spcAft>
                <a:spcPts val="1000"/>
              </a:spcAft>
            </a:pPr>
            <a:r>
              <a:rPr lang="en-US" sz="2400" dirty="0" smtClean="0">
                <a:effectLst/>
                <a:latin typeface="Times New Roman"/>
              </a:rPr>
              <a:t>     Most mineral trading takes place within the market economies of the non-communist world and the prices of minerals or mineral products are governed by the factors of supply and demand. If consumers want more of a mineral product than is being supplied at the current price, this is indicated by their 'bidding up' the price, thus increasing the profits of companies supplying that product.</a:t>
            </a:r>
            <a:endParaRPr lang="en-US" sz="2400" dirty="0" smtClean="0">
              <a:effectLst/>
            </a:endParaRPr>
          </a:p>
          <a:p>
            <a:pPr algn="just" rtl="0">
              <a:spcAft>
                <a:spcPts val="1000"/>
              </a:spcAft>
            </a:pPr>
            <a:r>
              <a:rPr lang="en-US" sz="2400" dirty="0" smtClean="0">
                <a:effectLst/>
                <a:latin typeface="Times New Roman"/>
              </a:rPr>
              <a:t>On the other hand if consumers do not want a particular product its price falls, producers make a loss and resources leave the industry.</a:t>
            </a:r>
            <a:endParaRPr lang="en-US" sz="2400" dirty="0" smtClean="0">
              <a:effectLst/>
            </a:endParaRPr>
          </a:p>
          <a:p>
            <a:pPr algn="just" rtl="0"/>
            <a:endParaRPr lang="ar-IQ" sz="2400" dirty="0"/>
          </a:p>
        </p:txBody>
      </p:sp>
    </p:spTree>
    <p:extLst>
      <p:ext uri="{BB962C8B-B14F-4D97-AF65-F5344CB8AC3E}">
        <p14:creationId xmlns:p14="http://schemas.microsoft.com/office/powerpoint/2010/main" val="9763427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161</TotalTime>
  <Words>310</Words>
  <Application>Microsoft Office PowerPoint</Application>
  <PresentationFormat>عرض على الشاشة (3:4)‏</PresentationFormat>
  <Paragraphs>9</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انقلاب</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ASUS</dc:creator>
  <cp:lastModifiedBy>ASUS</cp:lastModifiedBy>
  <cp:revision>8</cp:revision>
  <dcterms:created xsi:type="dcterms:W3CDTF">2020-12-21T14:48:36Z</dcterms:created>
  <dcterms:modified xsi:type="dcterms:W3CDTF">2020-12-22T11:17:34Z</dcterms:modified>
</cp:coreProperties>
</file>