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646CA70-A55C-4F4E-BE6B-56C470533411}" type="datetimeFigureOut">
              <a:rPr lang="ar-IQ" smtClean="0"/>
              <a:t>11/05/1442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122842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46CA70-A55C-4F4E-BE6B-56C470533411}" type="datetimeFigureOut">
              <a:rPr lang="ar-IQ" smtClean="0"/>
              <a:t>11/05/1442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250598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46CA70-A55C-4F4E-BE6B-56C470533411}" type="datetimeFigureOut">
              <a:rPr lang="ar-IQ" smtClean="0"/>
              <a:t>11/05/1442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43574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46CA70-A55C-4F4E-BE6B-56C470533411}" type="datetimeFigureOut">
              <a:rPr lang="ar-IQ" smtClean="0"/>
              <a:t>11/05/1442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211382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46CA70-A55C-4F4E-BE6B-56C470533411}" type="datetimeFigureOut">
              <a:rPr lang="ar-IQ" smtClean="0"/>
              <a:t>11/05/1442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225111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646CA70-A55C-4F4E-BE6B-56C470533411}" type="datetimeFigureOut">
              <a:rPr lang="ar-IQ" smtClean="0"/>
              <a:t>11/05/1442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1592934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646CA70-A55C-4F4E-BE6B-56C470533411}" type="datetimeFigureOut">
              <a:rPr lang="ar-IQ" smtClean="0"/>
              <a:t>11/05/1442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339716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646CA70-A55C-4F4E-BE6B-56C470533411}" type="datetimeFigureOut">
              <a:rPr lang="ar-IQ" smtClean="0"/>
              <a:t>11/05/1442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2156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46CA70-A55C-4F4E-BE6B-56C470533411}" type="datetimeFigureOut">
              <a:rPr lang="ar-IQ" smtClean="0"/>
              <a:t>11/05/1442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155518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46CA70-A55C-4F4E-BE6B-56C470533411}" type="datetimeFigureOut">
              <a:rPr lang="ar-IQ" smtClean="0"/>
              <a:t>11/05/1442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171620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46CA70-A55C-4F4E-BE6B-56C470533411}" type="datetimeFigureOut">
              <a:rPr lang="ar-IQ" smtClean="0"/>
              <a:t>11/05/1442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2F578C-2492-4C14-9E19-F7462927C988}" type="slidenum">
              <a:rPr lang="ar-IQ" smtClean="0"/>
              <a:t>‹#›</a:t>
            </a:fld>
            <a:endParaRPr lang="ar-IQ"/>
          </a:p>
        </p:txBody>
      </p:sp>
    </p:spTree>
    <p:extLst>
      <p:ext uri="{BB962C8B-B14F-4D97-AF65-F5344CB8AC3E}">
        <p14:creationId xmlns:p14="http://schemas.microsoft.com/office/powerpoint/2010/main" val="382497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46CA70-A55C-4F4E-BE6B-56C470533411}" type="datetimeFigureOut">
              <a:rPr lang="ar-IQ" smtClean="0"/>
              <a:t>11/05/1442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12F578C-2492-4C14-9E19-F7462927C988}" type="slidenum">
              <a:rPr lang="ar-IQ" smtClean="0"/>
              <a:t>‹#›</a:t>
            </a:fld>
            <a:endParaRPr lang="ar-IQ"/>
          </a:p>
        </p:txBody>
      </p:sp>
    </p:spTree>
    <p:extLst>
      <p:ext uri="{BB962C8B-B14F-4D97-AF65-F5344CB8AC3E}">
        <p14:creationId xmlns:p14="http://schemas.microsoft.com/office/powerpoint/2010/main" val="26150467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476672"/>
            <a:ext cx="8208912" cy="5904656"/>
          </a:xfrm>
        </p:spPr>
        <p:txBody>
          <a:bodyPr>
            <a:normAutofit lnSpcReduction="10000"/>
          </a:bodyPr>
          <a:lstStyle/>
          <a:p>
            <a:pPr algn="just" rtl="0">
              <a:spcAft>
                <a:spcPts val="1000"/>
              </a:spcAft>
            </a:pPr>
            <a:r>
              <a:rPr lang="en-US" sz="3600" b="1" u="sng" dirty="0" smtClean="0">
                <a:solidFill>
                  <a:srgbClr val="FF0000"/>
                </a:solidFill>
                <a:effectLst/>
                <a:latin typeface="Times New Roman"/>
              </a:rPr>
              <a:t>Some Basic Definition</a:t>
            </a:r>
            <a:endParaRPr lang="en-US" sz="3600" dirty="0" smtClean="0">
              <a:solidFill>
                <a:srgbClr val="FF0000"/>
              </a:solidFill>
              <a:effectLst/>
            </a:endParaRPr>
          </a:p>
          <a:p>
            <a:pPr algn="just" rtl="0">
              <a:spcAft>
                <a:spcPts val="1000"/>
              </a:spcAft>
            </a:pPr>
            <a:r>
              <a:rPr lang="en-US" b="1" dirty="0" smtClean="0">
                <a:solidFill>
                  <a:srgbClr val="0070C0"/>
                </a:solidFill>
                <a:effectLst/>
                <a:latin typeface="Times New Roman"/>
              </a:rPr>
              <a:t>Ore–body</a:t>
            </a:r>
            <a:r>
              <a:rPr lang="en-US" sz="2800" b="1" dirty="0" smtClean="0">
                <a:solidFill>
                  <a:schemeClr val="tx1"/>
                </a:solidFill>
                <a:effectLst/>
                <a:latin typeface="Times New Roman"/>
              </a:rPr>
              <a:t>:</a:t>
            </a:r>
            <a:r>
              <a:rPr lang="en-US" sz="2800" dirty="0" smtClean="0">
                <a:solidFill>
                  <a:schemeClr val="tx1"/>
                </a:solidFill>
                <a:effectLst/>
                <a:latin typeface="Times New Roman"/>
              </a:rPr>
              <a:t> A more or less solid mass of ore that may consist of low-grade as well as high-grade ore of known dimensions and that is of different character from the adjoining rock and can be extracted at a profit.</a:t>
            </a:r>
            <a:endParaRPr lang="en-US" sz="2800" dirty="0" smtClean="0">
              <a:solidFill>
                <a:schemeClr val="tx1"/>
              </a:solidFill>
              <a:effectLst/>
            </a:endParaRPr>
          </a:p>
          <a:p>
            <a:pPr algn="just" rtl="0">
              <a:spcAft>
                <a:spcPts val="1000"/>
              </a:spcAft>
            </a:pPr>
            <a:r>
              <a:rPr lang="en-US" sz="2800" dirty="0" smtClean="0">
                <a:solidFill>
                  <a:schemeClr val="tx1"/>
                </a:solidFill>
                <a:effectLst/>
                <a:latin typeface="Times New Roman"/>
              </a:rPr>
              <a:t> </a:t>
            </a:r>
            <a:endParaRPr lang="en-US" sz="2800" dirty="0" smtClean="0">
              <a:solidFill>
                <a:schemeClr val="tx1"/>
              </a:solidFill>
              <a:effectLst/>
            </a:endParaRPr>
          </a:p>
          <a:p>
            <a:pPr algn="just" rtl="0">
              <a:spcAft>
                <a:spcPts val="1000"/>
              </a:spcAft>
            </a:pPr>
            <a:r>
              <a:rPr lang="en-US" sz="2800" b="1" dirty="0" smtClean="0">
                <a:solidFill>
                  <a:schemeClr val="tx1"/>
                </a:solidFill>
                <a:effectLst/>
                <a:latin typeface="Times New Roman"/>
              </a:rPr>
              <a:t> </a:t>
            </a:r>
            <a:r>
              <a:rPr lang="en-US" b="1" dirty="0" smtClean="0">
                <a:solidFill>
                  <a:srgbClr val="0070C0"/>
                </a:solidFill>
                <a:effectLst/>
                <a:latin typeface="Times New Roman"/>
              </a:rPr>
              <a:t>Ore lode</a:t>
            </a:r>
            <a:r>
              <a:rPr lang="en-US" sz="2800" dirty="0" smtClean="0">
                <a:solidFill>
                  <a:schemeClr val="tx1"/>
                </a:solidFill>
                <a:effectLst/>
                <a:latin typeface="Times New Roman"/>
              </a:rPr>
              <a:t>: Is a deposit of </a:t>
            </a:r>
            <a:r>
              <a:rPr lang="en-US" sz="2800" dirty="0" err="1" smtClean="0">
                <a:solidFill>
                  <a:schemeClr val="tx1"/>
                </a:solidFill>
                <a:effectLst/>
                <a:latin typeface="Times New Roman"/>
              </a:rPr>
              <a:t>metalliferous</a:t>
            </a:r>
            <a:r>
              <a:rPr lang="en-US" sz="2800" dirty="0" smtClean="0">
                <a:solidFill>
                  <a:schemeClr val="tx1"/>
                </a:solidFill>
                <a:effectLst/>
                <a:latin typeface="Times New Roman"/>
              </a:rPr>
              <a:t> ore that fills or is embedded in a fissure </a:t>
            </a:r>
            <a:r>
              <a:rPr lang="en-US" sz="2800" b="1" dirty="0" smtClean="0">
                <a:solidFill>
                  <a:srgbClr val="FF0000"/>
                </a:solidFill>
                <a:effectLst/>
                <a:latin typeface="Times New Roman"/>
              </a:rPr>
              <a:t>(or crack)</a:t>
            </a:r>
            <a:r>
              <a:rPr lang="en-US" sz="2800" dirty="0" smtClean="0">
                <a:solidFill>
                  <a:schemeClr val="tx1"/>
                </a:solidFill>
                <a:effectLst/>
                <a:latin typeface="Times New Roman"/>
              </a:rPr>
              <a:t> in a rock formation or a vein of ore that is deposited or embedded between layers of rock.</a:t>
            </a:r>
            <a:endParaRPr lang="en-US" sz="2800" dirty="0" smtClean="0">
              <a:solidFill>
                <a:schemeClr val="tx1"/>
              </a:solidFill>
              <a:effectLst/>
            </a:endParaRPr>
          </a:p>
          <a:p>
            <a:pPr algn="just" rtl="0">
              <a:spcAft>
                <a:spcPts val="1000"/>
              </a:spcAft>
            </a:pPr>
            <a:r>
              <a:rPr lang="en-US" sz="2400" dirty="0" smtClean="0">
                <a:solidFill>
                  <a:schemeClr val="tx1"/>
                </a:solidFill>
                <a:effectLst/>
                <a:latin typeface="Times New Roman"/>
              </a:rPr>
              <a:t> </a:t>
            </a:r>
            <a:endParaRPr lang="en-US" sz="2400" dirty="0" smtClean="0">
              <a:solidFill>
                <a:schemeClr val="tx1"/>
              </a:solidFill>
              <a:effectLst/>
            </a:endParaRPr>
          </a:p>
          <a:p>
            <a:pPr algn="just" rtl="0"/>
            <a:endParaRPr lang="ar-IQ" sz="2400" dirty="0">
              <a:solidFill>
                <a:schemeClr val="tx1"/>
              </a:solidFill>
            </a:endParaRPr>
          </a:p>
        </p:txBody>
      </p:sp>
    </p:spTree>
    <p:extLst>
      <p:ext uri="{BB962C8B-B14F-4D97-AF65-F5344CB8AC3E}">
        <p14:creationId xmlns:p14="http://schemas.microsoft.com/office/powerpoint/2010/main" val="50578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6048672"/>
          </a:xfrm>
        </p:spPr>
        <p:txBody>
          <a:bodyPr>
            <a:normAutofit/>
          </a:bodyPr>
          <a:lstStyle/>
          <a:p>
            <a:pPr algn="just" rtl="0">
              <a:spcAft>
                <a:spcPts val="1000"/>
              </a:spcAft>
            </a:pPr>
            <a:r>
              <a:rPr lang="en-US" sz="2800" b="1" dirty="0" smtClean="0">
                <a:solidFill>
                  <a:srgbClr val="FF0000"/>
                </a:solidFill>
                <a:effectLst/>
                <a:latin typeface="Times New Roman"/>
              </a:rPr>
              <a:t>Ore shoot: </a:t>
            </a:r>
            <a:r>
              <a:rPr lang="en-US" sz="2400" dirty="0" smtClean="0">
                <a:effectLst/>
                <a:latin typeface="Times New Roman"/>
              </a:rPr>
              <a:t>A large and visually rich aggregation of ore minerals having an elongated vertical zone of pipe-like, ribbon-like or chimney like shape within a deposit </a:t>
            </a:r>
            <a:r>
              <a:rPr lang="en-US" sz="2400" b="1" dirty="0" smtClean="0">
                <a:solidFill>
                  <a:srgbClr val="0070C0"/>
                </a:solidFill>
                <a:effectLst/>
                <a:latin typeface="Times New Roman"/>
              </a:rPr>
              <a:t>(usually vein).</a:t>
            </a:r>
            <a:endParaRPr lang="en-US" sz="2400" b="1" dirty="0" smtClean="0">
              <a:solidFill>
                <a:srgbClr val="0070C0"/>
              </a:solidFill>
              <a:effectLst/>
            </a:endParaRPr>
          </a:p>
          <a:p>
            <a:pPr algn="just" rtl="0">
              <a:spcAft>
                <a:spcPts val="1000"/>
              </a:spcAft>
            </a:pPr>
            <a:r>
              <a:rPr lang="en-US" sz="2800" b="1" dirty="0" err="1" smtClean="0">
                <a:solidFill>
                  <a:srgbClr val="FF0000"/>
                </a:solidFill>
                <a:effectLst/>
                <a:latin typeface="Times New Roman"/>
              </a:rPr>
              <a:t>Syngenetic</a:t>
            </a:r>
            <a:r>
              <a:rPr lang="en-US" sz="2800" b="1" dirty="0" smtClean="0">
                <a:solidFill>
                  <a:srgbClr val="FF0000"/>
                </a:solidFill>
                <a:effectLst/>
                <a:latin typeface="Times New Roman"/>
              </a:rPr>
              <a:t> ore:</a:t>
            </a:r>
            <a:r>
              <a:rPr lang="en-US" sz="2800" dirty="0" smtClean="0">
                <a:solidFill>
                  <a:srgbClr val="FF0000"/>
                </a:solidFill>
                <a:effectLst/>
                <a:latin typeface="Times New Roman"/>
              </a:rPr>
              <a:t> </a:t>
            </a:r>
            <a:r>
              <a:rPr lang="en-US" sz="2400" dirty="0" smtClean="0">
                <a:effectLst/>
                <a:latin typeface="Times New Roman"/>
              </a:rPr>
              <a:t>refers to ore deposits that form at the same time as their host rocks.</a:t>
            </a:r>
            <a:endParaRPr lang="en-US" sz="2400" dirty="0" smtClean="0">
              <a:effectLst/>
            </a:endParaRPr>
          </a:p>
          <a:p>
            <a:pPr algn="just" rtl="0">
              <a:spcAft>
                <a:spcPts val="1000"/>
              </a:spcAft>
            </a:pPr>
            <a:r>
              <a:rPr lang="en-US" sz="2800" b="1" dirty="0" smtClean="0">
                <a:solidFill>
                  <a:srgbClr val="FF0000"/>
                </a:solidFill>
                <a:effectLst/>
                <a:latin typeface="Times New Roman"/>
              </a:rPr>
              <a:t>Epigenetic ore:</a:t>
            </a:r>
            <a:r>
              <a:rPr lang="en-US" sz="2800" dirty="0" smtClean="0">
                <a:solidFill>
                  <a:srgbClr val="FF0000"/>
                </a:solidFill>
                <a:effectLst/>
                <a:latin typeface="Times New Roman"/>
              </a:rPr>
              <a:t> </a:t>
            </a:r>
            <a:r>
              <a:rPr lang="en-US" sz="2400" dirty="0" smtClean="0">
                <a:effectLst/>
                <a:latin typeface="Times New Roman"/>
              </a:rPr>
              <a:t>refers to ore deposits form after their host rocks. </a:t>
            </a:r>
            <a:endParaRPr lang="en-US" sz="2400" dirty="0" smtClean="0">
              <a:effectLst/>
            </a:endParaRPr>
          </a:p>
          <a:p>
            <a:pPr algn="just" rtl="0">
              <a:spcAft>
                <a:spcPts val="1000"/>
              </a:spcAft>
            </a:pPr>
            <a:r>
              <a:rPr lang="en-US" sz="2800" b="1" dirty="0" err="1" smtClean="0">
                <a:solidFill>
                  <a:srgbClr val="FF0000"/>
                </a:solidFill>
                <a:effectLst/>
                <a:latin typeface="Times New Roman"/>
              </a:rPr>
              <a:t>Hypogene</a:t>
            </a:r>
            <a:r>
              <a:rPr lang="en-US" sz="2800" b="1" dirty="0" smtClean="0">
                <a:solidFill>
                  <a:srgbClr val="FF0000"/>
                </a:solidFill>
                <a:effectLst/>
                <a:latin typeface="Times New Roman"/>
              </a:rPr>
              <a:t> ore</a:t>
            </a:r>
            <a:r>
              <a:rPr lang="en-US" sz="2400" b="1" dirty="0" smtClean="0">
                <a:effectLst/>
                <a:latin typeface="Times New Roman"/>
              </a:rPr>
              <a:t>:</a:t>
            </a:r>
            <a:r>
              <a:rPr lang="en-US" sz="2400" dirty="0" smtClean="0">
                <a:effectLst/>
                <a:latin typeface="Times New Roman"/>
              </a:rPr>
              <a:t> refers to mineralization caused by ascending hydrothermal solutions. </a:t>
            </a:r>
            <a:endParaRPr lang="en-US" sz="2400" dirty="0" smtClean="0">
              <a:effectLst/>
            </a:endParaRPr>
          </a:p>
          <a:p>
            <a:pPr algn="just" rtl="0">
              <a:spcAft>
                <a:spcPts val="1000"/>
              </a:spcAft>
            </a:pPr>
            <a:r>
              <a:rPr lang="en-US" sz="2800" b="1" dirty="0" smtClean="0">
                <a:solidFill>
                  <a:srgbClr val="FF0000"/>
                </a:solidFill>
                <a:effectLst/>
                <a:latin typeface="Times New Roman"/>
              </a:rPr>
              <a:t>Supergene ore</a:t>
            </a:r>
            <a:r>
              <a:rPr lang="en-US" sz="2400" b="1" dirty="0" smtClean="0">
                <a:effectLst/>
                <a:latin typeface="Times New Roman"/>
              </a:rPr>
              <a:t>:</a:t>
            </a:r>
            <a:r>
              <a:rPr lang="en-US" sz="2400" dirty="0" smtClean="0">
                <a:effectLst/>
                <a:latin typeface="Times New Roman"/>
              </a:rPr>
              <a:t> refers to mineralization caused by descending solutions.</a:t>
            </a:r>
            <a:endParaRPr lang="en-US" sz="2400" dirty="0" smtClean="0">
              <a:effectLst/>
            </a:endParaRPr>
          </a:p>
          <a:p>
            <a:pPr algn="just" rtl="0"/>
            <a:endParaRPr lang="ar-IQ" sz="2400" dirty="0"/>
          </a:p>
        </p:txBody>
      </p:sp>
    </p:spTree>
    <p:extLst>
      <p:ext uri="{BB962C8B-B14F-4D97-AF65-F5344CB8AC3E}">
        <p14:creationId xmlns:p14="http://schemas.microsoft.com/office/powerpoint/2010/main" val="163097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normAutofit/>
          </a:bodyPr>
          <a:lstStyle/>
          <a:p>
            <a:pPr algn="just" rtl="0">
              <a:spcAft>
                <a:spcPts val="1000"/>
              </a:spcAft>
            </a:pPr>
            <a:r>
              <a:rPr lang="en-US" sz="2800" b="1" u="sng" dirty="0" smtClean="0">
                <a:solidFill>
                  <a:srgbClr val="FF0000"/>
                </a:solidFill>
                <a:effectLst/>
                <a:latin typeface="Times New Roman"/>
              </a:rPr>
              <a:t>Ore Reserve</a:t>
            </a:r>
            <a:r>
              <a:rPr lang="en-US" sz="2800" u="sng" dirty="0" smtClean="0">
                <a:solidFill>
                  <a:srgbClr val="FF0000"/>
                </a:solidFill>
                <a:effectLst/>
                <a:latin typeface="Times New Roman"/>
              </a:rPr>
              <a:t>:</a:t>
            </a:r>
            <a:endParaRPr lang="en-US" sz="2800" dirty="0" smtClean="0">
              <a:solidFill>
                <a:srgbClr val="FF0000"/>
              </a:solidFill>
              <a:effectLst/>
            </a:endParaRPr>
          </a:p>
          <a:p>
            <a:pPr algn="just" rtl="0">
              <a:spcAft>
                <a:spcPts val="1000"/>
              </a:spcAft>
            </a:pPr>
            <a:r>
              <a:rPr lang="en-US" sz="2400" dirty="0" smtClean="0">
                <a:effectLst/>
                <a:latin typeface="Times New Roman"/>
              </a:rPr>
              <a:t>     The amount of the metal present in an economical minable part of the discovered ore after appropriate assessments and studies that have been carried out to delineate the ore boundaries that can be extracted at a profit after consideration of all factors affecting the value of the </a:t>
            </a:r>
            <a:r>
              <a:rPr lang="en-US" sz="2400" b="1" dirty="0" smtClean="0">
                <a:solidFill>
                  <a:srgbClr val="0070C0"/>
                </a:solidFill>
                <a:effectLst/>
                <a:latin typeface="Times New Roman"/>
              </a:rPr>
              <a:t>cut-off grade</a:t>
            </a:r>
            <a:r>
              <a:rPr lang="en-US" sz="2400" dirty="0" smtClean="0">
                <a:effectLst/>
                <a:latin typeface="Times New Roman"/>
              </a:rPr>
              <a:t>.</a:t>
            </a:r>
          </a:p>
          <a:p>
            <a:pPr algn="just" rtl="0">
              <a:spcAft>
                <a:spcPts val="1000"/>
              </a:spcAft>
            </a:pPr>
            <a:endParaRPr lang="en-US" sz="2400" dirty="0"/>
          </a:p>
          <a:p>
            <a:pPr algn="just" rtl="0">
              <a:spcAft>
                <a:spcPts val="1000"/>
              </a:spcAft>
            </a:pPr>
            <a:r>
              <a:rPr lang="en-US" sz="2400" dirty="0" smtClean="0">
                <a:effectLst/>
                <a:latin typeface="Times New Roman"/>
              </a:rPr>
              <a:t>Ore reserves are classified with respect to the confidence level of the estimate</a:t>
            </a:r>
            <a:r>
              <a:rPr lang="en-US" sz="2400" dirty="0" smtClean="0">
                <a:solidFill>
                  <a:srgbClr val="FF0000"/>
                </a:solidFill>
                <a:effectLst/>
                <a:latin typeface="Times New Roman"/>
              </a:rPr>
              <a:t> </a:t>
            </a:r>
            <a:r>
              <a:rPr lang="en-US" sz="2400" dirty="0" smtClean="0">
                <a:effectLst/>
                <a:latin typeface="Times New Roman"/>
              </a:rPr>
              <a:t>that increases with the increased level of geological knowledge during mine development. Traditionally, ore reserves have been classified as proven (measured), probable (indicated), possible, and inferred (</a:t>
            </a:r>
            <a:r>
              <a:rPr lang="en-US" sz="2400" b="1" dirty="0" smtClean="0">
                <a:solidFill>
                  <a:srgbClr val="0070C0"/>
                </a:solidFill>
                <a:effectLst/>
                <a:latin typeface="Times New Roman"/>
              </a:rPr>
              <a:t>See Fig 1</a:t>
            </a:r>
            <a:r>
              <a:rPr lang="en-US" sz="2400" dirty="0" smtClean="0">
                <a:effectLst/>
                <a:latin typeface="Times New Roman"/>
              </a:rPr>
              <a:t>).</a:t>
            </a:r>
            <a:endParaRPr lang="en-US" sz="2400" dirty="0" smtClean="0">
              <a:effectLst/>
            </a:endParaRPr>
          </a:p>
          <a:p>
            <a:pPr algn="just" rtl="0"/>
            <a:endParaRPr lang="ar-IQ" sz="2400" dirty="0"/>
          </a:p>
        </p:txBody>
      </p:sp>
    </p:spTree>
    <p:extLst>
      <p:ext uri="{BB962C8B-B14F-4D97-AF65-F5344CB8AC3E}">
        <p14:creationId xmlns:p14="http://schemas.microsoft.com/office/powerpoint/2010/main" val="178669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a:bodyPr>
          <a:lstStyle/>
          <a:p>
            <a:pPr algn="just" rtl="0">
              <a:spcAft>
                <a:spcPts val="1000"/>
              </a:spcAft>
            </a:pPr>
            <a:r>
              <a:rPr lang="en-US" sz="3600" b="1" u="sng" dirty="0" smtClean="0">
                <a:solidFill>
                  <a:srgbClr val="FF0000"/>
                </a:solidFill>
                <a:effectLst/>
                <a:latin typeface="Times New Roman"/>
              </a:rPr>
              <a:t>Ore reserve types :</a:t>
            </a:r>
            <a:r>
              <a:rPr lang="en-US" sz="3600" dirty="0" smtClean="0">
                <a:solidFill>
                  <a:srgbClr val="FF0000"/>
                </a:solidFill>
                <a:effectLst/>
                <a:latin typeface="Times New Roman"/>
              </a:rPr>
              <a:t> </a:t>
            </a:r>
            <a:endParaRPr lang="en-US" sz="3600" dirty="0" smtClean="0">
              <a:solidFill>
                <a:srgbClr val="FF0000"/>
              </a:solidFill>
              <a:effectLst/>
            </a:endParaRPr>
          </a:p>
          <a:p>
            <a:pPr lvl="0" algn="just" rtl="0">
              <a:lnSpc>
                <a:spcPct val="115000"/>
              </a:lnSpc>
              <a:spcAft>
                <a:spcPts val="1000"/>
              </a:spcAft>
              <a:buFont typeface="+mj-lt"/>
              <a:buAutoNum type="arabicPeriod"/>
            </a:pPr>
            <a:r>
              <a:rPr lang="en-US" b="1" dirty="0" smtClean="0">
                <a:solidFill>
                  <a:srgbClr val="0070C0"/>
                </a:solidFill>
                <a:effectLst/>
                <a:latin typeface="Times New Roman"/>
                <a:ea typeface="Calibri"/>
                <a:cs typeface="Arial"/>
              </a:rPr>
              <a:t>Proved Ore Reserves:</a:t>
            </a:r>
            <a:r>
              <a:rPr lang="en-US" dirty="0" smtClean="0">
                <a:solidFill>
                  <a:srgbClr val="0070C0"/>
                </a:solidFill>
                <a:effectLst/>
                <a:latin typeface="Times New Roman"/>
                <a:ea typeface="Calibri"/>
                <a:cs typeface="Arial"/>
              </a:rPr>
              <a:t> </a:t>
            </a:r>
            <a:r>
              <a:rPr lang="en-US" sz="2800" dirty="0" smtClean="0">
                <a:effectLst/>
                <a:latin typeface="Times New Roman"/>
                <a:ea typeface="Calibri"/>
                <a:cs typeface="Arial"/>
              </a:rPr>
              <a:t>It is the amount of metal contained in the economically mineable part of a measured ore. A proved ore reserve represents the highest confidence category of reserve estimate. Proven ore has been regarded as that which is "blocked out" (</a:t>
            </a:r>
            <a:r>
              <a:rPr lang="en-US" sz="2800" b="1" dirty="0" smtClean="0">
                <a:solidFill>
                  <a:srgbClr val="FF0000"/>
                </a:solidFill>
                <a:effectLst/>
                <a:latin typeface="Times New Roman"/>
                <a:ea typeface="Calibri"/>
                <a:cs typeface="Arial"/>
              </a:rPr>
              <a:t>measured, sampled, and assayed</a:t>
            </a:r>
            <a:r>
              <a:rPr lang="en-US" sz="2800" b="1" i="1" dirty="0" smtClean="0">
                <a:solidFill>
                  <a:srgbClr val="FF0000"/>
                </a:solidFill>
                <a:effectLst/>
                <a:latin typeface="Times New Roman"/>
                <a:ea typeface="Calibri"/>
                <a:cs typeface="Arial"/>
              </a:rPr>
              <a:t> </a:t>
            </a:r>
            <a:r>
              <a:rPr lang="en-US" sz="2800" b="1" dirty="0" smtClean="0">
                <a:solidFill>
                  <a:srgbClr val="FF0000"/>
                </a:solidFill>
                <a:effectLst/>
                <a:latin typeface="Times New Roman"/>
                <a:ea typeface="Calibri"/>
                <a:cs typeface="Arial"/>
              </a:rPr>
              <a:t>on four sides</a:t>
            </a:r>
            <a:r>
              <a:rPr lang="en-US" sz="2800" dirty="0" smtClean="0">
                <a:effectLst/>
                <a:latin typeface="Times New Roman"/>
                <a:ea typeface="Calibri"/>
                <a:cs typeface="Arial"/>
              </a:rPr>
              <a:t>). </a:t>
            </a:r>
            <a:endParaRPr lang="en-US" sz="2800" dirty="0">
              <a:ea typeface="Calibri"/>
              <a:cs typeface="Arial"/>
            </a:endParaRPr>
          </a:p>
          <a:p>
            <a:pPr algn="just" rtl="0"/>
            <a:endParaRPr lang="ar-IQ" sz="2000" dirty="0"/>
          </a:p>
        </p:txBody>
      </p:sp>
    </p:spTree>
    <p:extLst>
      <p:ext uri="{BB962C8B-B14F-4D97-AF65-F5344CB8AC3E}">
        <p14:creationId xmlns:p14="http://schemas.microsoft.com/office/powerpoint/2010/main" val="77156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a:bodyPr>
          <a:lstStyle/>
          <a:p>
            <a:pPr marL="0" lvl="0" indent="0" algn="just" rtl="0">
              <a:lnSpc>
                <a:spcPct val="115000"/>
              </a:lnSpc>
              <a:spcAft>
                <a:spcPts val="1000"/>
              </a:spcAft>
              <a:buNone/>
            </a:pPr>
            <a:r>
              <a:rPr lang="en-US" sz="2800" b="1" dirty="0" smtClean="0">
                <a:solidFill>
                  <a:srgbClr val="0070C0"/>
                </a:solidFill>
                <a:effectLst/>
                <a:latin typeface="Times New Roman"/>
                <a:ea typeface="Calibri"/>
                <a:cs typeface="Arial"/>
              </a:rPr>
              <a:t>2. Probable Ore Reserves:</a:t>
            </a:r>
            <a:r>
              <a:rPr lang="en-US" sz="2800" dirty="0" smtClean="0">
                <a:solidFill>
                  <a:srgbClr val="0070C0"/>
                </a:solidFill>
                <a:effectLst/>
                <a:latin typeface="Times New Roman"/>
                <a:ea typeface="Calibri"/>
                <a:cs typeface="Arial"/>
              </a:rPr>
              <a:t> </a:t>
            </a:r>
            <a:r>
              <a:rPr lang="en-US" sz="2400" dirty="0" smtClean="0">
                <a:effectLst/>
                <a:latin typeface="Times New Roman"/>
                <a:ea typeface="Calibri"/>
                <a:cs typeface="Arial"/>
              </a:rPr>
              <a:t>It is the amount of metal present in the economically mineable part of an Indicated ore. A probable ore reserve has a lower level of confidence than a proved ore reserve but is of sufficient quality to serve as the basis for decision on the development of deposit. In this case the style of mineralization and other factors do not permit achievement of proved reserve. Probable ore as blocked on </a:t>
            </a:r>
            <a:r>
              <a:rPr lang="en-US" sz="2400" b="1" dirty="0" smtClean="0">
                <a:solidFill>
                  <a:srgbClr val="FF0000"/>
                </a:solidFill>
                <a:effectLst/>
                <a:latin typeface="Times New Roman"/>
                <a:ea typeface="Calibri"/>
                <a:cs typeface="Arial"/>
              </a:rPr>
              <a:t>three sides.</a:t>
            </a:r>
          </a:p>
          <a:p>
            <a:pPr marL="0" lvl="0" indent="0" algn="just" rtl="0">
              <a:lnSpc>
                <a:spcPct val="115000"/>
              </a:lnSpc>
              <a:spcAft>
                <a:spcPts val="1000"/>
              </a:spcAft>
              <a:buNone/>
            </a:pPr>
            <a:r>
              <a:rPr lang="en-US" sz="2400" dirty="0" smtClean="0">
                <a:effectLst/>
                <a:latin typeface="Times New Roman"/>
                <a:ea typeface="Calibri"/>
                <a:cs typeface="Arial"/>
              </a:rPr>
              <a:t> </a:t>
            </a:r>
            <a:endParaRPr lang="en-US" sz="2400" dirty="0">
              <a:ea typeface="Calibri"/>
              <a:cs typeface="Arial"/>
            </a:endParaRPr>
          </a:p>
          <a:p>
            <a:pPr marL="0" lvl="0" indent="0" algn="just" rtl="0">
              <a:lnSpc>
                <a:spcPct val="115000"/>
              </a:lnSpc>
              <a:spcAft>
                <a:spcPts val="1000"/>
              </a:spcAft>
              <a:buNone/>
            </a:pPr>
            <a:r>
              <a:rPr lang="en-US" sz="2800" b="1" dirty="0" smtClean="0">
                <a:solidFill>
                  <a:srgbClr val="0070C0"/>
                </a:solidFill>
                <a:effectLst/>
                <a:latin typeface="Times New Roman"/>
                <a:ea typeface="Calibri"/>
                <a:cs typeface="Arial"/>
              </a:rPr>
              <a:t>3. Possible Ore Reserve: </a:t>
            </a:r>
            <a:r>
              <a:rPr lang="en-US" sz="2800" dirty="0" smtClean="0">
                <a:solidFill>
                  <a:srgbClr val="0070C0"/>
                </a:solidFill>
                <a:effectLst/>
                <a:latin typeface="Times New Roman"/>
                <a:ea typeface="Calibri"/>
                <a:cs typeface="Arial"/>
              </a:rPr>
              <a:t> </a:t>
            </a:r>
            <a:r>
              <a:rPr lang="en-US" sz="2400" dirty="0" smtClean="0">
                <a:effectLst/>
                <a:latin typeface="Times New Roman"/>
                <a:ea typeface="Calibri"/>
                <a:cs typeface="Arial"/>
              </a:rPr>
              <a:t>as blocked on </a:t>
            </a:r>
            <a:r>
              <a:rPr lang="en-US" sz="2400" b="1" dirty="0" smtClean="0">
                <a:solidFill>
                  <a:srgbClr val="FF0000"/>
                </a:solidFill>
                <a:effectLst/>
                <a:latin typeface="Times New Roman"/>
                <a:ea typeface="Calibri"/>
                <a:cs typeface="Arial"/>
              </a:rPr>
              <a:t>two sides</a:t>
            </a:r>
            <a:r>
              <a:rPr lang="en-US" sz="2400" dirty="0" smtClean="0">
                <a:effectLst/>
                <a:latin typeface="Times New Roman"/>
                <a:ea typeface="Calibri"/>
                <a:cs typeface="Arial"/>
              </a:rPr>
              <a:t>.</a:t>
            </a:r>
            <a:endParaRPr lang="en-US" sz="2400" dirty="0">
              <a:ea typeface="Calibri"/>
              <a:cs typeface="Arial"/>
            </a:endParaRPr>
          </a:p>
          <a:p>
            <a:pPr algn="just" rtl="0"/>
            <a:endParaRPr lang="ar-IQ" sz="2400" dirty="0"/>
          </a:p>
        </p:txBody>
      </p:sp>
    </p:spTree>
    <p:extLst>
      <p:ext uri="{BB962C8B-B14F-4D97-AF65-F5344CB8AC3E}">
        <p14:creationId xmlns:p14="http://schemas.microsoft.com/office/powerpoint/2010/main" val="143668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مكتبة\Desktop\987893754.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764704"/>
            <a:ext cx="7272807" cy="5400600"/>
          </a:xfrm>
          <a:prstGeom prst="rect">
            <a:avLst/>
          </a:prstGeom>
          <a:noFill/>
          <a:ln>
            <a:noFill/>
          </a:ln>
        </p:spPr>
      </p:pic>
    </p:spTree>
    <p:extLst>
      <p:ext uri="{BB962C8B-B14F-4D97-AF65-F5344CB8AC3E}">
        <p14:creationId xmlns:p14="http://schemas.microsoft.com/office/powerpoint/2010/main" val="31340216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TotalTime>
  <Words>266</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4</cp:revision>
  <dcterms:created xsi:type="dcterms:W3CDTF">2020-12-25T07:23:39Z</dcterms:created>
  <dcterms:modified xsi:type="dcterms:W3CDTF">2020-12-25T07:59:17Z</dcterms:modified>
</cp:coreProperties>
</file>