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2D5D-D3DE-41AD-8B17-95AE79C9927B}" type="datetimeFigureOut">
              <a:rPr lang="ar-IQ" smtClean="0"/>
              <a:t>11/05/1442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144-A69A-4A99-AD04-8E08CB860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358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2D5D-D3DE-41AD-8B17-95AE79C9927B}" type="datetimeFigureOut">
              <a:rPr lang="ar-IQ" smtClean="0"/>
              <a:t>11/05/1442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144-A69A-4A99-AD04-8E08CB860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717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2D5D-D3DE-41AD-8B17-95AE79C9927B}" type="datetimeFigureOut">
              <a:rPr lang="ar-IQ" smtClean="0"/>
              <a:t>11/05/1442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144-A69A-4A99-AD04-8E08CB860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784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2D5D-D3DE-41AD-8B17-95AE79C9927B}" type="datetimeFigureOut">
              <a:rPr lang="ar-IQ" smtClean="0"/>
              <a:t>11/05/1442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144-A69A-4A99-AD04-8E08CB860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332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2D5D-D3DE-41AD-8B17-95AE79C9927B}" type="datetimeFigureOut">
              <a:rPr lang="ar-IQ" smtClean="0"/>
              <a:t>11/05/1442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144-A69A-4A99-AD04-8E08CB860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941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2D5D-D3DE-41AD-8B17-95AE79C9927B}" type="datetimeFigureOut">
              <a:rPr lang="ar-IQ" smtClean="0"/>
              <a:t>11/05/1442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144-A69A-4A99-AD04-8E08CB860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948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2D5D-D3DE-41AD-8B17-95AE79C9927B}" type="datetimeFigureOut">
              <a:rPr lang="ar-IQ" smtClean="0"/>
              <a:t>11/05/1442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144-A69A-4A99-AD04-8E08CB860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064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2D5D-D3DE-41AD-8B17-95AE79C9927B}" type="datetimeFigureOut">
              <a:rPr lang="ar-IQ" smtClean="0"/>
              <a:t>11/05/1442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144-A69A-4A99-AD04-8E08CB860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39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2D5D-D3DE-41AD-8B17-95AE79C9927B}" type="datetimeFigureOut">
              <a:rPr lang="ar-IQ" smtClean="0"/>
              <a:t>11/05/1442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144-A69A-4A99-AD04-8E08CB860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676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2D5D-D3DE-41AD-8B17-95AE79C9927B}" type="datetimeFigureOut">
              <a:rPr lang="ar-IQ" smtClean="0"/>
              <a:t>11/05/1442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144-A69A-4A99-AD04-8E08CB860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450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2D5D-D3DE-41AD-8B17-95AE79C9927B}" type="datetimeFigureOut">
              <a:rPr lang="ar-IQ" smtClean="0"/>
              <a:t>11/05/1442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2144-A69A-4A99-AD04-8E08CB860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206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32D5D-D3DE-41AD-8B17-95AE79C9927B}" type="datetimeFigureOut">
              <a:rPr lang="ar-IQ" smtClean="0"/>
              <a:t>11/05/1442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A2144-A69A-4A99-AD04-8E08CB860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64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992888" cy="5832648"/>
          </a:xfrm>
        </p:spPr>
        <p:txBody>
          <a:bodyPr>
            <a:normAutofit lnSpcReduction="10000"/>
          </a:bodyPr>
          <a:lstStyle/>
          <a:p>
            <a:pPr rtl="0">
              <a:spcAft>
                <a:spcPts val="100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</a:rPr>
              <a:t>Processes of Formation of Ore-deposits (Ore genesis)</a:t>
            </a:r>
            <a:endParaRPr lang="en-US" sz="2800" dirty="0" smtClean="0">
              <a:solidFill>
                <a:srgbClr val="FF0000"/>
              </a:solidFill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     Formation of ore</a:t>
            </a:r>
            <a:r>
              <a:rPr lang="ar-SA" sz="2400" dirty="0" smtClean="0">
                <a:solidFill>
                  <a:schemeClr val="tx1"/>
                </a:solidFill>
                <a:effectLst/>
                <a:latin typeface="Times New Roman"/>
              </a:rPr>
              <a:t> 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</a:rPr>
              <a:t>Some unusual process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) must involve:</a:t>
            </a:r>
            <a:r>
              <a:rPr lang="ar-SA" sz="2400" dirty="0" smtClean="0">
                <a:solidFill>
                  <a:schemeClr val="tx1"/>
                </a:solidFill>
                <a:effectLst/>
                <a:latin typeface="Times New Roman"/>
              </a:rPr>
              <a:t> </a:t>
            </a:r>
            <a:endParaRPr lang="en-US" sz="2400" dirty="0" smtClean="0">
              <a:solidFill>
                <a:schemeClr val="tx1"/>
              </a:solidFill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1- Remove specific elements, compounds or minerals from ordinary rock (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</a:rPr>
              <a:t>source rock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).</a:t>
            </a:r>
            <a:endParaRPr lang="en-US" sz="2400" dirty="0" smtClean="0">
              <a:solidFill>
                <a:schemeClr val="tx1"/>
              </a:solidFill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2- Transport these elements, compounds, or mineral by (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</a:rPr>
              <a:t>ore-bearing fluids, or mineralizing fluids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)</a:t>
            </a:r>
            <a:endParaRPr lang="en-US" sz="2400" dirty="0" smtClean="0">
              <a:solidFill>
                <a:schemeClr val="tx1"/>
              </a:solidFill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3- Concentrate the elements, compounds, or minerals preferentially at one spot or zone where the transport stops</a:t>
            </a:r>
            <a:r>
              <a:rPr lang="ar-SA" sz="2400" dirty="0" smtClean="0">
                <a:solidFill>
                  <a:schemeClr val="tx1"/>
                </a:solidFill>
                <a:effectLst/>
                <a:latin typeface="Times New Roman"/>
              </a:rPr>
              <a:t>.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 The primary mechanisms for concentrating minerals into ores involves either</a:t>
            </a:r>
            <a:r>
              <a:rPr lang="ar-SA" sz="2400" dirty="0" smtClean="0">
                <a:solidFill>
                  <a:schemeClr val="tx1"/>
                </a:solidFill>
                <a:effectLst/>
                <a:latin typeface="Times New Roman"/>
              </a:rPr>
              <a:t>: </a:t>
            </a:r>
            <a:endParaRPr lang="en-US" sz="2400" dirty="0" smtClean="0">
              <a:solidFill>
                <a:schemeClr val="tx1"/>
              </a:solidFill>
              <a:effectLst/>
            </a:endParaRPr>
          </a:p>
          <a:p>
            <a:pPr marL="342900" lvl="0" indent="-342900" algn="just" rtl="0">
              <a:spcAft>
                <a:spcPts val="0"/>
              </a:spcAft>
              <a:buFont typeface="Symbol"/>
              <a:buChar char=""/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</a:rPr>
              <a:t>sorting by density</a:t>
            </a:r>
            <a:r>
              <a:rPr lang="ar-SA" sz="2400" b="1" dirty="0" smtClean="0">
                <a:solidFill>
                  <a:srgbClr val="0070C0"/>
                </a:solidFill>
                <a:effectLst/>
                <a:latin typeface="Times New Roman"/>
              </a:rPr>
              <a:t> </a:t>
            </a:r>
            <a:endParaRPr lang="en-US" sz="2400" b="1" dirty="0" smtClean="0">
              <a:solidFill>
                <a:srgbClr val="0070C0"/>
              </a:solidFill>
              <a:effectLst/>
            </a:endParaRPr>
          </a:p>
          <a:p>
            <a:pPr marL="342900" lvl="0" indent="-342900" algn="just" rtl="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sorting by solubility.</a:t>
            </a:r>
            <a:endParaRPr lang="en-US" sz="2400" b="1" dirty="0">
              <a:solidFill>
                <a:srgbClr val="0070C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791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04656"/>
          </a:xfrm>
        </p:spPr>
        <p:txBody>
          <a:bodyPr>
            <a:normAutofit/>
          </a:bodyPr>
          <a:lstStyle/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The various processes that have given rise to ore-deposits can be classified into two general types namely: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spcAft>
                <a:spcPts val="1000"/>
              </a:spcAft>
              <a:buFont typeface="+mj-lt"/>
              <a:buAutoNum type="alphaUcParenR"/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Internal processes (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endogenous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)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18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0" indent="0" algn="just" rtl="0">
              <a:spcAft>
                <a:spcPts val="1000"/>
              </a:spcAft>
              <a:buNone/>
            </a:pPr>
            <a:r>
              <a:rPr lang="en-US" sz="2400" dirty="0" smtClean="0">
                <a:effectLst/>
                <a:latin typeface="Times New Roman"/>
              </a:rPr>
              <a:t>   Operate within the earth and comprise: </a:t>
            </a:r>
            <a:endParaRPr lang="en-US" sz="2400" dirty="0" smtClean="0"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</a:rPr>
              <a:t>1- Magmatic concentration</a:t>
            </a:r>
            <a:endParaRPr lang="en-US" sz="2400" b="1" dirty="0" smtClean="0"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</a:rPr>
              <a:t>2- Contact </a:t>
            </a:r>
            <a:r>
              <a:rPr lang="en-US" sz="2400" b="1" dirty="0" err="1" smtClean="0">
                <a:effectLst/>
                <a:latin typeface="Times New Roman"/>
              </a:rPr>
              <a:t>metasomatism</a:t>
            </a:r>
            <a:endParaRPr lang="en-US" sz="2400" b="1" dirty="0" smtClean="0"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</a:rPr>
              <a:t>3- Metamorphism</a:t>
            </a:r>
            <a:endParaRPr lang="en-US" sz="2400" b="1" dirty="0" smtClean="0"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</a:rPr>
              <a:t>4- Hydrothermal processes</a:t>
            </a:r>
            <a:endParaRPr lang="en-US" sz="2400" b="1" dirty="0" smtClean="0"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</a:rPr>
              <a:t>5-Submarine Exhalative and volcanic processes</a:t>
            </a:r>
            <a:endParaRPr lang="en-US" sz="2400" b="1" dirty="0" smtClean="0"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</a:rPr>
              <a:t>6- Sublimation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345895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algn="just" rtl="0">
              <a:spcAft>
                <a:spcPts val="1000"/>
              </a:spcAft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</a:rPr>
              <a:t>B) External processes (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</a:rPr>
              <a:t>surficial or exogenous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</a:rPr>
              <a:t>) </a:t>
            </a:r>
            <a:endParaRPr lang="en-US" sz="2800" dirty="0" smtClean="0">
              <a:solidFill>
                <a:srgbClr val="0070C0"/>
              </a:solidFill>
              <a:effectLst/>
            </a:endParaRPr>
          </a:p>
          <a:p>
            <a:pPr marL="0" indent="0" algn="just" rtl="0">
              <a:spcAft>
                <a:spcPts val="1000"/>
              </a:spcAft>
              <a:buNone/>
            </a:pPr>
            <a:r>
              <a:rPr lang="en-US" sz="2400" dirty="0" smtClean="0">
                <a:effectLst/>
                <a:latin typeface="Times New Roman"/>
              </a:rPr>
              <a:t>    Operate at the surface or very close to the surface and comprise: </a:t>
            </a:r>
            <a:endParaRPr lang="en-US" sz="2400" dirty="0" smtClean="0"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</a:rPr>
              <a:t>1- Sedimentation1. </a:t>
            </a:r>
            <a:endParaRPr lang="en-US" sz="2400" b="1" dirty="0" smtClean="0"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</a:rPr>
              <a:t>2- Evaporation</a:t>
            </a:r>
            <a:endParaRPr lang="en-US" sz="2400" b="1" dirty="0" smtClean="0"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</a:rPr>
              <a:t>3- Mechanical weathering concentration (placer)</a:t>
            </a:r>
            <a:endParaRPr lang="en-US" sz="2400" b="1" dirty="0" smtClean="0"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</a:rPr>
              <a:t>4- Chemical weathering (residual concentration)</a:t>
            </a:r>
            <a:endParaRPr lang="en-US" sz="2400" b="1" dirty="0" smtClean="0">
              <a:effectLst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5- Oxidation and secondary supergene enrichment</a:t>
            </a:r>
            <a:endParaRPr lang="en-US" sz="1800" b="1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6- Bacterial processes</a:t>
            </a:r>
            <a:endParaRPr lang="en-US" sz="1800" b="1" dirty="0">
              <a:ea typeface="Calibri"/>
              <a:cs typeface="Arial"/>
            </a:endParaRPr>
          </a:p>
          <a:p>
            <a:pPr algn="just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85443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(1) Magmatic Ore-deposits</a:t>
            </a:r>
            <a:endParaRPr lang="en-US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400" b="1" u="sng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Magmas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:</a:t>
            </a:r>
            <a:endParaRPr lang="en-US" sz="18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   Are high-temperature (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625-1200ºC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) molten matter derived from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earth’s crust and the upper mantle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 Their composition is variable (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felsic to mafic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) and consist of mutual solutions of silicates, silica, metallic oxides and volatiles. The volatiles consist chiefly of water,CO</a:t>
            </a:r>
            <a:r>
              <a:rPr lang="en-US" sz="2400" baseline="-25000" dirty="0" smtClean="0">
                <a:effectLst/>
                <a:latin typeface="Times New Roman"/>
                <a:ea typeface="Calibri"/>
                <a:cs typeface="Arial"/>
              </a:rPr>
              <a:t>2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, compounds or ions of S,O,H,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Cl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F and Br. Although minor in amount, the volatiles play an important role in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decreasing viscosity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in lowering the melting point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in collecting and transporting metals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and in the formation of mineral deposits.</a:t>
            </a:r>
            <a:endParaRPr lang="en-US" sz="1800" b="1" dirty="0">
              <a:solidFill>
                <a:srgbClr val="0070C0"/>
              </a:solidFill>
              <a:ea typeface="Calibri"/>
              <a:cs typeface="Arial"/>
            </a:endParaRPr>
          </a:p>
          <a:p>
            <a:pPr algn="just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958871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2600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Magmatic fluids </a:t>
            </a:r>
            <a:r>
              <a:rPr lang="en-US" sz="2600" b="1" u="sng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:  </a:t>
            </a:r>
            <a:r>
              <a:rPr lang="en-US" sz="26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How do magmas become magmatic fluids?</a:t>
            </a:r>
            <a:endParaRPr lang="en-US" sz="1800" b="1" dirty="0">
              <a:solidFill>
                <a:srgbClr val="0070C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  If we consider an intermediate magma ranging in composition between granite to diorite (represents mother magma for the majority of mineral deposits), its water and volatile content is about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1%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 Continuous crystallization of various types of igneous rocks consisting of hydrous and non-hydrous minerals result in an gradual increase in the content of water, volatile and metal complexes in the residual magma as shown in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Figure (2)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 Before complete crystallization of the magma , residual magma will be saturated with the fluids and volatiles and their concentration become nearly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10%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and as a result these liquids and volatiles become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undissolved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in the residual magma. These liquids, volatiles and metal complexes are called mineralizing fluids </a:t>
            </a:r>
            <a:r>
              <a:rPr lang="en-US" sz="26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(mineralizers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).</a:t>
            </a:r>
            <a:endParaRPr lang="en-US" sz="1800" dirty="0">
              <a:ea typeface="Calibri"/>
              <a:cs typeface="Arial"/>
            </a:endParaRPr>
          </a:p>
          <a:p>
            <a:pPr algn="just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12505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08720"/>
            <a:ext cx="7416823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09597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286</Words>
  <Application>Microsoft Office PowerPoint</Application>
  <PresentationFormat>عرض على الشاشة (3:4)‏</PresentationFormat>
  <Paragraphs>29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3</cp:revision>
  <dcterms:created xsi:type="dcterms:W3CDTF">2020-12-25T08:03:09Z</dcterms:created>
  <dcterms:modified xsi:type="dcterms:W3CDTF">2020-12-25T08:30:40Z</dcterms:modified>
</cp:coreProperties>
</file>