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6185B84-9812-4C9F-B461-8AD049A30AB9}" type="datetimeFigureOut">
              <a:rPr lang="ar-IQ" smtClean="0"/>
              <a:t>17/05/1442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337677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185B84-9812-4C9F-B461-8AD049A30AB9}" type="datetimeFigureOut">
              <a:rPr lang="ar-IQ" smtClean="0"/>
              <a:t>17/05/1442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162167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185B84-9812-4C9F-B461-8AD049A30AB9}" type="datetimeFigureOut">
              <a:rPr lang="ar-IQ" smtClean="0"/>
              <a:t>17/05/1442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407290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185B84-9812-4C9F-B461-8AD049A30AB9}" type="datetimeFigureOut">
              <a:rPr lang="ar-IQ" smtClean="0"/>
              <a:t>17/05/1442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190206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185B84-9812-4C9F-B461-8AD049A30AB9}" type="datetimeFigureOut">
              <a:rPr lang="ar-IQ" smtClean="0"/>
              <a:t>17/05/1442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136681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6185B84-9812-4C9F-B461-8AD049A30AB9}" type="datetimeFigureOut">
              <a:rPr lang="ar-IQ" smtClean="0"/>
              <a:t>17/05/1442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26328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6185B84-9812-4C9F-B461-8AD049A30AB9}" type="datetimeFigureOut">
              <a:rPr lang="ar-IQ" smtClean="0"/>
              <a:t>17/05/1442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410678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6185B84-9812-4C9F-B461-8AD049A30AB9}" type="datetimeFigureOut">
              <a:rPr lang="ar-IQ" smtClean="0"/>
              <a:t>17/05/1442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3289858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185B84-9812-4C9F-B461-8AD049A30AB9}" type="datetimeFigureOut">
              <a:rPr lang="ar-IQ" smtClean="0"/>
              <a:t>17/05/1442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3861303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185B84-9812-4C9F-B461-8AD049A30AB9}" type="datetimeFigureOut">
              <a:rPr lang="ar-IQ" smtClean="0"/>
              <a:t>17/05/1442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385033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185B84-9812-4C9F-B461-8AD049A30AB9}" type="datetimeFigureOut">
              <a:rPr lang="ar-IQ" smtClean="0"/>
              <a:t>17/05/1442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1DD8237-CB08-4335-8335-6A8D64F66D06}" type="slidenum">
              <a:rPr lang="ar-IQ" smtClean="0"/>
              <a:t>‹#›</a:t>
            </a:fld>
            <a:endParaRPr lang="ar-IQ"/>
          </a:p>
        </p:txBody>
      </p:sp>
    </p:spTree>
    <p:extLst>
      <p:ext uri="{BB962C8B-B14F-4D97-AF65-F5344CB8AC3E}">
        <p14:creationId xmlns:p14="http://schemas.microsoft.com/office/powerpoint/2010/main" val="391354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75000"/>
              </a:schemeClr>
            </a:gs>
            <a:gs pos="23000">
              <a:schemeClr val="accent3">
                <a:lumMod val="75000"/>
              </a:schemeClr>
            </a:gs>
            <a:gs pos="51000">
              <a:schemeClr val="accent6">
                <a:lumMod val="60000"/>
                <a:lumOff val="40000"/>
              </a:schemeClr>
            </a:gs>
            <a:gs pos="87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185B84-9812-4C9F-B461-8AD049A30AB9}" type="datetimeFigureOut">
              <a:rPr lang="ar-IQ" smtClean="0"/>
              <a:t>17/05/1442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DD8237-CB08-4335-8335-6A8D64F66D06}" type="slidenum">
              <a:rPr lang="ar-IQ" smtClean="0"/>
              <a:t>‹#›</a:t>
            </a:fld>
            <a:endParaRPr lang="ar-IQ"/>
          </a:p>
        </p:txBody>
      </p:sp>
    </p:spTree>
    <p:extLst>
      <p:ext uri="{BB962C8B-B14F-4D97-AF65-F5344CB8AC3E}">
        <p14:creationId xmlns:p14="http://schemas.microsoft.com/office/powerpoint/2010/main" val="3738261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548680"/>
            <a:ext cx="7992888" cy="5544616"/>
          </a:xfrm>
        </p:spPr>
        <p:txBody>
          <a:bodyPr>
            <a:normAutofit/>
          </a:bodyPr>
          <a:lstStyle/>
          <a:p>
            <a:pPr algn="just" rtl="0">
              <a:lnSpc>
                <a:spcPct val="115000"/>
              </a:lnSpc>
              <a:spcAft>
                <a:spcPts val="0"/>
              </a:spcAft>
            </a:pPr>
            <a:r>
              <a:rPr lang="en-US" b="1" u="sng" dirty="0" smtClean="0">
                <a:solidFill>
                  <a:srgbClr val="FF0000"/>
                </a:solidFill>
                <a:effectLst/>
                <a:latin typeface="Times New Roman"/>
                <a:ea typeface="Calibri"/>
                <a:cs typeface="Arial"/>
              </a:rPr>
              <a:t>Classification of magmatic ore-deposits</a:t>
            </a:r>
            <a:endParaRPr lang="en-US" dirty="0">
              <a:solidFill>
                <a:srgbClr val="FF0000"/>
              </a:solidFill>
              <a:ea typeface="Calibri"/>
              <a:cs typeface="Arial"/>
            </a:endParaRPr>
          </a:p>
          <a:p>
            <a:pPr algn="just" rtl="0">
              <a:lnSpc>
                <a:spcPct val="115000"/>
              </a:lnSpc>
              <a:spcAft>
                <a:spcPts val="0"/>
              </a:spcAft>
            </a:pPr>
            <a:r>
              <a:rPr lang="en-US" sz="2800" b="1" u="none" strike="noStrike" dirty="0" smtClean="0">
                <a:solidFill>
                  <a:schemeClr val="tx1"/>
                </a:solidFill>
                <a:effectLst/>
                <a:latin typeface="Times New Roman"/>
                <a:ea typeface="Calibri"/>
                <a:cs typeface="Arial"/>
              </a:rPr>
              <a:t> </a:t>
            </a:r>
            <a:endParaRPr lang="en-US" sz="1800" dirty="0">
              <a:solidFill>
                <a:schemeClr val="tx1"/>
              </a:solidFill>
              <a:ea typeface="Calibri"/>
              <a:cs typeface="Arial"/>
            </a:endParaRPr>
          </a:p>
          <a:p>
            <a:pPr algn="just" rtl="0">
              <a:lnSpc>
                <a:spcPct val="115000"/>
              </a:lnSpc>
              <a:spcAft>
                <a:spcPts val="0"/>
              </a:spcAft>
            </a:pPr>
            <a:r>
              <a:rPr lang="en-US" sz="2800" b="1" u="sng" dirty="0" smtClean="0">
                <a:solidFill>
                  <a:srgbClr val="0070C0"/>
                </a:solidFill>
                <a:effectLst/>
                <a:latin typeface="Times New Roman"/>
                <a:ea typeface="Calibri"/>
                <a:cs typeface="Arial"/>
              </a:rPr>
              <a:t>    (A) Early magmatic ore-deposits</a:t>
            </a:r>
            <a:endParaRPr lang="en-US" sz="2800" dirty="0">
              <a:solidFill>
                <a:srgbClr val="0070C0"/>
              </a:solidFill>
              <a:ea typeface="Calibri"/>
              <a:cs typeface="Arial"/>
            </a:endParaRPr>
          </a:p>
          <a:p>
            <a:pPr algn="just" rtl="0">
              <a:lnSpc>
                <a:spcPct val="115000"/>
              </a:lnSpc>
              <a:spcAft>
                <a:spcPts val="0"/>
              </a:spcAft>
            </a:pPr>
            <a:r>
              <a:rPr lang="en-US" sz="2400" b="1" dirty="0" smtClean="0">
                <a:solidFill>
                  <a:schemeClr val="tx1"/>
                </a:solidFill>
                <a:effectLst/>
                <a:latin typeface="Times New Roman"/>
                <a:ea typeface="Calibri"/>
                <a:cs typeface="Arial"/>
              </a:rPr>
              <a:t>    </a:t>
            </a:r>
            <a:r>
              <a:rPr lang="en-US" sz="2400" dirty="0" smtClean="0">
                <a:solidFill>
                  <a:schemeClr val="tx1"/>
                </a:solidFill>
                <a:effectLst/>
                <a:latin typeface="Times New Roman"/>
                <a:ea typeface="Calibri"/>
                <a:cs typeface="Arial"/>
              </a:rPr>
              <a:t>    In these deposits the ore minerals have crystallized earlier than the silicate minerals of the host rocks. These deposits have been formed by:</a:t>
            </a:r>
            <a:endParaRPr lang="en-US" sz="1800" dirty="0">
              <a:solidFill>
                <a:schemeClr val="tx1"/>
              </a:solidFill>
              <a:ea typeface="Calibri"/>
              <a:cs typeface="Arial"/>
            </a:endParaRPr>
          </a:p>
          <a:p>
            <a:pPr algn="just" rtl="0">
              <a:lnSpc>
                <a:spcPct val="115000"/>
              </a:lnSpc>
              <a:spcAft>
                <a:spcPts val="0"/>
              </a:spcAft>
            </a:pPr>
            <a:r>
              <a:rPr lang="en-US" sz="2400" dirty="0" smtClean="0">
                <a:solidFill>
                  <a:schemeClr val="tx1"/>
                </a:solidFill>
                <a:effectLst/>
                <a:latin typeface="Times New Roman"/>
                <a:ea typeface="Calibri"/>
                <a:cs typeface="Arial"/>
              </a:rPr>
              <a:t>(1) Direct and simple crystallization without concentration</a:t>
            </a:r>
            <a:endParaRPr lang="en-US" sz="1800" dirty="0">
              <a:solidFill>
                <a:schemeClr val="tx1"/>
              </a:solidFill>
              <a:ea typeface="Calibri"/>
              <a:cs typeface="Arial"/>
            </a:endParaRPr>
          </a:p>
          <a:p>
            <a:pPr algn="just" rtl="0">
              <a:lnSpc>
                <a:spcPct val="115000"/>
              </a:lnSpc>
              <a:spcAft>
                <a:spcPts val="0"/>
              </a:spcAft>
            </a:pPr>
            <a:r>
              <a:rPr lang="en-US" sz="2400" dirty="0" smtClean="0">
                <a:solidFill>
                  <a:schemeClr val="tx1"/>
                </a:solidFill>
                <a:effectLst/>
                <a:latin typeface="Times New Roman"/>
                <a:ea typeface="Calibri"/>
                <a:cs typeface="Arial"/>
              </a:rPr>
              <a:t>(2) Segregation of early formed crystals</a:t>
            </a:r>
            <a:endParaRPr lang="en-US" sz="1800" dirty="0">
              <a:solidFill>
                <a:schemeClr val="tx1"/>
              </a:solidFill>
              <a:ea typeface="Calibri"/>
              <a:cs typeface="Arial"/>
            </a:endParaRPr>
          </a:p>
          <a:p>
            <a:pPr algn="just" rtl="0">
              <a:lnSpc>
                <a:spcPct val="115000"/>
              </a:lnSpc>
              <a:spcAft>
                <a:spcPts val="0"/>
              </a:spcAft>
            </a:pPr>
            <a:r>
              <a:rPr lang="en-US" sz="2400" dirty="0" smtClean="0">
                <a:solidFill>
                  <a:schemeClr val="tx1"/>
                </a:solidFill>
                <a:effectLst/>
                <a:latin typeface="Times New Roman"/>
                <a:ea typeface="Calibri"/>
                <a:cs typeface="Arial"/>
              </a:rPr>
              <a:t>(3) Injections of minerals concentrated by crystallization differentiation </a:t>
            </a:r>
            <a:endParaRPr lang="en-US" sz="1800" dirty="0">
              <a:solidFill>
                <a:schemeClr val="tx1"/>
              </a:solidFill>
              <a:ea typeface="Calibri"/>
              <a:cs typeface="Arial"/>
            </a:endParaRPr>
          </a:p>
          <a:p>
            <a:pPr algn="just" rtl="0"/>
            <a:endParaRPr lang="ar-IQ" sz="2400" dirty="0">
              <a:solidFill>
                <a:schemeClr val="tx1"/>
              </a:solidFill>
            </a:endParaRPr>
          </a:p>
        </p:txBody>
      </p:sp>
    </p:spTree>
    <p:extLst>
      <p:ext uri="{BB962C8B-B14F-4D97-AF65-F5344CB8AC3E}">
        <p14:creationId xmlns:p14="http://schemas.microsoft.com/office/powerpoint/2010/main" val="275417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760640"/>
          </a:xfrm>
        </p:spPr>
        <p:txBody>
          <a:bodyPr>
            <a:normAutofit/>
          </a:bodyPr>
          <a:lstStyle/>
          <a:p>
            <a:pPr algn="just" rtl="0">
              <a:lnSpc>
                <a:spcPct val="115000"/>
              </a:lnSpc>
              <a:spcAft>
                <a:spcPts val="0"/>
              </a:spcAft>
            </a:pPr>
            <a:r>
              <a:rPr lang="en-US" dirty="0" smtClean="0">
                <a:effectLst/>
                <a:latin typeface="Times New Roman"/>
                <a:ea typeface="Calibri"/>
                <a:cs typeface="Arial"/>
              </a:rPr>
              <a:t>Accordingly </a:t>
            </a:r>
            <a:r>
              <a:rPr lang="en-US" b="1" dirty="0" smtClean="0">
                <a:solidFill>
                  <a:srgbClr val="FF0000"/>
                </a:solidFill>
                <a:effectLst/>
                <a:latin typeface="Times New Roman"/>
                <a:ea typeface="Calibri"/>
                <a:cs typeface="Arial"/>
              </a:rPr>
              <a:t>early magmatic ore deposits </a:t>
            </a:r>
            <a:r>
              <a:rPr lang="en-US" dirty="0" smtClean="0">
                <a:effectLst/>
                <a:latin typeface="Times New Roman"/>
                <a:ea typeface="Calibri"/>
                <a:cs typeface="Arial"/>
              </a:rPr>
              <a:t>can be subdivided into: </a:t>
            </a:r>
            <a:endParaRPr lang="en-US" dirty="0">
              <a:ea typeface="Calibri"/>
              <a:cs typeface="Arial"/>
            </a:endParaRPr>
          </a:p>
          <a:p>
            <a:pPr algn="just" rtl="0">
              <a:lnSpc>
                <a:spcPct val="115000"/>
              </a:lnSpc>
              <a:spcAft>
                <a:spcPts val="1000"/>
              </a:spcAft>
            </a:pPr>
            <a:r>
              <a:rPr lang="en-US" sz="2800" b="1" dirty="0" smtClean="0">
                <a:solidFill>
                  <a:srgbClr val="0070C0"/>
                </a:solidFill>
                <a:effectLst/>
                <a:latin typeface="Times New Roman"/>
                <a:ea typeface="Calibri"/>
                <a:cs typeface="Arial"/>
              </a:rPr>
              <a:t>     (1) Disseminated magmatic ore-deposits</a:t>
            </a:r>
            <a:endParaRPr lang="en-US" sz="2800" dirty="0">
              <a:solidFill>
                <a:srgbClr val="0070C0"/>
              </a:solidFill>
              <a:ea typeface="Calibri"/>
              <a:cs typeface="Arial"/>
            </a:endParaRPr>
          </a:p>
          <a:p>
            <a:pPr marL="0" indent="0" algn="just" rtl="0">
              <a:buNone/>
            </a:pPr>
            <a:r>
              <a:rPr lang="en-US" sz="2400" b="1" dirty="0" smtClean="0">
                <a:effectLst/>
                <a:latin typeface="Times New Roman"/>
                <a:ea typeface="Calibri"/>
              </a:rPr>
              <a:t>      </a:t>
            </a:r>
            <a:r>
              <a:rPr lang="en-US" sz="2400" dirty="0" smtClean="0">
                <a:effectLst/>
                <a:latin typeface="Times New Roman"/>
                <a:ea typeface="Calibri"/>
              </a:rPr>
              <a:t>Simple crystallization of </a:t>
            </a:r>
            <a:r>
              <a:rPr lang="en-US" sz="2400" dirty="0" smtClean="0">
                <a:effectLst/>
                <a:latin typeface="Times New Roman"/>
                <a:ea typeface="Times New Roman"/>
              </a:rPr>
              <a:t>deep seated magma will yield a granular igneous rocks in which the early formed ore crystals are disseminated and abundant, the whole rock or a part becomes the ore body.  The resulting deposits of this type have the shape of the intrusive, which may be a dike, pipe, or small stock like mass</a:t>
            </a:r>
            <a:r>
              <a:rPr lang="en-US" sz="2400" b="1" dirty="0" smtClean="0">
                <a:latin typeface="Times New Roman"/>
                <a:ea typeface="Times New Roman"/>
              </a:rPr>
              <a:t>.</a:t>
            </a:r>
            <a:r>
              <a:rPr lang="en-US" sz="2400" b="1" dirty="0" smtClean="0">
                <a:solidFill>
                  <a:srgbClr val="FF0000"/>
                </a:solidFill>
                <a:effectLst/>
                <a:latin typeface="Times New Roman"/>
                <a:ea typeface="Times New Roman"/>
              </a:rPr>
              <a:t> Examples</a:t>
            </a:r>
            <a:r>
              <a:rPr lang="en-US" sz="2400" dirty="0" smtClean="0">
                <a:effectLst/>
                <a:latin typeface="Times New Roman"/>
                <a:ea typeface="Times New Roman"/>
              </a:rPr>
              <a:t>: the diamond pipes of South Africa and the disseminated corundum in </a:t>
            </a:r>
            <a:r>
              <a:rPr lang="en-US" sz="2400" dirty="0" err="1" smtClean="0">
                <a:effectLst/>
                <a:latin typeface="Times New Roman"/>
                <a:ea typeface="Times New Roman"/>
              </a:rPr>
              <a:t>nepheline</a:t>
            </a:r>
            <a:r>
              <a:rPr lang="en-US" sz="2400" dirty="0" smtClean="0">
                <a:effectLst/>
                <a:latin typeface="Times New Roman"/>
                <a:ea typeface="Times New Roman"/>
              </a:rPr>
              <a:t> </a:t>
            </a:r>
            <a:r>
              <a:rPr lang="en-US" sz="2400" dirty="0" err="1" smtClean="0">
                <a:effectLst/>
                <a:latin typeface="Times New Roman"/>
                <a:ea typeface="Times New Roman"/>
              </a:rPr>
              <a:t>syenite</a:t>
            </a:r>
            <a:r>
              <a:rPr lang="en-US" sz="2400" dirty="0" smtClean="0">
                <a:effectLst/>
                <a:latin typeface="Times New Roman"/>
                <a:ea typeface="Times New Roman"/>
              </a:rPr>
              <a:t> in Ontario</a:t>
            </a:r>
            <a:endParaRPr lang="ar-IQ" sz="2400" dirty="0"/>
          </a:p>
        </p:txBody>
      </p:sp>
    </p:spTree>
    <p:extLst>
      <p:ext uri="{BB962C8B-B14F-4D97-AF65-F5344CB8AC3E}">
        <p14:creationId xmlns:p14="http://schemas.microsoft.com/office/powerpoint/2010/main" val="149621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568952" cy="6192688"/>
          </a:xfrm>
        </p:spPr>
        <p:txBody>
          <a:bodyPr>
            <a:normAutofit lnSpcReduction="10000"/>
          </a:bodyPr>
          <a:lstStyle/>
          <a:p>
            <a:pPr algn="just" rtl="0">
              <a:lnSpc>
                <a:spcPct val="115000"/>
              </a:lnSpc>
              <a:spcAft>
                <a:spcPts val="1000"/>
              </a:spcAft>
            </a:pPr>
            <a:r>
              <a:rPr lang="en-US" sz="2800" b="1" dirty="0" smtClean="0">
                <a:solidFill>
                  <a:srgbClr val="0070C0"/>
                </a:solidFill>
                <a:effectLst/>
                <a:latin typeface="Times New Roman"/>
                <a:ea typeface="Calibri"/>
                <a:cs typeface="Arial"/>
              </a:rPr>
              <a:t> (2) Early magmatic segregation ore-deposits</a:t>
            </a:r>
            <a:endParaRPr lang="en-US" sz="2800" dirty="0">
              <a:solidFill>
                <a:srgbClr val="0070C0"/>
              </a:solidFill>
              <a:ea typeface="Calibri"/>
              <a:cs typeface="Arial"/>
            </a:endParaRPr>
          </a:p>
          <a:p>
            <a:pPr marL="0" indent="0" algn="just" rtl="0">
              <a:lnSpc>
                <a:spcPct val="115000"/>
              </a:lnSpc>
              <a:spcAft>
                <a:spcPts val="1000"/>
              </a:spcAft>
              <a:buNone/>
            </a:pPr>
            <a:r>
              <a:rPr lang="en-US" sz="2400" dirty="0" smtClean="0">
                <a:effectLst/>
                <a:latin typeface="Times New Roman"/>
                <a:ea typeface="Calibri"/>
                <a:cs typeface="Arial"/>
              </a:rPr>
              <a:t>    Segregation means concentration of early crystallizing minerals in place. Accordingly, early magmatic segregations are early concentrations of valuable constituents of the magma that have taken place, because of </a:t>
            </a:r>
            <a:r>
              <a:rPr lang="en-US" sz="2400" dirty="0" err="1" smtClean="0">
                <a:effectLst/>
                <a:latin typeface="Times New Roman"/>
                <a:ea typeface="Calibri"/>
                <a:cs typeface="Arial"/>
              </a:rPr>
              <a:t>gravitative</a:t>
            </a:r>
            <a:r>
              <a:rPr lang="en-US" sz="2400" dirty="0" smtClean="0">
                <a:effectLst/>
                <a:latin typeface="Times New Roman"/>
                <a:ea typeface="Calibri"/>
                <a:cs typeface="Arial"/>
              </a:rPr>
              <a:t> crystallization differentiation . Such constituents as chromite may crystallize early and become segregated in bodies of sufficient size and richness to form economic ore-deposits. The segregation may take place by the sinking of heavy early formed crystals to the lower part of the magma chamber, by marginal accumulation, or by constructional flowage. The mineral deposits formed by early segregation are generally lenticular and of small size. Commonly, they are disconnected pod-shape lenses, and bunches. Less commonly, they form layers in the host rocks.</a:t>
            </a:r>
            <a:endParaRPr lang="en-US" sz="1800" dirty="0">
              <a:ea typeface="Calibri"/>
              <a:cs typeface="Arial"/>
            </a:endParaRPr>
          </a:p>
          <a:p>
            <a:pPr algn="just" rtl="0"/>
            <a:endParaRPr lang="ar-IQ" sz="2400" dirty="0"/>
          </a:p>
        </p:txBody>
      </p:sp>
    </p:spTree>
    <p:extLst>
      <p:ext uri="{BB962C8B-B14F-4D97-AF65-F5344CB8AC3E}">
        <p14:creationId xmlns:p14="http://schemas.microsoft.com/office/powerpoint/2010/main" val="83036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just" rtl="0">
              <a:lnSpc>
                <a:spcPct val="115000"/>
              </a:lnSpc>
              <a:spcAft>
                <a:spcPts val="1000"/>
              </a:spcAft>
            </a:pPr>
            <a:r>
              <a:rPr lang="en-US" b="1" dirty="0" smtClean="0">
                <a:solidFill>
                  <a:srgbClr val="0070C0"/>
                </a:solidFill>
                <a:effectLst/>
                <a:latin typeface="Times New Roman"/>
                <a:ea typeface="Calibri"/>
                <a:cs typeface="Arial"/>
              </a:rPr>
              <a:t>(3) Early magmatic injections ore-deposits</a:t>
            </a:r>
            <a:endParaRPr lang="en-US" dirty="0">
              <a:solidFill>
                <a:srgbClr val="0070C0"/>
              </a:solidFill>
              <a:ea typeface="Calibri"/>
              <a:cs typeface="Arial"/>
            </a:endParaRPr>
          </a:p>
          <a:p>
            <a:pPr marL="0" indent="0" algn="just" rtl="0">
              <a:lnSpc>
                <a:spcPct val="115000"/>
              </a:lnSpc>
              <a:spcAft>
                <a:spcPts val="0"/>
              </a:spcAft>
              <a:buNone/>
            </a:pPr>
            <a:r>
              <a:rPr lang="en-US" sz="2800" dirty="0">
                <a:latin typeface="Times New Roman"/>
                <a:ea typeface="Calibri"/>
                <a:cs typeface="Arial"/>
              </a:rPr>
              <a:t> </a:t>
            </a:r>
            <a:r>
              <a:rPr lang="en-US" sz="2800" dirty="0" smtClean="0">
                <a:latin typeface="Times New Roman"/>
                <a:ea typeface="Calibri"/>
                <a:cs typeface="Arial"/>
              </a:rPr>
              <a:t>    </a:t>
            </a:r>
            <a:r>
              <a:rPr lang="en-US" sz="2800" dirty="0" smtClean="0">
                <a:effectLst/>
                <a:latin typeface="Times New Roman"/>
                <a:ea typeface="Calibri"/>
                <a:cs typeface="Arial"/>
              </a:rPr>
              <a:t> The ore minerals have been concentrated by crystallization differentiation and are earlier than or contemporaneous with the associated rock silicate minerals. They have not remained at the place of accumulation, but have been injected into the host rock or surrounding rocks. They transect enclosing rocks and even metamorphose the wall rocks. </a:t>
            </a:r>
            <a:r>
              <a:rPr lang="en-US" sz="2800" b="1" dirty="0" smtClean="0">
                <a:solidFill>
                  <a:srgbClr val="FF0000"/>
                </a:solidFill>
                <a:effectLst/>
                <a:latin typeface="Times New Roman"/>
                <a:ea typeface="Calibri"/>
                <a:cs typeface="Arial"/>
              </a:rPr>
              <a:t>Examples</a:t>
            </a:r>
            <a:r>
              <a:rPr lang="en-US" sz="2800" dirty="0" smtClean="0">
                <a:effectLst/>
                <a:latin typeface="Times New Roman"/>
                <a:ea typeface="Calibri"/>
                <a:cs typeface="Arial"/>
              </a:rPr>
              <a:t> the </a:t>
            </a:r>
            <a:r>
              <a:rPr lang="en-US" sz="2800" b="1" dirty="0" smtClean="0">
                <a:solidFill>
                  <a:srgbClr val="FF0000"/>
                </a:solidFill>
                <a:effectLst/>
                <a:latin typeface="Times New Roman"/>
                <a:ea typeface="Calibri"/>
                <a:cs typeface="Arial"/>
              </a:rPr>
              <a:t>Ti-magnetite dike of Cumberland.</a:t>
            </a:r>
            <a:endParaRPr lang="en-US" sz="2000" b="1" dirty="0">
              <a:solidFill>
                <a:srgbClr val="FF0000"/>
              </a:solidFill>
              <a:ea typeface="Calibri"/>
              <a:cs typeface="Arial"/>
            </a:endParaRPr>
          </a:p>
          <a:p>
            <a:pPr algn="just" rtl="0"/>
            <a:endParaRPr lang="ar-IQ" sz="2800" dirty="0"/>
          </a:p>
        </p:txBody>
      </p:sp>
    </p:spTree>
    <p:extLst>
      <p:ext uri="{BB962C8B-B14F-4D97-AF65-F5344CB8AC3E}">
        <p14:creationId xmlns:p14="http://schemas.microsoft.com/office/powerpoint/2010/main" val="375038848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261</Words>
  <Application>Microsoft Office PowerPoint</Application>
  <PresentationFormat>عرض على الشاشة (3:4)‏</PresentationFormat>
  <Paragraphs>14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4</cp:revision>
  <dcterms:created xsi:type="dcterms:W3CDTF">2020-12-31T09:51:32Z</dcterms:created>
  <dcterms:modified xsi:type="dcterms:W3CDTF">2020-12-31T12:42:24Z</dcterms:modified>
</cp:coreProperties>
</file>