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A11B6C0-69CF-43A4-82F5-DF4C815E09AE}" type="datetimeFigureOut">
              <a:rPr lang="ar-IQ" smtClean="0"/>
              <a:t>25/05/1442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462F55-A49C-4547-A566-62E764076832}" type="slidenum">
              <a:rPr lang="ar-IQ" smtClean="0"/>
              <a:t>‹#›</a:t>
            </a:fld>
            <a:endParaRPr lang="ar-IQ"/>
          </a:p>
        </p:txBody>
      </p:sp>
    </p:spTree>
    <p:extLst>
      <p:ext uri="{BB962C8B-B14F-4D97-AF65-F5344CB8AC3E}">
        <p14:creationId xmlns:p14="http://schemas.microsoft.com/office/powerpoint/2010/main" val="1550483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A11B6C0-69CF-43A4-82F5-DF4C815E09AE}" type="datetimeFigureOut">
              <a:rPr lang="ar-IQ" smtClean="0"/>
              <a:t>25/05/1442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462F55-A49C-4547-A566-62E764076832}" type="slidenum">
              <a:rPr lang="ar-IQ" smtClean="0"/>
              <a:t>‹#›</a:t>
            </a:fld>
            <a:endParaRPr lang="ar-IQ"/>
          </a:p>
        </p:txBody>
      </p:sp>
    </p:spTree>
    <p:extLst>
      <p:ext uri="{BB962C8B-B14F-4D97-AF65-F5344CB8AC3E}">
        <p14:creationId xmlns:p14="http://schemas.microsoft.com/office/powerpoint/2010/main" val="366399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A11B6C0-69CF-43A4-82F5-DF4C815E09AE}" type="datetimeFigureOut">
              <a:rPr lang="ar-IQ" smtClean="0"/>
              <a:t>25/05/1442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462F55-A49C-4547-A566-62E764076832}" type="slidenum">
              <a:rPr lang="ar-IQ" smtClean="0"/>
              <a:t>‹#›</a:t>
            </a:fld>
            <a:endParaRPr lang="ar-IQ"/>
          </a:p>
        </p:txBody>
      </p:sp>
    </p:spTree>
    <p:extLst>
      <p:ext uri="{BB962C8B-B14F-4D97-AF65-F5344CB8AC3E}">
        <p14:creationId xmlns:p14="http://schemas.microsoft.com/office/powerpoint/2010/main" val="2540490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A11B6C0-69CF-43A4-82F5-DF4C815E09AE}" type="datetimeFigureOut">
              <a:rPr lang="ar-IQ" smtClean="0"/>
              <a:t>25/05/1442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462F55-A49C-4547-A566-62E764076832}" type="slidenum">
              <a:rPr lang="ar-IQ" smtClean="0"/>
              <a:t>‹#›</a:t>
            </a:fld>
            <a:endParaRPr lang="ar-IQ"/>
          </a:p>
        </p:txBody>
      </p:sp>
    </p:spTree>
    <p:extLst>
      <p:ext uri="{BB962C8B-B14F-4D97-AF65-F5344CB8AC3E}">
        <p14:creationId xmlns:p14="http://schemas.microsoft.com/office/powerpoint/2010/main" val="2576231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A11B6C0-69CF-43A4-82F5-DF4C815E09AE}" type="datetimeFigureOut">
              <a:rPr lang="ar-IQ" smtClean="0"/>
              <a:t>25/05/1442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462F55-A49C-4547-A566-62E764076832}" type="slidenum">
              <a:rPr lang="ar-IQ" smtClean="0"/>
              <a:t>‹#›</a:t>
            </a:fld>
            <a:endParaRPr lang="ar-IQ"/>
          </a:p>
        </p:txBody>
      </p:sp>
    </p:spTree>
    <p:extLst>
      <p:ext uri="{BB962C8B-B14F-4D97-AF65-F5344CB8AC3E}">
        <p14:creationId xmlns:p14="http://schemas.microsoft.com/office/powerpoint/2010/main" val="3984504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A11B6C0-69CF-43A4-82F5-DF4C815E09AE}" type="datetimeFigureOut">
              <a:rPr lang="ar-IQ" smtClean="0"/>
              <a:t>25/05/1442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9462F55-A49C-4547-A566-62E764076832}" type="slidenum">
              <a:rPr lang="ar-IQ" smtClean="0"/>
              <a:t>‹#›</a:t>
            </a:fld>
            <a:endParaRPr lang="ar-IQ"/>
          </a:p>
        </p:txBody>
      </p:sp>
    </p:spTree>
    <p:extLst>
      <p:ext uri="{BB962C8B-B14F-4D97-AF65-F5344CB8AC3E}">
        <p14:creationId xmlns:p14="http://schemas.microsoft.com/office/powerpoint/2010/main" val="1320614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A11B6C0-69CF-43A4-82F5-DF4C815E09AE}" type="datetimeFigureOut">
              <a:rPr lang="ar-IQ" smtClean="0"/>
              <a:t>25/05/1442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9462F55-A49C-4547-A566-62E764076832}" type="slidenum">
              <a:rPr lang="ar-IQ" smtClean="0"/>
              <a:t>‹#›</a:t>
            </a:fld>
            <a:endParaRPr lang="ar-IQ"/>
          </a:p>
        </p:txBody>
      </p:sp>
    </p:spTree>
    <p:extLst>
      <p:ext uri="{BB962C8B-B14F-4D97-AF65-F5344CB8AC3E}">
        <p14:creationId xmlns:p14="http://schemas.microsoft.com/office/powerpoint/2010/main" val="2119821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A11B6C0-69CF-43A4-82F5-DF4C815E09AE}" type="datetimeFigureOut">
              <a:rPr lang="ar-IQ" smtClean="0"/>
              <a:t>25/05/1442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9462F55-A49C-4547-A566-62E764076832}" type="slidenum">
              <a:rPr lang="ar-IQ" smtClean="0"/>
              <a:t>‹#›</a:t>
            </a:fld>
            <a:endParaRPr lang="ar-IQ"/>
          </a:p>
        </p:txBody>
      </p:sp>
    </p:spTree>
    <p:extLst>
      <p:ext uri="{BB962C8B-B14F-4D97-AF65-F5344CB8AC3E}">
        <p14:creationId xmlns:p14="http://schemas.microsoft.com/office/powerpoint/2010/main" val="6513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A11B6C0-69CF-43A4-82F5-DF4C815E09AE}" type="datetimeFigureOut">
              <a:rPr lang="ar-IQ" smtClean="0"/>
              <a:t>25/05/1442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9462F55-A49C-4547-A566-62E764076832}" type="slidenum">
              <a:rPr lang="ar-IQ" smtClean="0"/>
              <a:t>‹#›</a:t>
            </a:fld>
            <a:endParaRPr lang="ar-IQ"/>
          </a:p>
        </p:txBody>
      </p:sp>
    </p:spTree>
    <p:extLst>
      <p:ext uri="{BB962C8B-B14F-4D97-AF65-F5344CB8AC3E}">
        <p14:creationId xmlns:p14="http://schemas.microsoft.com/office/powerpoint/2010/main" val="1375172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A11B6C0-69CF-43A4-82F5-DF4C815E09AE}" type="datetimeFigureOut">
              <a:rPr lang="ar-IQ" smtClean="0"/>
              <a:t>25/05/1442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9462F55-A49C-4547-A566-62E764076832}" type="slidenum">
              <a:rPr lang="ar-IQ" smtClean="0"/>
              <a:t>‹#›</a:t>
            </a:fld>
            <a:endParaRPr lang="ar-IQ"/>
          </a:p>
        </p:txBody>
      </p:sp>
    </p:spTree>
    <p:extLst>
      <p:ext uri="{BB962C8B-B14F-4D97-AF65-F5344CB8AC3E}">
        <p14:creationId xmlns:p14="http://schemas.microsoft.com/office/powerpoint/2010/main" val="3833549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A11B6C0-69CF-43A4-82F5-DF4C815E09AE}" type="datetimeFigureOut">
              <a:rPr lang="ar-IQ" smtClean="0"/>
              <a:t>25/05/1442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9462F55-A49C-4547-A566-62E764076832}" type="slidenum">
              <a:rPr lang="ar-IQ" smtClean="0"/>
              <a:t>‹#›</a:t>
            </a:fld>
            <a:endParaRPr lang="ar-IQ"/>
          </a:p>
        </p:txBody>
      </p:sp>
    </p:spTree>
    <p:extLst>
      <p:ext uri="{BB962C8B-B14F-4D97-AF65-F5344CB8AC3E}">
        <p14:creationId xmlns:p14="http://schemas.microsoft.com/office/powerpoint/2010/main" val="3019739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0"/>
              </a:schemeClr>
            </a:gs>
            <a:gs pos="30000">
              <a:schemeClr val="accent1">
                <a:tint val="44500"/>
                <a:satMod val="160000"/>
              </a:schemeClr>
            </a:gs>
            <a:gs pos="75000">
              <a:srgbClr val="D2DDF1"/>
            </a:gs>
            <a:gs pos="100000">
              <a:schemeClr val="accent3">
                <a:lumMod val="5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A11B6C0-69CF-43A4-82F5-DF4C815E09AE}" type="datetimeFigureOut">
              <a:rPr lang="ar-IQ" smtClean="0"/>
              <a:t>25/05/1442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9462F55-A49C-4547-A566-62E764076832}" type="slidenum">
              <a:rPr lang="ar-IQ" smtClean="0"/>
              <a:t>‹#›</a:t>
            </a:fld>
            <a:endParaRPr lang="ar-IQ"/>
          </a:p>
        </p:txBody>
      </p:sp>
    </p:spTree>
    <p:extLst>
      <p:ext uri="{BB962C8B-B14F-4D97-AF65-F5344CB8AC3E}">
        <p14:creationId xmlns:p14="http://schemas.microsoft.com/office/powerpoint/2010/main" val="2585718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67544" y="620688"/>
            <a:ext cx="8280920" cy="5976664"/>
          </a:xfrm>
        </p:spPr>
        <p:txBody>
          <a:bodyPr>
            <a:normAutofit/>
          </a:bodyPr>
          <a:lstStyle/>
          <a:p>
            <a:pPr algn="just" rtl="0">
              <a:lnSpc>
                <a:spcPct val="115000"/>
              </a:lnSpc>
              <a:spcAft>
                <a:spcPts val="0"/>
              </a:spcAft>
            </a:pPr>
            <a:r>
              <a:rPr lang="en-US" sz="2800" b="1" u="sng" dirty="0" smtClean="0">
                <a:solidFill>
                  <a:srgbClr val="FF0000"/>
                </a:solidFill>
                <a:effectLst/>
                <a:latin typeface="Times New Roman"/>
                <a:ea typeface="Calibri"/>
                <a:cs typeface="Arial"/>
              </a:rPr>
              <a:t> (B)  Late magmatic ore-deposits</a:t>
            </a:r>
            <a:endParaRPr lang="en-US" sz="2800" dirty="0">
              <a:solidFill>
                <a:srgbClr val="FF0000"/>
              </a:solidFill>
              <a:ea typeface="Calibri"/>
              <a:cs typeface="Arial"/>
            </a:endParaRPr>
          </a:p>
          <a:p>
            <a:pPr algn="just" rtl="0">
              <a:lnSpc>
                <a:spcPct val="115000"/>
              </a:lnSpc>
              <a:spcAft>
                <a:spcPts val="0"/>
              </a:spcAft>
            </a:pPr>
            <a:r>
              <a:rPr lang="en-US" sz="2600" b="1" dirty="0" smtClean="0">
                <a:solidFill>
                  <a:schemeClr val="tx1"/>
                </a:solidFill>
                <a:effectLst/>
                <a:latin typeface="Times New Roman"/>
                <a:ea typeface="Calibri"/>
                <a:cs typeface="Arial"/>
              </a:rPr>
              <a:t>   </a:t>
            </a:r>
            <a:r>
              <a:rPr lang="en-US" sz="2600" dirty="0" smtClean="0">
                <a:solidFill>
                  <a:schemeClr val="tx1"/>
                </a:solidFill>
                <a:effectLst/>
                <a:latin typeface="Times New Roman"/>
                <a:ea typeface="Calibri"/>
                <a:cs typeface="Arial"/>
              </a:rPr>
              <a:t>    The ore minerals are later than the silicate minerals of the host rock and cut across them, and yield reaction rims of alteration product around the margins of enclosed silicate minerals.</a:t>
            </a:r>
            <a:r>
              <a:rPr lang="en-US" sz="2600" b="1" dirty="0" smtClean="0">
                <a:solidFill>
                  <a:schemeClr val="tx1"/>
                </a:solidFill>
                <a:effectLst/>
                <a:latin typeface="Times New Roman"/>
                <a:ea typeface="Calibri"/>
                <a:cs typeface="Arial"/>
              </a:rPr>
              <a:t> </a:t>
            </a:r>
            <a:r>
              <a:rPr lang="en-US" sz="2600" dirty="0" smtClean="0">
                <a:solidFill>
                  <a:schemeClr val="tx1"/>
                </a:solidFill>
                <a:effectLst/>
                <a:latin typeface="Times New Roman"/>
                <a:ea typeface="Calibri"/>
                <a:cs typeface="Arial"/>
              </a:rPr>
              <a:t>The alteration</a:t>
            </a:r>
            <a:r>
              <a:rPr lang="en-US" sz="2600" b="1" dirty="0" smtClean="0">
                <a:solidFill>
                  <a:schemeClr val="tx1"/>
                </a:solidFill>
                <a:effectLst/>
                <a:latin typeface="Times New Roman"/>
                <a:ea typeface="Calibri"/>
                <a:cs typeface="Arial"/>
              </a:rPr>
              <a:t> </a:t>
            </a:r>
            <a:r>
              <a:rPr lang="en-US" sz="2600" dirty="0" smtClean="0">
                <a:solidFill>
                  <a:schemeClr val="tx1"/>
                </a:solidFill>
                <a:effectLst/>
                <a:latin typeface="Times New Roman"/>
                <a:ea typeface="Calibri"/>
                <a:cs typeface="Arial"/>
              </a:rPr>
              <a:t>occurred before the final consolidation of the igneous body. These late magmatic ore deposits result from:</a:t>
            </a:r>
            <a:endParaRPr lang="en-US" sz="1900" dirty="0">
              <a:solidFill>
                <a:schemeClr val="tx1"/>
              </a:solidFill>
              <a:ea typeface="Calibri"/>
              <a:cs typeface="Arial"/>
            </a:endParaRPr>
          </a:p>
          <a:p>
            <a:pPr algn="just" rtl="0">
              <a:lnSpc>
                <a:spcPct val="115000"/>
              </a:lnSpc>
              <a:spcAft>
                <a:spcPts val="0"/>
              </a:spcAft>
            </a:pPr>
            <a:r>
              <a:rPr lang="en-US" sz="2600" dirty="0" smtClean="0">
                <a:solidFill>
                  <a:schemeClr val="tx1"/>
                </a:solidFill>
                <a:effectLst/>
                <a:latin typeface="Times New Roman"/>
                <a:ea typeface="Calibri"/>
                <a:cs typeface="Arial"/>
              </a:rPr>
              <a:t>     </a:t>
            </a:r>
            <a:r>
              <a:rPr lang="en-US" sz="2600" b="1" dirty="0" smtClean="0">
                <a:solidFill>
                  <a:srgbClr val="FF0000"/>
                </a:solidFill>
                <a:effectLst/>
                <a:latin typeface="Times New Roman"/>
                <a:ea typeface="Calibri"/>
                <a:cs typeface="Arial"/>
              </a:rPr>
              <a:t> a.</a:t>
            </a:r>
            <a:r>
              <a:rPr lang="en-US" sz="2600" dirty="0" smtClean="0">
                <a:solidFill>
                  <a:schemeClr val="tx1"/>
                </a:solidFill>
                <a:effectLst/>
                <a:latin typeface="Times New Roman"/>
                <a:ea typeface="Calibri"/>
                <a:cs typeface="Arial"/>
              </a:rPr>
              <a:t>     Variations of crystallization differentiation.</a:t>
            </a:r>
            <a:endParaRPr lang="en-US" sz="1900" dirty="0">
              <a:solidFill>
                <a:schemeClr val="tx1"/>
              </a:solidFill>
              <a:ea typeface="Calibri"/>
              <a:cs typeface="Arial"/>
            </a:endParaRPr>
          </a:p>
          <a:p>
            <a:pPr algn="just" rtl="0">
              <a:lnSpc>
                <a:spcPct val="115000"/>
              </a:lnSpc>
              <a:spcAft>
                <a:spcPts val="0"/>
              </a:spcAft>
            </a:pPr>
            <a:r>
              <a:rPr lang="en-US" sz="2600" dirty="0" smtClean="0">
                <a:solidFill>
                  <a:schemeClr val="tx1"/>
                </a:solidFill>
                <a:effectLst/>
                <a:latin typeface="Times New Roman"/>
                <a:ea typeface="Calibri"/>
                <a:cs typeface="Arial"/>
              </a:rPr>
              <a:t>    </a:t>
            </a:r>
            <a:r>
              <a:rPr lang="en-US" sz="2600" b="1" dirty="0" smtClean="0">
                <a:solidFill>
                  <a:schemeClr val="tx1"/>
                </a:solidFill>
                <a:effectLst/>
                <a:latin typeface="Times New Roman"/>
                <a:ea typeface="Calibri"/>
                <a:cs typeface="Arial"/>
              </a:rPr>
              <a:t> </a:t>
            </a:r>
            <a:r>
              <a:rPr lang="en-US" sz="2600" b="1" dirty="0" smtClean="0">
                <a:solidFill>
                  <a:srgbClr val="FF0000"/>
                </a:solidFill>
                <a:effectLst/>
                <a:latin typeface="Times New Roman"/>
                <a:ea typeface="Calibri"/>
                <a:cs typeface="Arial"/>
              </a:rPr>
              <a:t>b.</a:t>
            </a:r>
            <a:r>
              <a:rPr lang="en-US" sz="2600" dirty="0" smtClean="0">
                <a:solidFill>
                  <a:srgbClr val="FF0000"/>
                </a:solidFill>
                <a:effectLst/>
                <a:latin typeface="Times New Roman"/>
                <a:ea typeface="Calibri"/>
                <a:cs typeface="Arial"/>
              </a:rPr>
              <a:t> </a:t>
            </a:r>
            <a:r>
              <a:rPr lang="en-US" sz="2600" dirty="0" smtClean="0">
                <a:solidFill>
                  <a:schemeClr val="tx1"/>
                </a:solidFill>
                <a:effectLst/>
                <a:latin typeface="Times New Roman"/>
                <a:ea typeface="Calibri"/>
                <a:cs typeface="Arial"/>
              </a:rPr>
              <a:t>     </a:t>
            </a:r>
            <a:r>
              <a:rPr lang="en-US" sz="2600" dirty="0" err="1" smtClean="0">
                <a:solidFill>
                  <a:schemeClr val="tx1"/>
                </a:solidFill>
                <a:effectLst/>
                <a:latin typeface="Times New Roman"/>
                <a:ea typeface="Calibri"/>
                <a:cs typeface="Arial"/>
              </a:rPr>
              <a:t>Gravitative</a:t>
            </a:r>
            <a:r>
              <a:rPr lang="en-US" sz="2600" dirty="0" smtClean="0">
                <a:solidFill>
                  <a:schemeClr val="tx1"/>
                </a:solidFill>
                <a:effectLst/>
                <a:latin typeface="Times New Roman"/>
                <a:ea typeface="Calibri"/>
                <a:cs typeface="Arial"/>
              </a:rPr>
              <a:t> accumulation of heavy residual liquids.</a:t>
            </a:r>
          </a:p>
          <a:p>
            <a:pPr algn="just" rtl="0">
              <a:lnSpc>
                <a:spcPct val="115000"/>
              </a:lnSpc>
              <a:spcAft>
                <a:spcPts val="0"/>
              </a:spcAft>
            </a:pPr>
            <a:r>
              <a:rPr lang="en-US" sz="2600" dirty="0" smtClean="0">
                <a:solidFill>
                  <a:schemeClr val="tx1"/>
                </a:solidFill>
                <a:effectLst/>
                <a:latin typeface="Times New Roman"/>
                <a:ea typeface="Calibri"/>
                <a:cs typeface="Arial"/>
              </a:rPr>
              <a:t>     </a:t>
            </a:r>
            <a:r>
              <a:rPr lang="en-US" sz="2600" b="1" dirty="0" smtClean="0">
                <a:solidFill>
                  <a:srgbClr val="FF0000"/>
                </a:solidFill>
                <a:effectLst/>
                <a:latin typeface="Times New Roman"/>
                <a:ea typeface="Calibri"/>
                <a:cs typeface="Arial"/>
              </a:rPr>
              <a:t>c. </a:t>
            </a:r>
            <a:r>
              <a:rPr lang="en-US" sz="2600" dirty="0" smtClean="0">
                <a:solidFill>
                  <a:schemeClr val="tx1"/>
                </a:solidFill>
                <a:effectLst/>
                <a:latin typeface="Times New Roman"/>
                <a:ea typeface="Calibri"/>
                <a:cs typeface="Arial"/>
              </a:rPr>
              <a:t>      Liquid separation of sulfide droplets.</a:t>
            </a:r>
            <a:endParaRPr lang="ar-IQ" sz="2600" dirty="0">
              <a:solidFill>
                <a:schemeClr val="tx1"/>
              </a:solidFill>
            </a:endParaRPr>
          </a:p>
        </p:txBody>
      </p:sp>
    </p:spTree>
    <p:extLst>
      <p:ext uri="{BB962C8B-B14F-4D97-AF65-F5344CB8AC3E}">
        <p14:creationId xmlns:p14="http://schemas.microsoft.com/office/powerpoint/2010/main" val="1610820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a:bodyPr>
          <a:lstStyle/>
          <a:p>
            <a:pPr algn="just" rtl="0">
              <a:lnSpc>
                <a:spcPct val="115000"/>
              </a:lnSpc>
              <a:spcAft>
                <a:spcPts val="0"/>
              </a:spcAft>
            </a:pPr>
            <a:r>
              <a:rPr lang="en-US" sz="3600" dirty="0" smtClean="0">
                <a:effectLst/>
                <a:latin typeface="Times New Roman"/>
                <a:ea typeface="Calibri"/>
                <a:cs typeface="Arial"/>
              </a:rPr>
              <a:t>Accordingly </a:t>
            </a:r>
            <a:r>
              <a:rPr lang="en-US" sz="3600" b="1" dirty="0" smtClean="0">
                <a:solidFill>
                  <a:srgbClr val="FF0000"/>
                </a:solidFill>
                <a:effectLst/>
                <a:latin typeface="Times New Roman"/>
                <a:ea typeface="Calibri"/>
                <a:cs typeface="Arial"/>
              </a:rPr>
              <a:t>late magmatic ore-deposits </a:t>
            </a:r>
            <a:r>
              <a:rPr lang="en-US" sz="3600" dirty="0" smtClean="0">
                <a:effectLst/>
                <a:latin typeface="Times New Roman"/>
                <a:ea typeface="Calibri"/>
                <a:cs typeface="Arial"/>
              </a:rPr>
              <a:t>can be classified into:</a:t>
            </a:r>
            <a:endParaRPr lang="en-US" sz="3600" dirty="0">
              <a:ea typeface="Calibri"/>
              <a:cs typeface="Arial"/>
            </a:endParaRPr>
          </a:p>
          <a:p>
            <a:pPr algn="just" rtl="0">
              <a:lnSpc>
                <a:spcPct val="115000"/>
              </a:lnSpc>
              <a:spcAft>
                <a:spcPts val="0"/>
              </a:spcAft>
            </a:pPr>
            <a:r>
              <a:rPr lang="en-US" sz="2800" b="1" dirty="0" smtClean="0">
                <a:solidFill>
                  <a:srgbClr val="0070C0"/>
                </a:solidFill>
                <a:effectLst/>
                <a:latin typeface="Times New Roman"/>
                <a:ea typeface="Calibri"/>
                <a:cs typeface="Arial"/>
              </a:rPr>
              <a:t>(1) Residual Liquid Segregation Ore-deposits</a:t>
            </a:r>
            <a:endParaRPr lang="en-US" sz="2000" dirty="0">
              <a:solidFill>
                <a:srgbClr val="0070C0"/>
              </a:solidFill>
              <a:ea typeface="Calibri"/>
              <a:cs typeface="Arial"/>
            </a:endParaRPr>
          </a:p>
          <a:p>
            <a:pPr marL="0" indent="0" algn="just" rtl="0">
              <a:lnSpc>
                <a:spcPct val="115000"/>
              </a:lnSpc>
              <a:spcAft>
                <a:spcPts val="0"/>
              </a:spcAft>
              <a:buNone/>
            </a:pPr>
            <a:r>
              <a:rPr lang="en-US" sz="2800" dirty="0" smtClean="0">
                <a:effectLst/>
                <a:latin typeface="Times New Roman"/>
                <a:ea typeface="Calibri"/>
                <a:cs typeface="Arial"/>
              </a:rPr>
              <a:t>      In certain mafic magmas, the residual liquid becomes enriched in iron, titanium and volatiles.  This liquid settles to the bottom of the magma chamber, or crystallizes in the interstices of early formed crystals. </a:t>
            </a:r>
            <a:r>
              <a:rPr lang="en-US" sz="2800" b="1" dirty="0" smtClean="0">
                <a:solidFill>
                  <a:srgbClr val="FF0000"/>
                </a:solidFill>
                <a:effectLst/>
                <a:latin typeface="Times New Roman"/>
                <a:ea typeface="Calibri"/>
                <a:cs typeface="Arial"/>
              </a:rPr>
              <a:t> Examples</a:t>
            </a:r>
            <a:r>
              <a:rPr lang="en-US" sz="2800" dirty="0" smtClean="0">
                <a:effectLst/>
                <a:latin typeface="Times New Roman"/>
                <a:ea typeface="Calibri"/>
                <a:cs typeface="Arial"/>
              </a:rPr>
              <a:t>: </a:t>
            </a:r>
            <a:r>
              <a:rPr lang="en-US" sz="2800" b="1" dirty="0" err="1" smtClean="0">
                <a:solidFill>
                  <a:srgbClr val="0070C0"/>
                </a:solidFill>
                <a:effectLst/>
                <a:latin typeface="Times New Roman"/>
                <a:ea typeface="Calibri"/>
                <a:cs typeface="Arial"/>
              </a:rPr>
              <a:t>Titaniferous</a:t>
            </a:r>
            <a:r>
              <a:rPr lang="en-US" sz="2800" b="1" dirty="0" smtClean="0">
                <a:solidFill>
                  <a:srgbClr val="0070C0"/>
                </a:solidFill>
                <a:effectLst/>
                <a:latin typeface="Times New Roman"/>
                <a:ea typeface="Calibri"/>
                <a:cs typeface="Arial"/>
              </a:rPr>
              <a:t> magnetite layers </a:t>
            </a:r>
            <a:r>
              <a:rPr lang="en-US" sz="2800" dirty="0" smtClean="0">
                <a:effectLst/>
                <a:latin typeface="Times New Roman"/>
                <a:ea typeface="Calibri"/>
                <a:cs typeface="Arial"/>
              </a:rPr>
              <a:t>of </a:t>
            </a:r>
            <a:r>
              <a:rPr lang="en-US" sz="2800" b="1" dirty="0" smtClean="0">
                <a:solidFill>
                  <a:srgbClr val="FF0000"/>
                </a:solidFill>
                <a:effectLst/>
                <a:latin typeface="Times New Roman"/>
                <a:ea typeface="Calibri"/>
                <a:cs typeface="Arial"/>
              </a:rPr>
              <a:t>the </a:t>
            </a:r>
            <a:r>
              <a:rPr lang="en-US" sz="2800" b="1" dirty="0" err="1" smtClean="0">
                <a:solidFill>
                  <a:srgbClr val="FF0000"/>
                </a:solidFill>
                <a:effectLst/>
                <a:latin typeface="Times New Roman"/>
                <a:ea typeface="Calibri"/>
                <a:cs typeface="Arial"/>
              </a:rPr>
              <a:t>Bushveld</a:t>
            </a:r>
            <a:r>
              <a:rPr lang="en-US" sz="2800" b="1" dirty="0" smtClean="0">
                <a:solidFill>
                  <a:srgbClr val="FF0000"/>
                </a:solidFill>
                <a:effectLst/>
                <a:latin typeface="Times New Roman"/>
                <a:ea typeface="Calibri"/>
                <a:cs typeface="Arial"/>
              </a:rPr>
              <a:t> Igneous Complex, S. Africa.</a:t>
            </a:r>
            <a:endParaRPr lang="en-US" sz="2000" b="1" dirty="0">
              <a:solidFill>
                <a:srgbClr val="FF0000"/>
              </a:solidFill>
              <a:ea typeface="Calibri"/>
              <a:cs typeface="Arial"/>
            </a:endParaRPr>
          </a:p>
          <a:p>
            <a:pPr algn="just" rtl="0"/>
            <a:endParaRPr lang="ar-IQ" sz="2800" dirty="0"/>
          </a:p>
        </p:txBody>
      </p:sp>
    </p:spTree>
    <p:extLst>
      <p:ext uri="{BB962C8B-B14F-4D97-AF65-F5344CB8AC3E}">
        <p14:creationId xmlns:p14="http://schemas.microsoft.com/office/powerpoint/2010/main" val="2933631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760640"/>
          </a:xfrm>
        </p:spPr>
        <p:txBody>
          <a:bodyPr>
            <a:normAutofit/>
          </a:bodyPr>
          <a:lstStyle/>
          <a:p>
            <a:pPr algn="just" rtl="0">
              <a:lnSpc>
                <a:spcPct val="115000"/>
              </a:lnSpc>
              <a:spcAft>
                <a:spcPts val="0"/>
              </a:spcAft>
            </a:pPr>
            <a:r>
              <a:rPr lang="en-US" sz="2800" b="1" dirty="0" smtClean="0">
                <a:solidFill>
                  <a:srgbClr val="0070C0"/>
                </a:solidFill>
                <a:effectLst/>
                <a:latin typeface="Times New Roman"/>
                <a:ea typeface="Calibri"/>
                <a:cs typeface="Arial"/>
              </a:rPr>
              <a:t>(2) Residual Liquid Injection Ore-deposits</a:t>
            </a:r>
            <a:endParaRPr lang="en-US" sz="2800" dirty="0">
              <a:solidFill>
                <a:srgbClr val="0070C0"/>
              </a:solidFill>
              <a:ea typeface="Calibri"/>
              <a:cs typeface="Arial"/>
            </a:endParaRPr>
          </a:p>
          <a:p>
            <a:pPr marL="0" indent="0" algn="just" rtl="0">
              <a:lnSpc>
                <a:spcPct val="115000"/>
              </a:lnSpc>
              <a:spcAft>
                <a:spcPts val="0"/>
              </a:spcAft>
              <a:buNone/>
            </a:pPr>
            <a:r>
              <a:rPr lang="en-US" sz="2400" dirty="0" smtClean="0">
                <a:effectLst/>
                <a:latin typeface="Times New Roman"/>
                <a:ea typeface="Calibri"/>
                <a:cs typeface="Arial"/>
              </a:rPr>
              <a:t>      The iron-rich residual liquid accumulated in the above manner may be subjected to movement because of:</a:t>
            </a:r>
            <a:endParaRPr lang="en-US" sz="1800" dirty="0">
              <a:ea typeface="Calibri"/>
              <a:cs typeface="Arial"/>
            </a:endParaRPr>
          </a:p>
          <a:p>
            <a:pPr algn="just" rtl="0">
              <a:lnSpc>
                <a:spcPct val="115000"/>
              </a:lnSpc>
              <a:spcAft>
                <a:spcPts val="0"/>
              </a:spcAft>
            </a:pPr>
            <a:r>
              <a:rPr lang="en-US" sz="2400" dirty="0" smtClean="0">
                <a:effectLst/>
                <a:latin typeface="Times New Roman"/>
                <a:ea typeface="Calibri"/>
                <a:cs typeface="Arial"/>
              </a:rPr>
              <a:t>a.       Gentle tilting (causing lateral movement).</a:t>
            </a:r>
            <a:endParaRPr lang="en-US" sz="1800" dirty="0">
              <a:ea typeface="Calibri"/>
              <a:cs typeface="Arial"/>
            </a:endParaRPr>
          </a:p>
          <a:p>
            <a:pPr algn="just" rtl="0">
              <a:lnSpc>
                <a:spcPct val="115000"/>
              </a:lnSpc>
              <a:spcAft>
                <a:spcPts val="1000"/>
              </a:spcAft>
            </a:pPr>
            <a:r>
              <a:rPr lang="en-US" sz="2400" dirty="0" smtClean="0">
                <a:effectLst/>
                <a:latin typeface="Times New Roman"/>
                <a:ea typeface="Calibri"/>
                <a:cs typeface="Arial"/>
              </a:rPr>
              <a:t>b.      Pressure and be </a:t>
            </a:r>
            <a:r>
              <a:rPr lang="en-US" sz="2400" dirty="0" err="1" smtClean="0">
                <a:effectLst/>
                <a:latin typeface="Times New Roman"/>
                <a:ea typeface="Calibri"/>
                <a:cs typeface="Arial"/>
              </a:rPr>
              <a:t>inforced</a:t>
            </a:r>
            <a:r>
              <a:rPr lang="en-US" sz="2400" dirty="0" smtClean="0">
                <a:effectLst/>
                <a:latin typeface="Times New Roman"/>
                <a:ea typeface="Calibri"/>
                <a:cs typeface="Arial"/>
              </a:rPr>
              <a:t>  out to places of lesser pressure.</a:t>
            </a:r>
            <a:endParaRPr lang="en-US" sz="1800" dirty="0">
              <a:ea typeface="Calibri"/>
              <a:cs typeface="Arial"/>
            </a:endParaRPr>
          </a:p>
          <a:p>
            <a:pPr marL="0" indent="0" algn="just" rtl="0">
              <a:lnSpc>
                <a:spcPct val="115000"/>
              </a:lnSpc>
              <a:spcAft>
                <a:spcPts val="0"/>
              </a:spcAft>
              <a:buNone/>
            </a:pPr>
            <a:r>
              <a:rPr lang="en-US" sz="2400" dirty="0" smtClean="0">
                <a:effectLst/>
                <a:latin typeface="Times New Roman"/>
                <a:ea typeface="Calibri"/>
                <a:cs typeface="Arial"/>
              </a:rPr>
              <a:t>       In both cases it may be injected into adjacent rocks and even in the earlier consolidated parent silicate mass. </a:t>
            </a:r>
            <a:r>
              <a:rPr lang="en-US" sz="2400" b="1" dirty="0" smtClean="0">
                <a:solidFill>
                  <a:srgbClr val="FF0000"/>
                </a:solidFill>
                <a:effectLst/>
                <a:latin typeface="Times New Roman"/>
                <a:ea typeface="Calibri"/>
                <a:cs typeface="Arial"/>
              </a:rPr>
              <a:t>Examples: </a:t>
            </a:r>
            <a:r>
              <a:rPr lang="en-US" sz="2400" b="1" dirty="0" err="1" smtClean="0">
                <a:solidFill>
                  <a:srgbClr val="0070C0"/>
                </a:solidFill>
                <a:effectLst/>
                <a:latin typeface="Times New Roman"/>
                <a:ea typeface="Calibri"/>
                <a:cs typeface="Arial"/>
              </a:rPr>
              <a:t>Titanomagnetite</a:t>
            </a:r>
            <a:r>
              <a:rPr lang="en-US" sz="2400" b="1" dirty="0" smtClean="0">
                <a:solidFill>
                  <a:srgbClr val="0070C0"/>
                </a:solidFill>
                <a:effectLst/>
                <a:latin typeface="Times New Roman"/>
                <a:ea typeface="Calibri"/>
                <a:cs typeface="Arial"/>
              </a:rPr>
              <a:t> Deposits, </a:t>
            </a:r>
            <a:r>
              <a:rPr lang="en-US" sz="2400" b="1" dirty="0" smtClean="0">
                <a:solidFill>
                  <a:srgbClr val="FF0000"/>
                </a:solidFill>
                <a:effectLst/>
                <a:latin typeface="Times New Roman"/>
                <a:ea typeface="Calibri"/>
                <a:cs typeface="Arial"/>
              </a:rPr>
              <a:t>Adirondack Region, New York</a:t>
            </a:r>
            <a:r>
              <a:rPr lang="en-US" sz="2400" dirty="0" smtClean="0">
                <a:effectLst/>
                <a:latin typeface="Times New Roman"/>
                <a:ea typeface="Calibri"/>
                <a:cs typeface="Arial"/>
              </a:rPr>
              <a:t>; </a:t>
            </a:r>
            <a:r>
              <a:rPr lang="en-US" sz="2400" b="1" dirty="0" smtClean="0">
                <a:solidFill>
                  <a:srgbClr val="0070C0"/>
                </a:solidFill>
                <a:effectLst/>
                <a:latin typeface="Times New Roman"/>
                <a:ea typeface="Calibri"/>
                <a:cs typeface="Arial"/>
              </a:rPr>
              <a:t>Magnetite Deposits </a:t>
            </a:r>
            <a:r>
              <a:rPr lang="en-US" sz="2400" dirty="0" smtClean="0">
                <a:effectLst/>
                <a:latin typeface="Times New Roman"/>
                <a:ea typeface="Calibri"/>
                <a:cs typeface="Arial"/>
              </a:rPr>
              <a:t>of </a:t>
            </a:r>
            <a:r>
              <a:rPr lang="en-US" sz="2400" b="1" dirty="0" err="1" smtClean="0">
                <a:solidFill>
                  <a:srgbClr val="FF0000"/>
                </a:solidFill>
                <a:effectLst/>
                <a:latin typeface="Times New Roman"/>
                <a:ea typeface="Calibri"/>
                <a:cs typeface="Arial"/>
              </a:rPr>
              <a:t>Kiruna</a:t>
            </a:r>
            <a:r>
              <a:rPr lang="en-US" sz="2400" b="1" dirty="0" smtClean="0">
                <a:solidFill>
                  <a:srgbClr val="FF0000"/>
                </a:solidFill>
                <a:effectLst/>
                <a:latin typeface="Times New Roman"/>
                <a:ea typeface="Calibri"/>
                <a:cs typeface="Arial"/>
              </a:rPr>
              <a:t>, Sweden</a:t>
            </a:r>
            <a:r>
              <a:rPr lang="en-US" sz="2400" dirty="0" smtClean="0">
                <a:effectLst/>
                <a:latin typeface="Times New Roman"/>
                <a:ea typeface="Calibri"/>
                <a:cs typeface="Arial"/>
              </a:rPr>
              <a:t>.</a:t>
            </a:r>
            <a:endParaRPr lang="en-US" sz="1800" dirty="0">
              <a:ea typeface="Calibri"/>
              <a:cs typeface="Arial"/>
            </a:endParaRPr>
          </a:p>
          <a:p>
            <a:pPr algn="just" rtl="0"/>
            <a:endParaRPr lang="ar-IQ" sz="2400" dirty="0"/>
          </a:p>
        </p:txBody>
      </p:sp>
    </p:spTree>
    <p:extLst>
      <p:ext uri="{BB962C8B-B14F-4D97-AF65-F5344CB8AC3E}">
        <p14:creationId xmlns:p14="http://schemas.microsoft.com/office/powerpoint/2010/main" val="714846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79</Words>
  <Application>Microsoft Office PowerPoint</Application>
  <PresentationFormat>عرض على الشاشة (3:4)‏</PresentationFormat>
  <Paragraphs>13</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ASUS</dc:creator>
  <cp:lastModifiedBy>ASUS</cp:lastModifiedBy>
  <cp:revision>5</cp:revision>
  <dcterms:created xsi:type="dcterms:W3CDTF">2021-01-08T07:22:43Z</dcterms:created>
  <dcterms:modified xsi:type="dcterms:W3CDTF">2021-01-08T11:40:02Z</dcterms:modified>
</cp:coreProperties>
</file>