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</p:sldMasterIdLst>
  <p:notesMasterIdLst>
    <p:notesMasterId r:id="rId25"/>
  </p:notesMasterIdLst>
  <p:handoutMasterIdLst>
    <p:handoutMasterId r:id="rId26"/>
  </p:handoutMasterIdLst>
  <p:sldIdLst>
    <p:sldId id="256" r:id="rId4"/>
    <p:sldId id="265" r:id="rId5"/>
    <p:sldId id="257" r:id="rId6"/>
    <p:sldId id="260" r:id="rId7"/>
    <p:sldId id="261" r:id="rId8"/>
    <p:sldId id="262" r:id="rId9"/>
    <p:sldId id="266" r:id="rId10"/>
    <p:sldId id="276" r:id="rId11"/>
    <p:sldId id="263" r:id="rId12"/>
    <p:sldId id="258" r:id="rId13"/>
    <p:sldId id="259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E48F1-B76F-415D-9E33-6C035A7BA08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06D0A-0019-4417-AC1C-C323AAA4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4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409CF-8DA3-4700-80F5-83526D0154C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A1308-957F-4668-839C-A2EF3155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5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1308-957F-4668-839C-A2EF31550D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0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9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4DF6-AC50-4EDA-9207-55CB116F3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12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AC606-894D-4985-9F41-6AC1230EE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81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AE5B3-2B5A-412D-83FD-10B9D6FCD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63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DB1BE-9829-4582-91C7-81136B891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46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28566-33B4-4C0D-9B83-D84B96ADC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19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9A67B-3C5D-4510-BED4-1BEF7F0F3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997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4791F-FD51-4BC6-BFC4-2A820C7DA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151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96637-FF77-4BEB-A553-A68AA2617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94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6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516DB-CC37-4BBC-8358-D72BC5A73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434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6EB0B-606B-4F2B-AB07-DF47F21ED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613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2266D-CB6A-46F6-BE28-44B290E4D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753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94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7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7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4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9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09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8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01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1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5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6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8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单击此处编辑母版文本样式</a:t>
            </a:r>
          </a:p>
          <a:p>
            <a:pPr lvl="1"/>
            <a:r>
              <a:rPr lang="en-US" altLang="en-US"/>
              <a:t>第二级</a:t>
            </a:r>
          </a:p>
          <a:p>
            <a:pPr lvl="2"/>
            <a:r>
              <a:rPr lang="en-US" altLang="en-US"/>
              <a:t>第三级</a:t>
            </a:r>
          </a:p>
          <a:p>
            <a:pPr lvl="3"/>
            <a:r>
              <a:rPr lang="en-US" altLang="en-US"/>
              <a:t>第四级</a:t>
            </a:r>
          </a:p>
          <a:p>
            <a:pPr lvl="4"/>
            <a:r>
              <a:rPr lang="en-US" altLang="en-US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E0D161-9E00-4F2F-B798-7EE1E197F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54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30482-347F-4099-8012-1EB19D10369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D4A5-F01E-4D7F-91A3-B08CE12B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3997" y="2586608"/>
            <a:ext cx="8073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Adobe Garamond Pro Bold" panose="02020702060506020403" pitchFamily="18" charset="0"/>
              </a:rPr>
              <a:t>Internet Services &amp; Web Technologies</a:t>
            </a:r>
          </a:p>
        </p:txBody>
      </p:sp>
    </p:spTree>
    <p:extLst>
      <p:ext uri="{BB962C8B-B14F-4D97-AF65-F5344CB8AC3E}">
        <p14:creationId xmlns:p14="http://schemas.microsoft.com/office/powerpoint/2010/main" val="384484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94" y="1389986"/>
            <a:ext cx="11413958" cy="5966163"/>
          </a:xfrm>
        </p:spPr>
        <p:txBody>
          <a:bodyPr/>
          <a:lstStyle/>
          <a:p>
            <a:r>
              <a:rPr lang="en-US" b="1" dirty="0"/>
              <a:t>HTML</a:t>
            </a:r>
            <a:r>
              <a:rPr lang="en-US" dirty="0"/>
              <a:t> = The basic code of web pages. </a:t>
            </a:r>
          </a:p>
          <a:p>
            <a:pPr algn="just"/>
            <a:r>
              <a:rPr lang="en-US" b="1" dirty="0"/>
              <a:t>HTTP</a:t>
            </a:r>
            <a:r>
              <a:rPr lang="en-US" dirty="0"/>
              <a:t>=  </a:t>
            </a:r>
            <a:r>
              <a:rPr lang="en-US" b="1" dirty="0"/>
              <a:t>H</a:t>
            </a:r>
            <a:r>
              <a:rPr lang="en-US" dirty="0"/>
              <a:t>yper-</a:t>
            </a:r>
            <a:r>
              <a:rPr lang="en-US" b="1" dirty="0"/>
              <a:t>T</a:t>
            </a:r>
            <a:r>
              <a:rPr lang="en-US" dirty="0"/>
              <a:t>ext </a:t>
            </a:r>
            <a:r>
              <a:rPr lang="en-US" b="1" dirty="0"/>
              <a:t>T</a:t>
            </a:r>
            <a:r>
              <a:rPr lang="en-US" dirty="0"/>
              <a:t>ransfer </a:t>
            </a:r>
            <a:r>
              <a:rPr lang="en-US" b="1" dirty="0"/>
              <a:t>P</a:t>
            </a:r>
            <a:r>
              <a:rPr lang="en-US" dirty="0"/>
              <a:t>rotocol</a:t>
            </a:r>
          </a:p>
          <a:p>
            <a:pPr marL="449263" algn="just"/>
            <a:r>
              <a:rPr lang="en-US" dirty="0"/>
              <a:t>A protocol is a set of rules. HTTP is the rules for transferring files over the web.</a:t>
            </a:r>
          </a:p>
          <a:p>
            <a:pPr algn="just"/>
            <a:r>
              <a:rPr lang="en-US" b="1" dirty="0"/>
              <a:t>URL</a:t>
            </a:r>
            <a:r>
              <a:rPr lang="en-US" dirty="0"/>
              <a:t>= Uniform Resource Locator, the address of a web page. 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Parts of A URL</a:t>
            </a:r>
          </a:p>
          <a:p>
            <a:pPr marL="0" indent="0" algn="ctr">
              <a:buNone/>
            </a:pPr>
            <a:r>
              <a:rPr lang="en-US" sz="2500" b="1" u="sng" dirty="0"/>
              <a:t>http://mybusiness.com/catalog/shoes/nike.htm</a:t>
            </a:r>
          </a:p>
          <a:p>
            <a:r>
              <a:rPr lang="en-US" sz="2500" b="1" dirty="0"/>
              <a:t>http:// </a:t>
            </a:r>
            <a:r>
              <a:rPr lang="en-US" sz="2500" b="1" i="1" dirty="0"/>
              <a:t>(protocol) </a:t>
            </a:r>
          </a:p>
          <a:p>
            <a:r>
              <a:rPr lang="en-US" sz="2500" b="1" dirty="0"/>
              <a:t>mybusiness.com  </a:t>
            </a:r>
            <a:r>
              <a:rPr lang="en-US" sz="2500" b="1" i="1" dirty="0"/>
              <a:t>the website domain name </a:t>
            </a:r>
          </a:p>
          <a:p>
            <a:r>
              <a:rPr lang="en-US" sz="2500" b="1" dirty="0"/>
              <a:t>/catalog/shoes   </a:t>
            </a:r>
            <a:r>
              <a:rPr lang="en-US" sz="2500" b="1" i="1" dirty="0"/>
              <a:t>folders of the website </a:t>
            </a:r>
          </a:p>
          <a:p>
            <a:r>
              <a:rPr lang="en-US" sz="2500" b="1" dirty="0"/>
              <a:t>/nike.htm  </a:t>
            </a:r>
            <a:r>
              <a:rPr lang="en-US" sz="2500" b="1" i="1" dirty="0"/>
              <a:t>filename of web page</a:t>
            </a:r>
          </a:p>
          <a:p>
            <a:endParaRPr lang="en-US" sz="2500" b="1" i="1" dirty="0"/>
          </a:p>
          <a:p>
            <a:endParaRPr lang="en-US" sz="2500" b="1" i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530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51734" y="0"/>
            <a:ext cx="8610600" cy="1293028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to Summarize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79" y="1588168"/>
            <a:ext cx="10820400" cy="551369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A web page  is a document written in HTML format and saved on a web server. </a:t>
            </a:r>
          </a:p>
          <a:p>
            <a:pPr>
              <a:lnSpc>
                <a:spcPct val="200000"/>
              </a:lnSpc>
            </a:pPr>
            <a:r>
              <a:rPr lang="en-US" b="1" dirty="0"/>
              <a:t>HTML documents use HTTP protocol to transfer the files. </a:t>
            </a:r>
          </a:p>
          <a:p>
            <a:pPr>
              <a:lnSpc>
                <a:spcPct val="200000"/>
              </a:lnSpc>
            </a:pPr>
            <a:r>
              <a:rPr lang="en-US" b="1" dirty="0"/>
              <a:t>Web browser must be used to view a web page, because browsers display HTML formatted documents and use HTTP protocol. </a:t>
            </a:r>
          </a:p>
        </p:txBody>
      </p:sp>
    </p:spTree>
    <p:extLst>
      <p:ext uri="{BB962C8B-B14F-4D97-AF65-F5344CB8AC3E}">
        <p14:creationId xmlns:p14="http://schemas.microsoft.com/office/powerpoint/2010/main" val="56063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706" y="0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Search Engines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011" y="1293028"/>
            <a:ext cx="1017069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/>
              <a:t> A program that searches the World Wide Web for information on a term, keyword, or phrase and provides a list of possible websites. The term is often used to specifically describe systems like Google, Bing, and Yahoo that enable users to search for documents on the World Wide Web</a:t>
            </a:r>
            <a:r>
              <a:rPr lang="en-US" sz="1400" dirty="0"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711" t="48158" r="16974" b="31842"/>
          <a:stretch/>
        </p:blipFill>
        <p:spPr>
          <a:xfrm>
            <a:off x="713873" y="4206894"/>
            <a:ext cx="6031833" cy="2438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422" t="41421" r="31052" b="21316"/>
          <a:stretch/>
        </p:blipFill>
        <p:spPr>
          <a:xfrm>
            <a:off x="7074567" y="3513469"/>
            <a:ext cx="3866149" cy="317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6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" y="0"/>
            <a:ext cx="12194544" cy="685609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566064" y="838686"/>
            <a:ext cx="5968842" cy="604360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Advantages of the Internet:</a:t>
            </a:r>
          </a:p>
        </p:txBody>
      </p:sp>
    </p:spTree>
    <p:extLst>
      <p:ext uri="{BB962C8B-B14F-4D97-AF65-F5344CB8AC3E}">
        <p14:creationId xmlns:p14="http://schemas.microsoft.com/office/powerpoint/2010/main" val="23069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746885" y="360048"/>
            <a:ext cx="8698230" cy="822960"/>
          </a:xfrm>
        </p:spPr>
        <p:txBody>
          <a:bodyPr vert="horz" lIns="0" tIns="0" rIns="0" bIns="0" rtlCol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sz="3100" b="1" dirty="0">
                <a:latin typeface="Verdana" panose="020B0604030504040204" pitchFamily="34" charset="0"/>
                <a:ea typeface="+mn-ea"/>
                <a:cs typeface="+mn-cs"/>
              </a:rPr>
              <a:t>E-mail:</a:t>
            </a:r>
            <a:endParaRPr lang="en-US" sz="1350" dirty="0">
              <a:latin typeface="Arial" panose="020B060402020202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97422" y="1795790"/>
            <a:ext cx="7175183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2160" b="1" dirty="0">
                <a:latin typeface="Verdana" panose="020B0604030504040204" pitchFamily="34" charset="0"/>
              </a:rPr>
              <a:t>Send and receive instant electronic messages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2901139"/>
            <a:ext cx="2514600" cy="307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1" y="2901139"/>
            <a:ext cx="3409950" cy="35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4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746885" y="274320"/>
            <a:ext cx="8698230" cy="822960"/>
          </a:xfrm>
        </p:spPr>
        <p:txBody>
          <a:bodyPr vert="horz" lIns="0" tIns="0" rIns="0" bIns="0" rtlCol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sz="3100" b="1" dirty="0">
                <a:latin typeface="Verdana" panose="020B0604030504040204" pitchFamily="34" charset="0"/>
                <a:ea typeface="+mn-ea"/>
                <a:cs typeface="+mn-cs"/>
              </a:rPr>
              <a:t>Access Information: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1904048" y="1331595"/>
            <a:ext cx="8698230" cy="768668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latin typeface="Verdana" panose="020B0604030504040204" pitchFamily="34" charset="0"/>
              </a:rPr>
              <a:t>The Internet is a virtual treasure of information.</a:t>
            </a:r>
            <a:r>
              <a:rPr lang="en-US" sz="144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77" y="2273209"/>
            <a:ext cx="5801559" cy="387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559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746885" y="274320"/>
            <a:ext cx="8698230" cy="822960"/>
          </a:xfrm>
        </p:spPr>
        <p:txBody>
          <a:bodyPr vert="horz" lIns="0" tIns="0" rIns="0" bIns="0" rtlCol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sz="4320" b="1" dirty="0">
                <a:latin typeface="Verdana" panose="020B0604030504040204" pitchFamily="34" charset="0"/>
              </a:rPr>
              <a:t>Shopping: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746885" y="1645920"/>
            <a:ext cx="8698230" cy="4937760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150" dirty="0">
                <a:latin typeface="Verdana" panose="020B0604030504040204" pitchFamily="34" charset="0"/>
              </a:rPr>
              <a:t>You do not need to leave your house</a:t>
            </a:r>
            <a:r>
              <a:rPr lang="en-US" sz="144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43" y="2444593"/>
            <a:ext cx="5169695" cy="3741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891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746885" y="274320"/>
            <a:ext cx="8698230" cy="822960"/>
          </a:xfrm>
        </p:spPr>
        <p:txBody>
          <a:bodyPr vert="horz" lIns="0" tIns="0" rIns="0" bIns="0" rtlCol="0" anchor="t">
            <a:normAutofit/>
          </a:bodyPr>
          <a:lstStyle/>
          <a:p>
            <a:pPr algn="l">
              <a:lnSpc>
                <a:spcPct val="95000"/>
              </a:lnSpc>
            </a:pPr>
            <a:r>
              <a:rPr lang="en-US" sz="4320" b="1" dirty="0">
                <a:latin typeface="Verdana" panose="020B0604030504040204" pitchFamily="34" charset="0"/>
              </a:rPr>
              <a:t>Online Chat: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1746885" y="1645920"/>
            <a:ext cx="8698230" cy="4937760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150" dirty="0">
                <a:latin typeface="Verdana" panose="020B0604030504040204" pitchFamily="34" charset="0"/>
              </a:rPr>
              <a:t>There are many ‘chat rooms’ on the web.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88" y="2773204"/>
            <a:ext cx="5095400" cy="3457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028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746885" y="274320"/>
            <a:ext cx="8698230" cy="822960"/>
          </a:xfrm>
        </p:spPr>
        <p:txBody>
          <a:bodyPr vert="horz" lIns="0" tIns="0" rIns="0" bIns="0" rtlCol="0" anchor="t">
            <a:normAutofit/>
          </a:bodyPr>
          <a:lstStyle/>
          <a:p>
            <a:pPr algn="l">
              <a:lnSpc>
                <a:spcPct val="95000"/>
              </a:lnSpc>
            </a:pPr>
            <a:r>
              <a:rPr lang="en-US" sz="4320" b="1" dirty="0">
                <a:latin typeface="Verdana" panose="020B0604030504040204" pitchFamily="34" charset="0"/>
              </a:rPr>
              <a:t>Downloading Software:</a:t>
            </a:r>
            <a:r>
              <a:rPr lang="en-US" sz="135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746885" y="1645920"/>
            <a:ext cx="8698230" cy="4937760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610" dirty="0">
                <a:latin typeface="Verdana" panose="020B0604030504040204" pitchFamily="34" charset="0"/>
              </a:rPr>
              <a:t>This is one of the most happening and fun things to do via the Internet.</a:t>
            </a:r>
            <a:r>
              <a:rPr lang="en-US" sz="144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33" y="2884647"/>
            <a:ext cx="4873942" cy="334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705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829753" y="2353152"/>
            <a:ext cx="8611077" cy="4217670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5760" b="1" dirty="0">
                <a:solidFill>
                  <a:schemeClr val="bg1"/>
                </a:solidFill>
                <a:latin typeface="Verdana" panose="020B0604030504040204" pitchFamily="34" charset="0"/>
              </a:rPr>
              <a:t>Disadvantages of the Internet:</a:t>
            </a:r>
          </a:p>
        </p:txBody>
      </p:sp>
    </p:spTree>
    <p:extLst>
      <p:ext uri="{BB962C8B-B14F-4D97-AF65-F5344CB8AC3E}">
        <p14:creationId xmlns:p14="http://schemas.microsoft.com/office/powerpoint/2010/main" val="2369063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221" y="876667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What is the Internet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1915133"/>
            <a:ext cx="4162425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53" y="3896333"/>
            <a:ext cx="571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032511" y="804385"/>
            <a:ext cx="8698230" cy="822960"/>
          </a:xfrm>
        </p:spPr>
        <p:txBody>
          <a:bodyPr vert="horz" lIns="0" tIns="0" rIns="0" bIns="0" rtlCol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sz="3150" b="1" dirty="0">
                <a:latin typeface="Verdana" panose="020B0604030504040204" pitchFamily="34" charset="0"/>
              </a:rPr>
              <a:t>▪ Personal Information:</a:t>
            </a:r>
            <a:r>
              <a:rPr lang="en-US" sz="315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032511" y="2311717"/>
            <a:ext cx="9371646" cy="4217670"/>
          </a:xfrm>
        </p:spPr>
        <p:txBody>
          <a:bodyPr vert="horz" lIns="0" tIns="0" rIns="0" bIns="0" rtlCol="0">
            <a:normAutofit/>
          </a:bodyPr>
          <a:lstStyle/>
          <a:p>
            <a:pPr marL="411480" lvl="1" indent="-30861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330" dirty="0">
                <a:latin typeface="Verdana" panose="020B0604030504040204" pitchFamily="34" charset="0"/>
              </a:rPr>
              <a:t>Your personal information can be accessed by other people.</a:t>
            </a:r>
            <a:r>
              <a:rPr lang="en-US" sz="2880" dirty="0">
                <a:latin typeface="Verdana" panose="020B0604030504040204" pitchFamily="34" charset="0"/>
              </a:rPr>
              <a:t> </a:t>
            </a:r>
            <a:endParaRPr lang="en-US" sz="243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latin typeface="Arial" panose="020B0604020202020204" pitchFamily="34" charset="0"/>
              </a:rPr>
              <a:t> </a:t>
            </a:r>
            <a:endParaRPr lang="en-US" sz="2430" dirty="0">
              <a:latin typeface="Arial" panose="020B0604020202020204" pitchFamily="34" charset="0"/>
            </a:endParaRPr>
          </a:p>
          <a:p>
            <a:pPr marL="411480" lvl="1" indent="-30861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330" dirty="0">
                <a:latin typeface="Verdana" panose="020B0604030504040204" pitchFamily="34" charset="0"/>
              </a:rPr>
              <a:t>Your credit card information can also be ‘stolen’.</a:t>
            </a:r>
          </a:p>
        </p:txBody>
      </p:sp>
    </p:spTree>
    <p:extLst>
      <p:ext uri="{BB962C8B-B14F-4D97-AF65-F5344CB8AC3E}">
        <p14:creationId xmlns:p14="http://schemas.microsoft.com/office/powerpoint/2010/main" val="157124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989648" y="802957"/>
            <a:ext cx="8698230" cy="822960"/>
          </a:xfrm>
        </p:spPr>
        <p:txBody>
          <a:bodyPr vert="horz" lIns="0" tIns="0" rIns="0" bIns="0" rtlCol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sz="3150" b="1" dirty="0">
                <a:latin typeface="Verdana" panose="020B0604030504040204" pitchFamily="34" charset="0"/>
              </a:rPr>
              <a:t>▪ Spamming:</a:t>
            </a:r>
            <a:r>
              <a:rPr lang="en-US" sz="1440" dirty="0"/>
              <a:t>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1746885" y="2460308"/>
            <a:ext cx="8698230" cy="1740218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330" dirty="0">
                <a:latin typeface="Verdana" panose="020B0604030504040204" pitchFamily="34" charset="0"/>
              </a:rPr>
              <a:t>This refers to sending unsolicited e-mails in bulk, which serve no purpose</a:t>
            </a:r>
          </a:p>
        </p:txBody>
      </p:sp>
    </p:spTree>
    <p:extLst>
      <p:ext uri="{BB962C8B-B14F-4D97-AF65-F5344CB8AC3E}">
        <p14:creationId xmlns:p14="http://schemas.microsoft.com/office/powerpoint/2010/main" val="13787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660" y="-137160"/>
            <a:ext cx="8610600" cy="1293028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Terms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318" y="1267324"/>
            <a:ext cx="11132820" cy="574307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Internet</a:t>
            </a:r>
            <a:r>
              <a:rPr lang="en-US" dirty="0"/>
              <a:t>= </a:t>
            </a:r>
            <a:r>
              <a:rPr lang="en-US" b="1" dirty="0">
                <a:solidFill>
                  <a:srgbClr val="C00000"/>
                </a:solidFill>
              </a:rPr>
              <a:t>Inter</a:t>
            </a:r>
            <a:r>
              <a:rPr lang="en-US" dirty="0"/>
              <a:t>-connected </a:t>
            </a:r>
            <a:r>
              <a:rPr lang="en-US" b="1" dirty="0">
                <a:solidFill>
                  <a:srgbClr val="C00000"/>
                </a:solidFill>
              </a:rPr>
              <a:t>Ne</a:t>
            </a:r>
            <a:r>
              <a:rPr lang="en-US" dirty="0"/>
              <a:t>tworks</a:t>
            </a:r>
          </a:p>
          <a:p>
            <a:pPr marL="446088" algn="just">
              <a:lnSpc>
                <a:spcPct val="110000"/>
              </a:lnSpc>
            </a:pPr>
            <a:r>
              <a:rPr lang="en-US" dirty="0"/>
              <a:t>The term “internet” refers to the </a:t>
            </a:r>
            <a:r>
              <a:rPr lang="en-US" b="1" u="sng" dirty="0"/>
              <a:t>Hardware</a:t>
            </a:r>
            <a:r>
              <a:rPr lang="en-US" dirty="0"/>
              <a:t> (cables, fiber, computers. phone lines routers ,etc. It’s a network for computers. It connects computers all over the world. 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Web Browser</a:t>
            </a:r>
            <a:r>
              <a:rPr lang="en-US" dirty="0"/>
              <a:t>= The </a:t>
            </a:r>
            <a:r>
              <a:rPr lang="en-US" b="1" u="sng" dirty="0"/>
              <a:t>software</a:t>
            </a:r>
            <a:r>
              <a:rPr lang="en-US" dirty="0"/>
              <a:t> used to view web pages </a:t>
            </a:r>
          </a:p>
          <a:p>
            <a:pPr marL="446088" algn="just">
              <a:lnSpc>
                <a:spcPct val="110000"/>
              </a:lnSpc>
            </a:pPr>
            <a:r>
              <a:rPr lang="en-US" dirty="0"/>
              <a:t>  Microsoft Internet Explorer</a:t>
            </a:r>
          </a:p>
          <a:p>
            <a:pPr marL="446088" algn="just">
              <a:lnSpc>
                <a:spcPct val="110000"/>
              </a:lnSpc>
            </a:pPr>
            <a:r>
              <a:rPr lang="en-US" dirty="0"/>
              <a:t>  Mozilla Firefox</a:t>
            </a:r>
          </a:p>
          <a:p>
            <a:pPr marL="446088" algn="just">
              <a:lnSpc>
                <a:spcPct val="110000"/>
              </a:lnSpc>
            </a:pPr>
            <a:r>
              <a:rPr lang="en-US" dirty="0"/>
              <a:t>  Google Chrome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Web Page</a:t>
            </a:r>
            <a:r>
              <a:rPr lang="en-US" dirty="0"/>
              <a:t>= A single screen of data.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Website</a:t>
            </a:r>
            <a:r>
              <a:rPr lang="en-US" dirty="0"/>
              <a:t>=  All related web pages for an organization or individual.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Home Page</a:t>
            </a:r>
            <a:r>
              <a:rPr lang="en-US" dirty="0"/>
              <a:t>= First page of a website (the filename is usually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index.htm</a:t>
            </a:r>
            <a:r>
              <a:rPr lang="en-US" dirty="0"/>
              <a:t>)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Web Server</a:t>
            </a:r>
            <a:r>
              <a:rPr lang="en-US" dirty="0"/>
              <a:t>= A web server is a specific type of computer where web pages are stored and made available for public viewing. </a:t>
            </a:r>
          </a:p>
          <a:p>
            <a:pPr marL="446088" algn="just"/>
            <a:endParaRPr lang="en-US" dirty="0"/>
          </a:p>
          <a:p>
            <a:pPr marL="217488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5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43" y="-12833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Web Page &amp;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27" r="1710" b="7842"/>
          <a:stretch/>
        </p:blipFill>
        <p:spPr>
          <a:xfrm>
            <a:off x="685800" y="994611"/>
            <a:ext cx="10439585" cy="58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3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2" t="7737" r="20263" b="9106"/>
          <a:stretch/>
        </p:blipFill>
        <p:spPr>
          <a:xfrm>
            <a:off x="1231233" y="740875"/>
            <a:ext cx="9613232" cy="61171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6267" y="-224590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Home Page </a:t>
            </a:r>
          </a:p>
        </p:txBody>
      </p:sp>
      <p:sp>
        <p:nvSpPr>
          <p:cNvPr id="6" name="Oval 5"/>
          <p:cNvSpPr/>
          <p:nvPr/>
        </p:nvSpPr>
        <p:spPr>
          <a:xfrm>
            <a:off x="2157668" y="2598821"/>
            <a:ext cx="778038" cy="5775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8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316" r="52895" b="47210"/>
          <a:stretch/>
        </p:blipFill>
        <p:spPr>
          <a:xfrm>
            <a:off x="5935579" y="1379621"/>
            <a:ext cx="6047874" cy="535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079" t="12790" r="14079" b="15421"/>
          <a:stretch/>
        </p:blipFill>
        <p:spPr>
          <a:xfrm>
            <a:off x="208546" y="1379621"/>
            <a:ext cx="5550569" cy="5358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64221" y="152736"/>
            <a:ext cx="310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all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Web Server</a:t>
            </a:r>
          </a:p>
        </p:txBody>
      </p:sp>
    </p:spTree>
    <p:extLst>
      <p:ext uri="{BB962C8B-B14F-4D97-AF65-F5344CB8AC3E}">
        <p14:creationId xmlns:p14="http://schemas.microsoft.com/office/powerpoint/2010/main" val="23847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884" y="363320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Internet Providers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1053" y="1236384"/>
            <a:ext cx="11117179" cy="169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You need an Internet Service Provider (ISP) to connect to the Internet. You will not be able to connect to the Internet without it. Local companies like Bell Sympatico, </a:t>
            </a:r>
            <a:r>
              <a:rPr lang="en-US" sz="2400" dirty="0" err="1">
                <a:latin typeface="Calibri" panose="020F0502020204030204" pitchFamily="34" charset="0"/>
              </a:rPr>
              <a:t>Cogeco</a:t>
            </a:r>
            <a:r>
              <a:rPr lang="en-US" sz="2400" dirty="0">
                <a:latin typeface="Calibri" panose="020F0502020204030204" pitchFamily="34" charset="0"/>
              </a:rPr>
              <a:t>, and Rogers Internet supply this service.  This is how to connect to the Internet.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316" t="33842" r="18684" b="23631"/>
          <a:stretch/>
        </p:blipFill>
        <p:spPr>
          <a:xfrm>
            <a:off x="1491915" y="3283715"/>
            <a:ext cx="8534399" cy="358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8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36432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IP Addresses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85851" y="1657351"/>
            <a:ext cx="8215312" cy="3790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/>
              <a:t>IP Addresses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/>
              <a:t>A number that uniquely identifies each computer or device on a network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/>
              <a:t>A series of four numbers separated by a period or dot</a:t>
            </a:r>
          </a:p>
          <a:p>
            <a:pPr lvl="2" algn="just">
              <a:lnSpc>
                <a:spcPct val="150000"/>
              </a:lnSpc>
            </a:pPr>
            <a:r>
              <a:rPr lang="en-US" sz="2400" dirty="0"/>
              <a:t>167.68.24.104</a:t>
            </a:r>
          </a:p>
          <a:p>
            <a:pPr lvl="2" algn="just">
              <a:lnSpc>
                <a:spcPct val="150000"/>
              </a:lnSpc>
            </a:pPr>
            <a:r>
              <a:rPr lang="en-US" sz="2400" dirty="0"/>
              <a:t>Static IP addresses seldom change</a:t>
            </a:r>
          </a:p>
          <a:p>
            <a:pPr lvl="2" algn="just">
              <a:lnSpc>
                <a:spcPct val="150000"/>
              </a:lnSpc>
            </a:pPr>
            <a:r>
              <a:rPr lang="en-US" sz="2400" dirty="0"/>
              <a:t>Dynamic IP addresses are temporary</a:t>
            </a:r>
          </a:p>
          <a:p>
            <a:pPr algn="just"/>
            <a:endParaRPr lang="en-US" sz="2800" dirty="0"/>
          </a:p>
          <a:p>
            <a:pPr algn="just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700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22884" y="134714"/>
            <a:ext cx="8610600" cy="722530"/>
          </a:xfrm>
        </p:spPr>
        <p:txBody>
          <a:bodyPr/>
          <a:lstStyle/>
          <a:p>
            <a:r>
              <a:rPr lang="en-US" b="1" cap="none" dirty="0">
                <a:solidFill>
                  <a:schemeClr val="accent5">
                    <a:lumMod val="75000"/>
                  </a:schemeClr>
                </a:solidFill>
              </a:rPr>
              <a:t>Domain Name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131" y="922421"/>
            <a:ext cx="10820400" cy="606391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Every document on the web has an address which is called the </a:t>
            </a:r>
            <a:r>
              <a:rPr lang="en-US" b="1" dirty="0"/>
              <a:t>URL (Uniform Resource Locator). </a:t>
            </a:r>
            <a:r>
              <a:rPr lang="en-US" dirty="0"/>
              <a:t>Each URL has several parts: </a:t>
            </a:r>
            <a:r>
              <a:rPr lang="en-US" b="1" dirty="0"/>
              <a:t>the protocol</a:t>
            </a:r>
            <a:r>
              <a:rPr lang="en-US" dirty="0"/>
              <a:t>, the </a:t>
            </a:r>
            <a:r>
              <a:rPr lang="en-US" b="1" dirty="0"/>
              <a:t>host name </a:t>
            </a:r>
            <a:r>
              <a:rPr lang="en-US" dirty="0"/>
              <a:t>and </a:t>
            </a:r>
            <a:r>
              <a:rPr lang="en-US" b="1" dirty="0"/>
              <a:t>domain name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</a:t>
            </a:r>
            <a:r>
              <a:rPr lang="en-US" b="1" dirty="0"/>
              <a:t>URL</a:t>
            </a:r>
            <a:r>
              <a:rPr lang="en-US" dirty="0"/>
              <a:t> to locate GOOGLE is  http://www.google.com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http:// </a:t>
            </a:r>
            <a:r>
              <a:rPr lang="en-US" dirty="0"/>
              <a:t>and </a:t>
            </a:r>
            <a:r>
              <a:rPr lang="en-US" b="1" dirty="0"/>
              <a:t>https:// hypertext transfer protocol </a:t>
            </a:r>
            <a:r>
              <a:rPr lang="en-US" dirty="0"/>
              <a:t>identifies the document as a web page. It is the standard used to connect, communicate and transfer data on the Web.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www </a:t>
            </a:r>
            <a:r>
              <a:rPr lang="en-US" dirty="0"/>
              <a:t>document on the World Wide Web. Not all web sites require this.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.google </a:t>
            </a:r>
            <a:r>
              <a:rPr lang="en-US" dirty="0"/>
              <a:t>host name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.com </a:t>
            </a:r>
            <a:r>
              <a:rPr lang="en-US" dirty="0"/>
              <a:t>domain name that identifies category of the page. Other typical domain names include:  </a:t>
            </a:r>
            <a:r>
              <a:rPr lang="en-US" b="1" dirty="0" err="1"/>
              <a:t>gov</a:t>
            </a:r>
            <a:r>
              <a:rPr lang="en-US" b="1" dirty="0"/>
              <a:t> </a:t>
            </a:r>
            <a:r>
              <a:rPr lang="en-US" dirty="0"/>
              <a:t>- Government agencies; </a:t>
            </a:r>
            <a:r>
              <a:rPr lang="en-US" b="1" dirty="0" err="1"/>
              <a:t>edu</a:t>
            </a:r>
            <a:r>
              <a:rPr lang="en-US" b="1" dirty="0"/>
              <a:t> </a:t>
            </a:r>
            <a:r>
              <a:rPr lang="en-US" dirty="0"/>
              <a:t>- Educational institutions;  </a:t>
            </a:r>
            <a:r>
              <a:rPr lang="en-US" b="1" dirty="0"/>
              <a:t>org </a:t>
            </a:r>
            <a:r>
              <a:rPr lang="en-US" dirty="0"/>
              <a:t>- Organizations (nonprofit);  </a:t>
            </a:r>
            <a:r>
              <a:rPr lang="en-US" b="1" dirty="0"/>
              <a:t>mil </a:t>
            </a:r>
            <a:r>
              <a:rPr lang="en-US" dirty="0"/>
              <a:t>– Military;  </a:t>
            </a:r>
            <a:r>
              <a:rPr lang="en-US" b="1" dirty="0"/>
              <a:t>com </a:t>
            </a:r>
            <a:r>
              <a:rPr lang="en-US" dirty="0"/>
              <a:t>- commercial business;  </a:t>
            </a:r>
            <a:r>
              <a:rPr lang="en-US" b="1" dirty="0"/>
              <a:t>net </a:t>
            </a:r>
            <a:r>
              <a:rPr lang="en-US" dirty="0"/>
              <a:t>– Network Organizations;  </a:t>
            </a:r>
            <a:r>
              <a:rPr lang="en-US" b="1" dirty="0"/>
              <a:t>ca </a:t>
            </a:r>
            <a:r>
              <a:rPr lang="en-US" dirty="0"/>
              <a:t>– Canada, etc.. </a:t>
            </a:r>
          </a:p>
        </p:txBody>
      </p:sp>
    </p:spTree>
    <p:extLst>
      <p:ext uri="{BB962C8B-B14F-4D97-AF65-F5344CB8AC3E}">
        <p14:creationId xmlns:p14="http://schemas.microsoft.com/office/powerpoint/2010/main" val="2403529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education-ppt-template-039</Template>
  <TotalTime>274</TotalTime>
  <Words>704</Words>
  <Application>Microsoft Office PowerPoint</Application>
  <PresentationFormat>شاشة عريضة</PresentationFormat>
  <Paragraphs>69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Adobe Garamond Pro Bold</vt:lpstr>
      <vt:lpstr>Arial</vt:lpstr>
      <vt:lpstr>Calibri</vt:lpstr>
      <vt:lpstr>Calibri Light</vt:lpstr>
      <vt:lpstr>Times New Roman</vt:lpstr>
      <vt:lpstr>Verdana</vt:lpstr>
      <vt:lpstr>Wingdings</vt:lpstr>
      <vt:lpstr>Office 主题​​</vt:lpstr>
      <vt:lpstr>默认设计模板_2</vt:lpstr>
      <vt:lpstr>نسق Office</vt:lpstr>
      <vt:lpstr>عرض تقديمي في PowerPoint</vt:lpstr>
      <vt:lpstr>What is the Internet </vt:lpstr>
      <vt:lpstr>Terms to know</vt:lpstr>
      <vt:lpstr>Web Page &amp; WEBSITE</vt:lpstr>
      <vt:lpstr>عرض تقديمي في PowerPoint</vt:lpstr>
      <vt:lpstr>عرض تقديمي في PowerPoint</vt:lpstr>
      <vt:lpstr>Internet Providers  </vt:lpstr>
      <vt:lpstr>IP Addresses </vt:lpstr>
      <vt:lpstr>Domain Name</vt:lpstr>
      <vt:lpstr>عرض تقديمي في PowerPoint</vt:lpstr>
      <vt:lpstr>to Summarize </vt:lpstr>
      <vt:lpstr>Search Engines</vt:lpstr>
      <vt:lpstr>عرض تقديمي في PowerPoint</vt:lpstr>
      <vt:lpstr>E-mail:</vt:lpstr>
      <vt:lpstr>Access Information: </vt:lpstr>
      <vt:lpstr>Shopping:</vt:lpstr>
      <vt:lpstr>Online Chat:</vt:lpstr>
      <vt:lpstr>Downloading Software: </vt:lpstr>
      <vt:lpstr>عرض تقديمي في PowerPoint</vt:lpstr>
      <vt:lpstr>▪ Personal Information: </vt:lpstr>
      <vt:lpstr>▪ Spamming: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Raghdah Alradhy</dc:creator>
  <cp:lastModifiedBy>ebo mo</cp:lastModifiedBy>
  <cp:revision>123</cp:revision>
  <cp:lastPrinted>2016-03-11T20:28:59Z</cp:lastPrinted>
  <dcterms:created xsi:type="dcterms:W3CDTF">2015-01-03T11:35:09Z</dcterms:created>
  <dcterms:modified xsi:type="dcterms:W3CDTF">2022-04-11T18:51:11Z</dcterms:modified>
</cp:coreProperties>
</file>