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16" r:id="rId2"/>
    <p:sldId id="417" r:id="rId3"/>
    <p:sldId id="418" r:id="rId4"/>
    <p:sldId id="449" r:id="rId5"/>
    <p:sldId id="348" r:id="rId6"/>
    <p:sldId id="415" r:id="rId7"/>
    <p:sldId id="422" r:id="rId8"/>
    <p:sldId id="427" r:id="rId9"/>
    <p:sldId id="410" r:id="rId10"/>
    <p:sldId id="429" r:id="rId11"/>
    <p:sldId id="428" r:id="rId12"/>
    <p:sldId id="409" r:id="rId13"/>
    <p:sldId id="269" r:id="rId14"/>
    <p:sldId id="430" r:id="rId15"/>
    <p:sldId id="431" r:id="rId16"/>
    <p:sldId id="272" r:id="rId17"/>
    <p:sldId id="433" r:id="rId18"/>
    <p:sldId id="434" r:id="rId19"/>
    <p:sldId id="274" r:id="rId20"/>
    <p:sldId id="435" r:id="rId21"/>
    <p:sldId id="436" r:id="rId22"/>
    <p:sldId id="412" r:id="rId23"/>
    <p:sldId id="438" r:id="rId24"/>
    <p:sldId id="439" r:id="rId25"/>
    <p:sldId id="441" r:id="rId26"/>
    <p:sldId id="443" r:id="rId27"/>
    <p:sldId id="442" r:id="rId28"/>
    <p:sldId id="411" r:id="rId29"/>
    <p:sldId id="287" r:id="rId30"/>
    <p:sldId id="447" r:id="rId31"/>
    <p:sldId id="407" r:id="rId32"/>
    <p:sldId id="408" r:id="rId33"/>
    <p:sldId id="402" r:id="rId34"/>
    <p:sldId id="403" r:id="rId35"/>
    <p:sldId id="404" r:id="rId36"/>
    <p:sldId id="405" r:id="rId37"/>
    <p:sldId id="406" r:id="rId38"/>
    <p:sldId id="413" r:id="rId39"/>
    <p:sldId id="26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88668" autoAdjust="0"/>
  </p:normalViewPr>
  <p:slideViewPr>
    <p:cSldViewPr>
      <p:cViewPr varScale="1">
        <p:scale>
          <a:sx n="112" d="100"/>
          <a:sy n="112" d="100"/>
        </p:scale>
        <p:origin x="1392" y="176"/>
      </p:cViewPr>
      <p:guideLst>
        <p:guide orient="horz" pos="2160"/>
        <p:guide pos="2880"/>
      </p:guideLst>
    </p:cSldViewPr>
  </p:slideViewPr>
  <p:notesTextViewPr>
    <p:cViewPr>
      <p:scale>
        <a:sx n="100" d="100"/>
        <a:sy n="100" d="100"/>
      </p:scale>
      <p:origin x="0" y="0"/>
    </p:cViewPr>
  </p:notesTextViewPr>
  <p:notesViewPr>
    <p:cSldViewPr>
      <p:cViewPr>
        <p:scale>
          <a:sx n="96" d="100"/>
          <a:sy n="96" d="100"/>
        </p:scale>
        <p:origin x="-960" y="20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ar-J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A2864E4-51C0-4DC3-9C0E-05DD7AC5043E}" type="datetimeFigureOut">
              <a:rPr lang="en-US"/>
              <a:pPr>
                <a:defRPr/>
              </a:pPr>
              <a:t>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ar-J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E5D228-BDA7-4DD6-89D6-29E0B7EC306F}" type="slidenum">
              <a:rPr lang="en-US" altLang="en-US"/>
              <a:pPr>
                <a:defRPr/>
              </a:pPr>
              <a:t>‹#›</a:t>
            </a:fld>
            <a:endParaRPr lang="en-US" altLang="en-US"/>
          </a:p>
        </p:txBody>
      </p:sp>
    </p:spTree>
    <p:extLst>
      <p:ext uri="{BB962C8B-B14F-4D97-AF65-F5344CB8AC3E}">
        <p14:creationId xmlns:p14="http://schemas.microsoft.com/office/powerpoint/2010/main" val="358141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ar-J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79F9FBD-5DB0-4D62-B0D1-AB9746D2C1C8}" type="datetimeFigureOut">
              <a:rPr lang="en-US"/>
              <a:pPr>
                <a:defRPr/>
              </a:pPr>
              <a:t>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ar-J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BC5D03-E534-4A10-9ADE-1579F4B9DF61}" type="slidenum">
              <a:rPr lang="en-US" altLang="en-US"/>
              <a:pPr>
                <a:defRPr/>
              </a:pPr>
              <a:t>‹#›</a:t>
            </a:fld>
            <a:endParaRPr lang="en-US" altLang="en-US"/>
          </a:p>
        </p:txBody>
      </p:sp>
    </p:spTree>
    <p:extLst>
      <p:ext uri="{BB962C8B-B14F-4D97-AF65-F5344CB8AC3E}">
        <p14:creationId xmlns:p14="http://schemas.microsoft.com/office/powerpoint/2010/main" val="670696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445368-DBCF-4DB2-8868-C86690EE843D}" type="slidenum">
              <a:rPr lang="en-US" altLang="en-US" smtClean="0"/>
              <a:pPr/>
              <a:t>3</a:t>
            </a:fld>
            <a:endParaRPr lang="en-US" altLang="en-US"/>
          </a:p>
        </p:txBody>
      </p:sp>
    </p:spTree>
    <p:extLst>
      <p:ext uri="{BB962C8B-B14F-4D97-AF65-F5344CB8AC3E}">
        <p14:creationId xmlns:p14="http://schemas.microsoft.com/office/powerpoint/2010/main" val="64796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CF746E-4D79-433A-AA5E-014E9E564075}" type="slidenum">
              <a:rPr lang="en-US" altLang="en-US" smtClean="0"/>
              <a:pPr/>
              <a:t>7</a:t>
            </a:fld>
            <a:endParaRPr lang="en-US" altLang="en-US"/>
          </a:p>
        </p:txBody>
      </p:sp>
    </p:spTree>
    <p:extLst>
      <p:ext uri="{BB962C8B-B14F-4D97-AF65-F5344CB8AC3E}">
        <p14:creationId xmlns:p14="http://schemas.microsoft.com/office/powerpoint/2010/main" val="302755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7668A8-27FE-4919-888D-D1B6AB3E21B1}" type="slidenum">
              <a:rPr lang="en-US" altLang="en-US" smtClean="0"/>
              <a:pPr/>
              <a:t>13</a:t>
            </a:fld>
            <a:endParaRPr lang="en-US" altLang="en-US"/>
          </a:p>
        </p:txBody>
      </p:sp>
    </p:spTree>
    <p:extLst>
      <p:ext uri="{BB962C8B-B14F-4D97-AF65-F5344CB8AC3E}">
        <p14:creationId xmlns:p14="http://schemas.microsoft.com/office/powerpoint/2010/main" val="260812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0587559-73E0-4425-870F-D09CAF3AD2BA}" type="slidenum">
              <a:rPr lang="en-US" altLang="en-US" smtClean="0"/>
              <a:pPr/>
              <a:t>16</a:t>
            </a:fld>
            <a:endParaRPr lang="en-US" altLang="en-US"/>
          </a:p>
        </p:txBody>
      </p:sp>
    </p:spTree>
    <p:extLst>
      <p:ext uri="{BB962C8B-B14F-4D97-AF65-F5344CB8AC3E}">
        <p14:creationId xmlns:p14="http://schemas.microsoft.com/office/powerpoint/2010/main" val="406987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1D1BB8-340E-42C4-A774-9661F07F7D3E}" type="slidenum">
              <a:rPr lang="en-US" altLang="en-US" smtClean="0"/>
              <a:pPr/>
              <a:t>19</a:t>
            </a:fld>
            <a:endParaRPr lang="en-US" altLang="en-US"/>
          </a:p>
        </p:txBody>
      </p:sp>
    </p:spTree>
    <p:extLst>
      <p:ext uri="{BB962C8B-B14F-4D97-AF65-F5344CB8AC3E}">
        <p14:creationId xmlns:p14="http://schemas.microsoft.com/office/powerpoint/2010/main" val="239927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BC5D03-E534-4A10-9ADE-1579F4B9DF61}" type="slidenum">
              <a:rPr lang="en-US" altLang="en-US" smtClean="0"/>
              <a:pPr>
                <a:defRPr/>
              </a:pPr>
              <a:t>24</a:t>
            </a:fld>
            <a:endParaRPr lang="en-US" altLang="en-US"/>
          </a:p>
        </p:txBody>
      </p:sp>
    </p:spTree>
    <p:extLst>
      <p:ext uri="{BB962C8B-B14F-4D97-AF65-F5344CB8AC3E}">
        <p14:creationId xmlns:p14="http://schemas.microsoft.com/office/powerpoint/2010/main" val="349858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BE7E85-8ED3-499E-840A-726FA2E726CD}" type="slidenum">
              <a:rPr lang="en-US" altLang="en-US" smtClean="0"/>
              <a:pPr/>
              <a:t>29</a:t>
            </a:fld>
            <a:endParaRPr lang="en-US" altLang="en-US"/>
          </a:p>
        </p:txBody>
      </p:sp>
    </p:spTree>
    <p:extLst>
      <p:ext uri="{BB962C8B-B14F-4D97-AF65-F5344CB8AC3E}">
        <p14:creationId xmlns:p14="http://schemas.microsoft.com/office/powerpoint/2010/main" val="28415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7711DB-62BE-4C1B-ABD8-C37B584C6B77}" type="slidenum">
              <a:rPr lang="en-US" altLang="en-US" smtClean="0"/>
              <a:pPr/>
              <a:t>39</a:t>
            </a:fld>
            <a:endParaRPr lang="en-US" altLang="en-US"/>
          </a:p>
        </p:txBody>
      </p:sp>
    </p:spTree>
    <p:extLst>
      <p:ext uri="{BB962C8B-B14F-4D97-AF65-F5344CB8AC3E}">
        <p14:creationId xmlns:p14="http://schemas.microsoft.com/office/powerpoint/2010/main" val="354519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2057400" y="6508750"/>
            <a:ext cx="5486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sz="1200" b="1">
              <a:solidFill>
                <a:srgbClr val="898989"/>
              </a:solidFill>
              <a:latin typeface="Garamond" panose="02020404030301010803" pitchFamily="18" charset="0"/>
            </a:endParaRPr>
          </a:p>
          <a:p>
            <a:pPr algn="ctr" eaLnBrk="1" hangingPunct="1">
              <a:defRPr/>
            </a:pPr>
            <a:r>
              <a:rPr lang="en-US" sz="1200">
                <a:latin typeface="Arial" panose="020B0604020202020204" pitchFamily="34" charset="0"/>
              </a:rPr>
              <a:t>Copyright © 2011 Pearson Education, Inc. Publishing as Prentice Hall. </a:t>
            </a:r>
          </a:p>
          <a:p>
            <a:pPr algn="ctr" eaLnBrk="1" hangingPunct="1">
              <a:defRPr/>
            </a:pPr>
            <a:endParaRPr lang="en-US" sz="1200">
              <a:solidFill>
                <a:srgbClr val="898989"/>
              </a:solidFill>
              <a:latin typeface="Garamond" panose="02020404030301010803" pitchFamily="18" charset="0"/>
            </a:endParaRPr>
          </a:p>
        </p:txBody>
      </p:sp>
      <p:cxnSp>
        <p:nvCxnSpPr>
          <p:cNvPr id="5" name="Straight Connector 4"/>
          <p:cNvCxnSpPr/>
          <p:nvPr userDrawn="1"/>
        </p:nvCxnSpPr>
        <p:spPr>
          <a:xfrm>
            <a:off x="2438400" y="3733800"/>
            <a:ext cx="6248400" cy="0"/>
          </a:xfrm>
          <a:prstGeom prst="line">
            <a:avLst/>
          </a:prstGeom>
          <a:ln w="57150">
            <a:solidFill>
              <a:schemeClr val="bg1"/>
            </a:solidFill>
          </a:ln>
          <a:effectLst>
            <a:outerShdw blurRad="50800" dist="50800" dir="5400000" algn="ctr" rotWithShape="0">
              <a:schemeClr val="accent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0"/>
          </p:nvPr>
        </p:nvSpPr>
        <p:spPr>
          <a:xfrm>
            <a:off x="8229600" y="6492875"/>
            <a:ext cx="685800" cy="365125"/>
          </a:xfrm>
        </p:spPr>
        <p:txBody>
          <a:bodyPr/>
          <a:lstStyle>
            <a:lvl1pPr>
              <a:defRPr/>
            </a:lvl1pPr>
          </a:lstStyle>
          <a:p>
            <a:pPr>
              <a:defRPr/>
            </a:pPr>
            <a:fld id="{96574326-5156-482B-BCDA-100BD47DA0A0}" type="slidenum">
              <a:rPr lang="en-US" altLang="en-US"/>
              <a:pPr>
                <a:defRPr/>
              </a:pPr>
              <a:t>‹#›</a:t>
            </a:fld>
            <a:endParaRPr lang="en-US" altLang="en-US"/>
          </a:p>
        </p:txBody>
      </p:sp>
    </p:spTree>
    <p:extLst>
      <p:ext uri="{BB962C8B-B14F-4D97-AF65-F5344CB8AC3E}">
        <p14:creationId xmlns:p14="http://schemas.microsoft.com/office/powerpoint/2010/main" val="337487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38400" y="1371600"/>
            <a:ext cx="62484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2F8724A-64BE-4574-B41F-4AA9C645BED1}" type="slidenum">
              <a:rPr lang="en-US" altLang="en-US"/>
              <a:pPr>
                <a:defRPr/>
              </a:pPr>
              <a:t>‹#›</a:t>
            </a:fld>
            <a:endParaRPr lang="en-US" altLang="en-US"/>
          </a:p>
        </p:txBody>
      </p:sp>
    </p:spTree>
    <p:extLst>
      <p:ext uri="{BB962C8B-B14F-4D97-AF65-F5344CB8AC3E}">
        <p14:creationId xmlns:p14="http://schemas.microsoft.com/office/powerpoint/2010/main" val="66578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38400" y="1295400"/>
            <a:ext cx="62484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1905000" y="6356350"/>
            <a:ext cx="5486400" cy="365125"/>
          </a:xfrm>
          <a:prstGeom prst="rect">
            <a:avLst/>
          </a:prstGeom>
        </p:spPr>
        <p:txBody>
          <a:bodyPr/>
          <a:lstStyle>
            <a:lvl1pPr eaLnBrk="1" hangingPunct="1">
              <a:defRPr b="0">
                <a:solidFill>
                  <a:schemeClr val="tx1"/>
                </a:solidFill>
                <a:latin typeface="Arial" panose="020B0604020202020204" pitchFamily="34" charset="0"/>
              </a:defRPr>
            </a:lvl1pPr>
          </a:lstStyle>
          <a:p>
            <a:pPr>
              <a:defRPr/>
            </a:pPr>
            <a:endParaRPr lang="en-US" b="1">
              <a:solidFill>
                <a:srgbClr val="898989"/>
              </a:solidFill>
              <a:latin typeface="Garamond" panose="02020404030301010803" pitchFamily="18" charset="0"/>
            </a:endParaRPr>
          </a:p>
          <a:p>
            <a:pPr>
              <a:defRPr/>
            </a:pPr>
            <a:r>
              <a:rPr lang="en-US"/>
              <a:t>Copyright © 2011 Pearson Education, Inc. Publishing as Prentice Hall. </a:t>
            </a:r>
          </a:p>
          <a:p>
            <a:pPr>
              <a:defRPr/>
            </a:pPr>
            <a:endParaRPr lang="en-US">
              <a:solidFill>
                <a:srgbClr val="898989"/>
              </a:solidFill>
            </a:endParaRPr>
          </a:p>
        </p:txBody>
      </p:sp>
      <p:sp>
        <p:nvSpPr>
          <p:cNvPr id="7" name="Slide Number Placeholder 5"/>
          <p:cNvSpPr>
            <a:spLocks noGrp="1"/>
          </p:cNvSpPr>
          <p:nvPr>
            <p:ph type="sldNum" sz="quarter" idx="11"/>
          </p:nvPr>
        </p:nvSpPr>
        <p:spPr/>
        <p:txBody>
          <a:bodyPr/>
          <a:lstStyle>
            <a:lvl1pPr>
              <a:defRPr/>
            </a:lvl1pPr>
          </a:lstStyle>
          <a:p>
            <a:pPr>
              <a:defRPr/>
            </a:pPr>
            <a:fld id="{2C64235C-CA0B-4C0E-8041-4258F84B8DFE}" type="slidenum">
              <a:rPr lang="en-US" altLang="en-US"/>
              <a:pPr>
                <a:defRPr/>
              </a:pPr>
              <a:t>‹#›</a:t>
            </a:fld>
            <a:endParaRPr lang="en-US" altLang="en-US"/>
          </a:p>
        </p:txBody>
      </p:sp>
    </p:spTree>
    <p:extLst>
      <p:ext uri="{BB962C8B-B14F-4D97-AF65-F5344CB8AC3E}">
        <p14:creationId xmlns:p14="http://schemas.microsoft.com/office/powerpoint/2010/main" val="266315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Footer Placeholder 4"/>
          <p:cNvSpPr>
            <a:spLocks noGrp="1"/>
          </p:cNvSpPr>
          <p:nvPr>
            <p:ph type="ftr" sz="quarter" idx="10"/>
          </p:nvPr>
        </p:nvSpPr>
        <p:spPr>
          <a:xfrm>
            <a:off x="1905000" y="6356350"/>
            <a:ext cx="5486400" cy="365125"/>
          </a:xfrm>
          <a:prstGeom prst="rect">
            <a:avLst/>
          </a:prstGeom>
        </p:spPr>
        <p:txBody>
          <a:bodyPr/>
          <a:lstStyle>
            <a:lvl1pPr eaLnBrk="1" hangingPunct="1">
              <a:defRPr b="0">
                <a:solidFill>
                  <a:schemeClr val="tx1"/>
                </a:solidFill>
                <a:latin typeface="Arial" panose="020B0604020202020204" pitchFamily="34" charset="0"/>
              </a:defRPr>
            </a:lvl1pPr>
          </a:lstStyle>
          <a:p>
            <a:pPr>
              <a:defRPr/>
            </a:pPr>
            <a:endParaRPr lang="en-US" b="1">
              <a:solidFill>
                <a:srgbClr val="898989"/>
              </a:solidFill>
              <a:latin typeface="Garamond" panose="02020404030301010803" pitchFamily="18" charset="0"/>
            </a:endParaRPr>
          </a:p>
          <a:p>
            <a:pPr>
              <a:defRPr/>
            </a:pPr>
            <a:r>
              <a:rPr lang="en-US"/>
              <a:t>Copyright © 2011 Pearson Education, Inc. Publishing as Prentice Hall</a:t>
            </a:r>
            <a:r>
              <a:rPr lang="en-US">
                <a:latin typeface="Garamond" panose="02020404030301010803" pitchFamily="18" charset="0"/>
              </a:rPr>
              <a:t>. </a:t>
            </a:r>
          </a:p>
          <a:p>
            <a:pPr>
              <a:defRPr/>
            </a:pPr>
            <a:endParaRPr lang="en-US">
              <a:solidFill>
                <a:srgbClr val="898989"/>
              </a:solidFill>
              <a:latin typeface="Garamond" panose="02020404030301010803" pitchFamily="18" charset="0"/>
            </a:endParaRPr>
          </a:p>
        </p:txBody>
      </p:sp>
      <p:sp>
        <p:nvSpPr>
          <p:cNvPr id="4" name="Slide Number Placeholder 5"/>
          <p:cNvSpPr>
            <a:spLocks noGrp="1"/>
          </p:cNvSpPr>
          <p:nvPr>
            <p:ph type="sldNum" sz="quarter" idx="11"/>
          </p:nvPr>
        </p:nvSpPr>
        <p:spPr/>
        <p:txBody>
          <a:bodyPr/>
          <a:lstStyle>
            <a:lvl1pPr>
              <a:defRPr/>
            </a:lvl1pPr>
          </a:lstStyle>
          <a:p>
            <a:pPr>
              <a:defRPr/>
            </a:pPr>
            <a:fld id="{C6730B87-944D-4BEC-B0DF-F664D1038C27}" type="slidenum">
              <a:rPr lang="en-US" altLang="en-US"/>
              <a:pPr>
                <a:defRPr/>
              </a:pPr>
              <a:t>‹#›</a:t>
            </a:fld>
            <a:endParaRPr lang="en-US" altLang="en-US"/>
          </a:p>
        </p:txBody>
      </p:sp>
    </p:spTree>
    <p:extLst>
      <p:ext uri="{BB962C8B-B14F-4D97-AF65-F5344CB8AC3E}">
        <p14:creationId xmlns:p14="http://schemas.microsoft.com/office/powerpoint/2010/main" val="28518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905000" y="6356350"/>
            <a:ext cx="5486400" cy="365125"/>
          </a:xfrm>
          <a:prstGeom prst="rect">
            <a:avLst/>
          </a:prstGeom>
        </p:spPr>
        <p:txBody>
          <a:bodyPr/>
          <a:lstStyle>
            <a:lvl1pPr eaLnBrk="1" hangingPunct="1">
              <a:defRPr b="0">
                <a:solidFill>
                  <a:schemeClr val="tx1"/>
                </a:solidFill>
                <a:latin typeface="Arial" panose="020B0604020202020204" pitchFamily="34" charset="0"/>
              </a:defRPr>
            </a:lvl1pPr>
          </a:lstStyle>
          <a:p>
            <a:pPr>
              <a:defRPr/>
            </a:pPr>
            <a:endParaRPr lang="en-US" b="1">
              <a:solidFill>
                <a:srgbClr val="898989"/>
              </a:solidFill>
              <a:latin typeface="Garamond" panose="02020404030301010803" pitchFamily="18" charset="0"/>
            </a:endParaRPr>
          </a:p>
          <a:p>
            <a:pPr>
              <a:defRPr/>
            </a:pPr>
            <a:r>
              <a:rPr lang="en-US"/>
              <a:t>Copyright © 2011 Pearson Education, Inc. Publishing as Prentice Hall. </a:t>
            </a:r>
          </a:p>
          <a:p>
            <a:pPr>
              <a:defRPr/>
            </a:pPr>
            <a:endParaRPr lang="en-US">
              <a:solidFill>
                <a:srgbClr val="898989"/>
              </a:solidFill>
              <a:latin typeface="Garamond" panose="02020404030301010803" pitchFamily="18" charset="0"/>
            </a:endParaRPr>
          </a:p>
        </p:txBody>
      </p:sp>
      <p:sp>
        <p:nvSpPr>
          <p:cNvPr id="3" name="Slide Number Placeholder 5"/>
          <p:cNvSpPr>
            <a:spLocks noGrp="1"/>
          </p:cNvSpPr>
          <p:nvPr>
            <p:ph type="sldNum" sz="quarter" idx="11"/>
          </p:nvPr>
        </p:nvSpPr>
        <p:spPr/>
        <p:txBody>
          <a:bodyPr/>
          <a:lstStyle>
            <a:lvl1pPr>
              <a:defRPr/>
            </a:lvl1pPr>
          </a:lstStyle>
          <a:p>
            <a:pPr>
              <a:defRPr/>
            </a:pPr>
            <a:fld id="{52A6A163-248D-44F5-9F01-DC3F56CC0125}" type="slidenum">
              <a:rPr lang="en-US" altLang="en-US"/>
              <a:pPr>
                <a:defRPr/>
              </a:pPr>
              <a:t>‹#›</a:t>
            </a:fld>
            <a:endParaRPr lang="en-US" altLang="en-US"/>
          </a:p>
        </p:txBody>
      </p:sp>
    </p:spTree>
    <p:extLst>
      <p:ext uri="{BB962C8B-B14F-4D97-AF65-F5344CB8AC3E}">
        <p14:creationId xmlns:p14="http://schemas.microsoft.com/office/powerpoint/2010/main" val="2877817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CADEA"/>
            </a:gs>
            <a:gs pos="50000">
              <a:srgbClr val="BACCF0"/>
            </a:gs>
            <a:gs pos="100000">
              <a:srgbClr val="DEE6F7"/>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Arial" panose="020B0604020202020204" pitchFamily="34" charset="0"/>
              </a:defRPr>
            </a:lvl1pPr>
          </a:lstStyle>
          <a:p>
            <a:pPr>
              <a:defRPr/>
            </a:pPr>
            <a:fld id="{C48B9021-BF0F-48B1-AB2C-C776798C7E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hf hdr="0" dt="0"/>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3" Type="http://schemas.openxmlformats.org/officeDocument/2006/relationships/image" Target="../media/image13.wmf"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5.wmf"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76200"/>
            <a:ext cx="8229600" cy="1143000"/>
          </a:xfrm>
        </p:spPr>
        <p:txBody>
          <a:bodyPr/>
          <a:lstStyle/>
          <a:p>
            <a:r>
              <a:rPr lang="en-US" altLang="en-US" dirty="0">
                <a:solidFill>
                  <a:schemeClr val="accent1">
                    <a:lumMod val="50000"/>
                  </a:schemeClr>
                </a:solidFill>
                <a:latin typeface="Arial Black" pitchFamily="34" charset="0"/>
                <a:cs typeface="Tahoma" panose="020B0604030504040204" pitchFamily="34" charset="0"/>
              </a:rPr>
              <a:t>Exploring the start menu</a:t>
            </a:r>
            <a:endParaRPr lang="ar-JO" altLang="en-US" dirty="0">
              <a:solidFill>
                <a:schemeClr val="accent1">
                  <a:lumMod val="50000"/>
                </a:schemeClr>
              </a:solidFill>
              <a:latin typeface="Arial Black" pitchFamily="34" charset="0"/>
              <a:cs typeface="Tahoma" panose="020B0604030504040204" pitchFamily="34" charset="0"/>
            </a:endParaRPr>
          </a:p>
        </p:txBody>
      </p:sp>
      <p:sp>
        <p:nvSpPr>
          <p:cNvPr id="3" name="Content Placeholder 2"/>
          <p:cNvSpPr>
            <a:spLocks noGrp="1"/>
          </p:cNvSpPr>
          <p:nvPr>
            <p:ph idx="1"/>
          </p:nvPr>
        </p:nvSpPr>
        <p:spPr>
          <a:xfrm>
            <a:off x="381000" y="1676400"/>
            <a:ext cx="8229600" cy="4419600"/>
          </a:xfrm>
        </p:spPr>
        <p:txBody>
          <a:bodyPr/>
          <a:lstStyle/>
          <a:p>
            <a:pPr>
              <a:defRPr/>
            </a:pPr>
            <a:r>
              <a:rPr lang="en-US" b="1" dirty="0"/>
              <a:t>Start Menu</a:t>
            </a:r>
          </a:p>
          <a:p>
            <a:pPr marL="373063" indent="0">
              <a:buFont typeface="Arial" panose="020B0604020202020204" pitchFamily="34" charset="0"/>
              <a:buNone/>
              <a:defRPr/>
            </a:pPr>
            <a:r>
              <a:rPr lang="en-US" dirty="0"/>
              <a:t>The Start menu is the main gateway to your computer's programs, folders, and settings. It's called a menu because it provides a list of choices, just as a restaurant menu does.</a:t>
            </a:r>
          </a:p>
          <a:p>
            <a:pPr marL="0" indent="0">
              <a:buFont typeface="Arial" panose="020B0604020202020204" pitchFamily="34" charset="0"/>
              <a:buNone/>
              <a:defRPr/>
            </a:pPr>
            <a:endParaRPr lang="en-US" dirty="0"/>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242B26-64B3-4C48-ADD5-36530FA6BB54}" type="slidenum">
              <a:rPr lang="en-US" altLang="en-US" sz="1200" smtClean="0"/>
              <a:pPr>
                <a:spcBef>
                  <a:spcPct val="0"/>
                </a:spcBef>
                <a:buFontTx/>
                <a:buNone/>
              </a:pPr>
              <a:t>1</a:t>
            </a:fld>
            <a:endParaRPr lang="en-US" altLang="en-US" sz="1200"/>
          </a:p>
        </p:txBody>
      </p:sp>
    </p:spTree>
    <p:extLst>
      <p:ext uri="{BB962C8B-B14F-4D97-AF65-F5344CB8AC3E}">
        <p14:creationId xmlns:p14="http://schemas.microsoft.com/office/powerpoint/2010/main" val="225300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10</a:t>
            </a:fld>
            <a:endParaRPr lang="en-US" altLang="en-US"/>
          </a:p>
        </p:txBody>
      </p:sp>
      <p:sp>
        <p:nvSpPr>
          <p:cNvPr id="8" name="Title 1"/>
          <p:cNvSpPr>
            <a:spLocks noGrp="1"/>
          </p:cNvSpPr>
          <p:nvPr>
            <p:ph type="title"/>
          </p:nvPr>
        </p:nvSpPr>
        <p:spPr>
          <a:xfrm>
            <a:off x="457200" y="304800"/>
            <a:ext cx="8229600" cy="12954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Window Components</a:t>
            </a:r>
            <a:r>
              <a:rPr lang="ar-IQ" altLang="en-US" dirty="0">
                <a:solidFill>
                  <a:schemeClr val="accent1">
                    <a:lumMod val="50000"/>
                  </a:schemeClr>
                </a:solidFill>
                <a:latin typeface="Arial Black" pitchFamily="34" charset="0"/>
                <a:cs typeface="Tahoma" panose="020B0604030504040204" pitchFamily="34" charset="0"/>
              </a:rPr>
              <a:t>         </a:t>
            </a:r>
            <a:r>
              <a:rPr lang="en-US" altLang="en-US" dirty="0">
                <a:solidFill>
                  <a:schemeClr val="accent1">
                    <a:lumMod val="50000"/>
                  </a:schemeClr>
                </a:solidFill>
                <a:latin typeface="Arial Black" pitchFamily="34" charset="0"/>
                <a:cs typeface="Tahoma" panose="020B0604030504040204" pitchFamily="34" charset="0"/>
              </a:rPr>
              <a:t>(continued)</a:t>
            </a:r>
            <a:r>
              <a:rPr lang="ar-IQ" altLang="en-US" dirty="0">
                <a:solidFill>
                  <a:schemeClr val="accent1">
                    <a:lumMod val="50000"/>
                  </a:schemeClr>
                </a:solidFill>
                <a:latin typeface="Arial Black" pitchFamily="34" charset="0"/>
                <a:cs typeface="Tahoma" panose="020B0604030504040204" pitchFamily="34" charset="0"/>
              </a:rPr>
              <a:t>        </a:t>
            </a:r>
            <a:endParaRPr lang="en-US" altLang="en-US" dirty="0">
              <a:solidFill>
                <a:schemeClr val="accent1">
                  <a:lumMod val="50000"/>
                </a:schemeClr>
              </a:solidFill>
              <a:latin typeface="Arial Black" pitchFamily="34" charset="0"/>
              <a:cs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8882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8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A6A163-248D-44F5-9F01-DC3F56CC0125}" type="slidenum">
              <a:rPr lang="en-US" altLang="en-US" smtClean="0"/>
              <a:pPr>
                <a:defRPr/>
              </a:pPr>
              <a:t>11</a:t>
            </a:fld>
            <a:endParaRPr lang="en-US" altLang="en-US"/>
          </a:p>
        </p:txBody>
      </p:sp>
      <p:sp>
        <p:nvSpPr>
          <p:cNvPr id="4" name="Rectangle 3"/>
          <p:cNvSpPr/>
          <p:nvPr/>
        </p:nvSpPr>
        <p:spPr>
          <a:xfrm>
            <a:off x="685800" y="609600"/>
            <a:ext cx="7620000" cy="4524315"/>
          </a:xfrm>
          <a:prstGeom prst="rect">
            <a:avLst/>
          </a:prstGeom>
        </p:spPr>
        <p:txBody>
          <a:bodyPr wrap="square">
            <a:spAutoFit/>
          </a:bodyPr>
          <a:lstStyle/>
          <a:p>
            <a:r>
              <a:rPr lang="en-US" sz="3200" dirty="0">
                <a:latin typeface="Arial" pitchFamily="34" charset="0"/>
              </a:rPr>
              <a:t>Another handy Windows 7 tool is Snap. This feature automatically places a window on the side of the desktop. Click and drag the title bar of a window to the left or right side of the desktop until an outline of a window appears. Release the mouse button and the window will snap into place.</a:t>
            </a:r>
          </a:p>
          <a:p>
            <a:r>
              <a:rPr lang="en-US" sz="3200" dirty="0">
                <a:latin typeface="Arial" pitchFamily="34" charset="0"/>
              </a:rPr>
              <a:t> </a:t>
            </a:r>
          </a:p>
        </p:txBody>
      </p:sp>
    </p:spTree>
    <p:extLst>
      <p:ext uri="{BB962C8B-B14F-4D97-AF65-F5344CB8AC3E}">
        <p14:creationId xmlns:p14="http://schemas.microsoft.com/office/powerpoint/2010/main" val="93401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12</a:t>
            </a:fld>
            <a:endParaRPr lang="en-US" altLang="en-US"/>
          </a:p>
        </p:txBody>
      </p:sp>
      <p:sp>
        <p:nvSpPr>
          <p:cNvPr id="5" name="Title 1"/>
          <p:cNvSpPr txBox="1">
            <a:spLocks/>
          </p:cNvSpPr>
          <p:nvPr/>
        </p:nvSpPr>
        <p:spPr bwMode="auto">
          <a:xfrm>
            <a:off x="457200" y="1219200"/>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Places automatically window on the side of the disk top   (use snap tool in window7)</a:t>
            </a:r>
          </a:p>
        </p:txBody>
      </p:sp>
      <p:sp>
        <p:nvSpPr>
          <p:cNvPr id="6" name="Rectangle 5"/>
          <p:cNvSpPr/>
          <p:nvPr/>
        </p:nvSpPr>
        <p:spPr>
          <a:xfrm>
            <a:off x="381000" y="3289518"/>
            <a:ext cx="8382000" cy="1815882"/>
          </a:xfrm>
          <a:prstGeom prst="rect">
            <a:avLst/>
          </a:prstGeom>
        </p:spPr>
        <p:txBody>
          <a:bodyPr wrap="square">
            <a:spAutoFit/>
          </a:bodyPr>
          <a:lstStyle/>
          <a:p>
            <a:r>
              <a:rPr lang="en-US" sz="2800" dirty="0">
                <a:latin typeface="Arial" pitchFamily="34" charset="0"/>
              </a:rPr>
              <a:t>Click and drag the tittle bar of the window to the left or right</a:t>
            </a:r>
          </a:p>
          <a:p>
            <a:r>
              <a:rPr lang="en-US" sz="2800" dirty="0">
                <a:latin typeface="Arial" pitchFamily="34" charset="0"/>
              </a:rPr>
              <a:t>Side of the disk top             until an outline of a window appear.</a:t>
            </a:r>
          </a:p>
        </p:txBody>
      </p:sp>
      <p:sp>
        <p:nvSpPr>
          <p:cNvPr id="7" name="Right Arrow 6"/>
          <p:cNvSpPr/>
          <p:nvPr/>
        </p:nvSpPr>
        <p:spPr>
          <a:xfrm>
            <a:off x="3581400" y="4280118"/>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56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Content Placeholder 24" descr="Exp_Win_Figure1.1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622425"/>
            <a:ext cx="5655703" cy="4321175"/>
          </a:xfrm>
        </p:spPr>
      </p:pic>
      <p:sp>
        <p:nvSpPr>
          <p:cNvPr id="89091" name="Title 1"/>
          <p:cNvSpPr>
            <a:spLocks noGrp="1"/>
          </p:cNvSpPr>
          <p:nvPr>
            <p:ph type="title"/>
          </p:nvPr>
        </p:nvSpPr>
        <p:spPr>
          <a:xfrm>
            <a:off x="381000" y="228600"/>
            <a:ext cx="8229600" cy="11430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Customize the Desktop</a:t>
            </a:r>
          </a:p>
        </p:txBody>
      </p:sp>
      <p:sp>
        <p:nvSpPr>
          <p:cNvPr id="8909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6081BB9-9787-41B6-B16A-C661EDDE762D}" type="slidenum">
              <a:rPr lang="en-US" altLang="en-US" sz="1200" smtClean="0"/>
              <a:pPr>
                <a:spcBef>
                  <a:spcPct val="0"/>
                </a:spcBef>
                <a:buFontTx/>
                <a:buNone/>
              </a:pPr>
              <a:t>13</a:t>
            </a:fld>
            <a:endParaRPr lang="en-US" altLang="en-US" sz="1200"/>
          </a:p>
        </p:txBody>
      </p:sp>
      <p:sp>
        <p:nvSpPr>
          <p:cNvPr id="89093" name="TextBox 6"/>
          <p:cNvSpPr txBox="1">
            <a:spLocks noChangeArrowheads="1"/>
          </p:cNvSpPr>
          <p:nvPr/>
        </p:nvSpPr>
        <p:spPr bwMode="auto">
          <a:xfrm>
            <a:off x="6010275" y="6183312"/>
            <a:ext cx="1543115"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Screen Saver</a:t>
            </a:r>
          </a:p>
        </p:txBody>
      </p:sp>
      <p:sp>
        <p:nvSpPr>
          <p:cNvPr id="89094" name="TextBox 7"/>
          <p:cNvSpPr txBox="1">
            <a:spLocks noChangeArrowheads="1"/>
          </p:cNvSpPr>
          <p:nvPr/>
        </p:nvSpPr>
        <p:spPr bwMode="auto">
          <a:xfrm>
            <a:off x="3657600" y="6183312"/>
            <a:ext cx="1707006"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Window Color</a:t>
            </a:r>
          </a:p>
        </p:txBody>
      </p:sp>
      <p:sp>
        <p:nvSpPr>
          <p:cNvPr id="89095" name="TextBox 8"/>
          <p:cNvSpPr txBox="1">
            <a:spLocks noChangeArrowheads="1"/>
          </p:cNvSpPr>
          <p:nvPr/>
        </p:nvSpPr>
        <p:spPr bwMode="auto">
          <a:xfrm>
            <a:off x="914400" y="6153090"/>
            <a:ext cx="2383473"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Desktop Background</a:t>
            </a:r>
          </a:p>
        </p:txBody>
      </p:sp>
      <p:cxnSp>
        <p:nvCxnSpPr>
          <p:cNvPr id="10" name="Straight Connector 9"/>
          <p:cNvCxnSpPr>
            <a:stCxn id="89095" idx="0"/>
          </p:cNvCxnSpPr>
          <p:nvPr/>
        </p:nvCxnSpPr>
        <p:spPr>
          <a:xfrm flipV="1">
            <a:off x="2106137" y="5573712"/>
            <a:ext cx="1094262" cy="57937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67200" y="5702298"/>
            <a:ext cx="152400" cy="481014"/>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3700" y="5829299"/>
            <a:ext cx="190500" cy="354013"/>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9100" idx="3"/>
          </p:cNvCxnSpPr>
          <p:nvPr/>
        </p:nvCxnSpPr>
        <p:spPr>
          <a:xfrm>
            <a:off x="1248431" y="2714655"/>
            <a:ext cx="1875769" cy="33334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89100" name="TextBox 21"/>
          <p:cNvSpPr txBox="1">
            <a:spLocks noChangeArrowheads="1"/>
          </p:cNvSpPr>
          <p:nvPr/>
        </p:nvSpPr>
        <p:spPr bwMode="auto">
          <a:xfrm>
            <a:off x="228600" y="2514600"/>
            <a:ext cx="1019831"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Themes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14</a:t>
            </a:fld>
            <a:endParaRPr lang="en-US" altLang="en-US"/>
          </a:p>
        </p:txBody>
      </p:sp>
      <p:sp>
        <p:nvSpPr>
          <p:cNvPr id="5" name="Rectangle 4"/>
          <p:cNvSpPr/>
          <p:nvPr/>
        </p:nvSpPr>
        <p:spPr>
          <a:xfrm>
            <a:off x="685800" y="609600"/>
            <a:ext cx="7543800" cy="5509200"/>
          </a:xfrm>
          <a:prstGeom prst="rect">
            <a:avLst/>
          </a:prstGeom>
        </p:spPr>
        <p:txBody>
          <a:bodyPr wrap="square">
            <a:spAutoFit/>
          </a:bodyPr>
          <a:lstStyle/>
          <a:p>
            <a:r>
              <a:rPr lang="en-US" sz="3200" dirty="0">
                <a:latin typeface="Arial" pitchFamily="34" charset="0"/>
              </a:rPr>
              <a:t>Just as you can rearrange the items on your desk, you can customize your desktop to make it uniquely suited to your tastes. The screen saver, a series of moving pictures that appears when your computer has been idle for a period of time, along with background and window color, are selected from the Personalization window. Right-click on an empty portion of the desktop and select Personalize to open this window. </a:t>
            </a:r>
          </a:p>
        </p:txBody>
      </p:sp>
    </p:spTree>
    <p:extLst>
      <p:ext uri="{BB962C8B-B14F-4D97-AF65-F5344CB8AC3E}">
        <p14:creationId xmlns:p14="http://schemas.microsoft.com/office/powerpoint/2010/main" val="110453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A6A163-248D-44F5-9F01-DC3F56CC0125}" type="slidenum">
              <a:rPr lang="en-US" altLang="en-US" smtClean="0"/>
              <a:pPr>
                <a:defRPr/>
              </a:pPr>
              <a:t>15</a:t>
            </a:fld>
            <a:endParaRPr lang="en-US" altLang="en-US"/>
          </a:p>
        </p:txBody>
      </p:sp>
      <p:sp>
        <p:nvSpPr>
          <p:cNvPr id="4" name="Rectangle 3"/>
          <p:cNvSpPr/>
          <p:nvPr/>
        </p:nvSpPr>
        <p:spPr>
          <a:xfrm>
            <a:off x="685800" y="774442"/>
            <a:ext cx="7772400" cy="5016758"/>
          </a:xfrm>
          <a:prstGeom prst="rect">
            <a:avLst/>
          </a:prstGeom>
        </p:spPr>
        <p:txBody>
          <a:bodyPr wrap="square">
            <a:spAutoFit/>
          </a:bodyPr>
          <a:lstStyle/>
          <a:p>
            <a:r>
              <a:rPr lang="en-US" sz="3200" dirty="0">
                <a:latin typeface="Arial" pitchFamily="34" charset="0"/>
              </a:rPr>
              <a:t>The Desktop Backgrounds include built-in categories or you may select a personal picture from a folder on your computer. Many people enjoy placing family photos or pet photos on the background of their desktop. Likewise the screen saver, which provides privacy for your open files on the computer when you are away from your desk, is changed with built-in screen savers.</a:t>
            </a:r>
          </a:p>
        </p:txBody>
      </p:sp>
    </p:spTree>
    <p:extLst>
      <p:ext uri="{BB962C8B-B14F-4D97-AF65-F5344CB8AC3E}">
        <p14:creationId xmlns:p14="http://schemas.microsoft.com/office/powerpoint/2010/main" val="76901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Content Placeholder 20" descr="aeroview.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342729"/>
            <a:ext cx="6858000" cy="4286671"/>
          </a:xfrm>
        </p:spPr>
      </p:pic>
      <p:sp>
        <p:nvSpPr>
          <p:cNvPr id="105475" name="Title 1"/>
          <p:cNvSpPr>
            <a:spLocks noGrp="1"/>
          </p:cNvSpPr>
          <p:nvPr>
            <p:ph type="title"/>
          </p:nvPr>
        </p:nvSpPr>
        <p:spPr>
          <a:xfrm>
            <a:off x="457200" y="228600"/>
            <a:ext cx="8229600" cy="10668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Showing the Desktop</a:t>
            </a:r>
          </a:p>
        </p:txBody>
      </p:sp>
      <p:sp>
        <p:nvSpPr>
          <p:cNvPr id="10547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AD2BC57-0FEF-496A-AB94-C558A0AF9CC8}" type="slidenum">
              <a:rPr lang="en-US" altLang="en-US" sz="1200" smtClean="0"/>
              <a:pPr>
                <a:spcBef>
                  <a:spcPct val="0"/>
                </a:spcBef>
                <a:buFontTx/>
                <a:buNone/>
              </a:pPr>
              <a:t>16</a:t>
            </a:fld>
            <a:endParaRPr lang="en-US" altLang="en-US" sz="1200"/>
          </a:p>
        </p:txBody>
      </p:sp>
      <p:cxnSp>
        <p:nvCxnSpPr>
          <p:cNvPr id="7" name="Straight Connector 6"/>
          <p:cNvCxnSpPr/>
          <p:nvPr/>
        </p:nvCxnSpPr>
        <p:spPr>
          <a:xfrm flipV="1">
            <a:off x="7086600" y="4176574"/>
            <a:ext cx="1371600" cy="2391054"/>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05478" name="TextBox 8"/>
          <p:cNvSpPr txBox="1">
            <a:spLocks noChangeArrowheads="1"/>
          </p:cNvSpPr>
          <p:nvPr/>
        </p:nvSpPr>
        <p:spPr bwMode="auto">
          <a:xfrm>
            <a:off x="7391400" y="3468688"/>
            <a:ext cx="1683987"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Show desktop</a:t>
            </a:r>
            <a:br>
              <a:rPr lang="en-US" altLang="en-US" sz="2000" b="1" dirty="0">
                <a:solidFill>
                  <a:schemeClr val="bg1"/>
                </a:solidFill>
                <a:latin typeface="Calibri" panose="020F0502020204030204" pitchFamily="34" charset="0"/>
              </a:rPr>
            </a:br>
            <a:r>
              <a:rPr lang="en-US" altLang="en-US" sz="2000" b="1" dirty="0">
                <a:solidFill>
                  <a:schemeClr val="bg1"/>
                </a:solidFill>
                <a:latin typeface="Calibri" panose="020F0502020204030204" pitchFamily="34" charset="0"/>
              </a:rPr>
              <a:t>button</a:t>
            </a:r>
          </a:p>
        </p:txBody>
      </p:sp>
      <p:sp>
        <p:nvSpPr>
          <p:cNvPr id="105479" name="TextBox 10"/>
          <p:cNvSpPr txBox="1">
            <a:spLocks noChangeArrowheads="1"/>
          </p:cNvSpPr>
          <p:nvPr/>
        </p:nvSpPr>
        <p:spPr bwMode="auto">
          <a:xfrm>
            <a:off x="1524000" y="1447800"/>
            <a:ext cx="4648200"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Three documents (transparent) in Aero Peek</a:t>
            </a:r>
          </a:p>
        </p:txBody>
      </p:sp>
      <p:cxnSp>
        <p:nvCxnSpPr>
          <p:cNvPr id="12" name="Straight Connector 11"/>
          <p:cNvCxnSpPr/>
          <p:nvPr/>
        </p:nvCxnSpPr>
        <p:spPr>
          <a:xfrm rot="10800000">
            <a:off x="5029200" y="1981200"/>
            <a:ext cx="1143000" cy="5334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524000" y="1981200"/>
            <a:ext cx="1752600" cy="4572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467100" y="2324100"/>
            <a:ext cx="762000" cy="762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17</a:t>
            </a:fld>
            <a:endParaRPr lang="en-US" altLang="en-US"/>
          </a:p>
        </p:txBody>
      </p:sp>
      <p:sp>
        <p:nvSpPr>
          <p:cNvPr id="5" name="Rectangle 4"/>
          <p:cNvSpPr/>
          <p:nvPr/>
        </p:nvSpPr>
        <p:spPr>
          <a:xfrm>
            <a:off x="685800" y="516315"/>
            <a:ext cx="7848600" cy="5509200"/>
          </a:xfrm>
          <a:prstGeom prst="rect">
            <a:avLst/>
          </a:prstGeom>
        </p:spPr>
        <p:txBody>
          <a:bodyPr wrap="square">
            <a:spAutoFit/>
          </a:bodyPr>
          <a:lstStyle/>
          <a:p>
            <a:r>
              <a:rPr lang="en-US" sz="3200" dirty="0">
                <a:latin typeface="Arial" pitchFamily="34" charset="0"/>
              </a:rPr>
              <a:t>No matter how many open windows you have, click the Show desktop button in the lower right corner of the desktop. Your programs and windows will still be available, but you will have a clean desktop. This feature can ensure privacy because you can quickly return to the desktop view before you step away from your desk or if someone comes into your office.</a:t>
            </a:r>
          </a:p>
          <a:p>
            <a:endParaRPr lang="en-US" sz="3200" dirty="0">
              <a:latin typeface="Arial" pitchFamily="34" charset="0"/>
            </a:endParaRPr>
          </a:p>
        </p:txBody>
      </p:sp>
    </p:spTree>
    <p:extLst>
      <p:ext uri="{BB962C8B-B14F-4D97-AF65-F5344CB8AC3E}">
        <p14:creationId xmlns:p14="http://schemas.microsoft.com/office/powerpoint/2010/main" val="218339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18</a:t>
            </a:fld>
            <a:endParaRPr lang="en-US" altLang="en-US"/>
          </a:p>
        </p:txBody>
      </p:sp>
      <p:sp>
        <p:nvSpPr>
          <p:cNvPr id="5" name="Rectangle 4"/>
          <p:cNvSpPr/>
          <p:nvPr/>
        </p:nvSpPr>
        <p:spPr>
          <a:xfrm>
            <a:off x="685800" y="586800"/>
            <a:ext cx="7772400" cy="5509200"/>
          </a:xfrm>
          <a:prstGeom prst="rect">
            <a:avLst/>
          </a:prstGeom>
        </p:spPr>
        <p:txBody>
          <a:bodyPr wrap="square">
            <a:spAutoFit/>
          </a:bodyPr>
          <a:lstStyle/>
          <a:p>
            <a:r>
              <a:rPr lang="en-US" sz="3200" dirty="0">
                <a:latin typeface="Arial" pitchFamily="34" charset="0"/>
              </a:rPr>
              <a:t>If you want to see something on your desktop, such as a gadget clock or calendar, but not minimize the open windows, just point to the Show desktop button. Your desktop will be displayed until you move the mouse pointer away from the button. This slide shows three Word documents that are transparent while the mouse pointer is over the Show desktop button. This is an additional Aero Peek feature.</a:t>
            </a:r>
          </a:p>
        </p:txBody>
      </p:sp>
    </p:spTree>
    <p:extLst>
      <p:ext uri="{BB962C8B-B14F-4D97-AF65-F5344CB8AC3E}">
        <p14:creationId xmlns:p14="http://schemas.microsoft.com/office/powerpoint/2010/main" val="37119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Windows Accessories</a:t>
            </a:r>
          </a:p>
        </p:txBody>
      </p:sp>
      <p:sp>
        <p:nvSpPr>
          <p:cNvPr id="10752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43EC76-5E84-4EF8-BBD5-7A5E03B7A8B2}" type="slidenum">
              <a:rPr lang="en-US" altLang="en-US" sz="1200" smtClean="0"/>
              <a:pPr>
                <a:spcBef>
                  <a:spcPct val="0"/>
                </a:spcBef>
                <a:buFontTx/>
                <a:buNone/>
              </a:pPr>
              <a:t>19</a:t>
            </a:fld>
            <a:endParaRPr lang="en-US" altLang="en-US" sz="1200"/>
          </a:p>
        </p:txBody>
      </p:sp>
      <p:pic>
        <p:nvPicPr>
          <p:cNvPr id="1075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314" y="1752600"/>
            <a:ext cx="637988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2</a:t>
            </a:fld>
            <a:endParaRPr lang="en-US" altLang="en-US"/>
          </a:p>
        </p:txBody>
      </p:sp>
      <p:sp>
        <p:nvSpPr>
          <p:cNvPr id="6" name="Rectangle 5"/>
          <p:cNvSpPr/>
          <p:nvPr/>
        </p:nvSpPr>
        <p:spPr>
          <a:xfrm>
            <a:off x="533400" y="609600"/>
            <a:ext cx="8077200" cy="5570756"/>
          </a:xfrm>
          <a:prstGeom prst="rect">
            <a:avLst/>
          </a:prstGeom>
        </p:spPr>
        <p:txBody>
          <a:bodyPr wrap="square">
            <a:spAutoFit/>
          </a:bodyPr>
          <a:lstStyle/>
          <a:p>
            <a:r>
              <a:rPr lang="en-US" sz="4400" dirty="0">
                <a:solidFill>
                  <a:schemeClr val="accent1">
                    <a:lumMod val="50000"/>
                  </a:schemeClr>
                </a:solidFill>
                <a:latin typeface="Arial Black" pitchFamily="34" charset="0"/>
              </a:rPr>
              <a:t>To display the Start Menu do the following:</a:t>
            </a:r>
          </a:p>
          <a:p>
            <a:endParaRPr lang="en-US" sz="4400" dirty="0">
              <a:solidFill>
                <a:schemeClr val="accent1">
                  <a:lumMod val="50000"/>
                </a:schemeClr>
              </a:solidFill>
              <a:latin typeface="Arial Black" pitchFamily="34" charset="0"/>
            </a:endParaRPr>
          </a:p>
          <a:p>
            <a:pPr marL="514350" indent="-514350">
              <a:buFont typeface="+mj-lt"/>
              <a:buAutoNum type="arabicPeriod"/>
            </a:pPr>
            <a:r>
              <a:rPr lang="en-US" sz="3200" dirty="0">
                <a:latin typeface="Arial" pitchFamily="34" charset="0"/>
              </a:rPr>
              <a:t>Move the mouse pointer to start button on the taskbar</a:t>
            </a:r>
          </a:p>
          <a:p>
            <a:pPr marL="514350" indent="-514350">
              <a:buFont typeface="+mj-lt"/>
              <a:buAutoNum type="arabicPeriod"/>
            </a:pPr>
            <a:r>
              <a:rPr lang="en-US" sz="3200" dirty="0">
                <a:latin typeface="Arial" pitchFamily="34" charset="0"/>
              </a:rPr>
              <a:t>Click the start button once.</a:t>
            </a:r>
          </a:p>
          <a:p>
            <a:pPr marL="514350" indent="-514350">
              <a:buFont typeface="+mj-lt"/>
              <a:buAutoNum type="arabicPeriod"/>
            </a:pPr>
            <a:endParaRPr lang="en-US" sz="3200" dirty="0">
              <a:latin typeface="Arial" pitchFamily="34" charset="0"/>
            </a:endParaRPr>
          </a:p>
          <a:p>
            <a:pPr marL="514350" indent="-514350">
              <a:buFont typeface="+mj-lt"/>
              <a:buAutoNum type="arabicPeriod"/>
            </a:pPr>
            <a:r>
              <a:rPr lang="en-US" sz="3200" dirty="0">
                <a:latin typeface="Arial" pitchFamily="34" charset="0"/>
              </a:rPr>
              <a:t>You can choose from a menu by moving the mouse pointer over an item.</a:t>
            </a:r>
          </a:p>
          <a:p>
            <a:pPr marL="514350" indent="-514350">
              <a:buFont typeface="+mj-lt"/>
              <a:buAutoNum type="arabicPeriod"/>
            </a:pPr>
            <a:endParaRPr lang="en-US" sz="3200" dirty="0">
              <a:latin typeface="Arial" pitchFamily="34" charset="0"/>
            </a:endParaRPr>
          </a:p>
        </p:txBody>
      </p:sp>
    </p:spTree>
    <p:extLst>
      <p:ext uri="{BB962C8B-B14F-4D97-AF65-F5344CB8AC3E}">
        <p14:creationId xmlns:p14="http://schemas.microsoft.com/office/powerpoint/2010/main" val="96180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20</a:t>
            </a:fld>
            <a:endParaRPr lang="en-US" altLang="en-US"/>
          </a:p>
        </p:txBody>
      </p:sp>
      <p:sp>
        <p:nvSpPr>
          <p:cNvPr id="5" name="Rectangle 4"/>
          <p:cNvSpPr/>
          <p:nvPr/>
        </p:nvSpPr>
        <p:spPr>
          <a:xfrm>
            <a:off x="533400" y="328672"/>
            <a:ext cx="8153400" cy="6494085"/>
          </a:xfrm>
          <a:prstGeom prst="rect">
            <a:avLst/>
          </a:prstGeom>
        </p:spPr>
        <p:txBody>
          <a:bodyPr wrap="square">
            <a:spAutoFit/>
          </a:bodyPr>
          <a:lstStyle/>
          <a:p>
            <a:r>
              <a:rPr lang="en-US" sz="3200" dirty="0">
                <a:latin typeface="Arial" pitchFamily="34" charset="0"/>
              </a:rPr>
              <a:t>Windows 7 contains accessory application software that enables you to accomplish a few basic tasks. The programs include Notepad, WordPad, Paint, Snipping Tool, and Calculator. </a:t>
            </a:r>
            <a:endParaRPr lang="ar-IQ" sz="3200" dirty="0">
              <a:latin typeface="Arial" pitchFamily="34" charset="0"/>
            </a:endParaRPr>
          </a:p>
          <a:p>
            <a:endParaRPr lang="en-US" sz="3200" dirty="0">
              <a:latin typeface="Arial" pitchFamily="34" charset="0"/>
            </a:endParaRPr>
          </a:p>
          <a:p>
            <a:r>
              <a:rPr lang="en-US" sz="3200" b="1" dirty="0">
                <a:solidFill>
                  <a:srgbClr val="FF0000"/>
                </a:solidFill>
                <a:latin typeface="Arial" pitchFamily="34" charset="0"/>
              </a:rPr>
              <a:t>Notepad</a:t>
            </a:r>
            <a:r>
              <a:rPr lang="en-US" sz="3200" dirty="0">
                <a:latin typeface="Arial" pitchFamily="34" charset="0"/>
              </a:rPr>
              <a:t> is a text editing application. It focuses mainly on capturing text. Computer programmers and Web designers often use it to write programs. Document formatting is not a feature of Notepad. You can see that the window is very plain. </a:t>
            </a:r>
          </a:p>
          <a:p>
            <a:endParaRPr lang="en-US" sz="3200" dirty="0">
              <a:latin typeface="Arial" pitchFamily="34" charset="0"/>
            </a:endParaRPr>
          </a:p>
        </p:txBody>
      </p:sp>
    </p:spTree>
    <p:extLst>
      <p:ext uri="{BB962C8B-B14F-4D97-AF65-F5344CB8AC3E}">
        <p14:creationId xmlns:p14="http://schemas.microsoft.com/office/powerpoint/2010/main" val="273807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21</a:t>
            </a:fld>
            <a:endParaRPr lang="en-US" altLang="en-US"/>
          </a:p>
        </p:txBody>
      </p:sp>
      <p:sp>
        <p:nvSpPr>
          <p:cNvPr id="5" name="Rectangle 4"/>
          <p:cNvSpPr/>
          <p:nvPr/>
        </p:nvSpPr>
        <p:spPr>
          <a:xfrm>
            <a:off x="457200" y="663000"/>
            <a:ext cx="8229600" cy="5509200"/>
          </a:xfrm>
          <a:prstGeom prst="rect">
            <a:avLst/>
          </a:prstGeom>
        </p:spPr>
        <p:txBody>
          <a:bodyPr wrap="square">
            <a:spAutoFit/>
          </a:bodyPr>
          <a:lstStyle/>
          <a:p>
            <a:r>
              <a:rPr lang="en-US" sz="3200" dirty="0">
                <a:solidFill>
                  <a:srgbClr val="FF0000"/>
                </a:solidFill>
                <a:latin typeface="Arial" pitchFamily="34" charset="0"/>
              </a:rPr>
              <a:t>WordPad</a:t>
            </a:r>
            <a:r>
              <a:rPr lang="en-US" sz="3200" dirty="0">
                <a:latin typeface="Arial" pitchFamily="34" charset="0"/>
              </a:rPr>
              <a:t>, in contrast, is more like a word processing program. It includes a more robust interface, enabling you to format text and insert graphics. It is a handy application if you do not have access to Microsoft Word. WordPad saves the documents in Microsoft Word format so that they can open in Word. Granted, it does not contain all of the functions of Microsoft Word, but it does have the basic tools. </a:t>
            </a:r>
          </a:p>
          <a:p>
            <a:endParaRPr lang="en-US" sz="3200" dirty="0">
              <a:latin typeface="Arial" pitchFamily="34" charset="0"/>
            </a:endParaRPr>
          </a:p>
        </p:txBody>
      </p:sp>
    </p:spTree>
    <p:extLst>
      <p:ext uri="{BB962C8B-B14F-4D97-AF65-F5344CB8AC3E}">
        <p14:creationId xmlns:p14="http://schemas.microsoft.com/office/powerpoint/2010/main" val="34842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22</a:t>
            </a:fld>
            <a:endParaRPr lang="en-US" altLang="en-US"/>
          </a:p>
        </p:txBody>
      </p:sp>
      <p:sp>
        <p:nvSpPr>
          <p:cNvPr id="4" name="Title 1"/>
          <p:cNvSpPr txBox="1">
            <a:spLocks/>
          </p:cNvSpPr>
          <p:nvPr/>
        </p:nvSpPr>
        <p:spPr bwMode="auto">
          <a:xfrm>
            <a:off x="3810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Access Note pad or Word pad ,Paint</a:t>
            </a:r>
          </a:p>
        </p:txBody>
      </p:sp>
      <p:sp>
        <p:nvSpPr>
          <p:cNvPr id="5" name="Rectangle 4"/>
          <p:cNvSpPr/>
          <p:nvPr/>
        </p:nvSpPr>
        <p:spPr>
          <a:xfrm>
            <a:off x="457200" y="1815405"/>
            <a:ext cx="8077200" cy="954107"/>
          </a:xfrm>
          <a:prstGeom prst="rect">
            <a:avLst/>
          </a:prstGeom>
        </p:spPr>
        <p:txBody>
          <a:bodyPr wrap="square">
            <a:spAutoFit/>
          </a:bodyPr>
          <a:lstStyle/>
          <a:p>
            <a:r>
              <a:rPr lang="en-US" sz="2800" dirty="0">
                <a:solidFill>
                  <a:prstClr val="black"/>
                </a:solidFill>
                <a:latin typeface="Arial" pitchFamily="34" charset="0"/>
              </a:rPr>
              <a:t>start button         all programs          accessories       select either Note pad or Word pad.</a:t>
            </a:r>
            <a:endParaRPr lang="en-US" dirty="0"/>
          </a:p>
        </p:txBody>
      </p:sp>
      <p:sp>
        <p:nvSpPr>
          <p:cNvPr id="6" name="Right Arrow 5"/>
          <p:cNvSpPr/>
          <p:nvPr/>
        </p:nvSpPr>
        <p:spPr>
          <a:xfrm>
            <a:off x="2362200" y="1974742"/>
            <a:ext cx="838200" cy="311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ight Arrow 6"/>
          <p:cNvSpPr/>
          <p:nvPr/>
        </p:nvSpPr>
        <p:spPr>
          <a:xfrm>
            <a:off x="5257800" y="1974742"/>
            <a:ext cx="838200" cy="311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1"/>
          <p:cNvSpPr txBox="1">
            <a:spLocks/>
          </p:cNvSpPr>
          <p:nvPr/>
        </p:nvSpPr>
        <p:spPr bwMode="auto">
          <a:xfrm>
            <a:off x="457200" y="3200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Save your work of arts on Paint</a:t>
            </a:r>
          </a:p>
        </p:txBody>
      </p:sp>
      <p:sp>
        <p:nvSpPr>
          <p:cNvPr id="9" name="Rectangle 8"/>
          <p:cNvSpPr/>
          <p:nvPr/>
        </p:nvSpPr>
        <p:spPr>
          <a:xfrm>
            <a:off x="457200" y="4532293"/>
            <a:ext cx="8077200" cy="954107"/>
          </a:xfrm>
          <a:prstGeom prst="rect">
            <a:avLst/>
          </a:prstGeom>
        </p:spPr>
        <p:txBody>
          <a:bodyPr wrap="square">
            <a:spAutoFit/>
          </a:bodyPr>
          <a:lstStyle/>
          <a:p>
            <a:r>
              <a:rPr lang="en-US" sz="2800" dirty="0">
                <a:solidFill>
                  <a:prstClr val="black"/>
                </a:solidFill>
                <a:latin typeface="Arial" pitchFamily="34" charset="0"/>
              </a:rPr>
              <a:t>Click save  button at top of the window. To save the painting.</a:t>
            </a:r>
            <a:endParaRPr lang="en-US" dirty="0"/>
          </a:p>
        </p:txBody>
      </p:sp>
    </p:spTree>
    <p:extLst>
      <p:ext uri="{BB962C8B-B14F-4D97-AF65-F5344CB8AC3E}">
        <p14:creationId xmlns:p14="http://schemas.microsoft.com/office/powerpoint/2010/main" val="2585608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23</a:t>
            </a:fld>
            <a:endParaRPr lang="en-US" altLang="en-US"/>
          </a:p>
        </p:txBody>
      </p:sp>
      <p:sp>
        <p:nvSpPr>
          <p:cNvPr id="2" name="Rectangle 1"/>
          <p:cNvSpPr/>
          <p:nvPr/>
        </p:nvSpPr>
        <p:spPr>
          <a:xfrm>
            <a:off x="685800" y="304800"/>
            <a:ext cx="7848600" cy="1446550"/>
          </a:xfrm>
          <a:prstGeom prst="rect">
            <a:avLst/>
          </a:prstGeom>
        </p:spPr>
        <p:txBody>
          <a:bodyPr wrap="square">
            <a:spAutoFit/>
          </a:bodyPr>
          <a:lstStyle/>
          <a:p>
            <a:r>
              <a:rPr lang="en-US" sz="4400" dirty="0">
                <a:solidFill>
                  <a:schemeClr val="accent1">
                    <a:lumMod val="50000"/>
                  </a:schemeClr>
                </a:solidFill>
                <a:latin typeface="Arial Black" pitchFamily="34" charset="0"/>
              </a:rPr>
              <a:t>Windows Accessories</a:t>
            </a:r>
            <a:endParaRPr lang="ar-IQ" sz="4400" dirty="0">
              <a:solidFill>
                <a:schemeClr val="accent1">
                  <a:lumMod val="50000"/>
                </a:schemeClr>
              </a:solidFill>
              <a:latin typeface="Arial Black" pitchFamily="34" charset="0"/>
            </a:endParaRPr>
          </a:p>
          <a:p>
            <a:r>
              <a:rPr lang="ar-IQ" sz="4400" dirty="0">
                <a:solidFill>
                  <a:schemeClr val="accent1">
                    <a:lumMod val="50000"/>
                  </a:schemeClr>
                </a:solidFill>
                <a:latin typeface="Arial Black" pitchFamily="34" charset="0"/>
              </a:rPr>
              <a:t>          </a:t>
            </a:r>
            <a:r>
              <a:rPr lang="en-US" sz="4400" dirty="0">
                <a:solidFill>
                  <a:schemeClr val="accent1">
                    <a:lumMod val="50000"/>
                  </a:schemeClr>
                </a:solidFill>
                <a:latin typeface="Arial Black" pitchFamily="34" charset="0"/>
              </a:rPr>
              <a:t>(continued)</a:t>
            </a:r>
            <a:r>
              <a:rPr lang="en-US" dirty="0">
                <a:solidFill>
                  <a:schemeClr val="accent1">
                    <a:lumMod val="50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2362200"/>
            <a:ext cx="7005637"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228600" y="1371600"/>
            <a:ext cx="1722266"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Click here to </a:t>
            </a:r>
            <a:br>
              <a:rPr lang="en-US" altLang="en-US" sz="2000" b="1" dirty="0">
                <a:solidFill>
                  <a:schemeClr val="bg1"/>
                </a:solidFill>
                <a:latin typeface="Calibri" panose="020F0502020204030204" pitchFamily="34" charset="0"/>
              </a:rPr>
            </a:br>
            <a:r>
              <a:rPr lang="en-US" altLang="en-US" sz="2000" b="1" dirty="0">
                <a:solidFill>
                  <a:schemeClr val="bg1"/>
                </a:solidFill>
                <a:latin typeface="Calibri" panose="020F0502020204030204" pitchFamily="34" charset="0"/>
              </a:rPr>
              <a:t>open a picture</a:t>
            </a:r>
          </a:p>
        </p:txBody>
      </p:sp>
      <p:sp>
        <p:nvSpPr>
          <p:cNvPr id="6" name="TextBox 7"/>
          <p:cNvSpPr txBox="1">
            <a:spLocks noChangeArrowheads="1"/>
          </p:cNvSpPr>
          <p:nvPr/>
        </p:nvSpPr>
        <p:spPr bwMode="auto">
          <a:xfrm>
            <a:off x="123913" y="2362200"/>
            <a:ext cx="942887"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Ribbon</a:t>
            </a:r>
          </a:p>
        </p:txBody>
      </p:sp>
      <p:cxnSp>
        <p:nvCxnSpPr>
          <p:cNvPr id="7" name="Straight Connector 6"/>
          <p:cNvCxnSpPr/>
          <p:nvPr/>
        </p:nvCxnSpPr>
        <p:spPr>
          <a:xfrm>
            <a:off x="685800" y="2079486"/>
            <a:ext cx="609600" cy="358914"/>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2762310"/>
            <a:ext cx="304800" cy="200224"/>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8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24</a:t>
            </a:fld>
            <a:endParaRPr lang="en-US" altLang="en-US"/>
          </a:p>
        </p:txBody>
      </p:sp>
      <p:sp>
        <p:nvSpPr>
          <p:cNvPr id="2" name="Rectangle 1"/>
          <p:cNvSpPr/>
          <p:nvPr/>
        </p:nvSpPr>
        <p:spPr>
          <a:xfrm>
            <a:off x="685800" y="475357"/>
            <a:ext cx="7696200" cy="3046988"/>
          </a:xfrm>
          <a:prstGeom prst="rect">
            <a:avLst/>
          </a:prstGeom>
        </p:spPr>
        <p:txBody>
          <a:bodyPr wrap="square">
            <a:spAutoFit/>
          </a:bodyPr>
          <a:lstStyle/>
          <a:p>
            <a:r>
              <a:rPr lang="en-US" sz="3200" dirty="0">
                <a:latin typeface="Arial" pitchFamily="34" charset="0"/>
              </a:rPr>
              <a:t>A graphics accessory, Paint, enables you to create drawings and to open digital photographs or graphics. Click the Start button, All Programs, Accessories, and Paint to open the application.</a:t>
            </a:r>
          </a:p>
          <a:p>
            <a:endParaRPr lang="en-US" sz="3200" dirty="0">
              <a:latin typeface="Arial" pitchFamily="34" charset="0"/>
            </a:endParaRPr>
          </a:p>
        </p:txBody>
      </p:sp>
    </p:spTree>
    <p:extLst>
      <p:ext uri="{BB962C8B-B14F-4D97-AF65-F5344CB8AC3E}">
        <p14:creationId xmlns:p14="http://schemas.microsoft.com/office/powerpoint/2010/main" val="289308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A6A163-248D-44F5-9F01-DC3F56CC0125}" type="slidenum">
              <a:rPr lang="en-US" altLang="en-US" smtClean="0"/>
              <a:pPr>
                <a:defRPr/>
              </a:pPr>
              <a:t>25</a:t>
            </a:fld>
            <a:endParaRPr lang="en-US" altLang="en-US"/>
          </a:p>
        </p:txBody>
      </p:sp>
      <p:sp>
        <p:nvSpPr>
          <p:cNvPr id="4" name="Rectangle 3"/>
          <p:cNvSpPr/>
          <p:nvPr/>
        </p:nvSpPr>
        <p:spPr>
          <a:xfrm>
            <a:off x="457200" y="304800"/>
            <a:ext cx="8305800" cy="1446550"/>
          </a:xfrm>
          <a:prstGeom prst="rect">
            <a:avLst/>
          </a:prstGeom>
        </p:spPr>
        <p:txBody>
          <a:bodyPr wrap="square">
            <a:spAutoFit/>
          </a:bodyPr>
          <a:lstStyle/>
          <a:p>
            <a:r>
              <a:rPr lang="en-US" sz="4400" dirty="0">
                <a:solidFill>
                  <a:schemeClr val="accent1">
                    <a:lumMod val="50000"/>
                  </a:schemeClr>
                </a:solidFill>
                <a:latin typeface="Arial Black" pitchFamily="34" charset="0"/>
              </a:rPr>
              <a:t>Windows Accessories</a:t>
            </a:r>
            <a:endParaRPr lang="ar-IQ" sz="4400" dirty="0">
              <a:solidFill>
                <a:schemeClr val="accent1">
                  <a:lumMod val="50000"/>
                </a:schemeClr>
              </a:solidFill>
              <a:latin typeface="Arial Black" pitchFamily="34" charset="0"/>
            </a:endParaRPr>
          </a:p>
          <a:p>
            <a:r>
              <a:rPr lang="ar-IQ" sz="4400" dirty="0">
                <a:solidFill>
                  <a:schemeClr val="accent1">
                    <a:lumMod val="50000"/>
                  </a:schemeClr>
                </a:solidFill>
                <a:latin typeface="Arial Black" pitchFamily="34" charset="0"/>
              </a:rPr>
              <a:t>         </a:t>
            </a:r>
            <a:r>
              <a:rPr lang="en-US" sz="4400" dirty="0">
                <a:solidFill>
                  <a:schemeClr val="accent1">
                    <a:lumMod val="50000"/>
                  </a:schemeClr>
                </a:solidFill>
                <a:latin typeface="Arial Black" pitchFamily="34" charset="0"/>
              </a:rPr>
              <a:t> (continued)</a:t>
            </a:r>
          </a:p>
        </p:txBody>
      </p:sp>
      <p:pic>
        <p:nvPicPr>
          <p:cNvPr id="8" name="Content Placeholder 5" descr="sticky-notes.jpg"/>
          <p:cNvPicPr>
            <a:picLocks noChangeAspect="1"/>
          </p:cNvPicPr>
          <p:nvPr/>
        </p:nvPicPr>
        <p:blipFill>
          <a:blip r:embed="rId2">
            <a:extLst>
              <a:ext uri="{28A0092B-C50C-407E-A947-70E740481C1C}">
                <a14:useLocalDpi xmlns:a14="http://schemas.microsoft.com/office/drawing/2010/main" val="0"/>
              </a:ext>
            </a:extLst>
          </a:blip>
          <a:srcRect l="522" t="487" r="522" b="487"/>
          <a:stretch>
            <a:fillRect/>
          </a:stretch>
        </p:blipFill>
        <p:spPr>
          <a:xfrm>
            <a:off x="2590800" y="1981200"/>
            <a:ext cx="4172072" cy="4471987"/>
          </a:xfrm>
          <a:prstGeom prst="rect">
            <a:avLst/>
          </a:prstGeom>
        </p:spPr>
      </p:pic>
      <p:cxnSp>
        <p:nvCxnSpPr>
          <p:cNvPr id="9" name="Straight Connector 8"/>
          <p:cNvCxnSpPr>
            <a:stCxn id="10" idx="0"/>
          </p:cNvCxnSpPr>
          <p:nvPr/>
        </p:nvCxnSpPr>
        <p:spPr>
          <a:xfrm flipV="1">
            <a:off x="1174640" y="2438400"/>
            <a:ext cx="2012839" cy="5334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a:off x="444279" y="2971800"/>
            <a:ext cx="1460721"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Sticky notes</a:t>
            </a:r>
          </a:p>
        </p:txBody>
      </p:sp>
      <p:cxnSp>
        <p:nvCxnSpPr>
          <p:cNvPr id="11" name="Straight Connector 10"/>
          <p:cNvCxnSpPr/>
          <p:nvPr/>
        </p:nvCxnSpPr>
        <p:spPr>
          <a:xfrm flipV="1">
            <a:off x="1905000" y="2971800"/>
            <a:ext cx="2514600" cy="1524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2"/>
          </p:cNvCxnSpPr>
          <p:nvPr/>
        </p:nvCxnSpPr>
        <p:spPr>
          <a:xfrm>
            <a:off x="1174640" y="3371910"/>
            <a:ext cx="1860439" cy="36189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17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A6A163-248D-44F5-9F01-DC3F56CC0125}" type="slidenum">
              <a:rPr lang="en-US" altLang="en-US" smtClean="0"/>
              <a:pPr>
                <a:defRPr/>
              </a:pPr>
              <a:t>26</a:t>
            </a:fld>
            <a:endParaRPr lang="en-US" altLang="en-US"/>
          </a:p>
        </p:txBody>
      </p:sp>
      <p:sp>
        <p:nvSpPr>
          <p:cNvPr id="4" name="Rectangle 3"/>
          <p:cNvSpPr/>
          <p:nvPr/>
        </p:nvSpPr>
        <p:spPr>
          <a:xfrm>
            <a:off x="685800" y="533400"/>
            <a:ext cx="7696200" cy="3539430"/>
          </a:xfrm>
          <a:prstGeom prst="rect">
            <a:avLst/>
          </a:prstGeom>
        </p:spPr>
        <p:txBody>
          <a:bodyPr wrap="square">
            <a:spAutoFit/>
          </a:bodyPr>
          <a:lstStyle/>
          <a:p>
            <a:r>
              <a:rPr lang="en-US" sz="3200" dirty="0">
                <a:latin typeface="Arial" pitchFamily="34" charset="0"/>
              </a:rPr>
              <a:t>With Windows 7, the sticky notes are available to place right on your desktop! Open Sticky Notes by clicking the Start button, All Programs, Accessories, and Sticky Notes. Record your to-do list, phone numbers, and meeting reminders by typing on the note. </a:t>
            </a:r>
          </a:p>
        </p:txBody>
      </p:sp>
    </p:spTree>
    <p:extLst>
      <p:ext uri="{BB962C8B-B14F-4D97-AF65-F5344CB8AC3E}">
        <p14:creationId xmlns:p14="http://schemas.microsoft.com/office/powerpoint/2010/main" val="412770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A6A163-248D-44F5-9F01-DC3F56CC0125}" type="slidenum">
              <a:rPr lang="en-US" altLang="en-US" smtClean="0"/>
              <a:pPr>
                <a:defRPr/>
              </a:pPr>
              <a:t>27</a:t>
            </a:fld>
            <a:endParaRPr lang="en-US" altLang="en-US"/>
          </a:p>
        </p:txBody>
      </p:sp>
      <p:sp>
        <p:nvSpPr>
          <p:cNvPr id="5" name="Rectangle 4"/>
          <p:cNvSpPr/>
          <p:nvPr/>
        </p:nvSpPr>
        <p:spPr>
          <a:xfrm>
            <a:off x="609600" y="663000"/>
            <a:ext cx="7848600" cy="5509200"/>
          </a:xfrm>
          <a:prstGeom prst="rect">
            <a:avLst/>
          </a:prstGeom>
        </p:spPr>
        <p:txBody>
          <a:bodyPr wrap="square">
            <a:spAutoFit/>
          </a:bodyPr>
          <a:lstStyle/>
          <a:p>
            <a:r>
              <a:rPr lang="en-US" sz="3200" dirty="0">
                <a:latin typeface="Arial" pitchFamily="34" charset="0"/>
              </a:rPr>
              <a:t>Notice that the font even looks like handwriting. Click the plus sign in the upper left corner of the Sticky Note to open a new note. To change the color of a note, right click on the body of the note and select a different color. To delete a note, click the Delete Note button in the upper right corner of the note. You might like to place your Sticky Note pad on your desktop by pinning the Sticky Notes to your taskbar. </a:t>
            </a:r>
          </a:p>
        </p:txBody>
      </p:sp>
    </p:spTree>
    <p:extLst>
      <p:ext uri="{BB962C8B-B14F-4D97-AF65-F5344CB8AC3E}">
        <p14:creationId xmlns:p14="http://schemas.microsoft.com/office/powerpoint/2010/main" val="103121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28</a:t>
            </a:fld>
            <a:endParaRPr lang="en-US" altLang="en-US" dirty="0"/>
          </a:p>
        </p:txBody>
      </p:sp>
      <p:sp>
        <p:nvSpPr>
          <p:cNvPr id="4" name="Title 1"/>
          <p:cNvSpPr txBox="1">
            <a:spLocks/>
          </p:cNvSpPr>
          <p:nvPr/>
        </p:nvSpPr>
        <p:spPr bwMode="auto">
          <a:xfrm>
            <a:off x="381000" y="350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Place sticky notes on your desk top </a:t>
            </a:r>
          </a:p>
        </p:txBody>
      </p:sp>
      <p:sp>
        <p:nvSpPr>
          <p:cNvPr id="5" name="Rectangle 4"/>
          <p:cNvSpPr/>
          <p:nvPr/>
        </p:nvSpPr>
        <p:spPr>
          <a:xfrm>
            <a:off x="228600" y="1676400"/>
            <a:ext cx="8614110" cy="4401205"/>
          </a:xfrm>
          <a:prstGeom prst="rect">
            <a:avLst/>
          </a:prstGeom>
        </p:spPr>
        <p:txBody>
          <a:bodyPr wrap="square">
            <a:spAutoFit/>
          </a:bodyPr>
          <a:lstStyle/>
          <a:p>
            <a:r>
              <a:rPr lang="en-US" sz="2800" dirty="0">
                <a:latin typeface="Arial" pitchFamily="34" charset="0"/>
              </a:rPr>
              <a:t>start button        all programs         accessories       sticky notes.</a:t>
            </a:r>
          </a:p>
          <a:p>
            <a:r>
              <a:rPr lang="en-US" sz="2800" dirty="0">
                <a:latin typeface="Arial" pitchFamily="34" charset="0"/>
              </a:rPr>
              <a:t> To add or open anew note        click(+ sign) in upper left corner of the sticky .</a:t>
            </a:r>
          </a:p>
          <a:p>
            <a:endParaRPr lang="en-US" sz="2800" dirty="0">
              <a:latin typeface="Arial" pitchFamily="34" charset="0"/>
            </a:endParaRPr>
          </a:p>
          <a:p>
            <a:r>
              <a:rPr lang="en-US" sz="2800" dirty="0">
                <a:latin typeface="Arial" pitchFamily="34" charset="0"/>
              </a:rPr>
              <a:t>To delete a note        click  the delete note button in the upper right corner of the note.</a:t>
            </a:r>
          </a:p>
          <a:p>
            <a:endParaRPr lang="en-US" sz="2800" dirty="0">
              <a:latin typeface="Arial" pitchFamily="34" charset="0"/>
            </a:endParaRPr>
          </a:p>
          <a:p>
            <a:r>
              <a:rPr lang="en-US" sz="2800" dirty="0">
                <a:latin typeface="Arial" pitchFamily="34" charset="0"/>
              </a:rPr>
              <a:t>To change the color of the note         right click on the body of the note and select the color. </a:t>
            </a:r>
          </a:p>
        </p:txBody>
      </p:sp>
      <p:sp>
        <p:nvSpPr>
          <p:cNvPr id="6" name="Right Arrow 5"/>
          <p:cNvSpPr/>
          <p:nvPr/>
        </p:nvSpPr>
        <p:spPr>
          <a:xfrm>
            <a:off x="2133600" y="1752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53000" y="1752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696200" y="1752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72000" y="2590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257800" y="51054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95600" y="3886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3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152400"/>
            <a:ext cx="8229600" cy="11430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Adding Gadgets</a:t>
            </a:r>
          </a:p>
        </p:txBody>
      </p:sp>
      <p:sp>
        <p:nvSpPr>
          <p:cNvPr id="10137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BB84EA6-9A44-4EAB-9D5D-9CCE7DC7227D}" type="slidenum">
              <a:rPr lang="en-US" altLang="en-US" sz="1200" smtClean="0"/>
              <a:pPr>
                <a:spcBef>
                  <a:spcPct val="0"/>
                </a:spcBef>
                <a:buFontTx/>
                <a:buNone/>
              </a:pPr>
              <a:t>29</a:t>
            </a:fld>
            <a:endParaRPr lang="en-US" altLang="en-US" sz="1200"/>
          </a:p>
        </p:txBody>
      </p:sp>
      <p:sp>
        <p:nvSpPr>
          <p:cNvPr id="101380" name="Content Placeholder 1"/>
          <p:cNvSpPr>
            <a:spLocks noGrp="1"/>
          </p:cNvSpPr>
          <p:nvPr>
            <p:ph idx="1"/>
          </p:nvPr>
        </p:nvSpPr>
        <p:spPr>
          <a:xfrm>
            <a:off x="685800" y="4792663"/>
            <a:ext cx="8267700" cy="1766887"/>
          </a:xfrm>
        </p:spPr>
        <p:txBody>
          <a:bodyPr/>
          <a:lstStyle/>
          <a:p>
            <a:r>
              <a:rPr lang="en-US" altLang="en-US" sz="2800" dirty="0"/>
              <a:t>Gadgets, such as a clock, calendar, photo slide show, headline feed, or puzzle, are added to your desktop to make it more convenient for you to use</a:t>
            </a:r>
            <a:endParaRPr lang="ar-JO" altLang="en-US" sz="2800" dirty="0"/>
          </a:p>
        </p:txBody>
      </p:sp>
      <p:pic>
        <p:nvPicPr>
          <p:cNvPr id="1013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600199"/>
            <a:ext cx="7135337" cy="31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9" descr="Exp_Win_Figure1.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9713" y="1524000"/>
            <a:ext cx="3697287" cy="5029200"/>
          </a:xfrm>
        </p:spPr>
      </p:pic>
      <p:sp>
        <p:nvSpPr>
          <p:cNvPr id="38915" name="Title 7"/>
          <p:cNvSpPr>
            <a:spLocks noGrp="1"/>
          </p:cNvSpPr>
          <p:nvPr>
            <p:ph type="title"/>
          </p:nvPr>
        </p:nvSpPr>
        <p:spPr>
          <a:xfrm>
            <a:off x="381000" y="228600"/>
            <a:ext cx="8229600" cy="9906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The Start Menu</a:t>
            </a:r>
          </a:p>
        </p:txBody>
      </p:sp>
      <p:sp>
        <p:nvSpPr>
          <p:cNvPr id="3891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BA405F6-44CB-40A6-A912-7E00E42BAE32}" type="slidenum">
              <a:rPr lang="en-US" altLang="en-US" sz="1200" smtClean="0"/>
              <a:pPr>
                <a:spcBef>
                  <a:spcPct val="0"/>
                </a:spcBef>
                <a:buFontTx/>
                <a:buNone/>
              </a:pPr>
              <a:t>3</a:t>
            </a:fld>
            <a:endParaRPr lang="en-US" altLang="en-US" sz="1200"/>
          </a:p>
        </p:txBody>
      </p:sp>
      <p:sp>
        <p:nvSpPr>
          <p:cNvPr id="38917" name="TextBox 6"/>
          <p:cNvSpPr txBox="1">
            <a:spLocks noChangeArrowheads="1"/>
          </p:cNvSpPr>
          <p:nvPr/>
        </p:nvSpPr>
        <p:spPr bwMode="auto">
          <a:xfrm>
            <a:off x="1017614" y="3048000"/>
            <a:ext cx="1192186"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Programs</a:t>
            </a:r>
          </a:p>
        </p:txBody>
      </p:sp>
      <p:sp>
        <p:nvSpPr>
          <p:cNvPr id="10" name="Left Brace 9"/>
          <p:cNvSpPr/>
          <p:nvPr/>
        </p:nvSpPr>
        <p:spPr>
          <a:xfrm>
            <a:off x="2209800" y="1600200"/>
            <a:ext cx="685800" cy="3352800"/>
          </a:xfrm>
          <a:prstGeom prst="leftBrac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ar-JO"/>
          </a:p>
        </p:txBody>
      </p:sp>
      <p:sp>
        <p:nvSpPr>
          <p:cNvPr id="38919" name="TextBox 10"/>
          <p:cNvSpPr txBox="1">
            <a:spLocks noChangeArrowheads="1"/>
          </p:cNvSpPr>
          <p:nvPr/>
        </p:nvSpPr>
        <p:spPr bwMode="auto">
          <a:xfrm>
            <a:off x="6705600" y="3429000"/>
            <a:ext cx="1616853"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Control Panel</a:t>
            </a:r>
          </a:p>
        </p:txBody>
      </p:sp>
      <p:sp>
        <p:nvSpPr>
          <p:cNvPr id="12" name="Left Brace 11"/>
          <p:cNvSpPr/>
          <p:nvPr/>
        </p:nvSpPr>
        <p:spPr>
          <a:xfrm flipH="1">
            <a:off x="5562600" y="2057400"/>
            <a:ext cx="1295400" cy="990600"/>
          </a:xfrm>
          <a:prstGeom prst="leftBrace">
            <a:avLst>
              <a:gd name="adj1" fmla="val 8333"/>
              <a:gd name="adj2" fmla="val 49123"/>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ar-JO"/>
          </a:p>
        </p:txBody>
      </p:sp>
      <p:sp>
        <p:nvSpPr>
          <p:cNvPr id="38921" name="TextBox 12"/>
          <p:cNvSpPr txBox="1">
            <a:spLocks noChangeArrowheads="1"/>
          </p:cNvSpPr>
          <p:nvPr/>
        </p:nvSpPr>
        <p:spPr bwMode="auto">
          <a:xfrm>
            <a:off x="6858000" y="2362200"/>
            <a:ext cx="2051011"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chemeClr val="bg1"/>
                </a:solidFill>
                <a:latin typeface="Calibri" panose="020F0502020204030204" pitchFamily="34" charset="0"/>
              </a:rPr>
              <a:t>System folders</a:t>
            </a:r>
          </a:p>
        </p:txBody>
      </p:sp>
      <p:sp>
        <p:nvSpPr>
          <p:cNvPr id="38922" name="TextBox 13"/>
          <p:cNvSpPr txBox="1">
            <a:spLocks noChangeArrowheads="1"/>
          </p:cNvSpPr>
          <p:nvPr/>
        </p:nvSpPr>
        <p:spPr bwMode="auto">
          <a:xfrm>
            <a:off x="6705600" y="4495800"/>
            <a:ext cx="2047355"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Help and Support</a:t>
            </a:r>
          </a:p>
        </p:txBody>
      </p:sp>
      <p:sp>
        <p:nvSpPr>
          <p:cNvPr id="38923" name="TextBox 14"/>
          <p:cNvSpPr txBox="1">
            <a:spLocks noChangeArrowheads="1"/>
          </p:cNvSpPr>
          <p:nvPr/>
        </p:nvSpPr>
        <p:spPr bwMode="auto">
          <a:xfrm>
            <a:off x="755581" y="4876800"/>
            <a:ext cx="1530419"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All Programs</a:t>
            </a:r>
          </a:p>
        </p:txBody>
      </p:sp>
      <p:sp>
        <p:nvSpPr>
          <p:cNvPr id="38924" name="TextBox 15"/>
          <p:cNvSpPr txBox="1">
            <a:spLocks noChangeArrowheads="1"/>
          </p:cNvSpPr>
          <p:nvPr/>
        </p:nvSpPr>
        <p:spPr bwMode="auto">
          <a:xfrm>
            <a:off x="6705600" y="5421312"/>
            <a:ext cx="1331903"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Shut down</a:t>
            </a:r>
          </a:p>
        </p:txBody>
      </p:sp>
      <p:sp>
        <p:nvSpPr>
          <p:cNvPr id="38925" name="TextBox 16"/>
          <p:cNvSpPr txBox="1">
            <a:spLocks noChangeArrowheads="1"/>
          </p:cNvSpPr>
          <p:nvPr/>
        </p:nvSpPr>
        <p:spPr bwMode="auto">
          <a:xfrm>
            <a:off x="990600" y="5410200"/>
            <a:ext cx="1342868"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Search box</a:t>
            </a:r>
          </a:p>
        </p:txBody>
      </p:sp>
      <p:sp>
        <p:nvSpPr>
          <p:cNvPr id="38926" name="TextBox 17"/>
          <p:cNvSpPr txBox="1">
            <a:spLocks noChangeArrowheads="1"/>
          </p:cNvSpPr>
          <p:nvPr/>
        </p:nvSpPr>
        <p:spPr bwMode="auto">
          <a:xfrm>
            <a:off x="876300" y="5954712"/>
            <a:ext cx="147829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Start button</a:t>
            </a:r>
          </a:p>
        </p:txBody>
      </p:sp>
      <p:cxnSp>
        <p:nvCxnSpPr>
          <p:cNvPr id="20" name="Straight Connector 19"/>
          <p:cNvCxnSpPr>
            <a:stCxn id="38923" idx="3"/>
          </p:cNvCxnSpPr>
          <p:nvPr/>
        </p:nvCxnSpPr>
        <p:spPr>
          <a:xfrm>
            <a:off x="2286000" y="5076855"/>
            <a:ext cx="536506" cy="7299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8925" idx="3"/>
          </p:cNvCxnSpPr>
          <p:nvPr/>
        </p:nvCxnSpPr>
        <p:spPr>
          <a:xfrm flipV="1">
            <a:off x="2333468" y="5486400"/>
            <a:ext cx="638332" cy="12385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8926" idx="3"/>
          </p:cNvCxnSpPr>
          <p:nvPr/>
        </p:nvCxnSpPr>
        <p:spPr>
          <a:xfrm flipV="1">
            <a:off x="2354590" y="6030912"/>
            <a:ext cx="464810" cy="12385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19800" y="5670550"/>
            <a:ext cx="685800" cy="4445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19800" y="4648200"/>
            <a:ext cx="695325" cy="4445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38919" idx="1"/>
          </p:cNvCxnSpPr>
          <p:nvPr/>
        </p:nvCxnSpPr>
        <p:spPr>
          <a:xfrm flipV="1">
            <a:off x="5867400" y="3629055"/>
            <a:ext cx="838200" cy="2854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70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30</a:t>
            </a:fld>
            <a:endParaRPr lang="en-US" altLang="en-US"/>
          </a:p>
        </p:txBody>
      </p:sp>
      <p:sp>
        <p:nvSpPr>
          <p:cNvPr id="5" name="Rectangle 4"/>
          <p:cNvSpPr/>
          <p:nvPr/>
        </p:nvSpPr>
        <p:spPr>
          <a:xfrm>
            <a:off x="533400" y="612845"/>
            <a:ext cx="7924800" cy="5970865"/>
          </a:xfrm>
          <a:prstGeom prst="rect">
            <a:avLst/>
          </a:prstGeom>
        </p:spPr>
        <p:txBody>
          <a:bodyPr wrap="square">
            <a:spAutoFit/>
          </a:bodyPr>
          <a:lstStyle/>
          <a:p>
            <a:r>
              <a:rPr lang="en-US" sz="2800" dirty="0">
                <a:latin typeface="Arial" pitchFamily="34" charset="0"/>
              </a:rPr>
              <a:t>Gadgets, such as a clock, calendar, photo slide show, headline feed, or puzzle, are added to your desktop to make it more convenient for you to use. Gadgets run constantly on your desktop. Gadgets can be selected from Windows 7 or downloaded from the Internet. </a:t>
            </a:r>
          </a:p>
          <a:p>
            <a:r>
              <a:rPr lang="en-US" sz="2800" dirty="0">
                <a:latin typeface="Arial" pitchFamily="34" charset="0"/>
              </a:rPr>
              <a:t>To install a Gadget on your desktop, right-click on an empty portion of your desktop and click Gadgets. Double-click or drag a gadget to place it on your desktop. To remove a gadget from your desktop, right-click the gadget and click Close gadget.</a:t>
            </a:r>
          </a:p>
          <a:p>
            <a:endParaRPr lang="en-US" sz="2800" dirty="0">
              <a:latin typeface="Arial" pitchFamily="34" charset="0"/>
            </a:endParaRPr>
          </a:p>
          <a:p>
            <a:endParaRPr lang="en-US" dirty="0"/>
          </a:p>
        </p:txBody>
      </p:sp>
    </p:spTree>
    <p:extLst>
      <p:ext uri="{BB962C8B-B14F-4D97-AF65-F5344CB8AC3E}">
        <p14:creationId xmlns:p14="http://schemas.microsoft.com/office/powerpoint/2010/main" val="73436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Personalize the window</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31</a:t>
            </a:fld>
            <a:endParaRPr lang="en-US" altLang="en-US"/>
          </a:p>
        </p:txBody>
      </p:sp>
      <p:sp>
        <p:nvSpPr>
          <p:cNvPr id="5" name="Rectangle 4"/>
          <p:cNvSpPr/>
          <p:nvPr/>
        </p:nvSpPr>
        <p:spPr>
          <a:xfrm>
            <a:off x="228600" y="1865293"/>
            <a:ext cx="8614110" cy="954107"/>
          </a:xfrm>
          <a:prstGeom prst="rect">
            <a:avLst/>
          </a:prstGeom>
        </p:spPr>
        <p:txBody>
          <a:bodyPr wrap="square">
            <a:spAutoFit/>
          </a:bodyPr>
          <a:lstStyle/>
          <a:p>
            <a:r>
              <a:rPr lang="en-US" sz="2800" dirty="0">
                <a:latin typeface="Arial" pitchFamily="34" charset="0"/>
              </a:rPr>
              <a:t>By right-click on an empty potion of the desktop</a:t>
            </a:r>
          </a:p>
          <a:p>
            <a:r>
              <a:rPr lang="en-US" sz="2800" dirty="0">
                <a:latin typeface="Arial" pitchFamily="34" charset="0"/>
              </a:rPr>
              <a:t> select personalize to open this window.</a:t>
            </a:r>
          </a:p>
        </p:txBody>
      </p:sp>
      <p:sp>
        <p:nvSpPr>
          <p:cNvPr id="6" name="Right Arrow 5"/>
          <p:cNvSpPr/>
          <p:nvPr/>
        </p:nvSpPr>
        <p:spPr>
          <a:xfrm>
            <a:off x="7848600" y="2001054"/>
            <a:ext cx="914400" cy="361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381000" y="2819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minimize the window</a:t>
            </a:r>
          </a:p>
        </p:txBody>
      </p:sp>
      <p:sp>
        <p:nvSpPr>
          <p:cNvPr id="8" name="Rectangle 7"/>
          <p:cNvSpPr/>
          <p:nvPr/>
        </p:nvSpPr>
        <p:spPr>
          <a:xfrm>
            <a:off x="228600" y="3972580"/>
            <a:ext cx="8614110" cy="523220"/>
          </a:xfrm>
          <a:prstGeom prst="rect">
            <a:avLst/>
          </a:prstGeom>
        </p:spPr>
        <p:txBody>
          <a:bodyPr wrap="square">
            <a:spAutoFit/>
          </a:bodyPr>
          <a:lstStyle/>
          <a:p>
            <a:r>
              <a:rPr lang="en-US" sz="2800" dirty="0">
                <a:latin typeface="Arial" pitchFamily="34" charset="0"/>
              </a:rPr>
              <a:t>Press the control button on the right side of tittle bar.</a:t>
            </a:r>
          </a:p>
        </p:txBody>
      </p:sp>
      <p:sp>
        <p:nvSpPr>
          <p:cNvPr id="9" name="TextBox 8"/>
          <p:cNvSpPr txBox="1"/>
          <p:nvPr/>
        </p:nvSpPr>
        <p:spPr>
          <a:xfrm>
            <a:off x="6934200" y="4692134"/>
            <a:ext cx="609600" cy="369332"/>
          </a:xfrm>
          <a:prstGeom prst="rect">
            <a:avLst/>
          </a:prstGeom>
          <a:noFill/>
        </p:spPr>
        <p:txBody>
          <a:bodyPr wrap="square" rtlCol="0">
            <a:spAutoFit/>
          </a:bodyPr>
          <a:lstStyle/>
          <a:p>
            <a:endParaRPr lang="en-US" dirty="0"/>
          </a:p>
        </p:txBody>
      </p:sp>
      <p:sp>
        <p:nvSpPr>
          <p:cNvPr id="11" name="Title 1"/>
          <p:cNvSpPr txBox="1">
            <a:spLocks/>
          </p:cNvSpPr>
          <p:nvPr/>
        </p:nvSpPr>
        <p:spPr bwMode="auto">
          <a:xfrm>
            <a:off x="381000" y="4572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maximize the window</a:t>
            </a:r>
          </a:p>
        </p:txBody>
      </p:sp>
      <p:sp>
        <p:nvSpPr>
          <p:cNvPr id="12" name="Rectangle 11"/>
          <p:cNvSpPr/>
          <p:nvPr/>
        </p:nvSpPr>
        <p:spPr>
          <a:xfrm>
            <a:off x="228600" y="5572780"/>
            <a:ext cx="8614110" cy="523220"/>
          </a:xfrm>
          <a:prstGeom prst="rect">
            <a:avLst/>
          </a:prstGeom>
        </p:spPr>
        <p:txBody>
          <a:bodyPr wrap="square">
            <a:spAutoFit/>
          </a:bodyPr>
          <a:lstStyle/>
          <a:p>
            <a:r>
              <a:rPr lang="en-US" sz="2800" dirty="0">
                <a:latin typeface="Arial" pitchFamily="34" charset="0"/>
              </a:rPr>
              <a:t>Press the control button on the right side of tittle bar.</a:t>
            </a:r>
          </a:p>
        </p:txBody>
      </p:sp>
    </p:spTree>
    <p:extLst>
      <p:ext uri="{BB962C8B-B14F-4D97-AF65-F5344CB8AC3E}">
        <p14:creationId xmlns:p14="http://schemas.microsoft.com/office/powerpoint/2010/main" val="404963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close the window</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32</a:t>
            </a:fld>
            <a:endParaRPr lang="en-US" altLang="en-US"/>
          </a:p>
        </p:txBody>
      </p:sp>
      <p:pic>
        <p:nvPicPr>
          <p:cNvPr id="5" name="Content Placeholder 5" descr="Word-window-components.jpg"/>
          <p:cNvPicPr>
            <a:picLocks noChangeAspect="1"/>
          </p:cNvPicPr>
          <p:nvPr/>
        </p:nvPicPr>
        <p:blipFill>
          <a:blip r:embed="rId2">
            <a:extLst>
              <a:ext uri="{28A0092B-C50C-407E-A947-70E740481C1C}">
                <a14:useLocalDpi xmlns:a14="http://schemas.microsoft.com/office/drawing/2010/main" val="0"/>
              </a:ext>
            </a:extLst>
          </a:blip>
          <a:srcRect l="186" t="374" r="186" b="374"/>
          <a:stretch>
            <a:fillRect/>
          </a:stretch>
        </p:blipFill>
        <p:spPr>
          <a:xfrm>
            <a:off x="838200" y="2934306"/>
            <a:ext cx="7317686" cy="3695094"/>
          </a:xfrm>
          <a:prstGeom prst="rect">
            <a:avLst/>
          </a:prstGeom>
        </p:spPr>
      </p:pic>
      <p:sp>
        <p:nvSpPr>
          <p:cNvPr id="6" name="TextBox 8"/>
          <p:cNvSpPr txBox="1">
            <a:spLocks noChangeArrowheads="1"/>
          </p:cNvSpPr>
          <p:nvPr/>
        </p:nvSpPr>
        <p:spPr bwMode="auto">
          <a:xfrm>
            <a:off x="3200400" y="2133600"/>
            <a:ext cx="1849438"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bg1"/>
                </a:solidFill>
                <a:latin typeface="Calibri" panose="020F0502020204030204" pitchFamily="34" charset="0"/>
              </a:rPr>
              <a:t>Minimize window</a:t>
            </a:r>
          </a:p>
        </p:txBody>
      </p:sp>
      <p:sp>
        <p:nvSpPr>
          <p:cNvPr id="7" name="TextBox 9"/>
          <p:cNvSpPr txBox="1">
            <a:spLocks noChangeArrowheads="1"/>
          </p:cNvSpPr>
          <p:nvPr/>
        </p:nvSpPr>
        <p:spPr bwMode="auto">
          <a:xfrm>
            <a:off x="5334001" y="2133600"/>
            <a:ext cx="1882775"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bg1"/>
                </a:solidFill>
                <a:latin typeface="Calibri" panose="020F0502020204030204" pitchFamily="34" charset="0"/>
              </a:rPr>
              <a:t>Maximize window</a:t>
            </a:r>
          </a:p>
        </p:txBody>
      </p:sp>
      <p:sp>
        <p:nvSpPr>
          <p:cNvPr id="8" name="TextBox 10"/>
          <p:cNvSpPr txBox="1">
            <a:spLocks noChangeArrowheads="1"/>
          </p:cNvSpPr>
          <p:nvPr/>
        </p:nvSpPr>
        <p:spPr bwMode="auto">
          <a:xfrm>
            <a:off x="7467601" y="2133600"/>
            <a:ext cx="1489075"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bg1"/>
                </a:solidFill>
                <a:latin typeface="Calibri" panose="020F0502020204030204" pitchFamily="34" charset="0"/>
              </a:rPr>
              <a:t>Close window</a:t>
            </a:r>
          </a:p>
        </p:txBody>
      </p:sp>
      <p:cxnSp>
        <p:nvCxnSpPr>
          <p:cNvPr id="9" name="Straight Connector 8"/>
          <p:cNvCxnSpPr/>
          <p:nvPr/>
        </p:nvCxnSpPr>
        <p:spPr>
          <a:xfrm>
            <a:off x="4651026" y="2381766"/>
            <a:ext cx="2772918" cy="666234"/>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51688" y="2503488"/>
            <a:ext cx="544512" cy="392112"/>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2"/>
          </p:cNvCxnSpPr>
          <p:nvPr/>
        </p:nvCxnSpPr>
        <p:spPr>
          <a:xfrm flipV="1">
            <a:off x="7954170" y="2503488"/>
            <a:ext cx="257969" cy="404812"/>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 y="1534180"/>
            <a:ext cx="8614110" cy="523220"/>
          </a:xfrm>
          <a:prstGeom prst="rect">
            <a:avLst/>
          </a:prstGeom>
        </p:spPr>
        <p:txBody>
          <a:bodyPr wrap="square">
            <a:spAutoFit/>
          </a:bodyPr>
          <a:lstStyle/>
          <a:p>
            <a:r>
              <a:rPr lang="en-US" sz="2800" dirty="0">
                <a:latin typeface="Arial" pitchFamily="34" charset="0"/>
              </a:rPr>
              <a:t>Press the control button on the right side of tittle bar.</a:t>
            </a:r>
          </a:p>
        </p:txBody>
      </p:sp>
    </p:spTree>
    <p:extLst>
      <p:ext uri="{BB962C8B-B14F-4D97-AF65-F5344CB8AC3E}">
        <p14:creationId xmlns:p14="http://schemas.microsoft.com/office/powerpoint/2010/main" val="257684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Autofit/>
          </a:bodyPr>
          <a:lstStyle/>
          <a:p>
            <a:r>
              <a:rPr lang="en-US" sz="3600" dirty="0">
                <a:latin typeface="Arial Black" pitchFamily="34" charset="0"/>
              </a:rPr>
              <a:t>View the contents of the Recycle Bin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33</a:t>
            </a:fld>
            <a:endParaRPr lang="en-US" altLang="en-US"/>
          </a:p>
        </p:txBody>
      </p:sp>
      <p:sp>
        <p:nvSpPr>
          <p:cNvPr id="5" name="Rectangle 4"/>
          <p:cNvSpPr/>
          <p:nvPr/>
        </p:nvSpPr>
        <p:spPr>
          <a:xfrm>
            <a:off x="533400" y="2149257"/>
            <a:ext cx="7696200" cy="3108543"/>
          </a:xfrm>
          <a:prstGeom prst="rect">
            <a:avLst/>
          </a:prstGeom>
        </p:spPr>
        <p:txBody>
          <a:bodyPr wrap="square">
            <a:spAutoFit/>
          </a:bodyPr>
          <a:lstStyle/>
          <a:p>
            <a:r>
              <a:rPr lang="en-US" sz="2800" b="1" dirty="0">
                <a:latin typeface="Arial" pitchFamily="34" charset="0"/>
              </a:rPr>
              <a:t>Recycle Bin icon:-</a:t>
            </a:r>
          </a:p>
          <a:p>
            <a:r>
              <a:rPr lang="en-US" sz="2800" dirty="0">
                <a:latin typeface="Arial" pitchFamily="34" charset="0"/>
              </a:rPr>
              <a:t>contains files and folders that you delete. The deleted files are not gone until you empty the Recycle bin.</a:t>
            </a:r>
          </a:p>
          <a:p>
            <a:endParaRPr lang="en-US" sz="2800" dirty="0">
              <a:latin typeface="Arial" pitchFamily="34" charset="0"/>
            </a:endParaRPr>
          </a:p>
          <a:p>
            <a:r>
              <a:rPr lang="en-US" sz="2800" dirty="0">
                <a:latin typeface="Arial" pitchFamily="34" charset="0"/>
              </a:rPr>
              <a:t>           Double click the Recycle bin to view the contents. </a:t>
            </a:r>
          </a:p>
        </p:txBody>
      </p:sp>
      <p:sp>
        <p:nvSpPr>
          <p:cNvPr id="7" name="Right Arrow 6"/>
          <p:cNvSpPr/>
          <p:nvPr/>
        </p:nvSpPr>
        <p:spPr>
          <a:xfrm>
            <a:off x="685800" y="4343399"/>
            <a:ext cx="914400" cy="45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1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sz="4000" dirty="0">
                <a:latin typeface="Arial Black" pitchFamily="34" charset="0"/>
              </a:rPr>
              <a:t>Open an object’s shortcut menu.</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34</a:t>
            </a:fld>
            <a:endParaRPr lang="en-US" altLang="en-US"/>
          </a:p>
        </p:txBody>
      </p:sp>
      <p:sp>
        <p:nvSpPr>
          <p:cNvPr id="6" name="Rectangle 5"/>
          <p:cNvSpPr/>
          <p:nvPr/>
        </p:nvSpPr>
        <p:spPr>
          <a:xfrm>
            <a:off x="453690" y="2057400"/>
            <a:ext cx="7494296" cy="523220"/>
          </a:xfrm>
          <a:prstGeom prst="rect">
            <a:avLst/>
          </a:prstGeom>
        </p:spPr>
        <p:txBody>
          <a:bodyPr wrap="none">
            <a:spAutoFit/>
          </a:bodyPr>
          <a:lstStyle/>
          <a:p>
            <a:r>
              <a:rPr lang="en-US" sz="2800" dirty="0">
                <a:latin typeface="Arial" pitchFamily="34" charset="0"/>
              </a:rPr>
              <a:t>Right-click an object opens it’s shortcut menu.</a:t>
            </a:r>
          </a:p>
        </p:txBody>
      </p:sp>
      <p:sp>
        <p:nvSpPr>
          <p:cNvPr id="7" name="Title 4"/>
          <p:cNvSpPr txBox="1">
            <a:spLocks/>
          </p:cNvSpPr>
          <p:nvPr/>
        </p:nvSpPr>
        <p:spPr bwMode="auto">
          <a:xfrm>
            <a:off x="228600" y="3048000"/>
            <a:ext cx="868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Active a window that is covered by other windows using the task bar.</a:t>
            </a:r>
          </a:p>
        </p:txBody>
      </p:sp>
      <p:sp>
        <p:nvSpPr>
          <p:cNvPr id="8" name="Rectangle 7"/>
          <p:cNvSpPr/>
          <p:nvPr/>
        </p:nvSpPr>
        <p:spPr>
          <a:xfrm>
            <a:off x="533400" y="5039380"/>
            <a:ext cx="4782078" cy="523220"/>
          </a:xfrm>
          <a:prstGeom prst="rect">
            <a:avLst/>
          </a:prstGeom>
        </p:spPr>
        <p:txBody>
          <a:bodyPr wrap="none">
            <a:spAutoFit/>
          </a:bodyPr>
          <a:lstStyle/>
          <a:p>
            <a:r>
              <a:rPr lang="en-US" sz="2800" dirty="0">
                <a:latin typeface="Arial" pitchFamily="34" charset="0"/>
              </a:rPr>
              <a:t>By clicking the program icon.</a:t>
            </a:r>
            <a:endParaRPr lang="en-US" sz="2800" dirty="0"/>
          </a:p>
        </p:txBody>
      </p:sp>
    </p:spTree>
    <p:extLst>
      <p:ext uri="{BB962C8B-B14F-4D97-AF65-F5344CB8AC3E}">
        <p14:creationId xmlns:p14="http://schemas.microsoft.com/office/powerpoint/2010/main" val="2484242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dirty="0">
                <a:latin typeface="Arial Black" pitchFamily="34" charset="0"/>
              </a:rPr>
              <a:t>View an application icon for each open window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35</a:t>
            </a:fld>
            <a:endParaRPr lang="en-US" altLang="en-US"/>
          </a:p>
        </p:txBody>
      </p:sp>
      <p:sp>
        <p:nvSpPr>
          <p:cNvPr id="5" name="Rectangle 4"/>
          <p:cNvSpPr/>
          <p:nvPr/>
        </p:nvSpPr>
        <p:spPr>
          <a:xfrm>
            <a:off x="304800" y="2044005"/>
            <a:ext cx="7928310" cy="1384995"/>
          </a:xfrm>
          <a:prstGeom prst="rect">
            <a:avLst/>
          </a:prstGeom>
        </p:spPr>
        <p:txBody>
          <a:bodyPr wrap="square">
            <a:spAutoFit/>
          </a:bodyPr>
          <a:lstStyle/>
          <a:p>
            <a:r>
              <a:rPr lang="en-US" sz="2800" dirty="0">
                <a:latin typeface="Arial" pitchFamily="34" charset="0"/>
              </a:rPr>
              <a:t>Right-click an open area of taskbar          select properties           click never combine            on the taskbar buttons list box           ok.</a:t>
            </a:r>
          </a:p>
        </p:txBody>
      </p:sp>
      <p:sp>
        <p:nvSpPr>
          <p:cNvPr id="6" name="Right Arrow 5"/>
          <p:cNvSpPr/>
          <p:nvPr/>
        </p:nvSpPr>
        <p:spPr>
          <a:xfrm>
            <a:off x="5943600" y="21202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3690" y="3581400"/>
            <a:ext cx="7125605" cy="646331"/>
          </a:xfrm>
          <a:prstGeom prst="rect">
            <a:avLst/>
          </a:prstGeom>
        </p:spPr>
        <p:txBody>
          <a:bodyPr wrap="none">
            <a:spAutoFit/>
          </a:bodyPr>
          <a:lstStyle/>
          <a:p>
            <a:pPr algn="ctr"/>
            <a:r>
              <a:rPr lang="en-US" sz="3600" dirty="0">
                <a:solidFill>
                  <a:schemeClr val="accent1">
                    <a:lumMod val="75000"/>
                  </a:schemeClr>
                </a:solidFill>
                <a:latin typeface="Arial Black" pitchFamily="34" charset="0"/>
              </a:rPr>
              <a:t>Add toolbars to the taskbar</a:t>
            </a:r>
          </a:p>
        </p:txBody>
      </p:sp>
      <p:sp>
        <p:nvSpPr>
          <p:cNvPr id="11" name="Rectangle 10"/>
          <p:cNvSpPr/>
          <p:nvPr/>
        </p:nvSpPr>
        <p:spPr>
          <a:xfrm>
            <a:off x="304800" y="4267200"/>
            <a:ext cx="8534400" cy="2246769"/>
          </a:xfrm>
          <a:prstGeom prst="rect">
            <a:avLst/>
          </a:prstGeom>
        </p:spPr>
        <p:txBody>
          <a:bodyPr wrap="square">
            <a:spAutoFit/>
          </a:bodyPr>
          <a:lstStyle/>
          <a:p>
            <a:r>
              <a:rPr lang="en-US" sz="2800" dirty="0">
                <a:latin typeface="Arial" pitchFamily="34" charset="0"/>
              </a:rPr>
              <a:t>Right-click on an area of the taskbar          point to toolbar</a:t>
            </a:r>
          </a:p>
          <a:p>
            <a:r>
              <a:rPr lang="en-US" sz="2800" dirty="0">
                <a:latin typeface="Arial" pitchFamily="34" charset="0"/>
              </a:rPr>
              <a:t>and select the toolbars you wish to use          a check mark appears next to </a:t>
            </a:r>
          </a:p>
          <a:p>
            <a:r>
              <a:rPr lang="en-US" sz="2800" dirty="0">
                <a:latin typeface="Arial" pitchFamily="34" charset="0"/>
              </a:rPr>
              <a:t>Toolbars that active on taskbar.</a:t>
            </a:r>
          </a:p>
        </p:txBody>
      </p:sp>
      <p:sp>
        <p:nvSpPr>
          <p:cNvPr id="14" name="Right Arrow 13"/>
          <p:cNvSpPr/>
          <p:nvPr/>
        </p:nvSpPr>
        <p:spPr>
          <a:xfrm>
            <a:off x="6324600" y="25774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724400" y="29584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172200" y="44062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629400" y="52444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057400" y="2577405"/>
            <a:ext cx="838200" cy="394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066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219200"/>
          </a:xfrm>
        </p:spPr>
        <p:txBody>
          <a:bodyPr>
            <a:normAutofit fontScale="90000"/>
          </a:bodyPr>
          <a:lstStyle/>
          <a:p>
            <a:r>
              <a:rPr lang="en-US" sz="4000" dirty="0">
                <a:latin typeface="Arial Black" pitchFamily="34" charset="0"/>
              </a:rPr>
              <a:t>Open the jump list , when applications are open on desktop.</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36</a:t>
            </a:fld>
            <a:endParaRPr lang="en-US" altLang="en-US" dirty="0"/>
          </a:p>
        </p:txBody>
      </p:sp>
      <p:sp>
        <p:nvSpPr>
          <p:cNvPr id="5" name="Rectangle 4"/>
          <p:cNvSpPr/>
          <p:nvPr/>
        </p:nvSpPr>
        <p:spPr>
          <a:xfrm>
            <a:off x="453690" y="2600980"/>
            <a:ext cx="8323112" cy="954107"/>
          </a:xfrm>
          <a:prstGeom prst="rect">
            <a:avLst/>
          </a:prstGeom>
        </p:spPr>
        <p:txBody>
          <a:bodyPr wrap="none">
            <a:spAutoFit/>
          </a:bodyPr>
          <a:lstStyle/>
          <a:p>
            <a:r>
              <a:rPr lang="en-US" sz="2800" dirty="0">
                <a:latin typeface="Arial" pitchFamily="34" charset="0"/>
              </a:rPr>
              <a:t>Right-click the program icon on the taskbar to open</a:t>
            </a:r>
          </a:p>
          <a:p>
            <a:r>
              <a:rPr lang="en-US" sz="2800" dirty="0">
                <a:latin typeface="Arial" pitchFamily="34" charset="0"/>
              </a:rPr>
              <a:t>The jump list.</a:t>
            </a:r>
          </a:p>
        </p:txBody>
      </p:sp>
      <p:sp>
        <p:nvSpPr>
          <p:cNvPr id="6" name="Rectangle 5"/>
          <p:cNvSpPr/>
          <p:nvPr/>
        </p:nvSpPr>
        <p:spPr>
          <a:xfrm>
            <a:off x="304800" y="3733800"/>
            <a:ext cx="8610600" cy="1200329"/>
          </a:xfrm>
          <a:prstGeom prst="rect">
            <a:avLst/>
          </a:prstGeom>
        </p:spPr>
        <p:txBody>
          <a:bodyPr wrap="square">
            <a:spAutoFit/>
          </a:bodyPr>
          <a:lstStyle/>
          <a:p>
            <a:pPr algn="ctr"/>
            <a:r>
              <a:rPr lang="en-US" sz="3600" dirty="0">
                <a:solidFill>
                  <a:schemeClr val="accent1">
                    <a:lumMod val="75000"/>
                  </a:schemeClr>
                </a:solidFill>
                <a:latin typeface="Arial Black" pitchFamily="34" charset="0"/>
              </a:rPr>
              <a:t>Remove pinned applications from the taskbar</a:t>
            </a:r>
          </a:p>
        </p:txBody>
      </p:sp>
      <p:sp>
        <p:nvSpPr>
          <p:cNvPr id="7" name="Rectangle 6"/>
          <p:cNvSpPr/>
          <p:nvPr/>
        </p:nvSpPr>
        <p:spPr>
          <a:xfrm>
            <a:off x="304800" y="5141893"/>
            <a:ext cx="8610600" cy="954107"/>
          </a:xfrm>
          <a:prstGeom prst="rect">
            <a:avLst/>
          </a:prstGeom>
        </p:spPr>
        <p:txBody>
          <a:bodyPr wrap="square">
            <a:spAutoFit/>
          </a:bodyPr>
          <a:lstStyle/>
          <a:p>
            <a:r>
              <a:rPr lang="en-US" sz="2800" dirty="0">
                <a:latin typeface="Arial" pitchFamily="34" charset="0"/>
              </a:rPr>
              <a:t>Right-click of the program icon             And selecting </a:t>
            </a:r>
          </a:p>
          <a:p>
            <a:r>
              <a:rPr lang="en-US" sz="2800" dirty="0">
                <a:latin typeface="Arial" pitchFamily="34" charset="0"/>
              </a:rPr>
              <a:t>unpin this program from the taskbar.</a:t>
            </a:r>
          </a:p>
        </p:txBody>
      </p:sp>
      <p:sp>
        <p:nvSpPr>
          <p:cNvPr id="8" name="Right Arrow 7"/>
          <p:cNvSpPr/>
          <p:nvPr/>
        </p:nvSpPr>
        <p:spPr>
          <a:xfrm>
            <a:off x="5257800" y="52578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6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Open Notification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C6730B87-944D-4BEC-B0DF-F664D1038C27}" type="slidenum">
              <a:rPr lang="en-US" altLang="en-US" smtClean="0"/>
              <a:pPr>
                <a:defRPr/>
              </a:pPr>
              <a:t>37</a:t>
            </a:fld>
            <a:endParaRPr lang="en-US" altLang="en-US"/>
          </a:p>
        </p:txBody>
      </p:sp>
      <p:sp>
        <p:nvSpPr>
          <p:cNvPr id="5" name="Rectangle 4"/>
          <p:cNvSpPr/>
          <p:nvPr/>
        </p:nvSpPr>
        <p:spPr>
          <a:xfrm>
            <a:off x="453690" y="1762780"/>
            <a:ext cx="6781023" cy="523220"/>
          </a:xfrm>
          <a:prstGeom prst="rect">
            <a:avLst/>
          </a:prstGeom>
        </p:spPr>
        <p:txBody>
          <a:bodyPr wrap="none">
            <a:spAutoFit/>
          </a:bodyPr>
          <a:lstStyle/>
          <a:p>
            <a:r>
              <a:rPr lang="en-US" sz="2800" dirty="0">
                <a:latin typeface="Arial" pitchFamily="34" charset="0"/>
              </a:rPr>
              <a:t>By clicking on the open action center link.</a:t>
            </a:r>
          </a:p>
        </p:txBody>
      </p:sp>
      <p:sp>
        <p:nvSpPr>
          <p:cNvPr id="6" name="Title 1"/>
          <p:cNvSpPr txBox="1">
            <a:spLocks/>
          </p:cNvSpPr>
          <p:nvPr/>
        </p:nvSpPr>
        <p:spPr bwMode="auto">
          <a:xfrm>
            <a:off x="457200" y="2514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algn="l"/>
            <a:r>
              <a:rPr lang="en-US" sz="3600" dirty="0">
                <a:solidFill>
                  <a:schemeClr val="accent1">
                    <a:lumMod val="75000"/>
                  </a:schemeClr>
                </a:solidFill>
                <a:latin typeface="Arial Black" pitchFamily="34" charset="0"/>
              </a:rPr>
              <a:t>Show the </a:t>
            </a:r>
            <a:r>
              <a:rPr lang="en-US" sz="3600" dirty="0" err="1">
                <a:solidFill>
                  <a:schemeClr val="accent1">
                    <a:lumMod val="75000"/>
                  </a:schemeClr>
                </a:solidFill>
                <a:latin typeface="Arial Black" pitchFamily="34" charset="0"/>
              </a:rPr>
              <a:t>pop_up</a:t>
            </a:r>
            <a:r>
              <a:rPr lang="en-US" sz="3600" dirty="0">
                <a:solidFill>
                  <a:schemeClr val="accent1">
                    <a:lumMod val="75000"/>
                  </a:schemeClr>
                </a:solidFill>
                <a:latin typeface="Arial Black" pitchFamily="34" charset="0"/>
              </a:rPr>
              <a:t> window to display information</a:t>
            </a:r>
          </a:p>
        </p:txBody>
      </p:sp>
      <p:sp>
        <p:nvSpPr>
          <p:cNvPr id="7" name="Rectangle 6"/>
          <p:cNvSpPr/>
          <p:nvPr/>
        </p:nvSpPr>
        <p:spPr>
          <a:xfrm>
            <a:off x="453690" y="3998893"/>
            <a:ext cx="8233110" cy="954107"/>
          </a:xfrm>
          <a:prstGeom prst="rect">
            <a:avLst/>
          </a:prstGeom>
        </p:spPr>
        <p:txBody>
          <a:bodyPr wrap="square">
            <a:spAutoFit/>
          </a:bodyPr>
          <a:lstStyle/>
          <a:p>
            <a:r>
              <a:rPr lang="en-US" sz="2800" dirty="0">
                <a:latin typeface="Arial" pitchFamily="34" charset="0"/>
              </a:rPr>
              <a:t>By clicking  action center icon on the taskbar   displays the information.</a:t>
            </a:r>
          </a:p>
        </p:txBody>
      </p:sp>
      <p:sp>
        <p:nvSpPr>
          <p:cNvPr id="8" name="Right Arrow 7"/>
          <p:cNvSpPr/>
          <p:nvPr/>
        </p:nvSpPr>
        <p:spPr>
          <a:xfrm>
            <a:off x="7696200" y="41148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951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38</a:t>
            </a:fld>
            <a:endParaRPr lang="en-US" altLang="en-US"/>
          </a:p>
        </p:txBody>
      </p:sp>
      <p:sp>
        <p:nvSpPr>
          <p:cNvPr id="4" name="Title 1"/>
          <p:cNvSpPr txBox="1">
            <a:spLocks/>
          </p:cNvSpPr>
          <p:nvPr/>
        </p:nvSpPr>
        <p:spPr bwMode="auto">
          <a:xfrm>
            <a:off x="457200" y="914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How many security settings and software windows7 providing you write the names of it :-</a:t>
            </a:r>
          </a:p>
        </p:txBody>
      </p:sp>
      <p:sp>
        <p:nvSpPr>
          <p:cNvPr id="5" name="Rectangle 4"/>
          <p:cNvSpPr/>
          <p:nvPr/>
        </p:nvSpPr>
        <p:spPr>
          <a:xfrm>
            <a:off x="381000" y="2743200"/>
            <a:ext cx="8077200" cy="3539430"/>
          </a:xfrm>
          <a:prstGeom prst="rect">
            <a:avLst/>
          </a:prstGeom>
        </p:spPr>
        <p:txBody>
          <a:bodyPr wrap="square">
            <a:spAutoFit/>
          </a:bodyPr>
          <a:lstStyle/>
          <a:p>
            <a:r>
              <a:rPr lang="en-US" sz="2800" dirty="0">
                <a:solidFill>
                  <a:prstClr val="black"/>
                </a:solidFill>
                <a:latin typeface="Arial" pitchFamily="34" charset="0"/>
              </a:rPr>
              <a:t>6 software.</a:t>
            </a:r>
          </a:p>
          <a:p>
            <a:endParaRPr lang="en-US" sz="2800" dirty="0">
              <a:solidFill>
                <a:prstClr val="black"/>
              </a:solidFill>
              <a:latin typeface="Arial" pitchFamily="34" charset="0"/>
            </a:endParaRPr>
          </a:p>
          <a:p>
            <a:pPr marL="514350" indent="-514350">
              <a:buFont typeface="+mj-lt"/>
              <a:buAutoNum type="arabicParenR"/>
            </a:pPr>
            <a:r>
              <a:rPr lang="en-US" sz="2800" dirty="0">
                <a:latin typeface="Arial" pitchFamily="34" charset="0"/>
              </a:rPr>
              <a:t>Action center.</a:t>
            </a:r>
          </a:p>
          <a:p>
            <a:pPr marL="514350" indent="-514350">
              <a:buFont typeface="+mj-lt"/>
              <a:buAutoNum type="arabicParenR"/>
            </a:pPr>
            <a:r>
              <a:rPr lang="en-US" sz="2800" dirty="0">
                <a:latin typeface="Arial" pitchFamily="34" charset="0"/>
              </a:rPr>
              <a:t>windows update.</a:t>
            </a:r>
          </a:p>
          <a:p>
            <a:pPr marL="514350" indent="-514350">
              <a:buFont typeface="+mj-lt"/>
              <a:buAutoNum type="arabicParenR"/>
            </a:pPr>
            <a:r>
              <a:rPr lang="en-US" sz="2800" dirty="0">
                <a:latin typeface="Arial" pitchFamily="34" charset="0"/>
              </a:rPr>
              <a:t>windows firewall.</a:t>
            </a:r>
          </a:p>
          <a:p>
            <a:pPr marL="514350" indent="-514350">
              <a:buFont typeface="+mj-lt"/>
              <a:buAutoNum type="arabicParenR"/>
            </a:pPr>
            <a:r>
              <a:rPr lang="en-US" sz="2800" dirty="0">
                <a:latin typeface="Arial" pitchFamily="34" charset="0"/>
              </a:rPr>
              <a:t>windows defender.</a:t>
            </a:r>
          </a:p>
          <a:p>
            <a:pPr marL="514350" indent="-514350">
              <a:buFont typeface="+mj-lt"/>
              <a:buAutoNum type="arabicParenR"/>
            </a:pPr>
            <a:r>
              <a:rPr lang="en-US" sz="2800" dirty="0">
                <a:latin typeface="Arial" pitchFamily="34" charset="0"/>
              </a:rPr>
              <a:t>user account control.</a:t>
            </a:r>
          </a:p>
          <a:p>
            <a:pPr marL="514350" indent="-514350">
              <a:buFont typeface="+mj-lt"/>
              <a:buAutoNum type="arabicParenR"/>
            </a:pPr>
            <a:r>
              <a:rPr lang="en-US" sz="2800" dirty="0">
                <a:latin typeface="Arial" pitchFamily="34" charset="0"/>
              </a:rPr>
              <a:t>parental controls.</a:t>
            </a:r>
          </a:p>
        </p:txBody>
      </p:sp>
    </p:spTree>
    <p:extLst>
      <p:ext uri="{BB962C8B-B14F-4D97-AF65-F5344CB8AC3E}">
        <p14:creationId xmlns:p14="http://schemas.microsoft.com/office/powerpoint/2010/main" val="2273689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152400"/>
            <a:ext cx="8229600" cy="1143000"/>
          </a:xfrm>
        </p:spPr>
        <p:txBody>
          <a:bodyPr/>
          <a:lstStyle/>
          <a:p>
            <a:pPr eaLnBrk="1" hangingPunct="1"/>
            <a:r>
              <a:rPr lang="en-US" altLang="en-US" dirty="0">
                <a:cs typeface="Tahoma" panose="020B0604030504040204" pitchFamily="34" charset="0"/>
              </a:rPr>
              <a:t> </a:t>
            </a:r>
            <a:r>
              <a:rPr lang="en-US" altLang="en-US" dirty="0">
                <a:solidFill>
                  <a:schemeClr val="accent1">
                    <a:lumMod val="50000"/>
                  </a:schemeClr>
                </a:solidFill>
                <a:latin typeface="Arial Black" pitchFamily="34" charset="0"/>
                <a:cs typeface="Tahoma" panose="020B0604030504040204" pitchFamily="34" charset="0"/>
              </a:rPr>
              <a:t>Any Questions</a:t>
            </a:r>
          </a:p>
        </p:txBody>
      </p:sp>
      <p:sp>
        <p:nvSpPr>
          <p:cNvPr id="1208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AFCE670-5FDC-42CF-BC93-6657924A6B7C}" type="slidenum">
              <a:rPr lang="en-US" altLang="en-US" sz="1200" smtClean="0"/>
              <a:pPr>
                <a:spcBef>
                  <a:spcPct val="0"/>
                </a:spcBef>
                <a:buFontTx/>
                <a:buNone/>
              </a:pPr>
              <a:t>39</a:t>
            </a:fld>
            <a:endParaRPr lang="en-US" altLang="en-US" sz="1200"/>
          </a:p>
        </p:txBody>
      </p:sp>
      <p:pic>
        <p:nvPicPr>
          <p:cNvPr id="120836" name="Content Placeholder 5" descr="epfkknaj[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286000" y="2049462"/>
            <a:ext cx="4230236" cy="41989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4</a:t>
            </a:fld>
            <a:endParaRPr lang="en-US" altLang="en-US"/>
          </a:p>
        </p:txBody>
      </p:sp>
      <p:sp>
        <p:nvSpPr>
          <p:cNvPr id="5" name="Title 4"/>
          <p:cNvSpPr txBox="1">
            <a:spLocks/>
          </p:cNvSpPr>
          <p:nvPr/>
        </p:nvSpPr>
        <p:spPr>
          <a:xfrm>
            <a:off x="457200" y="1295400"/>
            <a:ext cx="8229600" cy="3581400"/>
          </a:xfrm>
          <a:prstGeom prst="rect">
            <a:avLst/>
          </a:prstGeom>
        </p:spPr>
        <p:txBody>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dirty="0">
                <a:solidFill>
                  <a:schemeClr val="accent1">
                    <a:lumMod val="75000"/>
                  </a:schemeClr>
                </a:solidFill>
                <a:latin typeface="Arial Black" pitchFamily="34" charset="0"/>
              </a:rPr>
              <a:t>How you can do these</a:t>
            </a:r>
          </a:p>
          <a:p>
            <a:endParaRPr lang="en-US" dirty="0">
              <a:solidFill>
                <a:schemeClr val="accent1">
                  <a:lumMod val="75000"/>
                </a:schemeClr>
              </a:solidFill>
              <a:latin typeface="Arial Black" pitchFamily="34" charset="0"/>
            </a:endParaRPr>
          </a:p>
          <a:p>
            <a:r>
              <a:rPr lang="en-US" dirty="0">
                <a:solidFill>
                  <a:schemeClr val="accent1">
                    <a:lumMod val="75000"/>
                  </a:schemeClr>
                </a:solidFill>
                <a:latin typeface="Arial Black" pitchFamily="34" charset="0"/>
              </a:rPr>
              <a:t> application in windows?</a:t>
            </a:r>
          </a:p>
        </p:txBody>
      </p:sp>
    </p:spTree>
    <p:extLst>
      <p:ext uri="{BB962C8B-B14F-4D97-AF65-F5344CB8AC3E}">
        <p14:creationId xmlns:p14="http://schemas.microsoft.com/office/powerpoint/2010/main" val="259774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04800"/>
            <a:ext cx="8229600" cy="1143000"/>
          </a:xfrm>
        </p:spPr>
        <p:txBody>
          <a:bodyPr>
            <a:normAutofit/>
          </a:bodyPr>
          <a:lstStyle/>
          <a:p>
            <a:r>
              <a:rPr lang="en-US" altLang="en-US" sz="4000" dirty="0">
                <a:latin typeface="Arial Black" pitchFamily="34" charset="0"/>
                <a:cs typeface="Tahoma" panose="020B0604030504040204" pitchFamily="34" charset="0"/>
              </a:rPr>
              <a:t>View the content of a folder</a:t>
            </a:r>
            <a:endParaRPr lang="ar-JO" altLang="en-US" sz="4000" dirty="0">
              <a:latin typeface="Arial Black" pitchFamily="34" charset="0"/>
              <a:cs typeface="Tahoma" panose="020B0604030504040204" pitchFamily="34" charset="0"/>
            </a:endParaRPr>
          </a:p>
        </p:txBody>
      </p:sp>
      <p:sp>
        <p:nvSpPr>
          <p:cNvPr id="3" name="Content Placeholder 2"/>
          <p:cNvSpPr>
            <a:spLocks noGrp="1"/>
          </p:cNvSpPr>
          <p:nvPr>
            <p:ph idx="1"/>
          </p:nvPr>
        </p:nvSpPr>
        <p:spPr>
          <a:xfrm>
            <a:off x="304800" y="1676400"/>
            <a:ext cx="5562600" cy="5029200"/>
          </a:xfrm>
        </p:spPr>
        <p:txBody>
          <a:bodyPr>
            <a:normAutofit/>
          </a:bodyPr>
          <a:lstStyle/>
          <a:p>
            <a:pPr marL="0" indent="0">
              <a:buFont typeface="Arial" panose="020B0604020202020204" pitchFamily="34" charset="0"/>
              <a:buNone/>
              <a:defRPr/>
            </a:pPr>
            <a:r>
              <a:rPr lang="en-US" sz="2800" b="1" dirty="0">
                <a:latin typeface="Arial Black" pitchFamily="34" charset="0"/>
              </a:rPr>
              <a:t>Viewing and arranging files and folders.</a:t>
            </a:r>
            <a:endParaRPr lang="en-US" sz="2000" dirty="0">
              <a:latin typeface="Arial Black" pitchFamily="34" charset="0"/>
            </a:endParaRPr>
          </a:p>
          <a:p>
            <a:pPr>
              <a:defRPr/>
            </a:pPr>
            <a:r>
              <a:rPr lang="en-US" sz="2800" dirty="0">
                <a:latin typeface="Arial" pitchFamily="34" charset="0"/>
                <a:cs typeface="Arial" pitchFamily="34" charset="0"/>
              </a:rPr>
              <a:t>Each time you click the Views button, the folder window changes the way it displays your file and folder icons, alternating between large icons, a smaller icon view called Tiles, and a view called Details that shows several columns of information about the file. </a:t>
            </a:r>
          </a:p>
          <a:p>
            <a:pPr>
              <a:defRPr/>
            </a:pPr>
            <a:endParaRPr lang="en-US" sz="2800" dirty="0">
              <a:latin typeface="Arial" pitchFamily="34" charset="0"/>
              <a:cs typeface="Arial" pitchFamily="34" charset="0"/>
            </a:endParaRPr>
          </a:p>
          <a:p>
            <a:pPr>
              <a:defRPr/>
            </a:pPr>
            <a:endParaRPr lang="ar-JO" sz="2800" dirty="0"/>
          </a:p>
        </p:txBody>
      </p:sp>
      <p:sp>
        <p:nvSpPr>
          <p:cNvPr id="61444"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A2F8724A-64BE-4574-B41F-4AA9C645BED1}" type="slidenum">
              <a:rPr lang="en-US" altLang="en-US" smtClean="0"/>
              <a:pPr>
                <a:defRPr/>
              </a:pPr>
              <a:t>5</a:t>
            </a:fld>
            <a:endParaRPr lang="en-US" altLang="en-US" sz="1200"/>
          </a:p>
        </p:txBody>
      </p:sp>
      <p:pic>
        <p:nvPicPr>
          <p:cNvPr id="614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3047999"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8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27038"/>
            <a:ext cx="8229600" cy="944562"/>
          </a:xfrm>
        </p:spPr>
        <p:txBody>
          <a:bodyPr/>
          <a:lstStyle/>
          <a:p>
            <a:r>
              <a:rPr lang="en-US" altLang="en-US" dirty="0">
                <a:solidFill>
                  <a:schemeClr val="accent1">
                    <a:lumMod val="50000"/>
                  </a:schemeClr>
                </a:solidFill>
                <a:latin typeface="Arial Black" pitchFamily="34" charset="0"/>
                <a:cs typeface="Tahoma" panose="020B0604030504040204" pitchFamily="34" charset="0"/>
              </a:rPr>
              <a:t>Change Icon size</a:t>
            </a:r>
            <a:br>
              <a:rPr lang="en-US" altLang="en-US" dirty="0">
                <a:solidFill>
                  <a:schemeClr val="accent1">
                    <a:lumMod val="50000"/>
                  </a:schemeClr>
                </a:solidFill>
                <a:latin typeface="Arial Black" pitchFamily="34" charset="0"/>
                <a:cs typeface="Tahoma" panose="020B0604030504040204" pitchFamily="34" charset="0"/>
              </a:rPr>
            </a:br>
            <a:endParaRPr lang="ar-JO" altLang="en-US" dirty="0">
              <a:solidFill>
                <a:schemeClr val="accent1">
                  <a:lumMod val="50000"/>
                </a:schemeClr>
              </a:solidFill>
              <a:latin typeface="Arial Black" pitchFamily="34" charset="0"/>
              <a:cs typeface="Tahoma" panose="020B0604030504040204" pitchFamily="34" charset="0"/>
            </a:endParaRPr>
          </a:p>
        </p:txBody>
      </p:sp>
      <p:sp>
        <p:nvSpPr>
          <p:cNvPr id="57347" name="Content Placeholder 2"/>
          <p:cNvSpPr>
            <a:spLocks noGrp="1"/>
          </p:cNvSpPr>
          <p:nvPr>
            <p:ph idx="1"/>
          </p:nvPr>
        </p:nvSpPr>
        <p:spPr>
          <a:xfrm>
            <a:off x="304800" y="1646237"/>
            <a:ext cx="4572000" cy="4525963"/>
          </a:xfrm>
        </p:spPr>
        <p:txBody>
          <a:bodyPr/>
          <a:lstStyle/>
          <a:p>
            <a:pPr marL="0" indent="0">
              <a:buFont typeface="Arial" panose="020B0604020202020204" pitchFamily="34" charset="0"/>
              <a:buNone/>
              <a:defRPr/>
            </a:pPr>
            <a:r>
              <a:rPr lang="en-US" dirty="0"/>
              <a:t>1- Right Click the</a:t>
            </a:r>
          </a:p>
          <a:p>
            <a:pPr marL="0" indent="0">
              <a:buFont typeface="Arial" panose="020B0604020202020204" pitchFamily="34" charset="0"/>
              <a:buNone/>
              <a:defRPr/>
            </a:pPr>
            <a:r>
              <a:rPr lang="en-US" dirty="0"/>
              <a:t> desktop</a:t>
            </a:r>
          </a:p>
          <a:p>
            <a:pPr marL="0" indent="0">
              <a:buFont typeface="Arial" panose="020B0604020202020204" pitchFamily="34" charset="0"/>
              <a:buNone/>
              <a:defRPr/>
            </a:pPr>
            <a:r>
              <a:rPr lang="en-US" dirty="0"/>
              <a:t>2- Click View</a:t>
            </a:r>
          </a:p>
          <a:p>
            <a:pPr marL="0" indent="0">
              <a:buFont typeface="Arial" panose="020B0604020202020204" pitchFamily="34" charset="0"/>
              <a:buNone/>
              <a:defRPr/>
            </a:pPr>
            <a:r>
              <a:rPr lang="en-US" dirty="0"/>
              <a:t>3- Show the required</a:t>
            </a:r>
          </a:p>
          <a:p>
            <a:pPr marL="0" indent="0">
              <a:buFont typeface="Arial" panose="020B0604020202020204" pitchFamily="34" charset="0"/>
              <a:buNone/>
              <a:defRPr/>
            </a:pPr>
            <a:r>
              <a:rPr lang="en-US" dirty="0"/>
              <a:t> size</a:t>
            </a:r>
            <a:endParaRPr lang="ar-JO" dirty="0"/>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2858CEC-CF3B-4D03-8E9E-6E304CD25CDB}" type="slidenum">
              <a:rPr lang="en-US" altLang="en-US" sz="1200" smtClean="0"/>
              <a:pPr>
                <a:spcBef>
                  <a:spcPct val="0"/>
                </a:spcBef>
                <a:buFontTx/>
                <a:buNone/>
              </a:pPr>
              <a:t>6</a:t>
            </a:fld>
            <a:endParaRPr lang="en-US" altLang="en-US" sz="1200"/>
          </a:p>
        </p:txBody>
      </p:sp>
      <p:pic>
        <p:nvPicPr>
          <p:cNvPr id="337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84313"/>
            <a:ext cx="44196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9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152400"/>
            <a:ext cx="8229600" cy="990600"/>
          </a:xfrm>
        </p:spPr>
        <p:txBody>
          <a:bodyPr/>
          <a:lstStyle/>
          <a:p>
            <a:pPr eaLnBrk="1" hangingPunct="1"/>
            <a:r>
              <a:rPr lang="en-US" altLang="en-US" dirty="0">
                <a:solidFill>
                  <a:schemeClr val="accent1">
                    <a:lumMod val="50000"/>
                  </a:schemeClr>
                </a:solidFill>
                <a:latin typeface="Arial Black" pitchFamily="34" charset="0"/>
                <a:cs typeface="Tahoma" panose="020B0604030504040204" pitchFamily="34" charset="0"/>
              </a:rPr>
              <a:t>Window Components</a:t>
            </a:r>
          </a:p>
        </p:txBody>
      </p:sp>
      <p:sp>
        <p:nvSpPr>
          <p:cNvPr id="440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98787A3-73F1-4F30-BA43-CD2755BD4482}" type="slidenum">
              <a:rPr lang="en-US" altLang="en-US" sz="1200" smtClean="0"/>
              <a:pPr>
                <a:spcBef>
                  <a:spcPct val="0"/>
                </a:spcBef>
                <a:buFontTx/>
                <a:buNone/>
              </a:pPr>
              <a:t>7</a:t>
            </a:fld>
            <a:endParaRPr lang="en-US" altLang="en-US" sz="1200"/>
          </a:p>
        </p:txBody>
      </p:sp>
      <p:pic>
        <p:nvPicPr>
          <p:cNvPr id="44036" name="Content Placeholder 5" descr="Word-window-components.jpg"/>
          <p:cNvPicPr>
            <a:picLocks noGrp="1" noChangeAspect="1"/>
          </p:cNvPicPr>
          <p:nvPr>
            <p:ph idx="1"/>
          </p:nvPr>
        </p:nvPicPr>
        <p:blipFill>
          <a:blip r:embed="rId3">
            <a:extLst>
              <a:ext uri="{28A0092B-C50C-407E-A947-70E740481C1C}">
                <a14:useLocalDpi xmlns:a14="http://schemas.microsoft.com/office/drawing/2010/main" val="0"/>
              </a:ext>
            </a:extLst>
          </a:blip>
          <a:srcRect l="186" t="374" r="186" b="374"/>
          <a:stretch>
            <a:fillRect/>
          </a:stretch>
        </p:blipFill>
        <p:spPr>
          <a:xfrm>
            <a:off x="698500" y="2679700"/>
            <a:ext cx="6743700" cy="3492500"/>
          </a:xfrm>
        </p:spPr>
      </p:pic>
      <p:sp>
        <p:nvSpPr>
          <p:cNvPr id="44037" name="TextBox 7"/>
          <p:cNvSpPr txBox="1">
            <a:spLocks noChangeArrowheads="1"/>
          </p:cNvSpPr>
          <p:nvPr/>
        </p:nvSpPr>
        <p:spPr bwMode="auto">
          <a:xfrm>
            <a:off x="7848600" y="4629090"/>
            <a:ext cx="1178592"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Scroll bar</a:t>
            </a:r>
          </a:p>
        </p:txBody>
      </p:sp>
      <p:sp>
        <p:nvSpPr>
          <p:cNvPr id="44038" name="TextBox 8"/>
          <p:cNvSpPr txBox="1">
            <a:spLocks noChangeArrowheads="1"/>
          </p:cNvSpPr>
          <p:nvPr/>
        </p:nvSpPr>
        <p:spPr bwMode="auto">
          <a:xfrm>
            <a:off x="2971800" y="2057400"/>
            <a:ext cx="2085379"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Minimize window</a:t>
            </a:r>
          </a:p>
        </p:txBody>
      </p:sp>
      <p:sp>
        <p:nvSpPr>
          <p:cNvPr id="44039" name="TextBox 9"/>
          <p:cNvSpPr txBox="1">
            <a:spLocks noChangeArrowheads="1"/>
          </p:cNvSpPr>
          <p:nvPr/>
        </p:nvSpPr>
        <p:spPr bwMode="auto">
          <a:xfrm>
            <a:off x="5105400" y="1752600"/>
            <a:ext cx="212789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Maximize window</a:t>
            </a:r>
          </a:p>
        </p:txBody>
      </p:sp>
      <p:sp>
        <p:nvSpPr>
          <p:cNvPr id="44040" name="TextBox 10"/>
          <p:cNvSpPr txBox="1">
            <a:spLocks noChangeArrowheads="1"/>
          </p:cNvSpPr>
          <p:nvPr/>
        </p:nvSpPr>
        <p:spPr bwMode="auto">
          <a:xfrm>
            <a:off x="7350125" y="2057400"/>
            <a:ext cx="1668534"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Close window</a:t>
            </a:r>
          </a:p>
        </p:txBody>
      </p:sp>
      <p:cxnSp>
        <p:nvCxnSpPr>
          <p:cNvPr id="12" name="Straight Connector 11"/>
          <p:cNvCxnSpPr/>
          <p:nvPr/>
        </p:nvCxnSpPr>
        <p:spPr>
          <a:xfrm>
            <a:off x="4648200" y="2457510"/>
            <a:ext cx="1981200" cy="28569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2152710"/>
            <a:ext cx="533400" cy="51429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44040" idx="2"/>
          </p:cNvCxnSpPr>
          <p:nvPr/>
        </p:nvCxnSpPr>
        <p:spPr>
          <a:xfrm flipV="1">
            <a:off x="7467600" y="2457510"/>
            <a:ext cx="716792" cy="28569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4037" idx="0"/>
          </p:cNvCxnSpPr>
          <p:nvPr/>
        </p:nvCxnSpPr>
        <p:spPr>
          <a:xfrm>
            <a:off x="7391400" y="4324290"/>
            <a:ext cx="1046496" cy="30480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4045" name="TextBox 13"/>
          <p:cNvSpPr txBox="1">
            <a:spLocks noChangeArrowheads="1"/>
          </p:cNvSpPr>
          <p:nvPr/>
        </p:nvSpPr>
        <p:spPr bwMode="auto">
          <a:xfrm>
            <a:off x="685800" y="2057400"/>
            <a:ext cx="1067921"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bg1"/>
                </a:solidFill>
                <a:latin typeface="Calibri" panose="020F0502020204030204" pitchFamily="34" charset="0"/>
              </a:rPr>
              <a:t>Title bar</a:t>
            </a:r>
          </a:p>
        </p:txBody>
      </p:sp>
      <p:cxnSp>
        <p:nvCxnSpPr>
          <p:cNvPr id="16" name="Straight Connector 15"/>
          <p:cNvCxnSpPr>
            <a:stCxn id="44045" idx="3"/>
          </p:cNvCxnSpPr>
          <p:nvPr/>
        </p:nvCxnSpPr>
        <p:spPr>
          <a:xfrm>
            <a:off x="1753721" y="2257455"/>
            <a:ext cx="1065679" cy="485745"/>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2F8724A-64BE-4574-B41F-4AA9C645BED1}" type="slidenum">
              <a:rPr lang="en-US" altLang="en-US" smtClean="0"/>
              <a:pPr>
                <a:defRPr/>
              </a:pPr>
              <a:t>8</a:t>
            </a:fld>
            <a:endParaRPr lang="en-US" altLang="en-US"/>
          </a:p>
        </p:txBody>
      </p:sp>
      <p:sp>
        <p:nvSpPr>
          <p:cNvPr id="5" name="Rectangle 4"/>
          <p:cNvSpPr/>
          <p:nvPr/>
        </p:nvSpPr>
        <p:spPr>
          <a:xfrm>
            <a:off x="533400" y="380286"/>
            <a:ext cx="7924800" cy="5016758"/>
          </a:xfrm>
          <a:prstGeom prst="rect">
            <a:avLst/>
          </a:prstGeom>
        </p:spPr>
        <p:txBody>
          <a:bodyPr wrap="square">
            <a:spAutoFit/>
          </a:bodyPr>
          <a:lstStyle/>
          <a:p>
            <a:r>
              <a:rPr lang="en-US" sz="3200" dirty="0">
                <a:latin typeface="Arial" pitchFamily="34" charset="0"/>
              </a:rPr>
              <a:t>Windows 7 can arrange windows for you in three different configurations. Windows can be displayed in a cascading fashion, vertically stacked, or side by side. To set this up, right-click on an empty portion of the taskbar and click the configuration you want to use. Shown here is the cascading display of three open windows. Note that you can see each title bar.</a:t>
            </a:r>
          </a:p>
          <a:p>
            <a:endParaRPr lang="en-US" sz="3200" dirty="0">
              <a:latin typeface="Arial" pitchFamily="34" charset="0"/>
            </a:endParaRPr>
          </a:p>
        </p:txBody>
      </p:sp>
    </p:spTree>
    <p:extLst>
      <p:ext uri="{BB962C8B-B14F-4D97-AF65-F5344CB8AC3E}">
        <p14:creationId xmlns:p14="http://schemas.microsoft.com/office/powerpoint/2010/main" val="294264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2"/>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2A6A163-248D-44F5-9F01-DC3F56CC0125}" type="slidenum">
              <a:rPr lang="en-US" altLang="en-US" smtClean="0"/>
              <a:pPr>
                <a:defRPr/>
              </a:pPr>
              <a:t>9</a:t>
            </a:fld>
            <a:endParaRPr lang="en-US" altLang="en-US"/>
          </a:p>
        </p:txBody>
      </p:sp>
      <p:sp>
        <p:nvSpPr>
          <p:cNvPr id="4" name="Title 1"/>
          <p:cNvSpPr txBox="1">
            <a:spLocks/>
          </p:cNvSpPr>
          <p:nvPr/>
        </p:nvSpPr>
        <p:spPr bwMode="auto">
          <a:xfrm>
            <a:off x="381000" y="381000"/>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r>
              <a:rPr lang="en-US" sz="3600" dirty="0">
                <a:solidFill>
                  <a:schemeClr val="accent1">
                    <a:lumMod val="75000"/>
                  </a:schemeClr>
                </a:solidFill>
                <a:latin typeface="Arial Black" pitchFamily="34" charset="0"/>
              </a:rPr>
              <a:t>arrange the windows in a cascading fashion</a:t>
            </a:r>
          </a:p>
        </p:txBody>
      </p:sp>
      <p:sp>
        <p:nvSpPr>
          <p:cNvPr id="5" name="Rectangle 4"/>
          <p:cNvSpPr/>
          <p:nvPr/>
        </p:nvSpPr>
        <p:spPr>
          <a:xfrm>
            <a:off x="228600" y="1563231"/>
            <a:ext cx="8696611" cy="2246769"/>
          </a:xfrm>
          <a:prstGeom prst="rect">
            <a:avLst/>
          </a:prstGeom>
        </p:spPr>
        <p:txBody>
          <a:bodyPr wrap="none">
            <a:spAutoFit/>
          </a:bodyPr>
          <a:lstStyle/>
          <a:p>
            <a:r>
              <a:rPr lang="en-US" sz="2800" dirty="0">
                <a:latin typeface="Arial" pitchFamily="34" charset="0"/>
              </a:rPr>
              <a:t>Right-click on an empty portion of the taskbar        the</a:t>
            </a:r>
          </a:p>
          <a:p>
            <a:r>
              <a:rPr lang="en-US" sz="2800" dirty="0">
                <a:latin typeface="Arial" pitchFamily="34" charset="0"/>
              </a:rPr>
              <a:t>Configuration you want to use 1.cascading</a:t>
            </a:r>
          </a:p>
          <a:p>
            <a:r>
              <a:rPr lang="en-US" sz="2800" dirty="0">
                <a:latin typeface="Arial" pitchFamily="34" charset="0"/>
              </a:rPr>
              <a:t>                                                 2.vertically</a:t>
            </a:r>
          </a:p>
          <a:p>
            <a:r>
              <a:rPr lang="en-US" sz="2800" dirty="0">
                <a:latin typeface="Arial" pitchFamily="34" charset="0"/>
              </a:rPr>
              <a:t>                                                 3.side to side</a:t>
            </a:r>
          </a:p>
          <a:p>
            <a:r>
              <a:rPr lang="en-US" sz="2800" dirty="0">
                <a:latin typeface="Arial" pitchFamily="34" charset="0"/>
              </a:rPr>
              <a:t> you can cycle through all Open windows.</a:t>
            </a:r>
          </a:p>
        </p:txBody>
      </p:sp>
      <p:sp>
        <p:nvSpPr>
          <p:cNvPr id="6" name="Right Arrow 5"/>
          <p:cNvSpPr/>
          <p:nvPr/>
        </p:nvSpPr>
        <p:spPr>
          <a:xfrm>
            <a:off x="7543800" y="1715631"/>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20322"/>
            <a:ext cx="8610600" cy="205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444448"/>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2958</TotalTime>
  <Words>1728</Words>
  <Application>Microsoft Office PowerPoint</Application>
  <PresentationFormat>عرض على الشاشة (4:3)</PresentationFormat>
  <Paragraphs>187</Paragraphs>
  <Slides>39</Slides>
  <Notes>8</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Office Theme</vt:lpstr>
      <vt:lpstr>Exploring the start menu</vt:lpstr>
      <vt:lpstr>عرض تقديمي في PowerPoint</vt:lpstr>
      <vt:lpstr>The Start Menu</vt:lpstr>
      <vt:lpstr>عرض تقديمي في PowerPoint</vt:lpstr>
      <vt:lpstr>View the content of a folder</vt:lpstr>
      <vt:lpstr>Change Icon size </vt:lpstr>
      <vt:lpstr>Window Components</vt:lpstr>
      <vt:lpstr>عرض تقديمي في PowerPoint</vt:lpstr>
      <vt:lpstr>عرض تقديمي في PowerPoint</vt:lpstr>
      <vt:lpstr>Window Components         (continued)        </vt:lpstr>
      <vt:lpstr>عرض تقديمي في PowerPoint</vt:lpstr>
      <vt:lpstr>عرض تقديمي في PowerPoint</vt:lpstr>
      <vt:lpstr>Customize the Desktop</vt:lpstr>
      <vt:lpstr>عرض تقديمي في PowerPoint</vt:lpstr>
      <vt:lpstr>عرض تقديمي في PowerPoint</vt:lpstr>
      <vt:lpstr>Showing the Desktop</vt:lpstr>
      <vt:lpstr>عرض تقديمي في PowerPoint</vt:lpstr>
      <vt:lpstr>عرض تقديمي في PowerPoint</vt:lpstr>
      <vt:lpstr>Windows Accessories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Adding Gadgets</vt:lpstr>
      <vt:lpstr>عرض تقديمي في PowerPoint</vt:lpstr>
      <vt:lpstr>Personalize the window</vt:lpstr>
      <vt:lpstr>close the window</vt:lpstr>
      <vt:lpstr>View the contents of the Recycle Bin</vt:lpstr>
      <vt:lpstr>Open an object’s shortcut menu.</vt:lpstr>
      <vt:lpstr>View an application icon for each open window </vt:lpstr>
      <vt:lpstr>Open the jump list , when applications are open on desktop.</vt:lpstr>
      <vt:lpstr>Open Notification</vt:lpstr>
      <vt:lpstr>عرض تقديمي في PowerPoint</vt:lpstr>
      <vt:lpst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keywords>Qais Marji</cp:keywords>
  <cp:lastModifiedBy>مستخدم غير معروف</cp:lastModifiedBy>
  <cp:revision>361</cp:revision>
  <dcterms:created xsi:type="dcterms:W3CDTF">2009-09-02T17:31:05Z</dcterms:created>
  <dcterms:modified xsi:type="dcterms:W3CDTF">2021-02-02T20:17:23Z</dcterms:modified>
</cp:coreProperties>
</file>