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1" r:id="rId7"/>
    <p:sldId id="260"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02"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2DB68-6533-47CD-A505-0ACAD47C0A69}" type="datetimeFigureOut">
              <a:rPr lang="en-GB" smtClean="0"/>
              <a:pPr/>
              <a:t>07/06/2013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0A5115-A999-4F34-AD56-4A3FB171678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2DB68-6533-47CD-A505-0ACAD47C0A69}" type="datetimeFigureOut">
              <a:rPr lang="en-GB" smtClean="0"/>
              <a:pPr/>
              <a:t>07/06/2013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5115-A999-4F34-AD56-4A3FB171678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021288"/>
            <a:ext cx="9144000" cy="864096"/>
            <a:chOff x="0" y="6021288"/>
            <a:chExt cx="9144000" cy="864096"/>
          </a:xfrm>
        </p:grpSpPr>
        <p:sp>
          <p:nvSpPr>
            <p:cNvPr id="4" name="Rectangle 3"/>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6"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7" name="TextBox 6"/>
          <p:cNvSpPr txBox="1"/>
          <p:nvPr/>
        </p:nvSpPr>
        <p:spPr>
          <a:xfrm>
            <a:off x="2123728" y="2276872"/>
            <a:ext cx="4608512" cy="1323439"/>
          </a:xfrm>
          <a:prstGeom prst="rect">
            <a:avLst/>
          </a:prstGeom>
          <a:noFill/>
        </p:spPr>
        <p:txBody>
          <a:bodyPr wrap="square" rtlCol="0">
            <a:spAutoFit/>
          </a:bodyPr>
          <a:lstStyle/>
          <a:p>
            <a:pPr algn="ctr"/>
            <a:r>
              <a:rPr lang="en-GB" sz="4000" b="1" dirty="0" smtClean="0"/>
              <a:t>Exercise  set 2:</a:t>
            </a:r>
          </a:p>
          <a:p>
            <a:pPr algn="ctr"/>
            <a:r>
              <a:rPr lang="en-GB" sz="4000" b="1" dirty="0" smtClean="0"/>
              <a:t>The 3 point problem</a:t>
            </a:r>
            <a:endParaRPr lang="en-GB" sz="4000" b="1" dirty="0"/>
          </a:p>
        </p:txBody>
      </p:sp>
      <p:sp>
        <p:nvSpPr>
          <p:cNvPr id="8" name="TextBox 7"/>
          <p:cNvSpPr txBox="1"/>
          <p:nvPr/>
        </p:nvSpPr>
        <p:spPr>
          <a:xfrm>
            <a:off x="0" y="5445224"/>
            <a:ext cx="8792150" cy="369332"/>
          </a:xfrm>
          <a:prstGeom prst="rect">
            <a:avLst/>
          </a:prstGeom>
          <a:noFill/>
        </p:spPr>
        <p:txBody>
          <a:bodyPr wrap="none" rtlCol="0">
            <a:spAutoFit/>
          </a:bodyPr>
          <a:lstStyle/>
          <a:p>
            <a:r>
              <a:rPr lang="en-GB" dirty="0" smtClean="0"/>
              <a:t>To view this exercise just press </a:t>
            </a:r>
            <a:r>
              <a:rPr lang="en-GB" b="1" dirty="0" smtClean="0"/>
              <a:t>F5</a:t>
            </a:r>
            <a:r>
              <a:rPr lang="en-GB" dirty="0" smtClean="0"/>
              <a:t> now. Then click the mouse to continue through the slides.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107504" y="548680"/>
            <a:ext cx="8568951" cy="923330"/>
          </a:xfrm>
          <a:prstGeom prst="rect">
            <a:avLst/>
          </a:prstGeom>
          <a:noFill/>
        </p:spPr>
        <p:txBody>
          <a:bodyPr wrap="square" rtlCol="0">
            <a:spAutoFit/>
          </a:bodyPr>
          <a:lstStyle/>
          <a:p>
            <a:r>
              <a:rPr lang="en-GB" b="1" dirty="0" smtClean="0"/>
              <a:t>Step 5 continued:</a:t>
            </a:r>
          </a:p>
          <a:p>
            <a:pPr>
              <a:buFont typeface="Arial" pitchFamily="34" charset="0"/>
              <a:buChar char="•"/>
            </a:pPr>
            <a:r>
              <a:rPr lang="en-GB" dirty="0" smtClean="0"/>
              <a:t>  Set up another triangle with the elevation difference being 100m (300m strike line – 200m outcrop elevation). The tan of that angle is the true dip.</a:t>
            </a:r>
            <a:endParaRPr lang="en-GB" dirty="0"/>
          </a:p>
        </p:txBody>
      </p:sp>
      <p:pic>
        <p:nvPicPr>
          <p:cNvPr id="8194" name="Picture 2"/>
          <p:cNvPicPr>
            <a:picLocks noChangeAspect="1" noChangeArrowheads="1"/>
          </p:cNvPicPr>
          <p:nvPr/>
        </p:nvPicPr>
        <p:blipFill>
          <a:blip r:embed="rId3" cstate="print"/>
          <a:srcRect/>
          <a:stretch>
            <a:fillRect/>
          </a:stretch>
        </p:blipFill>
        <p:spPr bwMode="auto">
          <a:xfrm>
            <a:off x="2555776" y="1844824"/>
            <a:ext cx="5476875" cy="3162300"/>
          </a:xfrm>
          <a:prstGeom prst="rect">
            <a:avLst/>
          </a:prstGeom>
          <a:noFill/>
          <a:ln w="9525">
            <a:noFill/>
            <a:miter lim="800000"/>
            <a:headEnd/>
            <a:tailEnd/>
          </a:ln>
        </p:spPr>
      </p:pic>
      <p:sp>
        <p:nvSpPr>
          <p:cNvPr id="9" name="Rectangle 8"/>
          <p:cNvSpPr/>
          <p:nvPr/>
        </p:nvSpPr>
        <p:spPr>
          <a:xfrm>
            <a:off x="971600" y="4077072"/>
            <a:ext cx="4572000" cy="923330"/>
          </a:xfrm>
          <a:prstGeom prst="rect">
            <a:avLst/>
          </a:prstGeom>
        </p:spPr>
        <p:txBody>
          <a:bodyPr>
            <a:spAutoFit/>
          </a:bodyPr>
          <a:lstStyle/>
          <a:p>
            <a:r>
              <a:rPr lang="es-ES" dirty="0" smtClean="0"/>
              <a:t>tan(θ) = (</a:t>
            </a:r>
            <a:r>
              <a:rPr lang="es-ES" dirty="0" err="1" smtClean="0"/>
              <a:t>opp</a:t>
            </a:r>
            <a:r>
              <a:rPr lang="es-ES" dirty="0" smtClean="0"/>
              <a:t>/</a:t>
            </a:r>
            <a:r>
              <a:rPr lang="es-ES" dirty="0" err="1" smtClean="0"/>
              <a:t>adj</a:t>
            </a:r>
            <a:r>
              <a:rPr lang="es-ES" dirty="0" smtClean="0"/>
              <a:t>)</a:t>
            </a:r>
            <a:br>
              <a:rPr lang="es-ES" dirty="0" smtClean="0"/>
            </a:br>
            <a:r>
              <a:rPr lang="es-ES" dirty="0" smtClean="0"/>
              <a:t>tan(θ) = (100m/240m)</a:t>
            </a:r>
            <a:br>
              <a:rPr lang="es-ES" dirty="0" smtClean="0"/>
            </a:br>
            <a:r>
              <a:rPr lang="es-ES" dirty="0" smtClean="0"/>
              <a:t>tan</a:t>
            </a:r>
            <a:r>
              <a:rPr lang="es-ES" baseline="30000" dirty="0" smtClean="0"/>
              <a:t>-1</a:t>
            </a:r>
            <a:r>
              <a:rPr lang="es-ES" dirty="0" smtClean="0"/>
              <a:t>(100m/240m) = θ = 23° = true </a:t>
            </a:r>
            <a:r>
              <a:rPr lang="es-ES" dirty="0" err="1" smtClean="0"/>
              <a:t>dip</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107504" y="548680"/>
            <a:ext cx="8568951" cy="1661993"/>
          </a:xfrm>
          <a:prstGeom prst="rect">
            <a:avLst/>
          </a:prstGeom>
          <a:noFill/>
        </p:spPr>
        <p:txBody>
          <a:bodyPr wrap="square" rtlCol="0">
            <a:spAutoFit/>
          </a:bodyPr>
          <a:lstStyle/>
          <a:p>
            <a:r>
              <a:rPr lang="en-GB" b="1" dirty="0" smtClean="0"/>
              <a:t>Step 5:</a:t>
            </a:r>
          </a:p>
          <a:p>
            <a:pPr>
              <a:buFont typeface="Arial" pitchFamily="34" charset="0"/>
              <a:buChar char="•"/>
            </a:pPr>
            <a:r>
              <a:rPr lang="en-GB" dirty="0" smtClean="0"/>
              <a:t>  To figure out the outcrop pattern, continue making strike lines with 100m contours.</a:t>
            </a:r>
          </a:p>
          <a:p>
            <a:pPr>
              <a:buFont typeface="Arial" pitchFamily="34" charset="0"/>
              <a:buChar char="•"/>
            </a:pPr>
            <a:r>
              <a:rPr lang="en-GB" dirty="0" smtClean="0"/>
              <a:t>  Set up another triangle with the elevation 100m and the dip angle 23</a:t>
            </a:r>
            <a:r>
              <a:rPr lang="en-GB" baseline="30000" dirty="0" smtClean="0"/>
              <a:t>o </a:t>
            </a:r>
            <a:r>
              <a:rPr lang="en-GB" dirty="0" smtClean="0"/>
              <a:t> to solve for side adjacent to the angle.</a:t>
            </a:r>
          </a:p>
          <a:p>
            <a:pPr>
              <a:buFont typeface="Arial" pitchFamily="34" charset="0"/>
              <a:buChar char="•"/>
            </a:pPr>
            <a:r>
              <a:rPr lang="en-GB" dirty="0" smtClean="0"/>
              <a:t> That is how far apart your strike lines should be spaced.</a:t>
            </a:r>
          </a:p>
          <a:p>
            <a:endParaRPr lang="en-GB" baseline="30000" dirty="0"/>
          </a:p>
        </p:txBody>
      </p:sp>
      <p:pic>
        <p:nvPicPr>
          <p:cNvPr id="9218" name="Picture 2"/>
          <p:cNvPicPr>
            <a:picLocks noChangeAspect="1" noChangeArrowheads="1"/>
          </p:cNvPicPr>
          <p:nvPr/>
        </p:nvPicPr>
        <p:blipFill>
          <a:blip r:embed="rId3" cstate="print"/>
          <a:srcRect/>
          <a:stretch>
            <a:fillRect/>
          </a:stretch>
        </p:blipFill>
        <p:spPr bwMode="auto">
          <a:xfrm>
            <a:off x="2627784" y="2060848"/>
            <a:ext cx="4705350" cy="2867025"/>
          </a:xfrm>
          <a:prstGeom prst="rect">
            <a:avLst/>
          </a:prstGeom>
          <a:noFill/>
          <a:ln w="9525">
            <a:noFill/>
            <a:miter lim="800000"/>
            <a:headEnd/>
            <a:tailEnd/>
          </a:ln>
        </p:spPr>
      </p:pic>
      <p:sp>
        <p:nvSpPr>
          <p:cNvPr id="9" name="Rectangle 8"/>
          <p:cNvSpPr/>
          <p:nvPr/>
        </p:nvSpPr>
        <p:spPr>
          <a:xfrm>
            <a:off x="827584" y="3933056"/>
            <a:ext cx="4572000" cy="646331"/>
          </a:xfrm>
          <a:prstGeom prst="rect">
            <a:avLst/>
          </a:prstGeom>
        </p:spPr>
        <p:txBody>
          <a:bodyPr>
            <a:spAutoFit/>
          </a:bodyPr>
          <a:lstStyle/>
          <a:p>
            <a:r>
              <a:rPr lang="es-ES" dirty="0" smtClean="0"/>
              <a:t>Tan(23°) = (100m/</a:t>
            </a:r>
            <a:r>
              <a:rPr lang="es-ES" dirty="0" err="1" smtClean="0"/>
              <a:t>adj</a:t>
            </a:r>
            <a:r>
              <a:rPr lang="es-ES" dirty="0" smtClean="0"/>
              <a:t>)</a:t>
            </a:r>
            <a:br>
              <a:rPr lang="es-ES" dirty="0" smtClean="0"/>
            </a:br>
            <a:r>
              <a:rPr lang="es-ES" dirty="0" err="1" smtClean="0"/>
              <a:t>adj</a:t>
            </a:r>
            <a:r>
              <a:rPr lang="es-ES" dirty="0" smtClean="0"/>
              <a:t> = (100m/tan(23°)) = 236m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107504" y="548680"/>
            <a:ext cx="8568951" cy="830997"/>
          </a:xfrm>
          <a:prstGeom prst="rect">
            <a:avLst/>
          </a:prstGeom>
          <a:noFill/>
        </p:spPr>
        <p:txBody>
          <a:bodyPr wrap="square" rtlCol="0">
            <a:spAutoFit/>
          </a:bodyPr>
          <a:lstStyle/>
          <a:p>
            <a:r>
              <a:rPr lang="en-GB" b="1" dirty="0" smtClean="0"/>
              <a:t>Step 5 continued:</a:t>
            </a:r>
          </a:p>
          <a:p>
            <a:pPr>
              <a:buFont typeface="Arial" pitchFamily="34" charset="0"/>
              <a:buChar char="•"/>
            </a:pPr>
            <a:r>
              <a:rPr lang="en-GB" dirty="0" smtClean="0"/>
              <a:t>  Now draw in your structure contours.</a:t>
            </a:r>
          </a:p>
          <a:p>
            <a:endParaRPr lang="en-GB" baseline="30000" dirty="0"/>
          </a:p>
        </p:txBody>
      </p:sp>
      <p:pic>
        <p:nvPicPr>
          <p:cNvPr id="10242" name="Picture 2"/>
          <p:cNvPicPr>
            <a:picLocks noChangeAspect="1" noChangeArrowheads="1"/>
          </p:cNvPicPr>
          <p:nvPr/>
        </p:nvPicPr>
        <p:blipFill>
          <a:blip r:embed="rId3" cstate="print"/>
          <a:srcRect/>
          <a:stretch>
            <a:fillRect/>
          </a:stretch>
        </p:blipFill>
        <p:spPr bwMode="auto">
          <a:xfrm>
            <a:off x="1043608" y="1196752"/>
            <a:ext cx="7050360" cy="4609173"/>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971600" y="1196752"/>
            <a:ext cx="7719392" cy="48509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107504" y="548680"/>
            <a:ext cx="8568951" cy="1384995"/>
          </a:xfrm>
          <a:prstGeom prst="rect">
            <a:avLst/>
          </a:prstGeom>
          <a:noFill/>
        </p:spPr>
        <p:txBody>
          <a:bodyPr wrap="square" rtlCol="0">
            <a:spAutoFit/>
          </a:bodyPr>
          <a:lstStyle/>
          <a:p>
            <a:r>
              <a:rPr lang="en-GB" b="1" dirty="0" smtClean="0"/>
              <a:t>Step 5 continued:</a:t>
            </a:r>
          </a:p>
          <a:p>
            <a:pPr>
              <a:buFont typeface="Arial" pitchFamily="34" charset="0"/>
              <a:buChar char="•"/>
            </a:pPr>
            <a:r>
              <a:rPr lang="en-GB" dirty="0" smtClean="0"/>
              <a:t>  After you’ve drawn in your structure contours (they should be evenly spaced), make a mark (the yellow dots) every time a structure contour crosses a topographic contour of the same value.</a:t>
            </a:r>
          </a:p>
          <a:p>
            <a:endParaRPr lang="en-GB" baseline="30000" dirty="0"/>
          </a:p>
        </p:txBody>
      </p:sp>
      <p:pic>
        <p:nvPicPr>
          <p:cNvPr id="9" name="Picture 3"/>
          <p:cNvPicPr>
            <a:picLocks noChangeAspect="1" noChangeArrowheads="1"/>
          </p:cNvPicPr>
          <p:nvPr/>
        </p:nvPicPr>
        <p:blipFill>
          <a:blip r:embed="rId3" cstate="print"/>
          <a:srcRect/>
          <a:stretch>
            <a:fillRect/>
          </a:stretch>
        </p:blipFill>
        <p:spPr bwMode="auto">
          <a:xfrm>
            <a:off x="971600" y="1700808"/>
            <a:ext cx="6688102" cy="4202864"/>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899592" y="1700808"/>
            <a:ext cx="6892139" cy="424847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107504" y="548680"/>
            <a:ext cx="8568951" cy="830997"/>
          </a:xfrm>
          <a:prstGeom prst="rect">
            <a:avLst/>
          </a:prstGeom>
          <a:noFill/>
        </p:spPr>
        <p:txBody>
          <a:bodyPr wrap="square" rtlCol="0">
            <a:spAutoFit/>
          </a:bodyPr>
          <a:lstStyle/>
          <a:p>
            <a:r>
              <a:rPr lang="en-GB" b="1" dirty="0" smtClean="0"/>
              <a:t>Step 5 continued:</a:t>
            </a:r>
          </a:p>
          <a:p>
            <a:pPr>
              <a:buFont typeface="Arial" pitchFamily="34" charset="0"/>
              <a:buChar char="•"/>
            </a:pPr>
            <a:r>
              <a:rPr lang="en-GB" dirty="0" smtClean="0"/>
              <a:t>  Now roughly connect up your yellow dots and you have an estimated outcrop pattern!</a:t>
            </a:r>
          </a:p>
          <a:p>
            <a:endParaRPr lang="en-GB" baseline="30000" dirty="0"/>
          </a:p>
        </p:txBody>
      </p:sp>
      <p:pic>
        <p:nvPicPr>
          <p:cNvPr id="8" name="Picture 2"/>
          <p:cNvPicPr>
            <a:picLocks noChangeAspect="1" noChangeArrowheads="1"/>
          </p:cNvPicPr>
          <p:nvPr/>
        </p:nvPicPr>
        <p:blipFill>
          <a:blip r:embed="rId3" cstate="print"/>
          <a:srcRect/>
          <a:stretch>
            <a:fillRect/>
          </a:stretch>
        </p:blipFill>
        <p:spPr bwMode="auto">
          <a:xfrm>
            <a:off x="899592" y="1700808"/>
            <a:ext cx="6892139" cy="4248472"/>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755576" y="1628799"/>
            <a:ext cx="6984776" cy="4354754"/>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16632"/>
            <a:ext cx="5292474" cy="584775"/>
          </a:xfrm>
          <a:prstGeom prst="rect">
            <a:avLst/>
          </a:prstGeom>
          <a:noFill/>
        </p:spPr>
        <p:txBody>
          <a:bodyPr wrap="none" rtlCol="0">
            <a:spAutoFit/>
          </a:bodyPr>
          <a:lstStyle/>
          <a:p>
            <a:r>
              <a:rPr lang="en-GB" sz="3200" b="1" dirty="0" smtClean="0"/>
              <a:t>The 3 point problem: Problem</a:t>
            </a:r>
            <a:endParaRPr lang="en-GB" sz="3200" b="1" dirty="0"/>
          </a:p>
        </p:txBody>
      </p:sp>
      <p:grpSp>
        <p:nvGrpSpPr>
          <p:cNvPr id="3" name="Group 2"/>
          <p:cNvGrpSpPr/>
          <p:nvPr/>
        </p:nvGrpSpPr>
        <p:grpSpPr>
          <a:xfrm>
            <a:off x="0" y="6021288"/>
            <a:ext cx="9144000" cy="864096"/>
            <a:chOff x="0" y="6021288"/>
            <a:chExt cx="9144000" cy="864096"/>
          </a:xfrm>
        </p:grpSpPr>
        <p:sp>
          <p:nvSpPr>
            <p:cNvPr id="4" name="Rectangle 3"/>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6"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7" name="TextBox 6"/>
          <p:cNvSpPr txBox="1"/>
          <p:nvPr/>
        </p:nvSpPr>
        <p:spPr>
          <a:xfrm>
            <a:off x="251520" y="1556792"/>
            <a:ext cx="8640961" cy="2585323"/>
          </a:xfrm>
          <a:prstGeom prst="rect">
            <a:avLst/>
          </a:prstGeom>
          <a:noFill/>
        </p:spPr>
        <p:txBody>
          <a:bodyPr wrap="square" rtlCol="0">
            <a:spAutoFit/>
          </a:bodyPr>
          <a:lstStyle/>
          <a:p>
            <a:pPr>
              <a:buFont typeface="Arial" pitchFamily="34" charset="0"/>
              <a:buChar char="•"/>
            </a:pPr>
            <a:r>
              <a:rPr lang="en-GB" dirty="0" smtClean="0"/>
              <a:t> Now have a go at the next problem by yourself, by filling in the problem map </a:t>
            </a:r>
          </a:p>
          <a:p>
            <a:r>
              <a:rPr lang="en-GB" dirty="0" smtClean="0"/>
              <a:t>on exercise sheet 2.</a:t>
            </a:r>
          </a:p>
          <a:p>
            <a:pPr>
              <a:buFont typeface="Arial" pitchFamily="34" charset="0"/>
              <a:buChar char="•"/>
            </a:pPr>
            <a:r>
              <a:rPr lang="en-GB" dirty="0" smtClean="0"/>
              <a:t> Then check your answers on the following slides.</a:t>
            </a:r>
          </a:p>
          <a:p>
            <a:endParaRPr lang="en-GB" dirty="0" smtClean="0"/>
          </a:p>
          <a:p>
            <a:endParaRPr lang="en-GB" dirty="0" smtClean="0"/>
          </a:p>
          <a:p>
            <a:r>
              <a:rPr lang="en-GB" b="1" u="sng" dirty="0" smtClean="0"/>
              <a:t>Questions</a:t>
            </a:r>
          </a:p>
          <a:p>
            <a:pPr>
              <a:buFont typeface="Arial" pitchFamily="34" charset="0"/>
              <a:buChar char="•"/>
            </a:pPr>
            <a:r>
              <a:rPr lang="en-GB" dirty="0" smtClean="0"/>
              <a:t> Deduce the strike and dip of the coal seam which is seen to outcrop at points A, B and C.</a:t>
            </a:r>
          </a:p>
          <a:p>
            <a:pPr>
              <a:buFont typeface="Arial" pitchFamily="34" charset="0"/>
              <a:buChar char="•"/>
            </a:pPr>
            <a:r>
              <a:rPr lang="en-GB" dirty="0" smtClean="0"/>
              <a:t> Fill in the outcrop pattern.</a:t>
            </a:r>
          </a:p>
          <a:p>
            <a:pPr>
              <a:buFont typeface="Arial" pitchFamily="34" charset="0"/>
              <a:buChar char="•"/>
            </a:pPr>
            <a:r>
              <a:rPr lang="en-GB" dirty="0" smtClean="0"/>
              <a:t> At what depth would the coal be encountered in a borehole at 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13314" name="Picture 2"/>
          <p:cNvPicPr>
            <a:picLocks noChangeAspect="1" noChangeArrowheads="1"/>
          </p:cNvPicPr>
          <p:nvPr/>
        </p:nvPicPr>
        <p:blipFill>
          <a:blip r:embed="rId3" cstate="print"/>
          <a:srcRect/>
          <a:stretch>
            <a:fillRect/>
          </a:stretch>
        </p:blipFill>
        <p:spPr bwMode="auto">
          <a:xfrm>
            <a:off x="107504" y="0"/>
            <a:ext cx="4968552" cy="6021149"/>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107504" y="0"/>
            <a:ext cx="4973466" cy="6021288"/>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a:stretch>
            <a:fillRect/>
          </a:stretch>
        </p:blipFill>
        <p:spPr bwMode="auto">
          <a:xfrm>
            <a:off x="5364088" y="1700808"/>
            <a:ext cx="3596580" cy="2003046"/>
          </a:xfrm>
          <a:prstGeom prst="rect">
            <a:avLst/>
          </a:prstGeom>
          <a:noFill/>
          <a:ln w="9525">
            <a:noFill/>
            <a:miter lim="800000"/>
            <a:headEnd/>
            <a:tailEnd/>
          </a:ln>
        </p:spPr>
      </p:pic>
      <p:sp>
        <p:nvSpPr>
          <p:cNvPr id="9" name="Rectangle 8"/>
          <p:cNvSpPr/>
          <p:nvPr/>
        </p:nvSpPr>
        <p:spPr>
          <a:xfrm>
            <a:off x="5220072" y="836712"/>
            <a:ext cx="3726160" cy="923330"/>
          </a:xfrm>
          <a:prstGeom prst="rect">
            <a:avLst/>
          </a:prstGeom>
        </p:spPr>
        <p:txBody>
          <a:bodyPr wrap="square">
            <a:spAutoFit/>
          </a:bodyPr>
          <a:lstStyle/>
          <a:p>
            <a:r>
              <a:rPr lang="en-GB" dirty="0" smtClean="0"/>
              <a:t>Scale= 500m/2.5cm = 20m per mm; Therefore distance from C to A = 107mm= 2140m</a:t>
            </a:r>
            <a:endParaRPr lang="en-GB" dirty="0"/>
          </a:p>
        </p:txBody>
      </p:sp>
      <p:sp>
        <p:nvSpPr>
          <p:cNvPr id="13317" name="Rectangle 5"/>
          <p:cNvSpPr>
            <a:spLocks noChangeArrowheads="1"/>
          </p:cNvSpPr>
          <p:nvPr/>
        </p:nvSpPr>
        <p:spPr bwMode="auto">
          <a:xfrm>
            <a:off x="5580112" y="3645024"/>
            <a:ext cx="30963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Times New Roman" pitchFamily="18" charset="0"/>
              </a:rPr>
              <a:t>tan(θ) = (</a:t>
            </a:r>
            <a:r>
              <a:rPr kumimoji="0" lang="es-ES" b="0" i="0" u="none" strike="noStrike" cap="none" normalizeH="0" baseline="0" dirty="0" err="1" smtClean="0">
                <a:ln>
                  <a:noFill/>
                </a:ln>
                <a:solidFill>
                  <a:schemeClr val="tx1"/>
                </a:solidFill>
                <a:effectLst/>
                <a:ea typeface="Calibri" pitchFamily="34" charset="0"/>
                <a:cs typeface="Times New Roman" pitchFamily="18" charset="0"/>
              </a:rPr>
              <a:t>opp</a:t>
            </a:r>
            <a:r>
              <a:rPr kumimoji="0" lang="es-ES" b="0" i="0" u="none" strike="noStrike" cap="none" normalizeH="0" baseline="0" dirty="0" smtClean="0">
                <a:ln>
                  <a:noFill/>
                </a:ln>
                <a:solidFill>
                  <a:schemeClr val="tx1"/>
                </a:solidFill>
                <a:effectLst/>
                <a:ea typeface="Calibri" pitchFamily="34" charset="0"/>
                <a:cs typeface="Times New Roman" pitchFamily="18" charset="0"/>
              </a:rPr>
              <a:t>/</a:t>
            </a:r>
            <a:r>
              <a:rPr kumimoji="0" lang="es-ES" b="0" i="0" u="none" strike="noStrike" cap="none" normalizeH="0" baseline="0" dirty="0" err="1" smtClean="0">
                <a:ln>
                  <a:noFill/>
                </a:ln>
                <a:solidFill>
                  <a:schemeClr val="tx1"/>
                </a:solidFill>
                <a:effectLst/>
                <a:ea typeface="Calibri" pitchFamily="34" charset="0"/>
                <a:cs typeface="Times New Roman" pitchFamily="18" charset="0"/>
              </a:rPr>
              <a:t>adj</a:t>
            </a:r>
            <a:r>
              <a:rPr kumimoji="0" lang="es-ES" b="0" i="0" u="none" strike="noStrike" cap="none" normalizeH="0" baseline="0" dirty="0" smtClean="0">
                <a:ln>
                  <a:noFill/>
                </a:ln>
                <a:solidFill>
                  <a:schemeClr val="tx1"/>
                </a:solidFill>
                <a:effectLst/>
                <a:ea typeface="Calibri" pitchFamily="34" charset="0"/>
                <a:cs typeface="Times New Roman" pitchFamily="18" charset="0"/>
              </a:rPr>
              <a:t>)</a:t>
            </a:r>
            <a:br>
              <a:rPr kumimoji="0" lang="es-ES" b="0" i="0" u="none" strike="noStrike" cap="none" normalizeH="0" baseline="0" dirty="0" smtClean="0">
                <a:ln>
                  <a:noFill/>
                </a:ln>
                <a:solidFill>
                  <a:schemeClr val="tx1"/>
                </a:solidFill>
                <a:effectLst/>
                <a:ea typeface="Calibri" pitchFamily="34" charset="0"/>
                <a:cs typeface="Times New Roman" pitchFamily="18" charset="0"/>
              </a:rPr>
            </a:br>
            <a:r>
              <a:rPr kumimoji="0" lang="es-ES" b="0" i="0" u="none" strike="noStrike" cap="none" normalizeH="0" baseline="0" dirty="0" smtClean="0">
                <a:ln>
                  <a:noFill/>
                </a:ln>
                <a:solidFill>
                  <a:schemeClr val="tx1"/>
                </a:solidFill>
                <a:effectLst/>
                <a:ea typeface="Calibri" pitchFamily="34" charset="0"/>
                <a:cs typeface="Times New Roman" pitchFamily="18" charset="0"/>
              </a:rPr>
              <a:t>tan(θ) = (400m/2140m)</a:t>
            </a:r>
            <a:br>
              <a:rPr kumimoji="0" lang="es-ES" b="0" i="0" u="none" strike="noStrike" cap="none" normalizeH="0" baseline="0" dirty="0" smtClean="0">
                <a:ln>
                  <a:noFill/>
                </a:ln>
                <a:solidFill>
                  <a:schemeClr val="tx1"/>
                </a:solidFill>
                <a:effectLst/>
                <a:ea typeface="Calibri" pitchFamily="34" charset="0"/>
                <a:cs typeface="Times New Roman" pitchFamily="18" charset="0"/>
              </a:rPr>
            </a:br>
            <a:r>
              <a:rPr kumimoji="0" lang="es-ES" b="0" i="0" u="none" strike="noStrike" cap="none" normalizeH="0" baseline="0" dirty="0" smtClean="0">
                <a:ln>
                  <a:noFill/>
                </a:ln>
                <a:solidFill>
                  <a:schemeClr val="tx1"/>
                </a:solidFill>
                <a:effectLst/>
                <a:ea typeface="Calibri" pitchFamily="34" charset="0"/>
                <a:cs typeface="Times New Roman" pitchFamily="18" charset="0"/>
              </a:rPr>
              <a:t>tan</a:t>
            </a:r>
            <a:r>
              <a:rPr kumimoji="0" lang="es-ES" b="0" i="0" u="none" strike="noStrike" cap="none" normalizeH="0" baseline="30000" dirty="0" smtClean="0">
                <a:ln>
                  <a:noFill/>
                </a:ln>
                <a:solidFill>
                  <a:schemeClr val="tx1"/>
                </a:solidFill>
                <a:effectLst/>
                <a:ea typeface="Calibri" pitchFamily="34" charset="0"/>
                <a:cs typeface="Times New Roman" pitchFamily="18" charset="0"/>
              </a:rPr>
              <a:t>-1</a:t>
            </a:r>
            <a:r>
              <a:rPr kumimoji="0" lang="es-ES" b="0" i="0" u="none" strike="noStrike" cap="none" normalizeH="0" baseline="0" dirty="0" smtClean="0">
                <a:ln>
                  <a:noFill/>
                </a:ln>
                <a:solidFill>
                  <a:schemeClr val="tx1"/>
                </a:solidFill>
                <a:effectLst/>
                <a:ea typeface="Calibri" pitchFamily="34" charset="0"/>
                <a:cs typeface="Times New Roman" pitchFamily="18" charset="0"/>
              </a:rPr>
              <a:t>(400m/2140m) = θ = 10.6°</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Times New Roman" pitchFamily="18" charset="0"/>
              </a:rPr>
              <a:t> </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err="1" smtClean="0">
                <a:ln>
                  <a:noFill/>
                </a:ln>
                <a:solidFill>
                  <a:schemeClr val="tx1"/>
                </a:solidFill>
                <a:effectLst/>
                <a:ea typeface="Calibri" pitchFamily="34" charset="0"/>
                <a:cs typeface="Times New Roman" pitchFamily="18" charset="0"/>
              </a:rPr>
              <a:t>Apparent</a:t>
            </a:r>
            <a:r>
              <a:rPr kumimoji="0" lang="es-ES" b="0" i="0" u="none" strike="noStrike" cap="none" normalizeH="0" baseline="0" dirty="0" smtClean="0">
                <a:ln>
                  <a:noFill/>
                </a:ln>
                <a:solidFill>
                  <a:schemeClr val="tx1"/>
                </a:solidFill>
                <a:effectLst/>
                <a:ea typeface="Calibri" pitchFamily="34" charset="0"/>
                <a:cs typeface="Times New Roman" pitchFamily="18" charset="0"/>
              </a:rPr>
              <a:t> </a:t>
            </a:r>
            <a:r>
              <a:rPr kumimoji="0" lang="es-ES" b="0" i="0" u="none" strike="noStrike" cap="none" normalizeH="0" baseline="0" dirty="0" err="1" smtClean="0">
                <a:ln>
                  <a:noFill/>
                </a:ln>
                <a:solidFill>
                  <a:schemeClr val="tx1"/>
                </a:solidFill>
                <a:effectLst/>
                <a:ea typeface="Calibri" pitchFamily="34" charset="0"/>
                <a:cs typeface="Times New Roman" pitchFamily="18" charset="0"/>
              </a:rPr>
              <a:t>dip</a:t>
            </a:r>
            <a:r>
              <a:rPr kumimoji="0" lang="es-ES" b="0" i="0" u="none" strike="noStrike" cap="none" normalizeH="0" baseline="0" dirty="0" smtClean="0">
                <a:ln>
                  <a:noFill/>
                </a:ln>
                <a:solidFill>
                  <a:schemeClr val="tx1"/>
                </a:solidFill>
                <a:effectLst/>
                <a:ea typeface="Calibri" pitchFamily="34" charset="0"/>
                <a:cs typeface="Times New Roman" pitchFamily="18" charset="0"/>
              </a:rPr>
              <a:t> =  </a:t>
            </a:r>
            <a:r>
              <a:rPr kumimoji="0" lang="es-ES" b="1" i="0" u="sng" strike="noStrike" cap="none" normalizeH="0" baseline="0" dirty="0" smtClean="0">
                <a:ln>
                  <a:noFill/>
                </a:ln>
                <a:solidFill>
                  <a:schemeClr val="tx1"/>
                </a:solidFill>
                <a:effectLst/>
                <a:ea typeface="Calibri" pitchFamily="34" charset="0"/>
                <a:cs typeface="Times New Roman" pitchFamily="18" charset="0"/>
              </a:rPr>
              <a:t>10.6°</a:t>
            </a:r>
            <a:endParaRPr kumimoji="0" lang="es-ES" b="0" i="0" u="none" strike="noStrike" cap="none" normalizeH="0" baseline="0" dirty="0" smtClean="0">
              <a:ln>
                <a:noFill/>
              </a:ln>
              <a:solidFill>
                <a:schemeClr val="tx1"/>
              </a:solidFill>
              <a:effectLst/>
              <a:cs typeface="Arial" pitchFamily="34" charset="0"/>
            </a:endParaRPr>
          </a:p>
        </p:txBody>
      </p:sp>
      <p:sp>
        <p:nvSpPr>
          <p:cNvPr id="11" name="TextBox 10"/>
          <p:cNvSpPr txBox="1"/>
          <p:nvPr/>
        </p:nvSpPr>
        <p:spPr>
          <a:xfrm>
            <a:off x="6300192" y="0"/>
            <a:ext cx="1244059" cy="584775"/>
          </a:xfrm>
          <a:prstGeom prst="rect">
            <a:avLst/>
          </a:prstGeom>
          <a:noFill/>
        </p:spPr>
        <p:txBody>
          <a:bodyPr wrap="none" rtlCol="0">
            <a:spAutoFit/>
          </a:bodyPr>
          <a:lstStyle/>
          <a:p>
            <a:r>
              <a:rPr lang="en-GB" sz="3200" b="1" dirty="0" smtClean="0"/>
              <a:t>Step 1</a:t>
            </a:r>
            <a:endParaRPr lang="en-GB"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down)">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wipe(down)">
                                      <p:cBhvr>
                                        <p:cTn id="12" dur="500"/>
                                        <p:tgtEl>
                                          <p:spTgt spid="133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317"/>
                                        </p:tgtEl>
                                        <p:attrNameLst>
                                          <p:attrName>style.visibility</p:attrName>
                                        </p:attrNameLst>
                                      </p:cBhvr>
                                      <p:to>
                                        <p:strVal val="visible"/>
                                      </p:to>
                                    </p:set>
                                    <p:animEffect transition="in" filter="wipe(down)">
                                      <p:cBhvr>
                                        <p:cTn id="18"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3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4067944" y="0"/>
            <a:ext cx="1244059" cy="584775"/>
          </a:xfrm>
          <a:prstGeom prst="rect">
            <a:avLst/>
          </a:prstGeom>
          <a:noFill/>
        </p:spPr>
        <p:txBody>
          <a:bodyPr wrap="none" rtlCol="0">
            <a:spAutoFit/>
          </a:bodyPr>
          <a:lstStyle/>
          <a:p>
            <a:r>
              <a:rPr lang="en-GB" sz="3200" b="1" dirty="0" smtClean="0"/>
              <a:t>Step 2</a:t>
            </a:r>
            <a:endParaRPr lang="en-GB" sz="3200" b="1" dirty="0"/>
          </a:p>
        </p:txBody>
      </p:sp>
      <p:pic>
        <p:nvPicPr>
          <p:cNvPr id="29698" name="Picture 2"/>
          <p:cNvPicPr>
            <a:picLocks noChangeAspect="1" noChangeArrowheads="1"/>
          </p:cNvPicPr>
          <p:nvPr/>
        </p:nvPicPr>
        <p:blipFill>
          <a:blip r:embed="rId3" cstate="print"/>
          <a:srcRect/>
          <a:stretch>
            <a:fillRect/>
          </a:stretch>
        </p:blipFill>
        <p:spPr bwMode="auto">
          <a:xfrm>
            <a:off x="3450406" y="1268760"/>
            <a:ext cx="5693594" cy="3126457"/>
          </a:xfrm>
          <a:prstGeom prst="rect">
            <a:avLst/>
          </a:prstGeom>
          <a:noFill/>
          <a:ln w="9525">
            <a:noFill/>
            <a:miter lim="800000"/>
            <a:headEnd/>
            <a:tailEnd/>
          </a:ln>
        </p:spPr>
      </p:pic>
      <p:sp>
        <p:nvSpPr>
          <p:cNvPr id="29699" name="Rectangle 3"/>
          <p:cNvSpPr>
            <a:spLocks noChangeArrowheads="1"/>
          </p:cNvSpPr>
          <p:nvPr/>
        </p:nvSpPr>
        <p:spPr bwMode="auto">
          <a:xfrm>
            <a:off x="1115616" y="3861048"/>
            <a:ext cx="43204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tan(10.6°) = (200m/</a:t>
            </a:r>
            <a:r>
              <a:rPr kumimoji="0" lang="es-E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adj</a:t>
            </a:r>
            <a:r>
              <a:rPr kumimoji="0" lang="es-E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br>
              <a:rPr kumimoji="0" lang="es-E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s-E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adj</a:t>
            </a:r>
            <a:r>
              <a:rPr kumimoji="0" lang="es-E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(200m/tan(10.6°)) = </a:t>
            </a:r>
            <a:r>
              <a:rPr kumimoji="0" lang="es-ES"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1069m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79512" y="-1"/>
            <a:ext cx="5004048" cy="6041652"/>
          </a:xfrm>
          <a:prstGeom prst="rect">
            <a:avLst/>
          </a:prstGeom>
          <a:noFill/>
          <a:ln w="9525">
            <a:noFill/>
            <a:miter lim="800000"/>
            <a:headEnd/>
            <a:tailEnd/>
          </a:ln>
        </p:spPr>
      </p:pic>
      <p:grpSp>
        <p:nvGrpSpPr>
          <p:cNvPr id="3" name="Group 2"/>
          <p:cNvGrpSpPr/>
          <p:nvPr/>
        </p:nvGrpSpPr>
        <p:grpSpPr>
          <a:xfrm>
            <a:off x="0" y="6021288"/>
            <a:ext cx="9144000" cy="864096"/>
            <a:chOff x="0" y="6021288"/>
            <a:chExt cx="9144000" cy="864096"/>
          </a:xfrm>
        </p:grpSpPr>
        <p:sp>
          <p:nvSpPr>
            <p:cNvPr id="4" name="Rectangle 3"/>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6" name="Picture 6"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pic>
        <p:nvPicPr>
          <p:cNvPr id="30723" name="Picture 3"/>
          <p:cNvPicPr>
            <a:picLocks noChangeAspect="1" noChangeArrowheads="1"/>
          </p:cNvPicPr>
          <p:nvPr/>
        </p:nvPicPr>
        <p:blipFill>
          <a:blip r:embed="rId4" cstate="print"/>
          <a:srcRect/>
          <a:stretch>
            <a:fillRect/>
          </a:stretch>
        </p:blipFill>
        <p:spPr bwMode="auto">
          <a:xfrm>
            <a:off x="179512" y="0"/>
            <a:ext cx="4968552" cy="6018454"/>
          </a:xfrm>
          <a:prstGeom prst="rect">
            <a:avLst/>
          </a:prstGeom>
          <a:noFill/>
          <a:ln w="9525">
            <a:noFill/>
            <a:miter lim="800000"/>
            <a:headEnd/>
            <a:tailEnd/>
          </a:ln>
        </p:spPr>
      </p:pic>
      <p:sp>
        <p:nvSpPr>
          <p:cNvPr id="8" name="TextBox 7"/>
          <p:cNvSpPr txBox="1"/>
          <p:nvPr/>
        </p:nvSpPr>
        <p:spPr>
          <a:xfrm>
            <a:off x="6300192" y="0"/>
            <a:ext cx="1244059" cy="584775"/>
          </a:xfrm>
          <a:prstGeom prst="rect">
            <a:avLst/>
          </a:prstGeom>
          <a:noFill/>
        </p:spPr>
        <p:txBody>
          <a:bodyPr wrap="none" rtlCol="0">
            <a:spAutoFit/>
          </a:bodyPr>
          <a:lstStyle/>
          <a:p>
            <a:r>
              <a:rPr lang="en-GB" sz="3200" b="1" dirty="0" smtClean="0"/>
              <a:t>Step 3</a:t>
            </a:r>
            <a:endParaRPr lang="en-GB" sz="3200" b="1" dirty="0"/>
          </a:p>
        </p:txBody>
      </p:sp>
      <p:pic>
        <p:nvPicPr>
          <p:cNvPr id="30724" name="Picture 4"/>
          <p:cNvPicPr>
            <a:picLocks noChangeAspect="1" noChangeArrowheads="1"/>
          </p:cNvPicPr>
          <p:nvPr/>
        </p:nvPicPr>
        <p:blipFill>
          <a:blip r:embed="rId5" cstate="print"/>
          <a:srcRect/>
          <a:stretch>
            <a:fillRect/>
          </a:stretch>
        </p:blipFill>
        <p:spPr bwMode="auto">
          <a:xfrm>
            <a:off x="179512" y="0"/>
            <a:ext cx="4968552" cy="6004892"/>
          </a:xfrm>
          <a:prstGeom prst="rect">
            <a:avLst/>
          </a:prstGeom>
          <a:noFill/>
          <a:ln w="9525">
            <a:noFill/>
            <a:miter lim="800000"/>
            <a:headEnd/>
            <a:tailEnd/>
          </a:ln>
        </p:spPr>
      </p:pic>
      <p:sp>
        <p:nvSpPr>
          <p:cNvPr id="10" name="TextBox 9"/>
          <p:cNvSpPr txBox="1"/>
          <p:nvPr/>
        </p:nvSpPr>
        <p:spPr>
          <a:xfrm>
            <a:off x="6300192" y="0"/>
            <a:ext cx="1244059" cy="584775"/>
          </a:xfrm>
          <a:prstGeom prst="rect">
            <a:avLst/>
          </a:prstGeom>
          <a:solidFill>
            <a:schemeClr val="bg1"/>
          </a:solidFill>
        </p:spPr>
        <p:txBody>
          <a:bodyPr wrap="none" rtlCol="0">
            <a:spAutoFit/>
          </a:bodyPr>
          <a:lstStyle/>
          <a:p>
            <a:r>
              <a:rPr lang="en-GB" sz="3200" b="1" dirty="0" smtClean="0"/>
              <a:t>Step 4</a:t>
            </a:r>
            <a:endParaRPr lang="en-GB"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down)">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ipe(down)">
                                      <p:cBhvr>
                                        <p:cTn id="12" dur="500"/>
                                        <p:tgtEl>
                                          <p:spTgt spid="307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6" name="Picture 4"/>
          <p:cNvPicPr>
            <a:picLocks noChangeAspect="1" noChangeArrowheads="1"/>
          </p:cNvPicPr>
          <p:nvPr/>
        </p:nvPicPr>
        <p:blipFill>
          <a:blip r:embed="rId3" cstate="print"/>
          <a:srcRect/>
          <a:stretch>
            <a:fillRect/>
          </a:stretch>
        </p:blipFill>
        <p:spPr bwMode="auto">
          <a:xfrm>
            <a:off x="179512" y="0"/>
            <a:ext cx="4968552" cy="6004892"/>
          </a:xfrm>
          <a:prstGeom prst="rect">
            <a:avLst/>
          </a:prstGeom>
          <a:noFill/>
          <a:ln w="9525">
            <a:noFill/>
            <a:miter lim="800000"/>
            <a:headEnd/>
            <a:tailEnd/>
          </a:ln>
        </p:spPr>
      </p:pic>
      <p:sp>
        <p:nvSpPr>
          <p:cNvPr id="7" name="TextBox 6"/>
          <p:cNvSpPr txBox="1"/>
          <p:nvPr/>
        </p:nvSpPr>
        <p:spPr>
          <a:xfrm>
            <a:off x="6300192" y="0"/>
            <a:ext cx="1244059" cy="584775"/>
          </a:xfrm>
          <a:prstGeom prst="rect">
            <a:avLst/>
          </a:prstGeom>
          <a:solidFill>
            <a:schemeClr val="bg1"/>
          </a:solidFill>
        </p:spPr>
        <p:txBody>
          <a:bodyPr wrap="none" rtlCol="0">
            <a:spAutoFit/>
          </a:bodyPr>
          <a:lstStyle/>
          <a:p>
            <a:r>
              <a:rPr lang="en-GB" sz="3200" b="1" dirty="0" smtClean="0"/>
              <a:t>Step 5</a:t>
            </a:r>
            <a:endParaRPr lang="en-GB" sz="3200" b="1" dirty="0"/>
          </a:p>
        </p:txBody>
      </p:sp>
      <p:pic>
        <p:nvPicPr>
          <p:cNvPr id="31746" name="Picture 2"/>
          <p:cNvPicPr>
            <a:picLocks noChangeAspect="1" noChangeArrowheads="1"/>
          </p:cNvPicPr>
          <p:nvPr/>
        </p:nvPicPr>
        <p:blipFill>
          <a:blip r:embed="rId4" cstate="print"/>
          <a:srcRect/>
          <a:stretch>
            <a:fillRect/>
          </a:stretch>
        </p:blipFill>
        <p:spPr bwMode="auto">
          <a:xfrm>
            <a:off x="179512" y="0"/>
            <a:ext cx="4968552" cy="6034829"/>
          </a:xfrm>
          <a:prstGeom prst="rect">
            <a:avLst/>
          </a:prstGeom>
          <a:noFill/>
          <a:ln w="9525">
            <a:noFill/>
            <a:miter lim="800000"/>
            <a:headEnd/>
            <a:tailEnd/>
          </a:ln>
        </p:spPr>
      </p:pic>
      <p:pic>
        <p:nvPicPr>
          <p:cNvPr id="31747" name="Picture 3"/>
          <p:cNvPicPr>
            <a:picLocks noChangeAspect="1" noChangeArrowheads="1"/>
          </p:cNvPicPr>
          <p:nvPr/>
        </p:nvPicPr>
        <p:blipFill>
          <a:blip r:embed="rId5" cstate="print"/>
          <a:srcRect/>
          <a:stretch>
            <a:fillRect/>
          </a:stretch>
        </p:blipFill>
        <p:spPr bwMode="auto">
          <a:xfrm>
            <a:off x="5148064" y="548680"/>
            <a:ext cx="3798029" cy="2013967"/>
          </a:xfrm>
          <a:prstGeom prst="rect">
            <a:avLst/>
          </a:prstGeom>
          <a:noFill/>
          <a:ln w="9525">
            <a:noFill/>
            <a:miter lim="800000"/>
            <a:headEnd/>
            <a:tailEnd/>
          </a:ln>
        </p:spPr>
      </p:pic>
      <p:sp>
        <p:nvSpPr>
          <p:cNvPr id="10" name="Rectangle 9"/>
          <p:cNvSpPr/>
          <p:nvPr/>
        </p:nvSpPr>
        <p:spPr>
          <a:xfrm>
            <a:off x="5436096" y="1988840"/>
            <a:ext cx="3528392" cy="1200329"/>
          </a:xfrm>
          <a:prstGeom prst="rect">
            <a:avLst/>
          </a:prstGeom>
        </p:spPr>
        <p:txBody>
          <a:bodyPr wrap="square">
            <a:spAutoFit/>
          </a:bodyPr>
          <a:lstStyle/>
          <a:p>
            <a:r>
              <a:rPr lang="es-ES" dirty="0" smtClean="0"/>
              <a:t>tan(θ) = (</a:t>
            </a:r>
            <a:r>
              <a:rPr lang="es-ES" dirty="0" err="1" smtClean="0"/>
              <a:t>opp</a:t>
            </a:r>
            <a:r>
              <a:rPr lang="es-ES" dirty="0" smtClean="0"/>
              <a:t>/</a:t>
            </a:r>
            <a:r>
              <a:rPr lang="es-ES" dirty="0" err="1" smtClean="0"/>
              <a:t>adj</a:t>
            </a:r>
            <a:r>
              <a:rPr lang="es-ES" dirty="0" smtClean="0"/>
              <a:t>)</a:t>
            </a:r>
            <a:br>
              <a:rPr lang="es-ES" dirty="0" smtClean="0"/>
            </a:br>
            <a:r>
              <a:rPr lang="es-ES" dirty="0" smtClean="0"/>
              <a:t>tan(θ) = (200m/1000m)</a:t>
            </a:r>
            <a:br>
              <a:rPr lang="es-ES" dirty="0" smtClean="0"/>
            </a:br>
            <a:r>
              <a:rPr lang="es-ES" dirty="0" smtClean="0"/>
              <a:t>tan</a:t>
            </a:r>
            <a:r>
              <a:rPr lang="es-ES" baseline="30000" dirty="0" smtClean="0"/>
              <a:t>-1</a:t>
            </a:r>
            <a:r>
              <a:rPr lang="es-ES" dirty="0" smtClean="0"/>
              <a:t>(200m/1000m) = θ = 11.3°  </a:t>
            </a:r>
          </a:p>
          <a:p>
            <a:r>
              <a:rPr lang="es-ES" dirty="0" smtClean="0"/>
              <a:t>True </a:t>
            </a:r>
            <a:r>
              <a:rPr lang="es-ES" dirty="0" err="1" smtClean="0"/>
              <a:t>dip</a:t>
            </a:r>
            <a:r>
              <a:rPr lang="es-ES" dirty="0" smtClean="0"/>
              <a:t>= 11.3° </a:t>
            </a:r>
            <a:endParaRPr lang="en-GB" dirty="0"/>
          </a:p>
        </p:txBody>
      </p:sp>
      <p:pic>
        <p:nvPicPr>
          <p:cNvPr id="31749" name="Picture 5"/>
          <p:cNvPicPr>
            <a:picLocks noChangeAspect="1" noChangeArrowheads="1"/>
          </p:cNvPicPr>
          <p:nvPr/>
        </p:nvPicPr>
        <p:blipFill>
          <a:blip r:embed="rId6" cstate="print"/>
          <a:srcRect/>
          <a:stretch>
            <a:fillRect/>
          </a:stretch>
        </p:blipFill>
        <p:spPr bwMode="auto">
          <a:xfrm>
            <a:off x="5301743" y="3789040"/>
            <a:ext cx="3662745" cy="2017965"/>
          </a:xfrm>
          <a:prstGeom prst="rect">
            <a:avLst/>
          </a:prstGeom>
          <a:noFill/>
          <a:ln w="9525">
            <a:noFill/>
            <a:miter lim="800000"/>
            <a:headEnd/>
            <a:tailEnd/>
          </a:ln>
        </p:spPr>
      </p:pic>
      <p:sp>
        <p:nvSpPr>
          <p:cNvPr id="13" name="Rectangle 12"/>
          <p:cNvSpPr/>
          <p:nvPr/>
        </p:nvSpPr>
        <p:spPr>
          <a:xfrm>
            <a:off x="5364088" y="5374957"/>
            <a:ext cx="3366120" cy="646331"/>
          </a:xfrm>
          <a:prstGeom prst="rect">
            <a:avLst/>
          </a:prstGeom>
        </p:spPr>
        <p:txBody>
          <a:bodyPr wrap="square">
            <a:spAutoFit/>
          </a:bodyPr>
          <a:lstStyle/>
          <a:p>
            <a:r>
              <a:rPr lang="es-ES" dirty="0" smtClean="0"/>
              <a:t>Tan(11.3°) = (200m/</a:t>
            </a:r>
            <a:r>
              <a:rPr lang="es-ES" dirty="0" err="1" smtClean="0"/>
              <a:t>adj</a:t>
            </a:r>
            <a:r>
              <a:rPr lang="es-ES" dirty="0" smtClean="0"/>
              <a:t>)</a:t>
            </a:r>
            <a:br>
              <a:rPr lang="es-ES" dirty="0" smtClean="0"/>
            </a:br>
            <a:r>
              <a:rPr lang="es-ES" dirty="0" err="1" smtClean="0"/>
              <a:t>adj</a:t>
            </a:r>
            <a:r>
              <a:rPr lang="es-ES" dirty="0" smtClean="0"/>
              <a:t> = (200m/tan(11.3°)) = 1000m</a:t>
            </a:r>
            <a:endParaRPr lang="en-GB" dirty="0"/>
          </a:p>
        </p:txBody>
      </p:sp>
      <p:sp>
        <p:nvSpPr>
          <p:cNvPr id="14" name="TextBox 13"/>
          <p:cNvSpPr txBox="1"/>
          <p:nvPr/>
        </p:nvSpPr>
        <p:spPr>
          <a:xfrm>
            <a:off x="5580112" y="3356992"/>
            <a:ext cx="718466" cy="369332"/>
          </a:xfrm>
          <a:prstGeom prst="rect">
            <a:avLst/>
          </a:prstGeom>
          <a:noFill/>
        </p:spPr>
        <p:txBody>
          <a:bodyPr wrap="none" rtlCol="0">
            <a:spAutoFit/>
          </a:bodyPr>
          <a:lstStyle/>
          <a:p>
            <a:r>
              <a:rPr lang="en-GB" b="1" dirty="0" smtClean="0"/>
              <a:t>Then:</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wipe(down)">
                                      <p:cBhvr>
                                        <p:cTn id="12" dur="500"/>
                                        <p:tgtEl>
                                          <p:spTgt spid="3174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1749"/>
                                        </p:tgtEl>
                                        <p:attrNameLst>
                                          <p:attrName>style.visibility</p:attrName>
                                        </p:attrNameLst>
                                      </p:cBhvr>
                                      <p:to>
                                        <p:strVal val="visible"/>
                                      </p:to>
                                    </p:set>
                                    <p:animEffect transition="in" filter="wipe(down)">
                                      <p:cBhvr>
                                        <p:cTn id="25" dur="500"/>
                                        <p:tgtEl>
                                          <p:spTgt spid="3174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021288"/>
            <a:ext cx="9144000" cy="864096"/>
            <a:chOff x="0" y="6021288"/>
            <a:chExt cx="9144000" cy="864096"/>
          </a:xfrm>
        </p:grpSpPr>
        <p:sp>
          <p:nvSpPr>
            <p:cNvPr id="2" name="Rectangle 1"/>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4"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611560" y="1340768"/>
            <a:ext cx="7197420" cy="369332"/>
          </a:xfrm>
          <a:prstGeom prst="rect">
            <a:avLst/>
          </a:prstGeom>
          <a:noFill/>
        </p:spPr>
        <p:txBody>
          <a:bodyPr wrap="none" rtlCol="0">
            <a:spAutoFit/>
          </a:bodyPr>
          <a:lstStyle/>
          <a:p>
            <a:pPr>
              <a:buFont typeface="Arial" pitchFamily="34" charset="0"/>
              <a:buChar char="•"/>
            </a:pPr>
            <a:r>
              <a:rPr lang="en-GB" dirty="0" smtClean="0"/>
              <a:t> This presentation is to be completed in conjunction with exercise sheet 2.</a:t>
            </a:r>
            <a:endParaRPr lang="en-GB" dirty="0"/>
          </a:p>
        </p:txBody>
      </p:sp>
      <p:sp>
        <p:nvSpPr>
          <p:cNvPr id="7" name="TextBox 6"/>
          <p:cNvSpPr txBox="1"/>
          <p:nvPr/>
        </p:nvSpPr>
        <p:spPr>
          <a:xfrm>
            <a:off x="611560" y="2420888"/>
            <a:ext cx="7660110" cy="1200329"/>
          </a:xfrm>
          <a:prstGeom prst="rect">
            <a:avLst/>
          </a:prstGeom>
          <a:noFill/>
        </p:spPr>
        <p:txBody>
          <a:bodyPr wrap="none" rtlCol="0">
            <a:spAutoFit/>
          </a:bodyPr>
          <a:lstStyle/>
          <a:p>
            <a:r>
              <a:rPr lang="en-GB" dirty="0" smtClean="0"/>
              <a:t>Objectives:</a:t>
            </a:r>
          </a:p>
          <a:p>
            <a:pPr>
              <a:buFont typeface="Arial" pitchFamily="34" charset="0"/>
              <a:buChar char="•"/>
            </a:pPr>
            <a:r>
              <a:rPr lang="en-GB" dirty="0"/>
              <a:t> </a:t>
            </a:r>
            <a:r>
              <a:rPr lang="en-GB" dirty="0" smtClean="0"/>
              <a:t>By the end of this section you should be able to find the direction of strike and</a:t>
            </a:r>
          </a:p>
          <a:p>
            <a:r>
              <a:rPr lang="en-GB" dirty="0"/>
              <a:t>c</a:t>
            </a:r>
            <a:r>
              <a:rPr lang="en-GB" dirty="0" smtClean="0"/>
              <a:t>alculate the dip (provided it is uniform), if the height of a bed is known at 3 or </a:t>
            </a:r>
          </a:p>
          <a:p>
            <a:r>
              <a:rPr lang="en-GB" dirty="0" smtClean="0"/>
              <a:t>more locations.</a:t>
            </a:r>
            <a:endParaRPr lang="en-GB" dirty="0"/>
          </a:p>
        </p:txBody>
      </p:sp>
      <p:sp>
        <p:nvSpPr>
          <p:cNvPr id="8" name="Rectangle 7"/>
          <p:cNvSpPr/>
          <p:nvPr/>
        </p:nvSpPr>
        <p:spPr>
          <a:xfrm>
            <a:off x="2443004" y="260648"/>
            <a:ext cx="3644780" cy="584775"/>
          </a:xfrm>
          <a:prstGeom prst="rect">
            <a:avLst/>
          </a:prstGeom>
        </p:spPr>
        <p:txBody>
          <a:bodyPr wrap="none">
            <a:spAutoFit/>
          </a:bodyPr>
          <a:lstStyle/>
          <a:p>
            <a:pPr lvl="0" algn="ctr"/>
            <a:r>
              <a:rPr lang="en-GB" sz="3200" b="1" dirty="0" smtClean="0"/>
              <a:t>The 3 point problem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32771" name="Picture 3"/>
          <p:cNvPicPr>
            <a:picLocks noChangeAspect="1" noChangeArrowheads="1"/>
          </p:cNvPicPr>
          <p:nvPr/>
        </p:nvPicPr>
        <p:blipFill>
          <a:blip r:embed="rId3" cstate="print"/>
          <a:srcRect/>
          <a:stretch>
            <a:fillRect/>
          </a:stretch>
        </p:blipFill>
        <p:spPr bwMode="auto">
          <a:xfrm>
            <a:off x="0" y="67183"/>
            <a:ext cx="4968551" cy="5954105"/>
          </a:xfrm>
          <a:prstGeom prst="rect">
            <a:avLst/>
          </a:prstGeom>
          <a:noFill/>
          <a:ln w="9525">
            <a:noFill/>
            <a:miter lim="800000"/>
            <a:headEnd/>
            <a:tailEnd/>
          </a:ln>
        </p:spPr>
      </p:pic>
      <p:pic>
        <p:nvPicPr>
          <p:cNvPr id="32770" name="Picture 2"/>
          <p:cNvPicPr>
            <a:picLocks noChangeAspect="1" noChangeArrowheads="1"/>
          </p:cNvPicPr>
          <p:nvPr/>
        </p:nvPicPr>
        <p:blipFill>
          <a:blip r:embed="rId4" cstate="print"/>
          <a:srcRect/>
          <a:stretch>
            <a:fillRect/>
          </a:stretch>
        </p:blipFill>
        <p:spPr bwMode="auto">
          <a:xfrm>
            <a:off x="107504" y="39799"/>
            <a:ext cx="4985484" cy="5852821"/>
          </a:xfrm>
          <a:prstGeom prst="rect">
            <a:avLst/>
          </a:prstGeom>
          <a:noFill/>
          <a:ln w="9525">
            <a:noFill/>
            <a:miter lim="800000"/>
            <a:headEnd/>
            <a:tailEnd/>
          </a:ln>
        </p:spPr>
      </p:pic>
      <p:sp>
        <p:nvSpPr>
          <p:cNvPr id="9" name="TextBox 8"/>
          <p:cNvSpPr txBox="1"/>
          <p:nvPr/>
        </p:nvSpPr>
        <p:spPr>
          <a:xfrm>
            <a:off x="6300192" y="0"/>
            <a:ext cx="1244059" cy="584775"/>
          </a:xfrm>
          <a:prstGeom prst="rect">
            <a:avLst/>
          </a:prstGeom>
          <a:solidFill>
            <a:schemeClr val="bg1"/>
          </a:solidFill>
        </p:spPr>
        <p:txBody>
          <a:bodyPr wrap="none" rtlCol="0">
            <a:spAutoFit/>
          </a:bodyPr>
          <a:lstStyle/>
          <a:p>
            <a:r>
              <a:rPr lang="en-GB" sz="3200" b="1" dirty="0" smtClean="0"/>
              <a:t>Step 5</a:t>
            </a:r>
            <a:endParaRPr lang="en-GB" sz="3200" b="1" dirty="0"/>
          </a:p>
        </p:txBody>
      </p:sp>
      <p:sp>
        <p:nvSpPr>
          <p:cNvPr id="10" name="TextBox 9"/>
          <p:cNvSpPr txBox="1"/>
          <p:nvPr/>
        </p:nvSpPr>
        <p:spPr>
          <a:xfrm>
            <a:off x="5076056" y="908720"/>
            <a:ext cx="4067944" cy="1754326"/>
          </a:xfrm>
          <a:prstGeom prst="rect">
            <a:avLst/>
          </a:prstGeom>
          <a:noFill/>
        </p:spPr>
        <p:txBody>
          <a:bodyPr wrap="square" rtlCol="0">
            <a:spAutoFit/>
          </a:bodyPr>
          <a:lstStyle/>
          <a:p>
            <a:pPr>
              <a:buFont typeface="Arial" pitchFamily="34" charset="0"/>
              <a:buChar char="•"/>
            </a:pPr>
            <a:r>
              <a:rPr lang="en-GB" dirty="0" smtClean="0"/>
              <a:t> Now draw in the structure contours.</a:t>
            </a:r>
          </a:p>
          <a:p>
            <a:pPr>
              <a:buFont typeface="Arial" pitchFamily="34" charset="0"/>
              <a:buChar char="•"/>
            </a:pPr>
            <a:r>
              <a:rPr lang="en-GB" dirty="0" smtClean="0"/>
              <a:t> As the length of the opposite of the triangle was 200m this is the distance between the contours.</a:t>
            </a:r>
          </a:p>
          <a:p>
            <a:pPr>
              <a:buFont typeface="Arial" pitchFamily="34" charset="0"/>
              <a:buChar char="•"/>
            </a:pPr>
            <a:r>
              <a:rPr lang="en-GB" dirty="0" smtClean="0"/>
              <a:t> Therefore halfway between each, add in the 100m contour intervals.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6" name="Picture 2"/>
          <p:cNvPicPr>
            <a:picLocks noChangeAspect="1" noChangeArrowheads="1"/>
          </p:cNvPicPr>
          <p:nvPr/>
        </p:nvPicPr>
        <p:blipFill>
          <a:blip r:embed="rId3" cstate="print"/>
          <a:srcRect/>
          <a:stretch>
            <a:fillRect/>
          </a:stretch>
        </p:blipFill>
        <p:spPr bwMode="auto">
          <a:xfrm>
            <a:off x="107504" y="39799"/>
            <a:ext cx="4985484" cy="5852821"/>
          </a:xfrm>
          <a:prstGeom prst="rect">
            <a:avLst/>
          </a:prstGeom>
          <a:noFill/>
          <a:ln w="9525">
            <a:noFill/>
            <a:miter lim="800000"/>
            <a:headEnd/>
            <a:tailEnd/>
          </a:ln>
        </p:spPr>
      </p:pic>
      <p:sp>
        <p:nvSpPr>
          <p:cNvPr id="7" name="TextBox 6"/>
          <p:cNvSpPr txBox="1"/>
          <p:nvPr/>
        </p:nvSpPr>
        <p:spPr>
          <a:xfrm>
            <a:off x="6300192" y="0"/>
            <a:ext cx="1244059" cy="584775"/>
          </a:xfrm>
          <a:prstGeom prst="rect">
            <a:avLst/>
          </a:prstGeom>
          <a:solidFill>
            <a:schemeClr val="bg1"/>
          </a:solidFill>
        </p:spPr>
        <p:txBody>
          <a:bodyPr wrap="none" rtlCol="0">
            <a:spAutoFit/>
          </a:bodyPr>
          <a:lstStyle/>
          <a:p>
            <a:r>
              <a:rPr lang="en-GB" sz="3200" b="1" dirty="0" smtClean="0"/>
              <a:t>Step 5</a:t>
            </a:r>
            <a:endParaRPr lang="en-GB" sz="3200" b="1" dirty="0"/>
          </a:p>
        </p:txBody>
      </p:sp>
      <p:pic>
        <p:nvPicPr>
          <p:cNvPr id="33794" name="Picture 2"/>
          <p:cNvPicPr>
            <a:picLocks noChangeAspect="1" noChangeArrowheads="1"/>
          </p:cNvPicPr>
          <p:nvPr/>
        </p:nvPicPr>
        <p:blipFill>
          <a:blip r:embed="rId4" cstate="print"/>
          <a:srcRect/>
          <a:stretch>
            <a:fillRect/>
          </a:stretch>
        </p:blipFill>
        <p:spPr bwMode="auto">
          <a:xfrm>
            <a:off x="0" y="61824"/>
            <a:ext cx="4977451" cy="5887456"/>
          </a:xfrm>
          <a:prstGeom prst="rect">
            <a:avLst/>
          </a:prstGeom>
          <a:noFill/>
          <a:ln w="9525">
            <a:noFill/>
            <a:miter lim="800000"/>
            <a:headEnd/>
            <a:tailEnd/>
          </a:ln>
        </p:spPr>
      </p:pic>
      <p:sp>
        <p:nvSpPr>
          <p:cNvPr id="9" name="TextBox 8"/>
          <p:cNvSpPr txBox="1"/>
          <p:nvPr/>
        </p:nvSpPr>
        <p:spPr>
          <a:xfrm>
            <a:off x="5292080" y="764704"/>
            <a:ext cx="3112327" cy="646331"/>
          </a:xfrm>
          <a:prstGeom prst="rect">
            <a:avLst/>
          </a:prstGeom>
          <a:noFill/>
        </p:spPr>
        <p:txBody>
          <a:bodyPr wrap="none" rtlCol="0">
            <a:spAutoFit/>
          </a:bodyPr>
          <a:lstStyle/>
          <a:p>
            <a:pPr>
              <a:buFont typeface="Arial" pitchFamily="34" charset="0"/>
              <a:buChar char="•"/>
            </a:pPr>
            <a:r>
              <a:rPr lang="en-GB" dirty="0" smtClean="0"/>
              <a:t>Now add in the areas the coal </a:t>
            </a:r>
          </a:p>
          <a:p>
            <a:r>
              <a:rPr lang="en-GB" dirty="0" smtClean="0"/>
              <a:t>seam will outcrop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down)">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61824"/>
            <a:ext cx="4977451" cy="5887456"/>
          </a:xfrm>
          <a:prstGeom prst="rect">
            <a:avLst/>
          </a:prstGeom>
          <a:noFill/>
          <a:ln w="9525">
            <a:noFill/>
            <a:miter lim="800000"/>
            <a:headEnd/>
            <a:tailEnd/>
          </a:ln>
        </p:spPr>
      </p:pic>
      <p:grpSp>
        <p:nvGrpSpPr>
          <p:cNvPr id="3" name="Group 2"/>
          <p:cNvGrpSpPr/>
          <p:nvPr/>
        </p:nvGrpSpPr>
        <p:grpSpPr>
          <a:xfrm>
            <a:off x="0" y="6021288"/>
            <a:ext cx="9144000" cy="864096"/>
            <a:chOff x="0" y="6021288"/>
            <a:chExt cx="9144000" cy="864096"/>
          </a:xfrm>
        </p:grpSpPr>
        <p:sp>
          <p:nvSpPr>
            <p:cNvPr id="4" name="Rectangle 3"/>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6" name="Picture 6"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sp>
        <p:nvSpPr>
          <p:cNvPr id="7" name="TextBox 6"/>
          <p:cNvSpPr txBox="1"/>
          <p:nvPr/>
        </p:nvSpPr>
        <p:spPr>
          <a:xfrm>
            <a:off x="6300192" y="0"/>
            <a:ext cx="1244059" cy="584775"/>
          </a:xfrm>
          <a:prstGeom prst="rect">
            <a:avLst/>
          </a:prstGeom>
          <a:solidFill>
            <a:schemeClr val="bg1"/>
          </a:solidFill>
        </p:spPr>
        <p:txBody>
          <a:bodyPr wrap="none" rtlCol="0">
            <a:spAutoFit/>
          </a:bodyPr>
          <a:lstStyle/>
          <a:p>
            <a:r>
              <a:rPr lang="en-GB" sz="3200" b="1" dirty="0" smtClean="0"/>
              <a:t>Step 5</a:t>
            </a:r>
            <a:endParaRPr lang="en-GB" sz="3200" b="1" dirty="0"/>
          </a:p>
        </p:txBody>
      </p:sp>
      <p:pic>
        <p:nvPicPr>
          <p:cNvPr id="34818" name="Picture 2"/>
          <p:cNvPicPr>
            <a:picLocks noChangeAspect="1" noChangeArrowheads="1"/>
          </p:cNvPicPr>
          <p:nvPr/>
        </p:nvPicPr>
        <p:blipFill>
          <a:blip r:embed="rId4" cstate="print"/>
          <a:srcRect/>
          <a:stretch>
            <a:fillRect/>
          </a:stretch>
        </p:blipFill>
        <p:spPr bwMode="auto">
          <a:xfrm>
            <a:off x="107504" y="116632"/>
            <a:ext cx="4849303" cy="5885165"/>
          </a:xfrm>
          <a:prstGeom prst="rect">
            <a:avLst/>
          </a:prstGeom>
          <a:noFill/>
          <a:ln w="9525">
            <a:noFill/>
            <a:miter lim="800000"/>
            <a:headEnd/>
            <a:tailEnd/>
          </a:ln>
        </p:spPr>
      </p:pic>
      <p:sp>
        <p:nvSpPr>
          <p:cNvPr id="10" name="TextBox 9"/>
          <p:cNvSpPr txBox="1"/>
          <p:nvPr/>
        </p:nvSpPr>
        <p:spPr>
          <a:xfrm>
            <a:off x="5220072" y="1844824"/>
            <a:ext cx="3331810" cy="923330"/>
          </a:xfrm>
          <a:prstGeom prst="rect">
            <a:avLst/>
          </a:prstGeom>
          <a:noFill/>
        </p:spPr>
        <p:txBody>
          <a:bodyPr wrap="square" rtlCol="0">
            <a:spAutoFit/>
          </a:bodyPr>
          <a:lstStyle/>
          <a:p>
            <a:pPr>
              <a:buFont typeface="Arial" pitchFamily="34" charset="0"/>
              <a:buChar char="•"/>
            </a:pPr>
            <a:r>
              <a:rPr lang="en-GB" dirty="0" smtClean="0"/>
              <a:t>Now fill in the outcrop pattern </a:t>
            </a:r>
          </a:p>
          <a:p>
            <a:r>
              <a:rPr lang="en-GB" dirty="0" smtClean="0"/>
              <a:t>(remembering your Law of “V’s”).</a:t>
            </a:r>
          </a:p>
          <a:p>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251520" y="548680"/>
            <a:ext cx="7992888" cy="5293757"/>
          </a:xfrm>
          <a:prstGeom prst="rect">
            <a:avLst/>
          </a:prstGeom>
        </p:spPr>
        <p:txBody>
          <a:bodyPr wrap="square">
            <a:spAutoFit/>
          </a:bodyPr>
          <a:lstStyle/>
          <a:p>
            <a:r>
              <a:rPr lang="en-GB" sz="3200" b="1" dirty="0" smtClean="0"/>
              <a:t>Questions</a:t>
            </a:r>
          </a:p>
          <a:p>
            <a:pPr>
              <a:buFont typeface="Arial" pitchFamily="34" charset="0"/>
              <a:buChar char="•"/>
            </a:pPr>
            <a:r>
              <a:rPr lang="en-GB" dirty="0" smtClean="0"/>
              <a:t> </a:t>
            </a:r>
            <a:r>
              <a:rPr lang="en-GB" i="1" dirty="0" smtClean="0"/>
              <a:t>Deduce the dip and strike of the coal seam which is seen to outcrop at points A, B and C.</a:t>
            </a:r>
          </a:p>
          <a:p>
            <a:r>
              <a:rPr lang="en-GB" dirty="0" smtClean="0"/>
              <a:t>	The </a:t>
            </a:r>
            <a:r>
              <a:rPr lang="en-GB" b="1" dirty="0" smtClean="0"/>
              <a:t>actual dip </a:t>
            </a:r>
            <a:r>
              <a:rPr lang="en-GB" dirty="0" smtClean="0"/>
              <a:t>was calculated in step 5 as: </a:t>
            </a:r>
            <a:r>
              <a:rPr lang="en-GB" b="1" dirty="0" smtClean="0"/>
              <a:t>11.3</a:t>
            </a:r>
            <a:r>
              <a:rPr lang="en-GB" b="1" baseline="30000" dirty="0" smtClean="0"/>
              <a:t>o</a:t>
            </a:r>
          </a:p>
          <a:p>
            <a:r>
              <a:rPr lang="en-GB" dirty="0" smtClean="0"/>
              <a:t>	The </a:t>
            </a:r>
            <a:r>
              <a:rPr lang="en-GB" b="1" dirty="0" smtClean="0"/>
              <a:t>strike</a:t>
            </a:r>
            <a:r>
              <a:rPr lang="en-GB" dirty="0" smtClean="0"/>
              <a:t> is the orientation of the contour lines from North (use a 	compass or protractor to measure this, it is always the number less than 	180. This is calculated as around: </a:t>
            </a:r>
            <a:r>
              <a:rPr lang="en-GB" b="1" dirty="0" smtClean="0"/>
              <a:t>049</a:t>
            </a:r>
            <a:r>
              <a:rPr lang="en-GB" b="1" baseline="30000" dirty="0" smtClean="0"/>
              <a:t>o</a:t>
            </a:r>
          </a:p>
          <a:p>
            <a:r>
              <a:rPr lang="en-GB" dirty="0" smtClean="0"/>
              <a:t>	Therefore the strike/dip can be written as:</a:t>
            </a:r>
          </a:p>
          <a:p>
            <a:r>
              <a:rPr lang="en-GB" dirty="0" smtClean="0"/>
              <a:t>			</a:t>
            </a:r>
            <a:r>
              <a:rPr lang="en-GB" b="1" dirty="0" smtClean="0"/>
              <a:t>049/11 SE</a:t>
            </a:r>
          </a:p>
          <a:p>
            <a:endParaRPr lang="en-GB" b="1" dirty="0" smtClean="0"/>
          </a:p>
          <a:p>
            <a:pPr>
              <a:buFont typeface="Arial" pitchFamily="34" charset="0"/>
              <a:buChar char="•"/>
            </a:pPr>
            <a:r>
              <a:rPr lang="en-GB" dirty="0" smtClean="0"/>
              <a:t> </a:t>
            </a:r>
            <a:r>
              <a:rPr lang="en-GB" i="1" dirty="0" smtClean="0"/>
              <a:t>Fill in the outcrop pattern.</a:t>
            </a:r>
          </a:p>
          <a:p>
            <a:r>
              <a:rPr lang="en-GB" dirty="0" smtClean="0"/>
              <a:t>	This was done in step 5.</a:t>
            </a:r>
          </a:p>
          <a:p>
            <a:endParaRPr lang="en-GB" dirty="0" smtClean="0"/>
          </a:p>
          <a:p>
            <a:pPr>
              <a:buFont typeface="Arial" pitchFamily="34" charset="0"/>
              <a:buChar char="•"/>
            </a:pPr>
            <a:r>
              <a:rPr lang="en-GB" dirty="0" smtClean="0"/>
              <a:t> </a:t>
            </a:r>
            <a:r>
              <a:rPr lang="en-GB" i="1" dirty="0" smtClean="0"/>
              <a:t>At what depth would the coal be encountered in a borehole at D?</a:t>
            </a:r>
          </a:p>
          <a:p>
            <a:r>
              <a:rPr lang="en-GB" dirty="0" smtClean="0"/>
              <a:t>	As location D is on/close to the 400m topographic contour and is also on 	the 200m structure contour, the depth that the coal seam would be 	encountered in a borehole is:</a:t>
            </a:r>
          </a:p>
          <a:p>
            <a:r>
              <a:rPr lang="en-GB" dirty="0" smtClean="0"/>
              <a:t>			400m-200m= </a:t>
            </a:r>
            <a:r>
              <a:rPr lang="en-GB" b="1" dirty="0" smtClean="0"/>
              <a:t>200m depth</a:t>
            </a:r>
            <a:endParaRPr lang="en-GB"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51520" y="476672"/>
            <a:ext cx="1808700" cy="584775"/>
          </a:xfrm>
          <a:prstGeom prst="rect">
            <a:avLst/>
          </a:prstGeom>
          <a:noFill/>
        </p:spPr>
        <p:txBody>
          <a:bodyPr wrap="none" rtlCol="0">
            <a:spAutoFit/>
          </a:bodyPr>
          <a:lstStyle/>
          <a:p>
            <a:r>
              <a:rPr lang="en-GB" sz="3200" b="1" dirty="0" smtClean="0"/>
              <a:t>Summary</a:t>
            </a:r>
            <a:endParaRPr lang="en-GB" sz="3200" b="1" dirty="0"/>
          </a:p>
        </p:txBody>
      </p:sp>
      <p:sp>
        <p:nvSpPr>
          <p:cNvPr id="8" name="Rectangle 7"/>
          <p:cNvSpPr/>
          <p:nvPr/>
        </p:nvSpPr>
        <p:spPr>
          <a:xfrm>
            <a:off x="251520" y="1124744"/>
            <a:ext cx="8640960" cy="1754326"/>
          </a:xfrm>
          <a:prstGeom prst="rect">
            <a:avLst/>
          </a:prstGeom>
        </p:spPr>
        <p:txBody>
          <a:bodyPr wrap="square">
            <a:spAutoFit/>
          </a:bodyPr>
          <a:lstStyle/>
          <a:p>
            <a:pPr>
              <a:buFont typeface="Arial" pitchFamily="34" charset="0"/>
              <a:buChar char="•"/>
            </a:pPr>
            <a:r>
              <a:rPr lang="en-GB" dirty="0" smtClean="0"/>
              <a:t> We have now worked through how to find the direction of strike and</a:t>
            </a:r>
          </a:p>
          <a:p>
            <a:r>
              <a:rPr lang="en-GB" dirty="0" smtClean="0"/>
              <a:t>calculate the dip (provided it is uniform), if the height of a bed is known at 3 or </a:t>
            </a:r>
          </a:p>
          <a:p>
            <a:r>
              <a:rPr lang="en-GB" dirty="0" smtClean="0"/>
              <a:t>more locations, using the </a:t>
            </a:r>
            <a:r>
              <a:rPr lang="en-GB" b="1" dirty="0" smtClean="0"/>
              <a:t>3-point problem</a:t>
            </a:r>
            <a:r>
              <a:rPr lang="en-GB" dirty="0" smtClean="0"/>
              <a:t>.</a:t>
            </a:r>
          </a:p>
          <a:p>
            <a:endParaRPr lang="en-GB" dirty="0" smtClean="0"/>
          </a:p>
          <a:p>
            <a:pPr>
              <a:buFont typeface="Arial" pitchFamily="34" charset="0"/>
              <a:buChar char="•"/>
            </a:pPr>
            <a:r>
              <a:rPr lang="en-GB" dirty="0" smtClean="0"/>
              <a:t> If you find this tricky to visualise, there is a 3 dimensional model that can be constructed. This can be found at the back of the worksheet for exercise 2 and on the following slide.</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59632" y="378668"/>
            <a:ext cx="7364498" cy="5581427"/>
            <a:chOff x="604471" y="367853"/>
            <a:chExt cx="7364498" cy="5581427"/>
          </a:xfrm>
        </p:grpSpPr>
        <p:pic>
          <p:nvPicPr>
            <p:cNvPr id="3584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4471" y="367853"/>
              <a:ext cx="7364498" cy="5581427"/>
            </a:xfrm>
            <a:prstGeom prst="rect">
              <a:avLst/>
            </a:prstGeom>
            <a:noFill/>
            <a:ln w="9525">
              <a:noFill/>
              <a:miter lim="800000"/>
              <a:headEnd/>
              <a:tailEnd/>
            </a:ln>
          </p:spPr>
        </p:pic>
        <p:pic>
          <p:nvPicPr>
            <p:cNvPr id="1026" name="Picture 2" descr="Z:\private\Geophysics_MSc\Modules\Generic\Geology\Web_material\Raw files\Papermodels_originals\FAG_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451889" y="1022623"/>
              <a:ext cx="1215428" cy="7170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4" cstate="print"/>
            <a:srcRect/>
            <a:stretch>
              <a:fillRect/>
            </a:stretch>
          </p:blipFill>
          <p:spPr bwMode="auto">
            <a:xfrm>
              <a:off x="7092280" y="6043824"/>
              <a:ext cx="2051720" cy="814175"/>
            </a:xfrm>
            <a:prstGeom prst="rect">
              <a:avLst/>
            </a:prstGeom>
            <a:noFill/>
          </p:spPr>
        </p:pic>
      </p:grpSp>
      <p:sp>
        <p:nvSpPr>
          <p:cNvPr id="8" name="TextBox 7"/>
          <p:cNvSpPr txBox="1"/>
          <p:nvPr/>
        </p:nvSpPr>
        <p:spPr>
          <a:xfrm>
            <a:off x="323528" y="188640"/>
            <a:ext cx="4307589" cy="584775"/>
          </a:xfrm>
          <a:prstGeom prst="rect">
            <a:avLst/>
          </a:prstGeom>
          <a:noFill/>
        </p:spPr>
        <p:txBody>
          <a:bodyPr wrap="none" rtlCol="0">
            <a:spAutoFit/>
          </a:bodyPr>
          <a:lstStyle/>
          <a:p>
            <a:r>
              <a:rPr lang="en-GB" sz="3200" b="1" dirty="0" smtClean="0"/>
              <a:t>3 dimensional model of:</a:t>
            </a:r>
            <a:endParaRPr lang="en-GB" sz="3200" b="1" dirty="0"/>
          </a:p>
        </p:txBody>
      </p:sp>
      <p:pic>
        <p:nvPicPr>
          <p:cNvPr id="1027" name="Picture 3" descr="Z:\private\Geophysics_MSc\Modules\Generic\Geology\Web_material\Raw files\Papermodels_originals\FAG_text.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59" y="4509120"/>
            <a:ext cx="2663825" cy="1450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251520" y="764704"/>
            <a:ext cx="8282908" cy="1200329"/>
          </a:xfrm>
          <a:prstGeom prst="rect">
            <a:avLst/>
          </a:prstGeom>
          <a:noFill/>
        </p:spPr>
        <p:txBody>
          <a:bodyPr wrap="none" rtlCol="0">
            <a:spAutoFit/>
          </a:bodyPr>
          <a:lstStyle/>
          <a:p>
            <a:pPr>
              <a:buFont typeface="Arial" pitchFamily="34" charset="0"/>
              <a:buChar char="•"/>
            </a:pPr>
            <a:r>
              <a:rPr lang="en-GB" dirty="0" smtClean="0"/>
              <a:t> Here is our original map.  Fill in the example on exercise sheet 2 as we run through it.</a:t>
            </a:r>
          </a:p>
          <a:p>
            <a:pPr>
              <a:buFont typeface="Arial" pitchFamily="34" charset="0"/>
              <a:buChar char="•"/>
            </a:pPr>
            <a:r>
              <a:rPr lang="en-GB" dirty="0" smtClean="0"/>
              <a:t> We want to find the strike and dip of a thin coal seam that outcrops at the three X's.</a:t>
            </a:r>
          </a:p>
          <a:p>
            <a:endParaRPr lang="en-GB" dirty="0" smtClean="0"/>
          </a:p>
          <a:p>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827584" y="1484784"/>
            <a:ext cx="7172325"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107504" y="548680"/>
            <a:ext cx="8568951" cy="2031325"/>
          </a:xfrm>
          <a:prstGeom prst="rect">
            <a:avLst/>
          </a:prstGeom>
          <a:noFill/>
        </p:spPr>
        <p:txBody>
          <a:bodyPr wrap="square" rtlCol="0">
            <a:spAutoFit/>
          </a:bodyPr>
          <a:lstStyle/>
          <a:p>
            <a:r>
              <a:rPr lang="en-GB" b="1" dirty="0" smtClean="0"/>
              <a:t>Step 1:</a:t>
            </a:r>
          </a:p>
          <a:p>
            <a:pPr>
              <a:buFont typeface="Arial" pitchFamily="34" charset="0"/>
              <a:buChar char="•"/>
            </a:pPr>
            <a:r>
              <a:rPr lang="en-GB" dirty="0" smtClean="0"/>
              <a:t> Draw a line between the outcrop at the highest elevation and the outcrop at the lowest elevation. </a:t>
            </a:r>
          </a:p>
          <a:p>
            <a:pPr>
              <a:buFont typeface="Arial" pitchFamily="34" charset="0"/>
              <a:buChar char="•"/>
            </a:pPr>
            <a:r>
              <a:rPr lang="en-GB" dirty="0"/>
              <a:t> </a:t>
            </a:r>
            <a:r>
              <a:rPr lang="en-GB" dirty="0" smtClean="0"/>
              <a:t>If you have two outcrops at the same elevation (which does not apply to this particular problem), then draw a line between them instead. That is your strike line and you can skip ahead to step 4.</a:t>
            </a:r>
          </a:p>
          <a:p>
            <a:endParaRPr lang="en-GB" dirty="0"/>
          </a:p>
        </p:txBody>
      </p:sp>
      <p:sp>
        <p:nvSpPr>
          <p:cNvPr id="7" name="TextBox 6"/>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pic>
        <p:nvPicPr>
          <p:cNvPr id="2050" name="Picture 2"/>
          <p:cNvPicPr>
            <a:picLocks noChangeAspect="1" noChangeArrowheads="1"/>
          </p:cNvPicPr>
          <p:nvPr/>
        </p:nvPicPr>
        <p:blipFill>
          <a:blip r:embed="rId3" cstate="print"/>
          <a:srcRect/>
          <a:stretch>
            <a:fillRect/>
          </a:stretch>
        </p:blipFill>
        <p:spPr bwMode="auto">
          <a:xfrm>
            <a:off x="1403648" y="2218436"/>
            <a:ext cx="6336704" cy="3765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107504" y="548680"/>
            <a:ext cx="8568951" cy="1754326"/>
          </a:xfrm>
          <a:prstGeom prst="rect">
            <a:avLst/>
          </a:prstGeom>
          <a:noFill/>
        </p:spPr>
        <p:txBody>
          <a:bodyPr wrap="square" rtlCol="0">
            <a:spAutoFit/>
          </a:bodyPr>
          <a:lstStyle/>
          <a:p>
            <a:r>
              <a:rPr lang="en-GB" b="1" dirty="0" smtClean="0"/>
              <a:t>Step 1 continued:</a:t>
            </a:r>
          </a:p>
          <a:p>
            <a:pPr>
              <a:buFont typeface="Arial" pitchFamily="34" charset="0"/>
              <a:buChar char="•"/>
            </a:pPr>
            <a:r>
              <a:rPr lang="en-GB" dirty="0" smtClean="0"/>
              <a:t>  Measure the map distance of that blue line with your ruler (about 1600m).</a:t>
            </a:r>
          </a:p>
          <a:p>
            <a:pPr>
              <a:buFont typeface="Arial" pitchFamily="34" charset="0"/>
              <a:buChar char="•"/>
            </a:pPr>
            <a:r>
              <a:rPr lang="en-GB" dirty="0" smtClean="0"/>
              <a:t> Set up a triangle with the map distance and elevation difference at two ends to calculate </a:t>
            </a:r>
            <a:r>
              <a:rPr lang="en-GB" b="1" dirty="0" smtClean="0"/>
              <a:t>apparent</a:t>
            </a:r>
            <a:r>
              <a:rPr lang="en-GB" dirty="0" smtClean="0"/>
              <a:t> </a:t>
            </a:r>
            <a:r>
              <a:rPr lang="en-GB" b="1" dirty="0" smtClean="0"/>
              <a:t>dip</a:t>
            </a:r>
            <a:r>
              <a:rPr lang="en-GB" dirty="0" smtClean="0"/>
              <a:t>.</a:t>
            </a:r>
          </a:p>
          <a:p>
            <a:pPr>
              <a:buFont typeface="Arial" pitchFamily="34" charset="0"/>
              <a:buChar char="•"/>
            </a:pPr>
            <a:r>
              <a:rPr lang="en-GB" dirty="0" smtClean="0"/>
              <a:t> The apparent dip tells you that the true dip has to be at </a:t>
            </a:r>
            <a:r>
              <a:rPr lang="en-GB" b="1" dirty="0" smtClean="0"/>
              <a:t>least</a:t>
            </a:r>
            <a:r>
              <a:rPr lang="en-GB" dirty="0" smtClean="0"/>
              <a:t> that value, it cannot be less.</a:t>
            </a:r>
            <a:endParaRPr lang="en-GB" b="1" dirty="0"/>
          </a:p>
        </p:txBody>
      </p:sp>
      <p:pic>
        <p:nvPicPr>
          <p:cNvPr id="5122" name="Picture 2"/>
          <p:cNvPicPr>
            <a:picLocks noChangeAspect="1" noChangeArrowheads="1"/>
          </p:cNvPicPr>
          <p:nvPr/>
        </p:nvPicPr>
        <p:blipFill>
          <a:blip r:embed="rId3" cstate="print"/>
          <a:srcRect/>
          <a:stretch>
            <a:fillRect/>
          </a:stretch>
        </p:blipFill>
        <p:spPr bwMode="auto">
          <a:xfrm>
            <a:off x="2028825" y="2636912"/>
            <a:ext cx="5086350" cy="3028950"/>
          </a:xfrm>
          <a:prstGeom prst="rect">
            <a:avLst/>
          </a:prstGeom>
          <a:noFill/>
          <a:ln w="9525">
            <a:noFill/>
            <a:miter lim="800000"/>
            <a:headEnd/>
            <a:tailEnd/>
          </a:ln>
        </p:spPr>
      </p:pic>
      <p:sp>
        <p:nvSpPr>
          <p:cNvPr id="9" name="Rectangle 8"/>
          <p:cNvSpPr/>
          <p:nvPr/>
        </p:nvSpPr>
        <p:spPr>
          <a:xfrm>
            <a:off x="899592" y="4521894"/>
            <a:ext cx="4572000" cy="923330"/>
          </a:xfrm>
          <a:prstGeom prst="rect">
            <a:avLst/>
          </a:prstGeom>
        </p:spPr>
        <p:txBody>
          <a:bodyPr>
            <a:spAutoFit/>
          </a:bodyPr>
          <a:lstStyle/>
          <a:p>
            <a:r>
              <a:rPr lang="es-ES" dirty="0" smtClean="0"/>
              <a:t>tan(θ) = (</a:t>
            </a:r>
            <a:r>
              <a:rPr lang="es-ES" dirty="0" err="1" smtClean="0"/>
              <a:t>opp</a:t>
            </a:r>
            <a:r>
              <a:rPr lang="es-ES" dirty="0" smtClean="0"/>
              <a:t>/</a:t>
            </a:r>
            <a:r>
              <a:rPr lang="es-ES" dirty="0" err="1" smtClean="0"/>
              <a:t>adj</a:t>
            </a:r>
            <a:r>
              <a:rPr lang="es-ES" dirty="0" smtClean="0"/>
              <a:t>)</a:t>
            </a:r>
            <a:br>
              <a:rPr lang="es-ES" dirty="0" smtClean="0"/>
            </a:br>
            <a:r>
              <a:rPr lang="es-ES" dirty="0" smtClean="0"/>
              <a:t>tan(θ) = (400m/1600m)</a:t>
            </a:r>
            <a:br>
              <a:rPr lang="es-ES" dirty="0" smtClean="0"/>
            </a:br>
            <a:r>
              <a:rPr lang="es-ES" dirty="0" smtClean="0"/>
              <a:t>tan</a:t>
            </a:r>
            <a:r>
              <a:rPr lang="es-ES" baseline="30000" dirty="0" smtClean="0"/>
              <a:t>-1</a:t>
            </a:r>
            <a:r>
              <a:rPr lang="es-ES" dirty="0" smtClean="0"/>
              <a:t>(400m/1600m) = θ = 14° = </a:t>
            </a:r>
            <a:r>
              <a:rPr lang="es-ES" dirty="0" err="1" smtClean="0"/>
              <a:t>apparent</a:t>
            </a:r>
            <a:r>
              <a:rPr lang="es-ES" dirty="0" smtClean="0"/>
              <a:t> </a:t>
            </a:r>
            <a:r>
              <a:rPr lang="es-ES" dirty="0" err="1" smtClean="0"/>
              <a:t>dip</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7" name="TextBox 6"/>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8" name="TextBox 7"/>
          <p:cNvSpPr txBox="1"/>
          <p:nvPr/>
        </p:nvSpPr>
        <p:spPr>
          <a:xfrm>
            <a:off x="107504" y="548680"/>
            <a:ext cx="8568951" cy="2308324"/>
          </a:xfrm>
          <a:prstGeom prst="rect">
            <a:avLst/>
          </a:prstGeom>
          <a:noFill/>
        </p:spPr>
        <p:txBody>
          <a:bodyPr wrap="square" rtlCol="0">
            <a:spAutoFit/>
          </a:bodyPr>
          <a:lstStyle/>
          <a:p>
            <a:r>
              <a:rPr lang="en-GB" b="1" dirty="0" smtClean="0"/>
              <a:t>Step 2:</a:t>
            </a:r>
          </a:p>
          <a:p>
            <a:pPr>
              <a:buFont typeface="Arial" pitchFamily="34" charset="0"/>
              <a:buChar char="•"/>
            </a:pPr>
            <a:r>
              <a:rPr lang="en-GB" dirty="0" smtClean="0"/>
              <a:t> Now, along the blue line you drew, you want to find out where the elevation of the third point, for this case 300m, would lie (ignore the elevation contours along the blue line).</a:t>
            </a:r>
          </a:p>
          <a:p>
            <a:pPr>
              <a:buFont typeface="Arial" pitchFamily="34" charset="0"/>
              <a:buChar char="•"/>
            </a:pPr>
            <a:r>
              <a:rPr lang="en-GB" dirty="0" smtClean="0"/>
              <a:t>Take the difference of elevation between the third point and one of the other given points.</a:t>
            </a:r>
          </a:p>
          <a:p>
            <a:pPr>
              <a:buFont typeface="Arial" pitchFamily="34" charset="0"/>
              <a:buChar char="•"/>
            </a:pPr>
            <a:r>
              <a:rPr lang="en-GB" dirty="0" smtClean="0"/>
              <a:t> We’ll use the outcrop at 200m (300m outcrop – 200m outcrop).</a:t>
            </a:r>
          </a:p>
          <a:p>
            <a:pPr>
              <a:buFont typeface="Arial" pitchFamily="34" charset="0"/>
              <a:buChar char="•"/>
            </a:pPr>
            <a:r>
              <a:rPr lang="en-GB" dirty="0" smtClean="0"/>
              <a:t> Now set up another triangle using the apparent dip angle.</a:t>
            </a:r>
          </a:p>
          <a:p>
            <a:endParaRPr lang="en-GB" dirty="0"/>
          </a:p>
        </p:txBody>
      </p:sp>
      <p:pic>
        <p:nvPicPr>
          <p:cNvPr id="4099" name="Picture 3"/>
          <p:cNvPicPr>
            <a:picLocks noChangeAspect="1" noChangeArrowheads="1"/>
          </p:cNvPicPr>
          <p:nvPr/>
        </p:nvPicPr>
        <p:blipFill>
          <a:blip r:embed="rId3" cstate="print"/>
          <a:srcRect/>
          <a:stretch>
            <a:fillRect/>
          </a:stretch>
        </p:blipFill>
        <p:spPr bwMode="auto">
          <a:xfrm>
            <a:off x="2555776" y="2564904"/>
            <a:ext cx="4905375" cy="2838450"/>
          </a:xfrm>
          <a:prstGeom prst="rect">
            <a:avLst/>
          </a:prstGeom>
          <a:noFill/>
          <a:ln w="9525">
            <a:noFill/>
            <a:miter lim="800000"/>
            <a:headEnd/>
            <a:tailEnd/>
          </a:ln>
        </p:spPr>
      </p:pic>
      <p:sp>
        <p:nvSpPr>
          <p:cNvPr id="10" name="Rectangle 9"/>
          <p:cNvSpPr/>
          <p:nvPr/>
        </p:nvSpPr>
        <p:spPr>
          <a:xfrm>
            <a:off x="755576" y="4509120"/>
            <a:ext cx="4572000" cy="646331"/>
          </a:xfrm>
          <a:prstGeom prst="rect">
            <a:avLst/>
          </a:prstGeom>
        </p:spPr>
        <p:txBody>
          <a:bodyPr>
            <a:spAutoFit/>
          </a:bodyPr>
          <a:lstStyle/>
          <a:p>
            <a:r>
              <a:rPr lang="es-ES" dirty="0" smtClean="0"/>
              <a:t>tan(14°) = (100m/</a:t>
            </a:r>
            <a:r>
              <a:rPr lang="es-ES" dirty="0" err="1" smtClean="0"/>
              <a:t>adj</a:t>
            </a:r>
            <a:r>
              <a:rPr lang="es-ES" dirty="0" smtClean="0"/>
              <a:t>)</a:t>
            </a:r>
            <a:br>
              <a:rPr lang="es-ES" dirty="0" smtClean="0"/>
            </a:br>
            <a:r>
              <a:rPr lang="es-ES" dirty="0" err="1" smtClean="0"/>
              <a:t>adj</a:t>
            </a:r>
            <a:r>
              <a:rPr lang="es-ES" dirty="0" smtClean="0"/>
              <a:t> = (100m/tan(14°)) = </a:t>
            </a:r>
            <a:r>
              <a:rPr lang="es-ES" b="1" u="sng" dirty="0" smtClean="0"/>
              <a:t>401m</a:t>
            </a:r>
            <a:endParaRPr lang="es-ES" b="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3074" name="Picture 2"/>
          <p:cNvPicPr>
            <a:picLocks noChangeAspect="1" noChangeArrowheads="1"/>
          </p:cNvPicPr>
          <p:nvPr/>
        </p:nvPicPr>
        <p:blipFill>
          <a:blip r:embed="rId3" cstate="print"/>
          <a:srcRect/>
          <a:stretch>
            <a:fillRect/>
          </a:stretch>
        </p:blipFill>
        <p:spPr bwMode="auto">
          <a:xfrm>
            <a:off x="1475656" y="2420888"/>
            <a:ext cx="5692303" cy="3486264"/>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403648" y="2420888"/>
            <a:ext cx="5796452" cy="3545895"/>
          </a:xfrm>
          <a:prstGeom prst="rect">
            <a:avLst/>
          </a:prstGeom>
          <a:noFill/>
          <a:ln w="9525">
            <a:noFill/>
            <a:miter lim="800000"/>
            <a:headEnd/>
            <a:tailEnd/>
          </a:ln>
        </p:spPr>
      </p:pic>
      <p:sp>
        <p:nvSpPr>
          <p:cNvPr id="8" name="TextBox 7"/>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9" name="TextBox 8"/>
          <p:cNvSpPr txBox="1"/>
          <p:nvPr/>
        </p:nvSpPr>
        <p:spPr>
          <a:xfrm>
            <a:off x="107504" y="548680"/>
            <a:ext cx="8568951" cy="2308324"/>
          </a:xfrm>
          <a:prstGeom prst="rect">
            <a:avLst/>
          </a:prstGeom>
          <a:noFill/>
        </p:spPr>
        <p:txBody>
          <a:bodyPr wrap="square" rtlCol="0">
            <a:spAutoFit/>
          </a:bodyPr>
          <a:lstStyle/>
          <a:p>
            <a:r>
              <a:rPr lang="en-GB" b="1" dirty="0" smtClean="0"/>
              <a:t>Step 3:</a:t>
            </a:r>
          </a:p>
          <a:p>
            <a:pPr>
              <a:buFont typeface="Arial" pitchFamily="34" charset="0"/>
              <a:buChar char="•"/>
            </a:pPr>
            <a:r>
              <a:rPr lang="en-GB" dirty="0" smtClean="0"/>
              <a:t> Now, measure 401m along the blue line away from the outcrop at 200m (if you used the outcrop at 600m as one of your other given points in step 2, then </a:t>
            </a:r>
            <a:r>
              <a:rPr lang="en-GB" dirty="0" err="1" smtClean="0"/>
              <a:t>adj</a:t>
            </a:r>
            <a:r>
              <a:rPr lang="en-GB" dirty="0" smtClean="0"/>
              <a:t>= 1199m and you would move 1199m along the blue line from the outcrop at 600m and end up at the same place) and make a mark (the red circle).</a:t>
            </a:r>
          </a:p>
          <a:p>
            <a:pPr>
              <a:buFont typeface="Arial" pitchFamily="34" charset="0"/>
              <a:buChar char="•"/>
            </a:pPr>
            <a:r>
              <a:rPr lang="en-GB" dirty="0" smtClean="0"/>
              <a:t> Now connect that line from the red circle to the third outcrop point – that is your strike (the green line).</a:t>
            </a:r>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107504" y="548680"/>
            <a:ext cx="8568951" cy="2031325"/>
          </a:xfrm>
          <a:prstGeom prst="rect">
            <a:avLst/>
          </a:prstGeom>
          <a:noFill/>
        </p:spPr>
        <p:txBody>
          <a:bodyPr wrap="square" rtlCol="0">
            <a:spAutoFit/>
          </a:bodyPr>
          <a:lstStyle/>
          <a:p>
            <a:r>
              <a:rPr lang="en-GB" b="1" dirty="0" smtClean="0"/>
              <a:t>Step 4:</a:t>
            </a:r>
          </a:p>
          <a:p>
            <a:pPr>
              <a:buFont typeface="Arial" pitchFamily="34" charset="0"/>
              <a:buChar char="•"/>
            </a:pPr>
            <a:r>
              <a:rPr lang="en-GB" dirty="0" smtClean="0"/>
              <a:t>  The dip is perpendicular (at a right angle) to the strike line. The dip direction will be in the general direction of the lower elevation.</a:t>
            </a:r>
          </a:p>
          <a:p>
            <a:pPr>
              <a:buFont typeface="Arial" pitchFamily="34" charset="0"/>
              <a:buChar char="•"/>
            </a:pPr>
            <a:r>
              <a:rPr lang="en-GB" dirty="0" smtClean="0"/>
              <a:t> To help understand this, just picture a cross section in your head. With a high point on the left side and a low point on the right side, the bed would have to be dipping from the left to the right. (Or be an incredibly thick bed, but we are told it is a thin coal seam).</a:t>
            </a:r>
          </a:p>
          <a:p>
            <a:pPr>
              <a:buFont typeface="Arial" pitchFamily="34" charset="0"/>
              <a:buChar char="•"/>
            </a:pPr>
            <a:r>
              <a:rPr lang="en-GB" dirty="0" smtClean="0"/>
              <a:t> So in this case the dip is in the SE direction (the orange line).</a:t>
            </a:r>
            <a:endParaRPr lang="en-GB" dirty="0"/>
          </a:p>
        </p:txBody>
      </p:sp>
      <p:pic>
        <p:nvPicPr>
          <p:cNvPr id="6146" name="Picture 2"/>
          <p:cNvPicPr>
            <a:picLocks noChangeAspect="1" noChangeArrowheads="1"/>
          </p:cNvPicPr>
          <p:nvPr/>
        </p:nvPicPr>
        <p:blipFill>
          <a:blip r:embed="rId3" cstate="print"/>
          <a:srcRect/>
          <a:stretch>
            <a:fillRect/>
          </a:stretch>
        </p:blipFill>
        <p:spPr bwMode="auto">
          <a:xfrm>
            <a:off x="5796136" y="3376045"/>
            <a:ext cx="3195376" cy="1277091"/>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755576" y="2924944"/>
            <a:ext cx="4986643" cy="3039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051720" y="116632"/>
            <a:ext cx="5297476" cy="584775"/>
          </a:xfrm>
          <a:prstGeom prst="rect">
            <a:avLst/>
          </a:prstGeom>
          <a:noFill/>
        </p:spPr>
        <p:txBody>
          <a:bodyPr wrap="none" rtlCol="0">
            <a:spAutoFit/>
          </a:bodyPr>
          <a:lstStyle/>
          <a:p>
            <a:r>
              <a:rPr lang="en-GB" sz="3200" b="1" dirty="0" smtClean="0"/>
              <a:t>The 3 point problem: Example</a:t>
            </a:r>
            <a:endParaRPr lang="en-GB" sz="3200" b="1" dirty="0"/>
          </a:p>
        </p:txBody>
      </p:sp>
      <p:sp>
        <p:nvSpPr>
          <p:cNvPr id="7" name="TextBox 6"/>
          <p:cNvSpPr txBox="1"/>
          <p:nvPr/>
        </p:nvSpPr>
        <p:spPr>
          <a:xfrm>
            <a:off x="107504" y="548680"/>
            <a:ext cx="8568951" cy="1477328"/>
          </a:xfrm>
          <a:prstGeom prst="rect">
            <a:avLst/>
          </a:prstGeom>
          <a:noFill/>
        </p:spPr>
        <p:txBody>
          <a:bodyPr wrap="square" rtlCol="0">
            <a:spAutoFit/>
          </a:bodyPr>
          <a:lstStyle/>
          <a:p>
            <a:r>
              <a:rPr lang="en-GB" b="1" dirty="0" smtClean="0"/>
              <a:t>Step 5:</a:t>
            </a:r>
          </a:p>
          <a:p>
            <a:pPr>
              <a:buFont typeface="Arial" pitchFamily="34" charset="0"/>
              <a:buChar char="•"/>
            </a:pPr>
            <a:r>
              <a:rPr lang="en-GB" dirty="0" smtClean="0"/>
              <a:t>  To figure out the true dip angle, extend the 300m strike line.</a:t>
            </a:r>
          </a:p>
          <a:p>
            <a:pPr>
              <a:buFont typeface="Arial" pitchFamily="34" charset="0"/>
              <a:buChar char="•"/>
            </a:pPr>
            <a:r>
              <a:rPr lang="en-GB" dirty="0" smtClean="0"/>
              <a:t> Connect that strike line to the 200m outcrop so that the line is perpendicular to the 300m line.</a:t>
            </a:r>
          </a:p>
          <a:p>
            <a:pPr>
              <a:buFont typeface="Arial" pitchFamily="34" charset="0"/>
              <a:buChar char="•"/>
            </a:pPr>
            <a:r>
              <a:rPr lang="en-GB" dirty="0" smtClean="0"/>
              <a:t>Measure the distance of that purple line with your ruler (about 240m).</a:t>
            </a:r>
            <a:endParaRPr lang="en-GB" dirty="0"/>
          </a:p>
        </p:txBody>
      </p:sp>
      <p:pic>
        <p:nvPicPr>
          <p:cNvPr id="8" name="Picture 3"/>
          <p:cNvPicPr>
            <a:picLocks noChangeAspect="1" noChangeArrowheads="1"/>
          </p:cNvPicPr>
          <p:nvPr/>
        </p:nvPicPr>
        <p:blipFill>
          <a:blip r:embed="rId3" cstate="print"/>
          <a:srcRect/>
          <a:stretch>
            <a:fillRect/>
          </a:stretch>
        </p:blipFill>
        <p:spPr bwMode="auto">
          <a:xfrm>
            <a:off x="1979712" y="2333955"/>
            <a:ext cx="5863989" cy="357417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2054322" y="2013446"/>
            <a:ext cx="5758038" cy="383386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1312</Words>
  <Application>Microsoft Office PowerPoint</Application>
  <PresentationFormat>On-screen Show (4:3)</PresentationFormat>
  <Paragraphs>141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earom</dc:creator>
  <cp:lastModifiedBy>Christopher Green</cp:lastModifiedBy>
  <cp:revision>55</cp:revision>
  <dcterms:created xsi:type="dcterms:W3CDTF">2012-05-30T13:36:50Z</dcterms:created>
  <dcterms:modified xsi:type="dcterms:W3CDTF">2013-06-07T14:08:44Z</dcterms:modified>
</cp:coreProperties>
</file>