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8" r:id="rId7"/>
    <p:sldId id="261" r:id="rId8"/>
    <p:sldId id="262" r:id="rId9"/>
    <p:sldId id="269" r:id="rId10"/>
    <p:sldId id="270" r:id="rId11"/>
    <p:sldId id="264" r:id="rId12"/>
    <p:sldId id="266" r:id="rId13"/>
    <p:sldId id="265" r:id="rId14"/>
  </p:sldIdLst>
  <p:sldSz cx="12192000" cy="6858000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3015" autoAdjust="0"/>
    <p:restoredTop sz="94660"/>
  </p:normalViewPr>
  <p:slideViewPr>
    <p:cSldViewPr snapToGrid="0">
      <p:cViewPr varScale="1">
        <p:scale>
          <a:sx n="49" d="100"/>
          <a:sy n="49" d="100"/>
        </p:scale>
        <p:origin x="72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EA91E-D1F2-4B83-85E8-21F04ABECB95}" type="datetimeFigureOut">
              <a:rPr lang="ar-IQ" smtClean="0"/>
              <a:t>15/02/1435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B6A2A-3BE7-47F5-A0D6-FBE8DACBA8A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779356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EA91E-D1F2-4B83-85E8-21F04ABECB95}" type="datetimeFigureOut">
              <a:rPr lang="ar-IQ" smtClean="0"/>
              <a:t>15/02/1435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B6A2A-3BE7-47F5-A0D6-FBE8DACBA8A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654597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EA91E-D1F2-4B83-85E8-21F04ABECB95}" type="datetimeFigureOut">
              <a:rPr lang="ar-IQ" smtClean="0"/>
              <a:t>15/02/1435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B6A2A-3BE7-47F5-A0D6-FBE8DACBA8A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629088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EA91E-D1F2-4B83-85E8-21F04ABECB95}" type="datetimeFigureOut">
              <a:rPr lang="ar-IQ" smtClean="0"/>
              <a:t>15/02/1435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B6A2A-3BE7-47F5-A0D6-FBE8DACBA8A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646517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EA91E-D1F2-4B83-85E8-21F04ABECB95}" type="datetimeFigureOut">
              <a:rPr lang="ar-IQ" smtClean="0"/>
              <a:t>15/02/1435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B6A2A-3BE7-47F5-A0D6-FBE8DACBA8A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291919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EA91E-D1F2-4B83-85E8-21F04ABECB95}" type="datetimeFigureOut">
              <a:rPr lang="ar-IQ" smtClean="0"/>
              <a:t>15/02/1435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B6A2A-3BE7-47F5-A0D6-FBE8DACBA8A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488317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EA91E-D1F2-4B83-85E8-21F04ABECB95}" type="datetimeFigureOut">
              <a:rPr lang="ar-IQ" smtClean="0"/>
              <a:t>15/02/1435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B6A2A-3BE7-47F5-A0D6-FBE8DACBA8A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111017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EA91E-D1F2-4B83-85E8-21F04ABECB95}" type="datetimeFigureOut">
              <a:rPr lang="ar-IQ" smtClean="0"/>
              <a:t>15/02/1435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B6A2A-3BE7-47F5-A0D6-FBE8DACBA8A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75089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EA91E-D1F2-4B83-85E8-21F04ABECB95}" type="datetimeFigureOut">
              <a:rPr lang="ar-IQ" smtClean="0"/>
              <a:t>15/02/1435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B6A2A-3BE7-47F5-A0D6-FBE8DACBA8A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687388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EA91E-D1F2-4B83-85E8-21F04ABECB95}" type="datetimeFigureOut">
              <a:rPr lang="ar-IQ" smtClean="0"/>
              <a:t>15/02/1435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B6A2A-3BE7-47F5-A0D6-FBE8DACBA8A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126735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EA91E-D1F2-4B83-85E8-21F04ABECB95}" type="datetimeFigureOut">
              <a:rPr lang="ar-IQ" smtClean="0"/>
              <a:t>15/02/1435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B6A2A-3BE7-47F5-A0D6-FBE8DACBA8A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699668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EA91E-D1F2-4B83-85E8-21F04ABECB95}" type="datetimeFigureOut">
              <a:rPr lang="ar-IQ" smtClean="0"/>
              <a:t>15/02/1435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B6A2A-3BE7-47F5-A0D6-FBE8DACBA8A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961003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Find strike and dip from three points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48831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083668" y="321969"/>
            <a:ext cx="107004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600" dirty="0"/>
              <a:t>A</a:t>
            </a:r>
            <a:endParaRPr lang="ar-IQ" sz="3600" dirty="0"/>
          </a:p>
        </p:txBody>
      </p:sp>
      <p:sp>
        <p:nvSpPr>
          <p:cNvPr id="3" name="مربع نص 2"/>
          <p:cNvSpPr txBox="1"/>
          <p:nvPr/>
        </p:nvSpPr>
        <p:spPr>
          <a:xfrm>
            <a:off x="6974734" y="3456276"/>
            <a:ext cx="107004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4400" dirty="0" smtClean="0"/>
              <a:t>C</a:t>
            </a:r>
            <a:endParaRPr lang="ar-IQ" sz="4400" dirty="0"/>
          </a:p>
        </p:txBody>
      </p:sp>
      <p:sp>
        <p:nvSpPr>
          <p:cNvPr id="4" name="مربع نص 3"/>
          <p:cNvSpPr txBox="1"/>
          <p:nvPr/>
        </p:nvSpPr>
        <p:spPr>
          <a:xfrm>
            <a:off x="2211390" y="3746351"/>
            <a:ext cx="107004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4000" dirty="0" smtClean="0"/>
              <a:t>B</a:t>
            </a:r>
            <a:endParaRPr lang="ar-IQ" sz="4000" dirty="0"/>
          </a:p>
        </p:txBody>
      </p:sp>
      <p:cxnSp>
        <p:nvCxnSpPr>
          <p:cNvPr id="6" name="رابط مستقيم 5"/>
          <p:cNvCxnSpPr>
            <a:stCxn id="11" idx="4"/>
            <a:endCxn id="13" idx="7"/>
          </p:cNvCxnSpPr>
          <p:nvPr/>
        </p:nvCxnSpPr>
        <p:spPr>
          <a:xfrm flipH="1">
            <a:off x="3530673" y="1151361"/>
            <a:ext cx="358958" cy="2715231"/>
          </a:xfrm>
          <a:prstGeom prst="line">
            <a:avLst/>
          </a:prstGeom>
          <a:ln w="698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رابط مستقيم 7"/>
          <p:cNvCxnSpPr>
            <a:stCxn id="13" idx="6"/>
            <a:endCxn id="12" idx="2"/>
          </p:cNvCxnSpPr>
          <p:nvPr/>
        </p:nvCxnSpPr>
        <p:spPr>
          <a:xfrm flipV="1">
            <a:off x="3560589" y="3902551"/>
            <a:ext cx="3312004" cy="25835"/>
          </a:xfrm>
          <a:prstGeom prst="line">
            <a:avLst/>
          </a:prstGeom>
          <a:ln w="793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مستقيم 9"/>
          <p:cNvCxnSpPr>
            <a:stCxn id="11" idx="5"/>
            <a:endCxn id="12" idx="1"/>
          </p:cNvCxnSpPr>
          <p:nvPr/>
        </p:nvCxnSpPr>
        <p:spPr>
          <a:xfrm>
            <a:off x="3961855" y="1125765"/>
            <a:ext cx="2940654" cy="2714992"/>
          </a:xfrm>
          <a:prstGeom prst="line">
            <a:avLst/>
          </a:prstGeom>
          <a:ln w="698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مخطط انسيابي: رابط 10"/>
          <p:cNvSpPr/>
          <p:nvPr/>
        </p:nvSpPr>
        <p:spPr>
          <a:xfrm>
            <a:off x="3787490" y="976581"/>
            <a:ext cx="204281" cy="17478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2" name="مخطط انسيابي: رابط 11"/>
          <p:cNvSpPr/>
          <p:nvPr/>
        </p:nvSpPr>
        <p:spPr>
          <a:xfrm>
            <a:off x="6872593" y="3815161"/>
            <a:ext cx="204281" cy="17478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3" name="مخطط انسيابي: رابط 12"/>
          <p:cNvSpPr/>
          <p:nvPr/>
        </p:nvSpPr>
        <p:spPr>
          <a:xfrm>
            <a:off x="3356308" y="3840996"/>
            <a:ext cx="204281" cy="17478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28" name="مربع نص 27"/>
          <p:cNvSpPr txBox="1"/>
          <p:nvPr/>
        </p:nvSpPr>
        <p:spPr>
          <a:xfrm>
            <a:off x="2903341" y="164014"/>
            <a:ext cx="89044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600" dirty="0" smtClean="0"/>
              <a:t>100</a:t>
            </a:r>
            <a:endParaRPr lang="ar-IQ" sz="3600" dirty="0"/>
          </a:p>
        </p:txBody>
      </p:sp>
      <p:sp>
        <p:nvSpPr>
          <p:cNvPr id="29" name="مربع نص 28"/>
          <p:cNvSpPr txBox="1"/>
          <p:nvPr/>
        </p:nvSpPr>
        <p:spPr>
          <a:xfrm>
            <a:off x="1883818" y="4015776"/>
            <a:ext cx="89044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600" dirty="0" smtClean="0"/>
              <a:t>300</a:t>
            </a:r>
            <a:endParaRPr lang="ar-IQ" sz="3600" dirty="0"/>
          </a:p>
        </p:txBody>
      </p:sp>
      <p:sp>
        <p:nvSpPr>
          <p:cNvPr id="30" name="مربع نص 29"/>
          <p:cNvSpPr txBox="1"/>
          <p:nvPr/>
        </p:nvSpPr>
        <p:spPr>
          <a:xfrm>
            <a:off x="8025322" y="3902551"/>
            <a:ext cx="89044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600" dirty="0" smtClean="0"/>
              <a:t>500</a:t>
            </a:r>
            <a:endParaRPr lang="ar-IQ" sz="3600" dirty="0"/>
          </a:p>
        </p:txBody>
      </p:sp>
      <p:cxnSp>
        <p:nvCxnSpPr>
          <p:cNvPr id="32" name="رابط مستقيم 31"/>
          <p:cNvCxnSpPr/>
          <p:nvPr/>
        </p:nvCxnSpPr>
        <p:spPr>
          <a:xfrm flipV="1">
            <a:off x="6100106" y="2930081"/>
            <a:ext cx="155643" cy="175098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رابط مستقيم 32"/>
          <p:cNvCxnSpPr/>
          <p:nvPr/>
        </p:nvCxnSpPr>
        <p:spPr>
          <a:xfrm flipV="1">
            <a:off x="5346175" y="2315740"/>
            <a:ext cx="101685" cy="108323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رابط مستقيم 33"/>
          <p:cNvCxnSpPr/>
          <p:nvPr/>
        </p:nvCxnSpPr>
        <p:spPr>
          <a:xfrm flipV="1">
            <a:off x="3589505" y="2496911"/>
            <a:ext cx="102140" cy="12065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مربع نص 35"/>
          <p:cNvSpPr txBox="1"/>
          <p:nvPr/>
        </p:nvSpPr>
        <p:spPr>
          <a:xfrm>
            <a:off x="5718678" y="1115474"/>
            <a:ext cx="111382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200" dirty="0" smtClean="0"/>
              <a:t>300</a:t>
            </a:r>
            <a:endParaRPr lang="ar-IQ" sz="3200" dirty="0"/>
          </a:p>
        </p:txBody>
      </p:sp>
      <p:cxnSp>
        <p:nvCxnSpPr>
          <p:cNvPr id="38" name="رابط مستقيم 37"/>
          <p:cNvCxnSpPr/>
          <p:nvPr/>
        </p:nvCxnSpPr>
        <p:spPr>
          <a:xfrm flipH="1">
            <a:off x="3307063" y="1597984"/>
            <a:ext cx="3025988" cy="2516503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رابط مستقيم 38"/>
          <p:cNvCxnSpPr/>
          <p:nvPr/>
        </p:nvCxnSpPr>
        <p:spPr>
          <a:xfrm flipV="1">
            <a:off x="4516915" y="1677012"/>
            <a:ext cx="138620" cy="107172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رابط مستقيم 40"/>
          <p:cNvCxnSpPr/>
          <p:nvPr/>
        </p:nvCxnSpPr>
        <p:spPr>
          <a:xfrm flipV="1">
            <a:off x="2559187" y="1054194"/>
            <a:ext cx="2920486" cy="2294678"/>
          </a:xfrm>
          <a:prstGeom prst="line">
            <a:avLst/>
          </a:prstGeom>
          <a:ln w="666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مربع نص 41"/>
          <p:cNvSpPr txBox="1"/>
          <p:nvPr/>
        </p:nvSpPr>
        <p:spPr>
          <a:xfrm>
            <a:off x="4826384" y="391806"/>
            <a:ext cx="148103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200" dirty="0" smtClean="0"/>
              <a:t>200</a:t>
            </a:r>
            <a:endParaRPr lang="ar-IQ" sz="3200" dirty="0"/>
          </a:p>
        </p:txBody>
      </p:sp>
      <p:cxnSp>
        <p:nvCxnSpPr>
          <p:cNvPr id="44" name="رابط مستقيم 43"/>
          <p:cNvCxnSpPr/>
          <p:nvPr/>
        </p:nvCxnSpPr>
        <p:spPr>
          <a:xfrm flipH="1" flipV="1">
            <a:off x="5090160" y="3766604"/>
            <a:ext cx="11152" cy="117967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رابط مستقيم 45"/>
          <p:cNvCxnSpPr/>
          <p:nvPr/>
        </p:nvCxnSpPr>
        <p:spPr>
          <a:xfrm flipV="1">
            <a:off x="4770731" y="2315740"/>
            <a:ext cx="2267920" cy="1859598"/>
          </a:xfrm>
          <a:prstGeom prst="line">
            <a:avLst/>
          </a:prstGeom>
          <a:ln w="793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مربع نص 46"/>
          <p:cNvSpPr txBox="1"/>
          <p:nvPr/>
        </p:nvSpPr>
        <p:spPr>
          <a:xfrm>
            <a:off x="6272971" y="1829290"/>
            <a:ext cx="1079767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200" dirty="0" smtClean="0"/>
              <a:t>400</a:t>
            </a:r>
            <a:endParaRPr lang="ar-IQ" sz="3200" dirty="0"/>
          </a:p>
        </p:txBody>
      </p:sp>
      <p:cxnSp>
        <p:nvCxnSpPr>
          <p:cNvPr id="49" name="رابط كسهم مستقيم 48"/>
          <p:cNvCxnSpPr/>
          <p:nvPr/>
        </p:nvCxnSpPr>
        <p:spPr>
          <a:xfrm>
            <a:off x="4154438" y="2078001"/>
            <a:ext cx="699662" cy="642184"/>
          </a:xfrm>
          <a:prstGeom prst="straightConnector1">
            <a:avLst/>
          </a:prstGeom>
          <a:ln w="730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رابط مستقيم 51"/>
          <p:cNvCxnSpPr/>
          <p:nvPr/>
        </p:nvCxnSpPr>
        <p:spPr>
          <a:xfrm flipH="1">
            <a:off x="4530386" y="2720185"/>
            <a:ext cx="359826" cy="280550"/>
          </a:xfrm>
          <a:prstGeom prst="line">
            <a:avLst/>
          </a:prstGeom>
          <a:ln w="698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رابط مستقيم 53"/>
          <p:cNvCxnSpPr/>
          <p:nvPr/>
        </p:nvCxnSpPr>
        <p:spPr>
          <a:xfrm>
            <a:off x="4124028" y="2101874"/>
            <a:ext cx="445343" cy="935006"/>
          </a:xfrm>
          <a:prstGeom prst="line">
            <a:avLst/>
          </a:prstGeom>
          <a:ln w="539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مربع نص 54"/>
          <p:cNvSpPr txBox="1"/>
          <p:nvPr/>
        </p:nvSpPr>
        <p:spPr>
          <a:xfrm>
            <a:off x="3589505" y="5428034"/>
            <a:ext cx="798641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dirty="0" smtClean="0"/>
              <a:t>نختار مقياس رسم مناسب وليكن </a:t>
            </a:r>
            <a:r>
              <a:rPr lang="en-US" sz="4000" dirty="0" smtClean="0"/>
              <a:t>1Cm=200m</a:t>
            </a:r>
            <a:endParaRPr lang="ar-IQ" sz="4000" dirty="0"/>
          </a:p>
        </p:txBody>
      </p:sp>
      <p:sp>
        <p:nvSpPr>
          <p:cNvPr id="56" name="مربع نص 55"/>
          <p:cNvSpPr txBox="1"/>
          <p:nvPr/>
        </p:nvSpPr>
        <p:spPr>
          <a:xfrm>
            <a:off x="1638152" y="4861504"/>
            <a:ext cx="1819667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200" dirty="0" smtClean="0"/>
              <a:t>0.5 cm</a:t>
            </a:r>
            <a:endParaRPr lang="ar-IQ" sz="3200" dirty="0"/>
          </a:p>
        </p:txBody>
      </p:sp>
      <p:cxnSp>
        <p:nvCxnSpPr>
          <p:cNvPr id="58" name="رابط كسهم مستقيم 57"/>
          <p:cNvCxnSpPr/>
          <p:nvPr/>
        </p:nvCxnSpPr>
        <p:spPr>
          <a:xfrm flipV="1">
            <a:off x="3559330" y="2847727"/>
            <a:ext cx="1198567" cy="2332412"/>
          </a:xfrm>
          <a:prstGeom prst="straightConnector1">
            <a:avLst/>
          </a:prstGeom>
          <a:ln w="539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9938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11" grpId="0" animBg="1"/>
      <p:bldP spid="12" grpId="0" animBg="1"/>
      <p:bldP spid="13" grpId="0" animBg="1"/>
      <p:bldP spid="28" grpId="0"/>
      <p:bldP spid="29" grpId="0"/>
      <p:bldP spid="30" grpId="0"/>
      <p:bldP spid="42" grpId="0"/>
      <p:bldP spid="55" grpId="0"/>
      <p:bldP spid="5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" y="311285"/>
            <a:ext cx="11595370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3600" dirty="0" smtClean="0"/>
              <a:t>في البحث عن طبقة فحم حفرت أربعة ابار هي  </a:t>
            </a:r>
            <a:r>
              <a:rPr lang="en-US" sz="3600" dirty="0" smtClean="0"/>
              <a:t>A,B,C,D</a:t>
            </a:r>
            <a:r>
              <a:rPr lang="ar-IQ" sz="3600" dirty="0" smtClean="0"/>
              <a:t> في الزوايا </a:t>
            </a:r>
            <a:r>
              <a:rPr lang="en-US" sz="3600" dirty="0" smtClean="0"/>
              <a:t>NW,NS,SE,SW</a:t>
            </a:r>
            <a:r>
              <a:rPr lang="en-US" sz="3600" dirty="0" smtClean="0"/>
              <a:t>,</a:t>
            </a:r>
            <a:r>
              <a:rPr lang="ar-IQ" sz="3600" dirty="0" smtClean="0"/>
              <a:t>  التوالي في منطقة مربعة الشكل طول ضلعها </a:t>
            </a:r>
            <a:r>
              <a:rPr lang="en-US" sz="3600" dirty="0" smtClean="0"/>
              <a:t>3000 </a:t>
            </a:r>
            <a:r>
              <a:rPr lang="ar-IQ" sz="3600" dirty="0" smtClean="0"/>
              <a:t>متر .</a:t>
            </a:r>
          </a:p>
          <a:p>
            <a:r>
              <a:rPr lang="ar-IQ" sz="3600" dirty="0" smtClean="0"/>
              <a:t>ووجدت المعلومات التالية:</a:t>
            </a:r>
          </a:p>
          <a:p>
            <a:r>
              <a:rPr lang="ar-IQ" sz="3600" u="sng" dirty="0" smtClean="0"/>
              <a:t>البئر</a:t>
            </a:r>
            <a:r>
              <a:rPr lang="ar-IQ" sz="3600" dirty="0" smtClean="0"/>
              <a:t>                           </a:t>
            </a:r>
            <a:r>
              <a:rPr lang="en-US" sz="3600" dirty="0" smtClean="0"/>
              <a:t>D                  C                  B             A</a:t>
            </a:r>
            <a:r>
              <a:rPr lang="ar-IQ" sz="3600" dirty="0" smtClean="0"/>
              <a:t> </a:t>
            </a:r>
            <a:endParaRPr lang="ar-IQ" sz="3600" dirty="0"/>
          </a:p>
        </p:txBody>
      </p:sp>
      <p:sp>
        <p:nvSpPr>
          <p:cNvPr id="3" name="مربع نص 2"/>
          <p:cNvSpPr txBox="1"/>
          <p:nvPr/>
        </p:nvSpPr>
        <p:spPr>
          <a:xfrm>
            <a:off x="-5317882" y="2824884"/>
            <a:ext cx="1735414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3600" u="sng" dirty="0" smtClean="0"/>
              <a:t>الارتفاع عن سطح البحر  </a:t>
            </a:r>
            <a:r>
              <a:rPr lang="en-US" sz="3600" dirty="0" smtClean="0"/>
              <a:t>220            450                725       550     </a:t>
            </a:r>
            <a:endParaRPr lang="ar-IQ" sz="3600" dirty="0"/>
          </a:p>
        </p:txBody>
      </p:sp>
      <p:sp>
        <p:nvSpPr>
          <p:cNvPr id="4" name="مربع نص 3"/>
          <p:cNvSpPr txBox="1"/>
          <p:nvPr/>
        </p:nvSpPr>
        <p:spPr>
          <a:xfrm>
            <a:off x="1479177" y="3818965"/>
            <a:ext cx="1046181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3200" u="sng" dirty="0" smtClean="0"/>
              <a:t>عمق طبقة الفحم    </a:t>
            </a:r>
            <a:r>
              <a:rPr lang="en-US" sz="3200" dirty="0" smtClean="0"/>
              <a:t>4450                 4225       2550                 </a:t>
            </a:r>
            <a:endParaRPr lang="ar-IQ" sz="3200" dirty="0"/>
          </a:p>
        </p:txBody>
      </p:sp>
      <p:sp>
        <p:nvSpPr>
          <p:cNvPr id="5" name="مربع نص 4"/>
          <p:cNvSpPr txBox="1"/>
          <p:nvPr/>
        </p:nvSpPr>
        <p:spPr>
          <a:xfrm>
            <a:off x="1828800" y="5002306"/>
            <a:ext cx="987014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dirty="0" smtClean="0"/>
              <a:t>اوجد كمية واتجاه ميل طبقة الفحم واوجد  عمق الطبقة في نقطة </a:t>
            </a:r>
            <a:r>
              <a:rPr lang="en-US" sz="3600" dirty="0" smtClean="0"/>
              <a:t>D</a:t>
            </a:r>
            <a:endParaRPr lang="ar-IQ" sz="3600" dirty="0"/>
          </a:p>
        </p:txBody>
      </p:sp>
    </p:spTree>
    <p:extLst>
      <p:ext uri="{BB962C8B-B14F-4D97-AF65-F5344CB8AC3E}">
        <p14:creationId xmlns:p14="http://schemas.microsoft.com/office/powerpoint/2010/main" val="326772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595336" y="933855"/>
            <a:ext cx="945528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4000" dirty="0" smtClean="0"/>
              <a:t>نستخرج ارتفاع   (عمق) الطبقة عن مستوى سطح البحر</a:t>
            </a:r>
            <a:endParaRPr lang="ar-IQ" sz="4000" dirty="0"/>
          </a:p>
        </p:txBody>
      </p:sp>
      <p:sp>
        <p:nvSpPr>
          <p:cNvPr id="3" name="مربع نص 2"/>
          <p:cNvSpPr txBox="1"/>
          <p:nvPr/>
        </p:nvSpPr>
        <p:spPr>
          <a:xfrm>
            <a:off x="2821021" y="2104364"/>
            <a:ext cx="6050604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4400" dirty="0" smtClean="0"/>
              <a:t>550-2550= _2000</a:t>
            </a:r>
            <a:endParaRPr lang="ar-IQ" sz="4400" dirty="0"/>
          </a:p>
        </p:txBody>
      </p:sp>
      <p:sp>
        <p:nvSpPr>
          <p:cNvPr id="4" name="مربع نص 3"/>
          <p:cNvSpPr txBox="1"/>
          <p:nvPr/>
        </p:nvSpPr>
        <p:spPr>
          <a:xfrm>
            <a:off x="4075888" y="2951707"/>
            <a:ext cx="4494179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4400" dirty="0" smtClean="0"/>
              <a:t>725_4225=_3500</a:t>
            </a:r>
            <a:endParaRPr lang="ar-IQ" sz="4400" dirty="0"/>
          </a:p>
        </p:txBody>
      </p:sp>
      <p:sp>
        <p:nvSpPr>
          <p:cNvPr id="7" name="مربع نص 6"/>
          <p:cNvSpPr txBox="1"/>
          <p:nvPr/>
        </p:nvSpPr>
        <p:spPr>
          <a:xfrm>
            <a:off x="3297676" y="3968886"/>
            <a:ext cx="5272391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4000" dirty="0" smtClean="0"/>
              <a:t>450_4550=_4000</a:t>
            </a:r>
            <a:endParaRPr lang="ar-IQ" sz="4000" dirty="0"/>
          </a:p>
        </p:txBody>
      </p:sp>
      <p:sp>
        <p:nvSpPr>
          <p:cNvPr id="5" name="مربع نص 4"/>
          <p:cNvSpPr txBox="1"/>
          <p:nvPr/>
        </p:nvSpPr>
        <p:spPr>
          <a:xfrm>
            <a:off x="6118412" y="5499847"/>
            <a:ext cx="470647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 smtClean="0"/>
              <a:t>نختار مقياس رسم مناسب </a:t>
            </a:r>
            <a:endParaRPr lang="ar-IQ" sz="3200" dirty="0"/>
          </a:p>
        </p:txBody>
      </p:sp>
      <p:sp>
        <p:nvSpPr>
          <p:cNvPr id="6" name="مربع نص 5"/>
          <p:cNvSpPr txBox="1"/>
          <p:nvPr/>
        </p:nvSpPr>
        <p:spPr>
          <a:xfrm>
            <a:off x="1595336" y="5479465"/>
            <a:ext cx="544605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 smtClean="0"/>
              <a:t>وليكن  </a:t>
            </a:r>
            <a:r>
              <a:rPr lang="en-US" sz="3200" dirty="0" smtClean="0"/>
              <a:t>1 Cm=500 m</a:t>
            </a:r>
            <a:endParaRPr lang="ar-IQ" sz="3200" dirty="0"/>
          </a:p>
        </p:txBody>
      </p:sp>
    </p:spTree>
    <p:extLst>
      <p:ext uri="{BB962C8B-B14F-4D97-AF65-F5344CB8AC3E}">
        <p14:creationId xmlns:p14="http://schemas.microsoft.com/office/powerpoint/2010/main" val="799585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رابط كسهم مستقيم 2"/>
          <p:cNvCxnSpPr/>
          <p:nvPr/>
        </p:nvCxnSpPr>
        <p:spPr>
          <a:xfrm>
            <a:off x="5797685" y="428017"/>
            <a:ext cx="119021" cy="5905548"/>
          </a:xfrm>
          <a:prstGeom prst="straightConnector1">
            <a:avLst/>
          </a:prstGeom>
          <a:ln w="1047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رابط كسهم مستقيم 5"/>
          <p:cNvCxnSpPr/>
          <p:nvPr/>
        </p:nvCxnSpPr>
        <p:spPr>
          <a:xfrm flipV="1">
            <a:off x="2101174" y="3424136"/>
            <a:ext cx="7587575" cy="77821"/>
          </a:xfrm>
          <a:prstGeom prst="straightConnector1">
            <a:avLst/>
          </a:prstGeom>
          <a:ln w="857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رابط كسهم مستقيم 7"/>
          <p:cNvCxnSpPr/>
          <p:nvPr/>
        </p:nvCxnSpPr>
        <p:spPr>
          <a:xfrm flipV="1">
            <a:off x="5916706" y="1697907"/>
            <a:ext cx="1714357" cy="16828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كسهم مستقيم 9"/>
          <p:cNvCxnSpPr/>
          <p:nvPr/>
        </p:nvCxnSpPr>
        <p:spPr>
          <a:xfrm flipH="1" flipV="1">
            <a:off x="3880763" y="1692612"/>
            <a:ext cx="1916922" cy="17315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رابط كسهم مستقيم 12"/>
          <p:cNvCxnSpPr/>
          <p:nvPr/>
        </p:nvCxnSpPr>
        <p:spPr>
          <a:xfrm>
            <a:off x="5857195" y="3468343"/>
            <a:ext cx="1887168" cy="17651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رابط كسهم مستقيم 15"/>
          <p:cNvCxnSpPr/>
          <p:nvPr/>
        </p:nvCxnSpPr>
        <p:spPr>
          <a:xfrm flipH="1">
            <a:off x="3880763" y="3463046"/>
            <a:ext cx="1976434" cy="18482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مستطيل 23"/>
          <p:cNvSpPr/>
          <p:nvPr/>
        </p:nvSpPr>
        <p:spPr>
          <a:xfrm>
            <a:off x="3880763" y="1692612"/>
            <a:ext cx="3833843" cy="36186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30" name="مربع نص 29"/>
          <p:cNvSpPr txBox="1"/>
          <p:nvPr/>
        </p:nvSpPr>
        <p:spPr>
          <a:xfrm>
            <a:off x="2256817" y="845351"/>
            <a:ext cx="1623946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4400" dirty="0" smtClean="0"/>
              <a:t>A</a:t>
            </a:r>
            <a:endParaRPr lang="ar-IQ" sz="4400" dirty="0"/>
          </a:p>
        </p:txBody>
      </p:sp>
      <p:sp>
        <p:nvSpPr>
          <p:cNvPr id="31" name="مربع نص 30"/>
          <p:cNvSpPr txBox="1"/>
          <p:nvPr/>
        </p:nvSpPr>
        <p:spPr>
          <a:xfrm>
            <a:off x="6902633" y="925817"/>
            <a:ext cx="1623946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4400" dirty="0" smtClean="0"/>
              <a:t>B</a:t>
            </a:r>
            <a:endParaRPr lang="ar-IQ" sz="4400" dirty="0"/>
          </a:p>
        </p:txBody>
      </p:sp>
      <p:sp>
        <p:nvSpPr>
          <p:cNvPr id="32" name="مربع نص 31"/>
          <p:cNvSpPr txBox="1"/>
          <p:nvPr/>
        </p:nvSpPr>
        <p:spPr>
          <a:xfrm>
            <a:off x="6800779" y="4957454"/>
            <a:ext cx="1623946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4400" dirty="0" smtClean="0"/>
              <a:t>C</a:t>
            </a:r>
            <a:endParaRPr lang="ar-IQ" sz="4400" dirty="0"/>
          </a:p>
        </p:txBody>
      </p:sp>
      <p:sp>
        <p:nvSpPr>
          <p:cNvPr id="33" name="مربع نص 32"/>
          <p:cNvSpPr txBox="1"/>
          <p:nvPr/>
        </p:nvSpPr>
        <p:spPr>
          <a:xfrm>
            <a:off x="2229353" y="5230835"/>
            <a:ext cx="1623946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4400" dirty="0" smtClean="0"/>
              <a:t>D</a:t>
            </a:r>
            <a:endParaRPr lang="ar-IQ" sz="4400" dirty="0"/>
          </a:p>
        </p:txBody>
      </p:sp>
      <p:sp>
        <p:nvSpPr>
          <p:cNvPr id="34" name="مربع نص 33"/>
          <p:cNvSpPr txBox="1"/>
          <p:nvPr/>
        </p:nvSpPr>
        <p:spPr>
          <a:xfrm>
            <a:off x="1858554" y="1547654"/>
            <a:ext cx="1546127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200" dirty="0" smtClean="0"/>
              <a:t>2000_</a:t>
            </a:r>
            <a:endParaRPr lang="ar-IQ" sz="3200" dirty="0"/>
          </a:p>
        </p:txBody>
      </p:sp>
      <p:sp>
        <p:nvSpPr>
          <p:cNvPr id="35" name="مربع نص 34"/>
          <p:cNvSpPr txBox="1"/>
          <p:nvPr/>
        </p:nvSpPr>
        <p:spPr>
          <a:xfrm>
            <a:off x="7685421" y="1387034"/>
            <a:ext cx="154040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200" dirty="0" smtClean="0"/>
              <a:t>3500_</a:t>
            </a:r>
            <a:endParaRPr lang="ar-IQ" sz="3200" dirty="0"/>
          </a:p>
        </p:txBody>
      </p:sp>
      <p:sp>
        <p:nvSpPr>
          <p:cNvPr id="36" name="مربع نص 35"/>
          <p:cNvSpPr txBox="1"/>
          <p:nvPr/>
        </p:nvSpPr>
        <p:spPr>
          <a:xfrm>
            <a:off x="7938915" y="5357563"/>
            <a:ext cx="174983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200" dirty="0" smtClean="0"/>
              <a:t>4000_</a:t>
            </a:r>
            <a:endParaRPr lang="ar-IQ" sz="3200" dirty="0"/>
          </a:p>
        </p:txBody>
      </p:sp>
      <p:sp>
        <p:nvSpPr>
          <p:cNvPr id="37" name="مستطيل 36"/>
          <p:cNvSpPr/>
          <p:nvPr/>
        </p:nvSpPr>
        <p:spPr>
          <a:xfrm>
            <a:off x="3922534" y="1762746"/>
            <a:ext cx="3750300" cy="35382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cxnSp>
        <p:nvCxnSpPr>
          <p:cNvPr id="39" name="رابط مستقيم 38"/>
          <p:cNvCxnSpPr/>
          <p:nvPr/>
        </p:nvCxnSpPr>
        <p:spPr>
          <a:xfrm>
            <a:off x="4160576" y="1954143"/>
            <a:ext cx="3416698" cy="32766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مخطط انسيابي: رابط 39"/>
          <p:cNvSpPr/>
          <p:nvPr/>
        </p:nvSpPr>
        <p:spPr>
          <a:xfrm>
            <a:off x="6576759" y="4246130"/>
            <a:ext cx="78966" cy="17122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cxnSp>
        <p:nvCxnSpPr>
          <p:cNvPr id="42" name="رابط مستقيم 41"/>
          <p:cNvCxnSpPr>
            <a:stCxn id="31" idx="2"/>
          </p:cNvCxnSpPr>
          <p:nvPr/>
        </p:nvCxnSpPr>
        <p:spPr>
          <a:xfrm flipH="1">
            <a:off x="6088944" y="1695258"/>
            <a:ext cx="1625662" cy="4053034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مربع نص 42"/>
          <p:cNvSpPr txBox="1"/>
          <p:nvPr/>
        </p:nvSpPr>
        <p:spPr>
          <a:xfrm>
            <a:off x="5521306" y="5964233"/>
            <a:ext cx="121424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dirty="0" smtClean="0"/>
              <a:t>3500_</a:t>
            </a:r>
            <a:endParaRPr lang="ar-IQ" sz="2800" dirty="0"/>
          </a:p>
        </p:txBody>
      </p:sp>
      <p:sp>
        <p:nvSpPr>
          <p:cNvPr id="44" name="مخطط انسيابي: رابط 43"/>
          <p:cNvSpPr/>
          <p:nvPr/>
        </p:nvSpPr>
        <p:spPr>
          <a:xfrm>
            <a:off x="5779946" y="3417004"/>
            <a:ext cx="119022" cy="16990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cxnSp>
        <p:nvCxnSpPr>
          <p:cNvPr id="46" name="رابط مستقيم 45"/>
          <p:cNvCxnSpPr/>
          <p:nvPr/>
        </p:nvCxnSpPr>
        <p:spPr>
          <a:xfrm flipH="1">
            <a:off x="4912470" y="1096578"/>
            <a:ext cx="1889451" cy="4680244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مربع نص 48"/>
          <p:cNvSpPr txBox="1"/>
          <p:nvPr/>
        </p:nvSpPr>
        <p:spPr>
          <a:xfrm>
            <a:off x="4145492" y="5898809"/>
            <a:ext cx="123942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dirty="0" smtClean="0"/>
              <a:t>3000_</a:t>
            </a:r>
            <a:endParaRPr lang="ar-IQ" sz="2800" dirty="0"/>
          </a:p>
        </p:txBody>
      </p:sp>
      <p:sp>
        <p:nvSpPr>
          <p:cNvPr id="50" name="مخطط انسيابي: رابط 49"/>
          <p:cNvSpPr/>
          <p:nvPr/>
        </p:nvSpPr>
        <p:spPr>
          <a:xfrm>
            <a:off x="4956276" y="2679963"/>
            <a:ext cx="87491" cy="14717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cxnSp>
        <p:nvCxnSpPr>
          <p:cNvPr id="52" name="رابط مستقيم 51"/>
          <p:cNvCxnSpPr/>
          <p:nvPr/>
        </p:nvCxnSpPr>
        <p:spPr>
          <a:xfrm flipH="1">
            <a:off x="3795772" y="700249"/>
            <a:ext cx="1976995" cy="492499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مربع نص 56"/>
          <p:cNvSpPr txBox="1"/>
          <p:nvPr/>
        </p:nvSpPr>
        <p:spPr>
          <a:xfrm>
            <a:off x="2631617" y="6000276"/>
            <a:ext cx="110037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dirty="0" smtClean="0"/>
              <a:t>2500_</a:t>
            </a:r>
            <a:endParaRPr lang="ar-IQ" sz="2800" dirty="0"/>
          </a:p>
        </p:txBody>
      </p:sp>
      <p:sp>
        <p:nvSpPr>
          <p:cNvPr id="59" name="مربع نص 58"/>
          <p:cNvSpPr txBox="1"/>
          <p:nvPr/>
        </p:nvSpPr>
        <p:spPr>
          <a:xfrm>
            <a:off x="-33709" y="5311301"/>
            <a:ext cx="3193273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dirty="0" smtClean="0"/>
              <a:t>220+2500=2720</a:t>
            </a:r>
            <a:r>
              <a:rPr lang="en-US" sz="3200" dirty="0" smtClean="0"/>
              <a:t>m</a:t>
            </a:r>
            <a:endParaRPr lang="ar-IQ" sz="3200" dirty="0"/>
          </a:p>
        </p:txBody>
      </p:sp>
      <p:sp>
        <p:nvSpPr>
          <p:cNvPr id="60" name="مربع نص 59"/>
          <p:cNvSpPr txBox="1"/>
          <p:nvPr/>
        </p:nvSpPr>
        <p:spPr>
          <a:xfrm>
            <a:off x="-33708" y="3690192"/>
            <a:ext cx="3681061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2800" dirty="0" smtClean="0"/>
              <a:t>عمق الطبقة عن مستوى سطح </a:t>
            </a:r>
            <a:r>
              <a:rPr lang="ar-IQ" sz="2800" dirty="0" smtClean="0"/>
              <a:t>البحر=</a:t>
            </a:r>
            <a:r>
              <a:rPr lang="en-US" sz="2800" dirty="0" smtClean="0"/>
              <a:t>2500</a:t>
            </a:r>
            <a:endParaRPr lang="ar-IQ" sz="2800" dirty="0"/>
          </a:p>
        </p:txBody>
      </p:sp>
      <p:cxnSp>
        <p:nvCxnSpPr>
          <p:cNvPr id="9" name="رابط كسهم مستقيم 8"/>
          <p:cNvCxnSpPr/>
          <p:nvPr/>
        </p:nvCxnSpPr>
        <p:spPr>
          <a:xfrm>
            <a:off x="5974498" y="3065929"/>
            <a:ext cx="975842" cy="436026"/>
          </a:xfrm>
          <a:prstGeom prst="straightConnector1">
            <a:avLst/>
          </a:prstGeom>
          <a:ln w="666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رابط مستقيم 11"/>
          <p:cNvCxnSpPr/>
          <p:nvPr/>
        </p:nvCxnSpPr>
        <p:spPr>
          <a:xfrm flipV="1">
            <a:off x="6992112" y="3050715"/>
            <a:ext cx="165043" cy="451240"/>
          </a:xfrm>
          <a:prstGeom prst="line">
            <a:avLst/>
          </a:prstGeom>
          <a:ln w="476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رابط مستقيم 16"/>
          <p:cNvCxnSpPr/>
          <p:nvPr/>
        </p:nvCxnSpPr>
        <p:spPr>
          <a:xfrm flipH="1">
            <a:off x="5974498" y="3050720"/>
            <a:ext cx="1114924" cy="15209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مربع نص 17"/>
          <p:cNvSpPr txBox="1"/>
          <p:nvPr/>
        </p:nvSpPr>
        <p:spPr>
          <a:xfrm>
            <a:off x="8526579" y="1928687"/>
            <a:ext cx="198673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600" dirty="0" smtClean="0"/>
              <a:t>1 </a:t>
            </a:r>
            <a:r>
              <a:rPr lang="en-US" sz="3600" dirty="0" smtClean="0"/>
              <a:t>cm</a:t>
            </a:r>
            <a:endParaRPr lang="ar-IQ" sz="3600" dirty="0"/>
          </a:p>
        </p:txBody>
      </p:sp>
      <p:cxnSp>
        <p:nvCxnSpPr>
          <p:cNvPr id="20" name="رابط كسهم مستقيم 19"/>
          <p:cNvCxnSpPr/>
          <p:nvPr/>
        </p:nvCxnSpPr>
        <p:spPr>
          <a:xfrm flipH="1">
            <a:off x="7171859" y="2410670"/>
            <a:ext cx="2053967" cy="640050"/>
          </a:xfrm>
          <a:prstGeom prst="straightConnector1">
            <a:avLst/>
          </a:prstGeom>
          <a:ln w="3492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مربع نص 13"/>
          <p:cNvSpPr txBox="1"/>
          <p:nvPr/>
        </p:nvSpPr>
        <p:spPr>
          <a:xfrm>
            <a:off x="361244" y="4786489"/>
            <a:ext cx="304343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 smtClean="0"/>
              <a:t>اذن عمق الطبقة تحت النقطة </a:t>
            </a:r>
            <a:r>
              <a:rPr lang="en-US" sz="2000" dirty="0" smtClean="0"/>
              <a:t>=D</a:t>
            </a:r>
            <a:endParaRPr lang="ar-IQ" sz="2000" dirty="0"/>
          </a:p>
        </p:txBody>
      </p:sp>
    </p:spTree>
    <p:extLst>
      <p:ext uri="{BB962C8B-B14F-4D97-AF65-F5344CB8AC3E}">
        <p14:creationId xmlns:p14="http://schemas.microsoft.com/office/powerpoint/2010/main" val="1774603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 animBg="1"/>
      <p:bldP spid="40" grpId="0" animBg="1"/>
      <p:bldP spid="43" grpId="0"/>
      <p:bldP spid="44" grpId="0" animBg="1"/>
      <p:bldP spid="49" grpId="0"/>
      <p:bldP spid="50" grpId="0" animBg="1"/>
      <p:bldP spid="57" grpId="0"/>
      <p:bldP spid="59" grpId="0"/>
      <p:bldP spid="60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-175098" y="575355"/>
            <a:ext cx="12101209" cy="39703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dirty="0" smtClean="0"/>
              <a:t> </a:t>
            </a:r>
            <a:r>
              <a:rPr lang="ar-IQ" sz="3600" dirty="0" smtClean="0"/>
              <a:t>احداثيات النقاط التالية هي مكاشف لحجر الصوان:</a:t>
            </a:r>
          </a:p>
          <a:p>
            <a:r>
              <a:rPr lang="en-US" sz="3600" dirty="0" smtClean="0"/>
              <a:t>A</a:t>
            </a:r>
            <a:r>
              <a:rPr lang="ar-IQ" sz="3600" dirty="0" smtClean="0"/>
              <a:t>- </a:t>
            </a:r>
            <a:r>
              <a:rPr lang="en-US" sz="3600" dirty="0" smtClean="0"/>
              <a:t> 625 </a:t>
            </a:r>
            <a:r>
              <a:rPr lang="ar-IQ" sz="3600" dirty="0" smtClean="0"/>
              <a:t>متر باتجاه الشمال   ,</a:t>
            </a:r>
            <a:r>
              <a:rPr lang="en-US" sz="3600" dirty="0" smtClean="0"/>
              <a:t>750 </a:t>
            </a:r>
            <a:r>
              <a:rPr lang="ar-IQ" sz="3600" dirty="0" smtClean="0"/>
              <a:t> متر  باتجاه الشرق  والارتفاع </a:t>
            </a:r>
            <a:r>
              <a:rPr lang="en-US" sz="3600" dirty="0" smtClean="0"/>
              <a:t>320 </a:t>
            </a:r>
            <a:r>
              <a:rPr lang="ar-IQ" sz="3600" dirty="0" smtClean="0"/>
              <a:t>متر.</a:t>
            </a:r>
          </a:p>
          <a:p>
            <a:r>
              <a:rPr lang="en-US" sz="3600" dirty="0" smtClean="0"/>
              <a:t>B</a:t>
            </a:r>
            <a:r>
              <a:rPr lang="ar-IQ" sz="3600" dirty="0" smtClean="0"/>
              <a:t>- </a:t>
            </a:r>
            <a:r>
              <a:rPr lang="en-US" sz="3600" dirty="0" smtClean="0"/>
              <a:t>550</a:t>
            </a:r>
            <a:r>
              <a:rPr lang="ar-IQ" sz="3600" dirty="0" smtClean="0"/>
              <a:t> متر باتجاه الشمال    ,</a:t>
            </a:r>
            <a:r>
              <a:rPr lang="en-US" sz="3600" dirty="0" smtClean="0"/>
              <a:t>250 </a:t>
            </a:r>
            <a:r>
              <a:rPr lang="ar-IQ" sz="3600" dirty="0" smtClean="0"/>
              <a:t> متر باتجاه الشرق      والارتفاع </a:t>
            </a:r>
            <a:r>
              <a:rPr lang="en-US" sz="3600" dirty="0" smtClean="0"/>
              <a:t>480 </a:t>
            </a:r>
            <a:r>
              <a:rPr lang="ar-IQ" sz="3600" dirty="0" smtClean="0"/>
              <a:t> متر.</a:t>
            </a:r>
          </a:p>
          <a:p>
            <a:r>
              <a:rPr lang="en-US" sz="3600" dirty="0" smtClean="0"/>
              <a:t>C</a:t>
            </a:r>
            <a:r>
              <a:rPr lang="ar-IQ" sz="3600" dirty="0" smtClean="0"/>
              <a:t>- </a:t>
            </a:r>
            <a:r>
              <a:rPr lang="en-US" sz="3600" dirty="0" smtClean="0"/>
              <a:t>275</a:t>
            </a:r>
            <a:r>
              <a:rPr lang="ar-IQ" sz="3600" dirty="0" smtClean="0"/>
              <a:t> متر باتجاه الشمال    ,</a:t>
            </a:r>
            <a:r>
              <a:rPr lang="en-US" sz="3600" dirty="0" smtClean="0"/>
              <a:t>825 </a:t>
            </a:r>
            <a:r>
              <a:rPr lang="ar-IQ" sz="3600" dirty="0" smtClean="0"/>
              <a:t> متر باتجاه الشرق  والارتفاع </a:t>
            </a:r>
            <a:r>
              <a:rPr lang="en-US" sz="3600" dirty="0" smtClean="0"/>
              <a:t>860 </a:t>
            </a:r>
            <a:r>
              <a:rPr lang="ar-IQ" sz="3600" dirty="0" smtClean="0"/>
              <a:t> متر.</a:t>
            </a:r>
          </a:p>
          <a:p>
            <a:r>
              <a:rPr lang="ar-IQ" sz="3600" dirty="0" smtClean="0"/>
              <a:t>اوجد اتجاه ومقدار  ميل  هذه الطبقة .</a:t>
            </a:r>
          </a:p>
          <a:p>
            <a:r>
              <a:rPr lang="ar-IQ" sz="3600" dirty="0" smtClean="0"/>
              <a:t>ارسم الفترة </a:t>
            </a:r>
            <a:r>
              <a:rPr lang="ar-IQ" sz="3600" dirty="0" err="1" smtClean="0"/>
              <a:t>المضربية</a:t>
            </a:r>
            <a:r>
              <a:rPr lang="ar-IQ" sz="3600" dirty="0" smtClean="0"/>
              <a:t> بمعدل </a:t>
            </a:r>
            <a:r>
              <a:rPr lang="en-US" sz="3600" dirty="0" smtClean="0"/>
              <a:t>100 </a:t>
            </a:r>
            <a:r>
              <a:rPr lang="ar-IQ" sz="3600" dirty="0" smtClean="0"/>
              <a:t> متر.</a:t>
            </a:r>
          </a:p>
          <a:p>
            <a:r>
              <a:rPr lang="ar-IQ" sz="3600" dirty="0" smtClean="0"/>
              <a:t>مقياس الرسم </a:t>
            </a:r>
            <a:r>
              <a:rPr lang="ar-SA" sz="3600" dirty="0" smtClean="0"/>
              <a:t> </a:t>
            </a:r>
            <a:r>
              <a:rPr lang="en-US" sz="3600" dirty="0" smtClean="0"/>
              <a:t>1:10000</a:t>
            </a:r>
            <a:endParaRPr lang="ar-IQ" sz="3600" dirty="0"/>
          </a:p>
        </p:txBody>
      </p:sp>
    </p:spTree>
    <p:extLst>
      <p:ext uri="{BB962C8B-B14F-4D97-AF65-F5344CB8AC3E}">
        <p14:creationId xmlns:p14="http://schemas.microsoft.com/office/powerpoint/2010/main" val="167913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ربع نص 4"/>
          <p:cNvSpPr txBox="1"/>
          <p:nvPr/>
        </p:nvSpPr>
        <p:spPr>
          <a:xfrm>
            <a:off x="7161207" y="1376652"/>
            <a:ext cx="577791" cy="369332"/>
          </a:xfrm>
          <a:prstGeom prst="rect">
            <a:avLst/>
          </a:prstGeom>
          <a:noFill/>
          <a:ln w="22225">
            <a:noFill/>
          </a:ln>
        </p:spPr>
        <p:txBody>
          <a:bodyPr wrap="square" rtlCol="1">
            <a:spAutoFit/>
          </a:bodyPr>
          <a:lstStyle/>
          <a:p>
            <a:r>
              <a:rPr lang="en-US" dirty="0"/>
              <a:t>320</a:t>
            </a:r>
            <a:endParaRPr lang="ar-IQ" dirty="0"/>
          </a:p>
        </p:txBody>
      </p:sp>
      <p:cxnSp>
        <p:nvCxnSpPr>
          <p:cNvPr id="7" name="رابط مستقيم 6"/>
          <p:cNvCxnSpPr/>
          <p:nvPr/>
        </p:nvCxnSpPr>
        <p:spPr>
          <a:xfrm>
            <a:off x="3200400" y="472440"/>
            <a:ext cx="0" cy="5745480"/>
          </a:xfrm>
          <a:prstGeom prst="line">
            <a:avLst/>
          </a:prstGeom>
          <a:ln w="793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رابط مستقيم 8"/>
          <p:cNvCxnSpPr/>
          <p:nvPr/>
        </p:nvCxnSpPr>
        <p:spPr>
          <a:xfrm flipV="1">
            <a:off x="1859280" y="5571589"/>
            <a:ext cx="7132320" cy="36731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مربع نص 9"/>
          <p:cNvSpPr txBox="1"/>
          <p:nvPr/>
        </p:nvSpPr>
        <p:spPr>
          <a:xfrm>
            <a:off x="2636520" y="367027"/>
            <a:ext cx="56388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600" dirty="0"/>
              <a:t>N</a:t>
            </a:r>
            <a:endParaRPr lang="ar-IQ" sz="6000" dirty="0"/>
          </a:p>
        </p:txBody>
      </p:sp>
      <p:sp>
        <p:nvSpPr>
          <p:cNvPr id="11" name="مربع نص 10"/>
          <p:cNvSpPr txBox="1"/>
          <p:nvPr/>
        </p:nvSpPr>
        <p:spPr>
          <a:xfrm>
            <a:off x="2499360" y="5800189"/>
            <a:ext cx="8382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600" dirty="0" smtClean="0"/>
              <a:t>S</a:t>
            </a:r>
            <a:endParaRPr lang="ar-IQ" sz="6000" dirty="0"/>
          </a:p>
        </p:txBody>
      </p:sp>
      <p:sp>
        <p:nvSpPr>
          <p:cNvPr id="12" name="مربع نص 11"/>
          <p:cNvSpPr txBox="1"/>
          <p:nvPr/>
        </p:nvSpPr>
        <p:spPr>
          <a:xfrm>
            <a:off x="1440180" y="5051673"/>
            <a:ext cx="8382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600" dirty="0" smtClean="0"/>
              <a:t>W</a:t>
            </a:r>
            <a:endParaRPr lang="ar-IQ" sz="6000" dirty="0"/>
          </a:p>
        </p:txBody>
      </p:sp>
      <p:sp>
        <p:nvSpPr>
          <p:cNvPr id="13" name="مربع نص 12"/>
          <p:cNvSpPr txBox="1"/>
          <p:nvPr/>
        </p:nvSpPr>
        <p:spPr>
          <a:xfrm>
            <a:off x="8572500" y="5051672"/>
            <a:ext cx="8382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600" dirty="0" smtClean="0"/>
              <a:t>E</a:t>
            </a:r>
            <a:endParaRPr lang="ar-IQ" sz="6000" dirty="0"/>
          </a:p>
        </p:txBody>
      </p:sp>
      <p:sp>
        <p:nvSpPr>
          <p:cNvPr id="29" name="مخطط انسيابي: رابط 28"/>
          <p:cNvSpPr/>
          <p:nvPr/>
        </p:nvSpPr>
        <p:spPr>
          <a:xfrm flipV="1">
            <a:off x="7819409" y="3705839"/>
            <a:ext cx="45719" cy="4571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40" name="مخطط انسيابي: رابط 39"/>
          <p:cNvSpPr/>
          <p:nvPr/>
        </p:nvSpPr>
        <p:spPr>
          <a:xfrm>
            <a:off x="7450103" y="1840089"/>
            <a:ext cx="45719" cy="4571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41" name="مخطط انسيابي: رابط 40"/>
          <p:cNvSpPr/>
          <p:nvPr/>
        </p:nvSpPr>
        <p:spPr>
          <a:xfrm>
            <a:off x="4390813" y="2155614"/>
            <a:ext cx="45719" cy="4571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cxnSp>
        <p:nvCxnSpPr>
          <p:cNvPr id="3" name="رابط مستقيم 2"/>
          <p:cNvCxnSpPr/>
          <p:nvPr/>
        </p:nvCxnSpPr>
        <p:spPr>
          <a:xfrm flipH="1">
            <a:off x="4541851" y="1862948"/>
            <a:ext cx="2953971" cy="2926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رابط مستقيم 16"/>
          <p:cNvCxnSpPr>
            <a:stCxn id="29" idx="3"/>
          </p:cNvCxnSpPr>
          <p:nvPr/>
        </p:nvCxnSpPr>
        <p:spPr>
          <a:xfrm flipH="1" flipV="1">
            <a:off x="4390813" y="2224193"/>
            <a:ext cx="3435291" cy="14883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رابط مستقيم 19"/>
          <p:cNvCxnSpPr>
            <a:endCxn id="40" idx="7"/>
          </p:cNvCxnSpPr>
          <p:nvPr/>
        </p:nvCxnSpPr>
        <p:spPr>
          <a:xfrm flipH="1" flipV="1">
            <a:off x="7489127" y="1846784"/>
            <a:ext cx="330283" cy="1859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مستطيل 21"/>
          <p:cNvSpPr/>
          <p:nvPr/>
        </p:nvSpPr>
        <p:spPr>
          <a:xfrm>
            <a:off x="3960409" y="1809141"/>
            <a:ext cx="5357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480</a:t>
            </a:r>
            <a:endParaRPr lang="ar-IQ" dirty="0"/>
          </a:p>
        </p:txBody>
      </p:sp>
      <p:sp>
        <p:nvSpPr>
          <p:cNvPr id="23" name="مستطيل 22"/>
          <p:cNvSpPr/>
          <p:nvPr/>
        </p:nvSpPr>
        <p:spPr>
          <a:xfrm>
            <a:off x="7865128" y="3705839"/>
            <a:ext cx="7073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860</a:t>
            </a:r>
            <a:endParaRPr lang="ar-IQ" dirty="0"/>
          </a:p>
        </p:txBody>
      </p:sp>
      <p:sp>
        <p:nvSpPr>
          <p:cNvPr id="24" name="مربع نص 23"/>
          <p:cNvSpPr txBox="1"/>
          <p:nvPr/>
        </p:nvSpPr>
        <p:spPr>
          <a:xfrm>
            <a:off x="7350719" y="1553469"/>
            <a:ext cx="68165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200" dirty="0"/>
              <a:t>A</a:t>
            </a:r>
            <a:endParaRPr lang="ar-IQ" sz="3200" dirty="0"/>
          </a:p>
        </p:txBody>
      </p:sp>
      <p:sp>
        <p:nvSpPr>
          <p:cNvPr id="25" name="مربع نص 24"/>
          <p:cNvSpPr txBox="1"/>
          <p:nvPr/>
        </p:nvSpPr>
        <p:spPr>
          <a:xfrm>
            <a:off x="3754877" y="2406980"/>
            <a:ext cx="74125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200" dirty="0" smtClean="0"/>
              <a:t>B</a:t>
            </a:r>
            <a:endParaRPr lang="ar-IQ" sz="3200" dirty="0"/>
          </a:p>
        </p:txBody>
      </p:sp>
      <p:sp>
        <p:nvSpPr>
          <p:cNvPr id="30" name="مربع نص 29"/>
          <p:cNvSpPr txBox="1"/>
          <p:nvPr/>
        </p:nvSpPr>
        <p:spPr>
          <a:xfrm>
            <a:off x="7368370" y="3870476"/>
            <a:ext cx="74125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 </a:t>
            </a:r>
            <a:r>
              <a:rPr lang="en-US" sz="2800" dirty="0" smtClean="0"/>
              <a:t>C</a:t>
            </a:r>
            <a:endParaRPr lang="ar-IQ" dirty="0"/>
          </a:p>
        </p:txBody>
      </p:sp>
      <p:sp>
        <p:nvSpPr>
          <p:cNvPr id="26" name="مربع نص 25"/>
          <p:cNvSpPr txBox="1"/>
          <p:nvPr/>
        </p:nvSpPr>
        <p:spPr>
          <a:xfrm>
            <a:off x="9410700" y="875489"/>
            <a:ext cx="24765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 smtClean="0"/>
              <a:t>860_320=540</a:t>
            </a:r>
            <a:endParaRPr lang="ar-IQ" sz="2400" dirty="0"/>
          </a:p>
        </p:txBody>
      </p:sp>
      <p:cxnSp>
        <p:nvCxnSpPr>
          <p:cNvPr id="28" name="رابط كسهم مستقيم 27"/>
          <p:cNvCxnSpPr/>
          <p:nvPr/>
        </p:nvCxnSpPr>
        <p:spPr>
          <a:xfrm>
            <a:off x="7628618" y="1809141"/>
            <a:ext cx="380367" cy="1944892"/>
          </a:xfrm>
          <a:prstGeom prst="straightConnector1">
            <a:avLst/>
          </a:prstGeom>
          <a:ln w="635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مربع نص 31"/>
          <p:cNvSpPr txBox="1"/>
          <p:nvPr/>
        </p:nvSpPr>
        <p:spPr>
          <a:xfrm>
            <a:off x="7350719" y="1953578"/>
            <a:ext cx="459607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 smtClean="0"/>
              <a:t>540/ Distance Between  A,C</a:t>
            </a:r>
            <a:endParaRPr lang="ar-IQ" sz="2400" dirty="0"/>
          </a:p>
        </p:txBody>
      </p:sp>
      <p:sp>
        <p:nvSpPr>
          <p:cNvPr id="33" name="مربع نص 32"/>
          <p:cNvSpPr txBox="1"/>
          <p:nvPr/>
        </p:nvSpPr>
        <p:spPr>
          <a:xfrm>
            <a:off x="8526112" y="2741239"/>
            <a:ext cx="342068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dirty="0" smtClean="0"/>
              <a:t>     e.g.    1mm=15 m  </a:t>
            </a:r>
            <a:endParaRPr lang="ar-IQ" sz="2800" dirty="0"/>
          </a:p>
        </p:txBody>
      </p:sp>
      <p:sp>
        <p:nvSpPr>
          <p:cNvPr id="34" name="مخطط انسيابي: رابط 33"/>
          <p:cNvSpPr/>
          <p:nvPr/>
        </p:nvSpPr>
        <p:spPr>
          <a:xfrm flipH="1" flipV="1">
            <a:off x="7439042" y="2279147"/>
            <a:ext cx="166929" cy="45719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cxnSp>
        <p:nvCxnSpPr>
          <p:cNvPr id="36" name="رابط مستقيم 35"/>
          <p:cNvCxnSpPr>
            <a:stCxn id="41" idx="4"/>
          </p:cNvCxnSpPr>
          <p:nvPr/>
        </p:nvCxnSpPr>
        <p:spPr>
          <a:xfrm>
            <a:off x="4413673" y="2201333"/>
            <a:ext cx="3271661" cy="9485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مخطط انسيابي: رابط 36"/>
          <p:cNvSpPr/>
          <p:nvPr/>
        </p:nvSpPr>
        <p:spPr>
          <a:xfrm>
            <a:off x="7592607" y="2769909"/>
            <a:ext cx="123322" cy="9088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38" name="مربع نص 37"/>
          <p:cNvSpPr txBox="1"/>
          <p:nvPr/>
        </p:nvSpPr>
        <p:spPr>
          <a:xfrm>
            <a:off x="9124950" y="4393696"/>
            <a:ext cx="224303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 smtClean="0"/>
              <a:t>860_480=380</a:t>
            </a:r>
            <a:endParaRPr lang="ar-IQ" sz="2400" dirty="0"/>
          </a:p>
        </p:txBody>
      </p:sp>
      <p:cxnSp>
        <p:nvCxnSpPr>
          <p:cNvPr id="43" name="رابط كسهم مستقيم 42"/>
          <p:cNvCxnSpPr/>
          <p:nvPr/>
        </p:nvCxnSpPr>
        <p:spPr>
          <a:xfrm>
            <a:off x="4390813" y="2324866"/>
            <a:ext cx="3263455" cy="1455926"/>
          </a:xfrm>
          <a:prstGeom prst="straightConnector1">
            <a:avLst/>
          </a:prstGeom>
          <a:ln w="53975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مربع نص 45"/>
          <p:cNvSpPr txBox="1"/>
          <p:nvPr/>
        </p:nvSpPr>
        <p:spPr>
          <a:xfrm>
            <a:off x="8991600" y="4820839"/>
            <a:ext cx="250973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 err="1" smtClean="0"/>
              <a:t>e.g</a:t>
            </a:r>
            <a:r>
              <a:rPr lang="en-US" sz="2400" dirty="0" smtClean="0"/>
              <a:t>  1mm=6m</a:t>
            </a:r>
            <a:endParaRPr lang="ar-IQ" sz="2400" dirty="0"/>
          </a:p>
        </p:txBody>
      </p:sp>
      <p:sp>
        <p:nvSpPr>
          <p:cNvPr id="47" name="مخطط انسيابي: رابط 46"/>
          <p:cNvSpPr/>
          <p:nvPr/>
        </p:nvSpPr>
        <p:spPr>
          <a:xfrm>
            <a:off x="5374527" y="2618482"/>
            <a:ext cx="158237" cy="11409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cxnSp>
        <p:nvCxnSpPr>
          <p:cNvPr id="49" name="رابط مستقيم 48"/>
          <p:cNvCxnSpPr/>
          <p:nvPr/>
        </p:nvCxnSpPr>
        <p:spPr>
          <a:xfrm>
            <a:off x="4875288" y="2664262"/>
            <a:ext cx="3056879" cy="134134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مربع نص 51"/>
          <p:cNvSpPr txBox="1"/>
          <p:nvPr/>
        </p:nvSpPr>
        <p:spPr>
          <a:xfrm>
            <a:off x="5447295" y="2433816"/>
            <a:ext cx="154581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 strike580</a:t>
            </a:r>
            <a:endParaRPr lang="ar-IQ" dirty="0"/>
          </a:p>
        </p:txBody>
      </p:sp>
      <p:sp>
        <p:nvSpPr>
          <p:cNvPr id="53" name="مربع نص 52"/>
          <p:cNvSpPr txBox="1"/>
          <p:nvPr/>
        </p:nvSpPr>
        <p:spPr>
          <a:xfrm>
            <a:off x="5566545" y="1926854"/>
            <a:ext cx="154581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 strike480</a:t>
            </a:r>
            <a:endParaRPr lang="ar-IQ" dirty="0"/>
          </a:p>
        </p:txBody>
      </p:sp>
      <p:cxnSp>
        <p:nvCxnSpPr>
          <p:cNvPr id="55" name="رابط مستقيم 54"/>
          <p:cNvCxnSpPr/>
          <p:nvPr/>
        </p:nvCxnSpPr>
        <p:spPr>
          <a:xfrm>
            <a:off x="6160623" y="3186172"/>
            <a:ext cx="2001167" cy="80412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مربع نص 55"/>
          <p:cNvSpPr txBox="1"/>
          <p:nvPr/>
        </p:nvSpPr>
        <p:spPr>
          <a:xfrm>
            <a:off x="6903321" y="2902815"/>
            <a:ext cx="62792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680</a:t>
            </a:r>
            <a:endParaRPr lang="ar-IQ" dirty="0"/>
          </a:p>
        </p:txBody>
      </p:sp>
      <p:cxnSp>
        <p:nvCxnSpPr>
          <p:cNvPr id="58" name="رابط مستقيم 57"/>
          <p:cNvCxnSpPr/>
          <p:nvPr/>
        </p:nvCxnSpPr>
        <p:spPr>
          <a:xfrm flipH="1" flipV="1">
            <a:off x="3133758" y="2123815"/>
            <a:ext cx="1406506" cy="76641"/>
          </a:xfrm>
          <a:prstGeom prst="line">
            <a:avLst/>
          </a:prstGeom>
          <a:ln w="476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رابط مستقيم 60"/>
          <p:cNvCxnSpPr/>
          <p:nvPr/>
        </p:nvCxnSpPr>
        <p:spPr>
          <a:xfrm flipH="1" flipV="1">
            <a:off x="3161376" y="2618483"/>
            <a:ext cx="1707218" cy="45779"/>
          </a:xfrm>
          <a:prstGeom prst="line">
            <a:avLst/>
          </a:prstGeom>
          <a:ln w="476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رابط كسهم مستقيم 66"/>
          <p:cNvCxnSpPr/>
          <p:nvPr/>
        </p:nvCxnSpPr>
        <p:spPr>
          <a:xfrm flipV="1">
            <a:off x="6903321" y="681993"/>
            <a:ext cx="177052" cy="2544386"/>
          </a:xfrm>
          <a:prstGeom prst="straightConnector1">
            <a:avLst/>
          </a:prstGeom>
          <a:ln w="952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رابط كسهم مستقيم 68"/>
          <p:cNvCxnSpPr/>
          <p:nvPr/>
        </p:nvCxnSpPr>
        <p:spPr>
          <a:xfrm flipV="1">
            <a:off x="3200400" y="1013358"/>
            <a:ext cx="137160" cy="1655122"/>
          </a:xfrm>
          <a:prstGeom prst="straightConnector1">
            <a:avLst/>
          </a:prstGeom>
          <a:ln w="952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شكل حر 71"/>
          <p:cNvSpPr/>
          <p:nvPr/>
        </p:nvSpPr>
        <p:spPr>
          <a:xfrm>
            <a:off x="3210128" y="1828800"/>
            <a:ext cx="856034" cy="856697"/>
          </a:xfrm>
          <a:custGeom>
            <a:avLst/>
            <a:gdLst>
              <a:gd name="connsiteX0" fmla="*/ 0 w 856034"/>
              <a:gd name="connsiteY0" fmla="*/ 0 h 856697"/>
              <a:gd name="connsiteX1" fmla="*/ 583659 w 856034"/>
              <a:gd name="connsiteY1" fmla="*/ 194553 h 856697"/>
              <a:gd name="connsiteX2" fmla="*/ 719846 w 856034"/>
              <a:gd name="connsiteY2" fmla="*/ 350196 h 856697"/>
              <a:gd name="connsiteX3" fmla="*/ 797668 w 856034"/>
              <a:gd name="connsiteY3" fmla="*/ 525294 h 856697"/>
              <a:gd name="connsiteX4" fmla="*/ 836578 w 856034"/>
              <a:gd name="connsiteY4" fmla="*/ 739302 h 856697"/>
              <a:gd name="connsiteX5" fmla="*/ 836578 w 856034"/>
              <a:gd name="connsiteY5" fmla="*/ 856034 h 856697"/>
              <a:gd name="connsiteX6" fmla="*/ 856034 w 856034"/>
              <a:gd name="connsiteY6" fmla="*/ 778213 h 8566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56034" h="856697">
                <a:moveTo>
                  <a:pt x="0" y="0"/>
                </a:moveTo>
                <a:cubicBezTo>
                  <a:pt x="231842" y="68093"/>
                  <a:pt x="463685" y="136187"/>
                  <a:pt x="583659" y="194553"/>
                </a:cubicBezTo>
                <a:cubicBezTo>
                  <a:pt x="703633" y="252919"/>
                  <a:pt x="684178" y="295073"/>
                  <a:pt x="719846" y="350196"/>
                </a:cubicBezTo>
                <a:cubicBezTo>
                  <a:pt x="755514" y="405320"/>
                  <a:pt x="778213" y="460443"/>
                  <a:pt x="797668" y="525294"/>
                </a:cubicBezTo>
                <a:cubicBezTo>
                  <a:pt x="817123" y="590145"/>
                  <a:pt x="830093" y="684179"/>
                  <a:pt x="836578" y="739302"/>
                </a:cubicBezTo>
                <a:cubicBezTo>
                  <a:pt x="843063" y="794425"/>
                  <a:pt x="833335" y="849549"/>
                  <a:pt x="836578" y="856034"/>
                </a:cubicBezTo>
                <a:cubicBezTo>
                  <a:pt x="839821" y="862519"/>
                  <a:pt x="847927" y="820366"/>
                  <a:pt x="856034" y="778213"/>
                </a:cubicBezTo>
              </a:path>
            </a:pathLst>
          </a:custGeom>
          <a:noFill/>
          <a:ln w="730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73" name="مربع نص 72"/>
          <p:cNvSpPr txBox="1"/>
          <p:nvPr/>
        </p:nvSpPr>
        <p:spPr>
          <a:xfrm>
            <a:off x="4885169" y="891189"/>
            <a:ext cx="26700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Dip direction</a:t>
            </a:r>
            <a:endParaRPr lang="ar-IQ" dirty="0"/>
          </a:p>
        </p:txBody>
      </p:sp>
      <p:cxnSp>
        <p:nvCxnSpPr>
          <p:cNvPr id="75" name="رابط كسهم مستقيم 74"/>
          <p:cNvCxnSpPr/>
          <p:nvPr/>
        </p:nvCxnSpPr>
        <p:spPr>
          <a:xfrm>
            <a:off x="3286965" y="2146220"/>
            <a:ext cx="2048387" cy="89242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مربع نص 75"/>
          <p:cNvSpPr txBox="1"/>
          <p:nvPr/>
        </p:nvSpPr>
        <p:spPr>
          <a:xfrm>
            <a:off x="2751611" y="1632815"/>
            <a:ext cx="241759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Strike direction</a:t>
            </a:r>
            <a:endParaRPr lang="ar-IQ" dirty="0"/>
          </a:p>
        </p:txBody>
      </p:sp>
      <p:cxnSp>
        <p:nvCxnSpPr>
          <p:cNvPr id="4" name="رابط مستقيم 3"/>
          <p:cNvCxnSpPr>
            <a:endCxn id="53" idx="1"/>
          </p:cNvCxnSpPr>
          <p:nvPr/>
        </p:nvCxnSpPr>
        <p:spPr>
          <a:xfrm flipV="1">
            <a:off x="5522188" y="2111520"/>
            <a:ext cx="44357" cy="607732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رابط مستقيم 18"/>
          <p:cNvCxnSpPr/>
          <p:nvPr/>
        </p:nvCxnSpPr>
        <p:spPr>
          <a:xfrm flipV="1">
            <a:off x="5514734" y="2219745"/>
            <a:ext cx="466153" cy="5454"/>
          </a:xfrm>
          <a:prstGeom prst="line">
            <a:avLst/>
          </a:prstGeom>
          <a:ln w="825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رابط مستقيم 34"/>
          <p:cNvCxnSpPr/>
          <p:nvPr/>
        </p:nvCxnSpPr>
        <p:spPr>
          <a:xfrm flipH="1">
            <a:off x="5532764" y="2248667"/>
            <a:ext cx="448123" cy="46209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رابط كسهم مستقيم 41"/>
          <p:cNvCxnSpPr/>
          <p:nvPr/>
        </p:nvCxnSpPr>
        <p:spPr>
          <a:xfrm flipV="1">
            <a:off x="4311158" y="2544758"/>
            <a:ext cx="1275734" cy="123603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مربع نص 47"/>
          <p:cNvSpPr txBox="1"/>
          <p:nvPr/>
        </p:nvSpPr>
        <p:spPr>
          <a:xfrm>
            <a:off x="2757535" y="3771873"/>
            <a:ext cx="240574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Dip angle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27812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9" grpId="0" animBg="1"/>
      <p:bldP spid="40" grpId="0" animBg="1"/>
      <p:bldP spid="41" grpId="0" animBg="1"/>
      <p:bldP spid="22" grpId="0"/>
      <p:bldP spid="23" grpId="0"/>
      <p:bldP spid="24" grpId="0"/>
      <p:bldP spid="25" grpId="0"/>
      <p:bldP spid="30" grpId="0"/>
      <p:bldP spid="26" grpId="0"/>
      <p:bldP spid="32" grpId="0"/>
      <p:bldP spid="33" grpId="0"/>
      <p:bldP spid="34" grpId="0" animBg="1"/>
      <p:bldP spid="37" grpId="0" animBg="1"/>
      <p:bldP spid="38" grpId="0"/>
      <p:bldP spid="46" grpId="0"/>
      <p:bldP spid="47" grpId="0" animBg="1"/>
      <p:bldP spid="52" grpId="0"/>
      <p:bldP spid="53" grpId="0"/>
      <p:bldP spid="56" grpId="0"/>
      <p:bldP spid="72" grpId="0" animBg="1"/>
      <p:bldP spid="73" grpId="0"/>
      <p:bldP spid="76" grpId="0"/>
      <p:bldP spid="4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201333" y="903111"/>
            <a:ext cx="8850489" cy="30469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3200" dirty="0" smtClean="0"/>
              <a:t>طبقة من الفحم وجدت في ثلاث ابار هي </a:t>
            </a:r>
            <a:r>
              <a:rPr lang="en-US" sz="3200" dirty="0"/>
              <a:t>C ,B,A</a:t>
            </a:r>
            <a:r>
              <a:rPr lang="en-US" sz="3200" dirty="0" smtClean="0"/>
              <a:t>   </a:t>
            </a:r>
            <a:r>
              <a:rPr lang="ar-IQ" sz="3200" dirty="0" smtClean="0"/>
              <a:t> في منطقة خالي من الفوالق على عمق </a:t>
            </a:r>
            <a:r>
              <a:rPr lang="ar-SA" sz="3200" dirty="0" smtClean="0"/>
              <a:t> </a:t>
            </a:r>
            <a:r>
              <a:rPr lang="en-US" sz="3200" dirty="0" smtClean="0"/>
              <a:t>300 </a:t>
            </a:r>
            <a:r>
              <a:rPr lang="ar-IQ" sz="3200" dirty="0" smtClean="0"/>
              <a:t> و</a:t>
            </a:r>
            <a:r>
              <a:rPr lang="en-US" sz="3200" dirty="0" smtClean="0"/>
              <a:t>600 </a:t>
            </a:r>
            <a:r>
              <a:rPr lang="ar-IQ" sz="3200" dirty="0" smtClean="0"/>
              <a:t> و</a:t>
            </a:r>
            <a:r>
              <a:rPr lang="en-US" sz="3200" dirty="0" smtClean="0"/>
              <a:t>400</a:t>
            </a:r>
            <a:r>
              <a:rPr lang="ar-IQ" sz="3200" dirty="0" smtClean="0"/>
              <a:t> متر بالتتالي .</a:t>
            </a:r>
          </a:p>
          <a:p>
            <a:r>
              <a:rPr lang="ar-IQ" sz="3200" dirty="0" smtClean="0"/>
              <a:t>النقاط </a:t>
            </a:r>
            <a:r>
              <a:rPr lang="en-US" sz="3200" dirty="0"/>
              <a:t>C ,B,A </a:t>
            </a:r>
            <a:r>
              <a:rPr lang="ar-IQ" sz="3200" dirty="0" smtClean="0"/>
              <a:t> تقع على ارتفاع </a:t>
            </a:r>
            <a:r>
              <a:rPr lang="en-US" sz="3200" dirty="0" smtClean="0"/>
              <a:t>500</a:t>
            </a:r>
            <a:r>
              <a:rPr lang="ar-IQ" sz="3200" dirty="0" smtClean="0"/>
              <a:t> و</a:t>
            </a:r>
            <a:r>
              <a:rPr lang="en-US" sz="3200" dirty="0" smtClean="0"/>
              <a:t>700</a:t>
            </a:r>
            <a:r>
              <a:rPr lang="ar-IQ" sz="3200" dirty="0" smtClean="0"/>
              <a:t> و</a:t>
            </a:r>
            <a:r>
              <a:rPr lang="en-US" sz="3200" dirty="0" smtClean="0"/>
              <a:t>600</a:t>
            </a:r>
            <a:r>
              <a:rPr lang="ar-IQ" sz="3200" dirty="0" smtClean="0"/>
              <a:t> بالتتالي فوق مستوى سطح البحر, ومكونةً مثلث متساوي الاضلاع ,كل ضلع بطول </a:t>
            </a:r>
            <a:r>
              <a:rPr lang="en-US" sz="3200" dirty="0" smtClean="0"/>
              <a:t>1000</a:t>
            </a:r>
            <a:r>
              <a:rPr lang="ar-SA" sz="3200" dirty="0" smtClean="0"/>
              <a:t> متر. </a:t>
            </a:r>
            <a:r>
              <a:rPr lang="en-US" sz="3200" dirty="0" smtClean="0"/>
              <a:t>B</a:t>
            </a:r>
            <a:r>
              <a:rPr lang="ar-IQ" sz="3200" dirty="0" smtClean="0"/>
              <a:t> تقع جنوب </a:t>
            </a:r>
            <a:r>
              <a:rPr lang="en-US" sz="3200" dirty="0" smtClean="0"/>
              <a:t>A</a:t>
            </a:r>
            <a:r>
              <a:rPr lang="ar-IQ" sz="3200" dirty="0" smtClean="0"/>
              <a:t> -  و</a:t>
            </a:r>
            <a:r>
              <a:rPr lang="en-US" sz="3200" dirty="0" smtClean="0"/>
              <a:t>C</a:t>
            </a:r>
            <a:r>
              <a:rPr lang="ar-IQ" sz="3200" dirty="0" smtClean="0"/>
              <a:t> تقع على الشرق من </a:t>
            </a:r>
            <a:r>
              <a:rPr lang="en-US" sz="3200" dirty="0" smtClean="0"/>
              <a:t>A</a:t>
            </a:r>
            <a:r>
              <a:rPr lang="ar-IQ" sz="3200" dirty="0" smtClean="0"/>
              <a:t> و</a:t>
            </a:r>
            <a:r>
              <a:rPr lang="en-US" sz="3200" dirty="0" smtClean="0"/>
              <a:t>B</a:t>
            </a:r>
            <a:r>
              <a:rPr lang="ar-IQ" sz="3200" dirty="0" smtClean="0"/>
              <a:t> . اوجد اتجاه وكمية ميل طبقة الفحم.</a:t>
            </a:r>
          </a:p>
        </p:txBody>
      </p:sp>
    </p:spTree>
    <p:extLst>
      <p:ext uri="{BB962C8B-B14F-4D97-AF65-F5344CB8AC3E}">
        <p14:creationId xmlns:p14="http://schemas.microsoft.com/office/powerpoint/2010/main" val="4053412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642026" y="769434"/>
            <a:ext cx="10319623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2800" dirty="0" smtClean="0"/>
              <a:t>الحل: أولا نجد ارتفاع طبقة الفحم عن مستوى سطح البحر  من خلال   طرح عمق الطبقة من ارتفاع  نقطة الحفر</a:t>
            </a:r>
            <a:r>
              <a:rPr lang="ar-IQ" dirty="0" smtClean="0"/>
              <a:t>. </a:t>
            </a:r>
            <a:endParaRPr lang="ar-IQ" dirty="0"/>
          </a:p>
        </p:txBody>
      </p:sp>
      <p:sp>
        <p:nvSpPr>
          <p:cNvPr id="3" name="مربع نص 2"/>
          <p:cNvSpPr txBox="1"/>
          <p:nvPr/>
        </p:nvSpPr>
        <p:spPr>
          <a:xfrm>
            <a:off x="992221" y="1739590"/>
            <a:ext cx="962373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3200" dirty="0" smtClean="0"/>
              <a:t>ارتفاع الطبقة عند النقطة </a:t>
            </a:r>
            <a:r>
              <a:rPr lang="en-US" sz="3200" dirty="0" smtClean="0"/>
              <a:t>A</a:t>
            </a:r>
            <a:r>
              <a:rPr lang="ar-IQ" sz="3200" dirty="0" smtClean="0"/>
              <a:t> =              </a:t>
            </a:r>
            <a:r>
              <a:rPr lang="en-US" sz="3200" dirty="0" smtClean="0"/>
              <a:t>500  </a:t>
            </a:r>
            <a:r>
              <a:rPr lang="ar-IQ" sz="3200" dirty="0" smtClean="0"/>
              <a:t>_</a:t>
            </a:r>
            <a:r>
              <a:rPr lang="en-US" sz="3200" dirty="0" smtClean="0"/>
              <a:t>300</a:t>
            </a:r>
            <a:r>
              <a:rPr lang="ar-IQ" sz="3200" dirty="0" smtClean="0"/>
              <a:t> =</a:t>
            </a:r>
            <a:r>
              <a:rPr lang="en-US" sz="3200" dirty="0" smtClean="0"/>
              <a:t>200</a:t>
            </a:r>
            <a:r>
              <a:rPr lang="ar-IQ" sz="3200" dirty="0" smtClean="0"/>
              <a:t> متر </a:t>
            </a:r>
            <a:endParaRPr lang="ar-IQ" sz="3200" dirty="0"/>
          </a:p>
        </p:txBody>
      </p:sp>
      <p:sp>
        <p:nvSpPr>
          <p:cNvPr id="4" name="مربع نص 3"/>
          <p:cNvSpPr txBox="1"/>
          <p:nvPr/>
        </p:nvSpPr>
        <p:spPr>
          <a:xfrm>
            <a:off x="1841495" y="2609690"/>
            <a:ext cx="894730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3200" dirty="0" smtClean="0"/>
              <a:t>ارتفاع الطبقة عند النقطة </a:t>
            </a:r>
            <a:r>
              <a:rPr lang="en-US" sz="3200" dirty="0" smtClean="0"/>
              <a:t>B</a:t>
            </a:r>
            <a:r>
              <a:rPr lang="ar-IQ" sz="3200" dirty="0" smtClean="0"/>
              <a:t>= </a:t>
            </a:r>
            <a:r>
              <a:rPr lang="en-US" sz="3200" dirty="0" smtClean="0"/>
              <a:t>700                   </a:t>
            </a:r>
            <a:r>
              <a:rPr lang="ar-IQ" sz="3200" dirty="0" smtClean="0"/>
              <a:t>_</a:t>
            </a:r>
            <a:r>
              <a:rPr lang="en-US" sz="3200" dirty="0" smtClean="0"/>
              <a:t>600</a:t>
            </a:r>
            <a:r>
              <a:rPr lang="ar-IQ" sz="3200" dirty="0" smtClean="0"/>
              <a:t> =</a:t>
            </a:r>
            <a:r>
              <a:rPr lang="en-US" sz="3200" dirty="0" smtClean="0"/>
              <a:t>100</a:t>
            </a:r>
            <a:r>
              <a:rPr lang="ar-IQ" sz="3200" dirty="0" smtClean="0"/>
              <a:t> </a:t>
            </a:r>
            <a:r>
              <a:rPr lang="ar-IQ" sz="3200" dirty="0"/>
              <a:t>متر</a:t>
            </a:r>
            <a:r>
              <a:rPr lang="ar-IQ" sz="3200" dirty="0" smtClean="0"/>
              <a:t> </a:t>
            </a:r>
            <a:endParaRPr lang="ar-IQ" sz="3200" dirty="0"/>
          </a:p>
        </p:txBody>
      </p:sp>
      <p:sp>
        <p:nvSpPr>
          <p:cNvPr id="5" name="مربع نص 4"/>
          <p:cNvSpPr txBox="1"/>
          <p:nvPr/>
        </p:nvSpPr>
        <p:spPr>
          <a:xfrm>
            <a:off x="1668651" y="3641071"/>
            <a:ext cx="929299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3200" dirty="0"/>
              <a:t>ارتفاع الطبقة عند النقطة </a:t>
            </a:r>
            <a:r>
              <a:rPr lang="en-US" sz="3200" dirty="0" smtClean="0"/>
              <a:t>C</a:t>
            </a:r>
            <a:r>
              <a:rPr lang="ar-IQ" sz="3200" dirty="0" smtClean="0"/>
              <a:t>= </a:t>
            </a:r>
            <a:r>
              <a:rPr lang="en-US" sz="3200" dirty="0" smtClean="0"/>
              <a:t>600                   </a:t>
            </a:r>
            <a:r>
              <a:rPr lang="ar-IQ" sz="3200" dirty="0" smtClean="0"/>
              <a:t>_</a:t>
            </a:r>
            <a:r>
              <a:rPr lang="en-US" sz="3200" dirty="0" smtClean="0"/>
              <a:t>400</a:t>
            </a:r>
            <a:r>
              <a:rPr lang="ar-IQ" sz="3200" dirty="0" smtClean="0"/>
              <a:t> =</a:t>
            </a:r>
            <a:r>
              <a:rPr lang="en-US" sz="3200" dirty="0" smtClean="0"/>
              <a:t>200</a:t>
            </a:r>
            <a:r>
              <a:rPr lang="ar-IQ" sz="3200" dirty="0" smtClean="0"/>
              <a:t> </a:t>
            </a:r>
            <a:r>
              <a:rPr lang="ar-IQ" sz="3200" dirty="0"/>
              <a:t>متر </a:t>
            </a:r>
          </a:p>
        </p:txBody>
      </p:sp>
      <p:sp>
        <p:nvSpPr>
          <p:cNvPr id="6" name="مربع نص 5"/>
          <p:cNvSpPr txBox="1"/>
          <p:nvPr/>
        </p:nvSpPr>
        <p:spPr>
          <a:xfrm>
            <a:off x="2451371" y="4534283"/>
            <a:ext cx="816459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3600" dirty="0" smtClean="0"/>
              <a:t>نختار مقياس رسم مناسب</a:t>
            </a:r>
            <a:r>
              <a:rPr lang="ar-SA" sz="3600" dirty="0" smtClean="0"/>
              <a:t> وليكن               </a:t>
            </a:r>
            <a:r>
              <a:rPr lang="en-US" sz="3600" dirty="0" smtClean="0"/>
              <a:t>1Cm=200m         </a:t>
            </a:r>
            <a:endParaRPr lang="ar-IQ" sz="3600" dirty="0"/>
          </a:p>
        </p:txBody>
      </p:sp>
    </p:spTree>
    <p:extLst>
      <p:ext uri="{BB962C8B-B14F-4D97-AF65-F5344CB8AC3E}">
        <p14:creationId xmlns:p14="http://schemas.microsoft.com/office/powerpoint/2010/main" val="1265201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5486400" y="1371600"/>
            <a:ext cx="21187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dirty="0"/>
              <a:t>A</a:t>
            </a:r>
            <a:endParaRPr lang="ar-IQ" sz="2800" dirty="0"/>
          </a:p>
        </p:txBody>
      </p:sp>
      <p:sp>
        <p:nvSpPr>
          <p:cNvPr id="3" name="مربع نص 2"/>
          <p:cNvSpPr txBox="1"/>
          <p:nvPr/>
        </p:nvSpPr>
        <p:spPr>
          <a:xfrm>
            <a:off x="5068229" y="4622852"/>
            <a:ext cx="21187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dirty="0" smtClean="0"/>
              <a:t>B</a:t>
            </a:r>
            <a:endParaRPr lang="ar-IQ" sz="2800" dirty="0"/>
          </a:p>
        </p:txBody>
      </p:sp>
      <p:sp>
        <p:nvSpPr>
          <p:cNvPr id="4" name="مربع نص 3"/>
          <p:cNvSpPr txBox="1"/>
          <p:nvPr/>
        </p:nvSpPr>
        <p:spPr>
          <a:xfrm>
            <a:off x="8926378" y="3221780"/>
            <a:ext cx="21187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dirty="0" smtClean="0"/>
              <a:t>C</a:t>
            </a:r>
            <a:endParaRPr lang="ar-IQ" sz="2800" dirty="0"/>
          </a:p>
        </p:txBody>
      </p:sp>
      <p:cxnSp>
        <p:nvCxnSpPr>
          <p:cNvPr id="6" name="رابط مستقيم 5"/>
          <p:cNvCxnSpPr>
            <a:stCxn id="7" idx="3"/>
            <a:endCxn id="9" idx="6"/>
          </p:cNvCxnSpPr>
          <p:nvPr/>
        </p:nvCxnSpPr>
        <p:spPr>
          <a:xfrm>
            <a:off x="5786130" y="1759979"/>
            <a:ext cx="23655" cy="28628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مخطط انسيابي: رابط 6"/>
          <p:cNvSpPr/>
          <p:nvPr/>
        </p:nvSpPr>
        <p:spPr>
          <a:xfrm>
            <a:off x="5776332" y="1683834"/>
            <a:ext cx="66908" cy="8921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8" name="مخطط انسيابي: رابط 7"/>
          <p:cNvSpPr/>
          <p:nvPr/>
        </p:nvSpPr>
        <p:spPr>
          <a:xfrm>
            <a:off x="8491652" y="3079079"/>
            <a:ext cx="66908" cy="8921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9" name="مخطط انسيابي: رابط 8"/>
          <p:cNvSpPr/>
          <p:nvPr/>
        </p:nvSpPr>
        <p:spPr>
          <a:xfrm>
            <a:off x="5742877" y="4578247"/>
            <a:ext cx="66908" cy="8921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cxnSp>
        <p:nvCxnSpPr>
          <p:cNvPr id="13" name="رابط مستقيم 12"/>
          <p:cNvCxnSpPr>
            <a:endCxn id="8" idx="2"/>
          </p:cNvCxnSpPr>
          <p:nvPr/>
        </p:nvCxnSpPr>
        <p:spPr>
          <a:xfrm>
            <a:off x="5897642" y="1773044"/>
            <a:ext cx="2594010" cy="13506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رابط مستقيم 19"/>
          <p:cNvCxnSpPr>
            <a:stCxn id="9" idx="7"/>
            <a:endCxn id="8" idx="3"/>
          </p:cNvCxnSpPr>
          <p:nvPr/>
        </p:nvCxnSpPr>
        <p:spPr>
          <a:xfrm flipV="1">
            <a:off x="5799987" y="3155224"/>
            <a:ext cx="2701463" cy="1436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سهم للأسفل 34"/>
          <p:cNvSpPr/>
          <p:nvPr/>
        </p:nvSpPr>
        <p:spPr>
          <a:xfrm rot="10800000">
            <a:off x="3257172" y="1543773"/>
            <a:ext cx="338043" cy="20154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36" name="مربع نص 35"/>
          <p:cNvSpPr txBox="1"/>
          <p:nvPr/>
        </p:nvSpPr>
        <p:spPr>
          <a:xfrm>
            <a:off x="2612555" y="1154317"/>
            <a:ext cx="98266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N</a:t>
            </a:r>
            <a:endParaRPr lang="ar-IQ" dirty="0"/>
          </a:p>
        </p:txBody>
      </p:sp>
      <p:cxnSp>
        <p:nvCxnSpPr>
          <p:cNvPr id="48" name="رابط كسهم مستقيم 47"/>
          <p:cNvCxnSpPr/>
          <p:nvPr/>
        </p:nvCxnSpPr>
        <p:spPr>
          <a:xfrm flipV="1">
            <a:off x="5797957" y="3101857"/>
            <a:ext cx="3751813" cy="117956"/>
          </a:xfrm>
          <a:prstGeom prst="straightConnector1">
            <a:avLst/>
          </a:prstGeom>
          <a:ln w="730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4976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7" grpId="0" animBg="1"/>
      <p:bldP spid="8" grpId="0" animBg="1"/>
      <p:bldP spid="9" grpId="0" animBg="1"/>
      <p:bldP spid="35" grpId="0" animBg="1"/>
      <p:bldP spid="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5486400" y="1371600"/>
            <a:ext cx="21187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dirty="0"/>
              <a:t>A</a:t>
            </a:r>
            <a:endParaRPr lang="ar-IQ" sz="2800" dirty="0"/>
          </a:p>
        </p:txBody>
      </p:sp>
      <p:sp>
        <p:nvSpPr>
          <p:cNvPr id="3" name="مربع نص 2"/>
          <p:cNvSpPr txBox="1"/>
          <p:nvPr/>
        </p:nvSpPr>
        <p:spPr>
          <a:xfrm>
            <a:off x="5068229" y="4622852"/>
            <a:ext cx="21187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dirty="0" smtClean="0"/>
              <a:t>B</a:t>
            </a:r>
            <a:endParaRPr lang="ar-IQ" sz="2800" dirty="0"/>
          </a:p>
        </p:txBody>
      </p:sp>
      <p:sp>
        <p:nvSpPr>
          <p:cNvPr id="4" name="مربع نص 3"/>
          <p:cNvSpPr txBox="1"/>
          <p:nvPr/>
        </p:nvSpPr>
        <p:spPr>
          <a:xfrm>
            <a:off x="8848491" y="3005925"/>
            <a:ext cx="21187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dirty="0" smtClean="0"/>
              <a:t>C</a:t>
            </a:r>
            <a:endParaRPr lang="ar-IQ" sz="2800" dirty="0"/>
          </a:p>
        </p:txBody>
      </p:sp>
      <p:cxnSp>
        <p:nvCxnSpPr>
          <p:cNvPr id="6" name="رابط مستقيم 5"/>
          <p:cNvCxnSpPr>
            <a:stCxn id="7" idx="3"/>
            <a:endCxn id="9" idx="6"/>
          </p:cNvCxnSpPr>
          <p:nvPr/>
        </p:nvCxnSpPr>
        <p:spPr>
          <a:xfrm>
            <a:off x="5786130" y="1759979"/>
            <a:ext cx="23655" cy="28628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مخطط انسيابي: رابط 6"/>
          <p:cNvSpPr/>
          <p:nvPr/>
        </p:nvSpPr>
        <p:spPr>
          <a:xfrm>
            <a:off x="5776332" y="1683834"/>
            <a:ext cx="66908" cy="8921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8" name="مخطط انسيابي: رابط 7"/>
          <p:cNvSpPr/>
          <p:nvPr/>
        </p:nvSpPr>
        <p:spPr>
          <a:xfrm>
            <a:off x="8491652" y="3079079"/>
            <a:ext cx="66908" cy="8921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9" name="مخطط انسيابي: رابط 8"/>
          <p:cNvSpPr/>
          <p:nvPr/>
        </p:nvSpPr>
        <p:spPr>
          <a:xfrm>
            <a:off x="5742877" y="4578247"/>
            <a:ext cx="66908" cy="8921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cxnSp>
        <p:nvCxnSpPr>
          <p:cNvPr id="13" name="رابط مستقيم 12"/>
          <p:cNvCxnSpPr>
            <a:endCxn id="8" idx="2"/>
          </p:cNvCxnSpPr>
          <p:nvPr/>
        </p:nvCxnSpPr>
        <p:spPr>
          <a:xfrm>
            <a:off x="5897642" y="1773044"/>
            <a:ext cx="2594010" cy="13506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رابط مستقيم 19"/>
          <p:cNvCxnSpPr>
            <a:stCxn id="9" idx="7"/>
            <a:endCxn id="8" idx="5"/>
          </p:cNvCxnSpPr>
          <p:nvPr/>
        </p:nvCxnSpPr>
        <p:spPr>
          <a:xfrm flipV="1">
            <a:off x="5799987" y="3155224"/>
            <a:ext cx="2748775" cy="1436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مربع نص 24"/>
          <p:cNvSpPr txBox="1"/>
          <p:nvPr/>
        </p:nvSpPr>
        <p:spPr>
          <a:xfrm>
            <a:off x="5174165" y="1155394"/>
            <a:ext cx="98266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200</a:t>
            </a:r>
            <a:endParaRPr lang="ar-IQ" dirty="0"/>
          </a:p>
        </p:txBody>
      </p:sp>
      <p:sp>
        <p:nvSpPr>
          <p:cNvPr id="26" name="مربع نص 25"/>
          <p:cNvSpPr txBox="1"/>
          <p:nvPr/>
        </p:nvSpPr>
        <p:spPr>
          <a:xfrm>
            <a:off x="8088179" y="2652364"/>
            <a:ext cx="98266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200</a:t>
            </a:r>
            <a:endParaRPr lang="ar-IQ" dirty="0"/>
          </a:p>
        </p:txBody>
      </p:sp>
      <p:sp>
        <p:nvSpPr>
          <p:cNvPr id="27" name="مربع نص 26"/>
          <p:cNvSpPr txBox="1"/>
          <p:nvPr/>
        </p:nvSpPr>
        <p:spPr>
          <a:xfrm>
            <a:off x="5306627" y="4686504"/>
            <a:ext cx="98266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100</a:t>
            </a:r>
            <a:endParaRPr lang="ar-IQ" dirty="0"/>
          </a:p>
        </p:txBody>
      </p:sp>
      <p:sp>
        <p:nvSpPr>
          <p:cNvPr id="29" name="مخطط انسيابي: رابط 28"/>
          <p:cNvSpPr/>
          <p:nvPr/>
        </p:nvSpPr>
        <p:spPr>
          <a:xfrm>
            <a:off x="7078911" y="2419529"/>
            <a:ext cx="66908" cy="8921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cxnSp>
        <p:nvCxnSpPr>
          <p:cNvPr id="32" name="رابط مستقيم 31"/>
          <p:cNvCxnSpPr/>
          <p:nvPr/>
        </p:nvCxnSpPr>
        <p:spPr>
          <a:xfrm>
            <a:off x="4445872" y="3931762"/>
            <a:ext cx="2594010" cy="13506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سهم للأسفل 34"/>
          <p:cNvSpPr/>
          <p:nvPr/>
        </p:nvSpPr>
        <p:spPr>
          <a:xfrm rot="10800000">
            <a:off x="3257172" y="1543773"/>
            <a:ext cx="338043" cy="20154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36" name="مربع نص 35"/>
          <p:cNvSpPr txBox="1"/>
          <p:nvPr/>
        </p:nvSpPr>
        <p:spPr>
          <a:xfrm>
            <a:off x="2612555" y="1154317"/>
            <a:ext cx="98266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N</a:t>
            </a:r>
            <a:endParaRPr lang="ar-IQ" dirty="0"/>
          </a:p>
        </p:txBody>
      </p:sp>
      <p:sp>
        <p:nvSpPr>
          <p:cNvPr id="37" name="مربع نص 36"/>
          <p:cNvSpPr txBox="1"/>
          <p:nvPr/>
        </p:nvSpPr>
        <p:spPr>
          <a:xfrm>
            <a:off x="7299960" y="624468"/>
            <a:ext cx="424155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2800" dirty="0" smtClean="0"/>
              <a:t>نستخرج اتجاه الميل الحقيقي</a:t>
            </a:r>
            <a:endParaRPr lang="ar-IQ" sz="2800" dirty="0"/>
          </a:p>
        </p:txBody>
      </p:sp>
      <p:sp>
        <p:nvSpPr>
          <p:cNvPr id="38" name="مربع نص 37"/>
          <p:cNvSpPr txBox="1"/>
          <p:nvPr/>
        </p:nvSpPr>
        <p:spPr>
          <a:xfrm>
            <a:off x="8000700" y="1271239"/>
            <a:ext cx="358541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2800" dirty="0" smtClean="0"/>
              <a:t>نستخرج نسبة الميل الحقيقي</a:t>
            </a:r>
            <a:endParaRPr lang="ar-IQ" sz="2800" dirty="0"/>
          </a:p>
        </p:txBody>
      </p:sp>
      <p:sp>
        <p:nvSpPr>
          <p:cNvPr id="39" name="مربع نص 38"/>
          <p:cNvSpPr txBox="1"/>
          <p:nvPr/>
        </p:nvSpPr>
        <p:spPr>
          <a:xfrm>
            <a:off x="6949573" y="4602464"/>
            <a:ext cx="5242427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3200" dirty="0" smtClean="0"/>
              <a:t>نستخرج مقدار زاوية الميل من خلال</a:t>
            </a:r>
            <a:endParaRPr lang="ar-IQ" sz="3200" dirty="0"/>
          </a:p>
        </p:txBody>
      </p:sp>
      <p:cxnSp>
        <p:nvCxnSpPr>
          <p:cNvPr id="41" name="رابط مستقيم 40"/>
          <p:cNvCxnSpPr/>
          <p:nvPr/>
        </p:nvCxnSpPr>
        <p:spPr>
          <a:xfrm flipV="1">
            <a:off x="7850459" y="5642517"/>
            <a:ext cx="3324046" cy="44606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رابط مستقيم 43"/>
          <p:cNvCxnSpPr/>
          <p:nvPr/>
        </p:nvCxnSpPr>
        <p:spPr>
          <a:xfrm>
            <a:off x="11174505" y="5642517"/>
            <a:ext cx="1" cy="342027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رابط مستقيم 45"/>
          <p:cNvCxnSpPr/>
          <p:nvPr/>
        </p:nvCxnSpPr>
        <p:spPr>
          <a:xfrm flipH="1" flipV="1">
            <a:off x="7850462" y="5687123"/>
            <a:ext cx="3324043" cy="289171"/>
          </a:xfrm>
          <a:prstGeom prst="line">
            <a:avLst/>
          </a:prstGeom>
          <a:ln w="476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رابط كسهم مستقيم 47"/>
          <p:cNvCxnSpPr>
            <a:endCxn id="9" idx="0"/>
          </p:cNvCxnSpPr>
          <p:nvPr/>
        </p:nvCxnSpPr>
        <p:spPr>
          <a:xfrm flipH="1">
            <a:off x="5776331" y="2528759"/>
            <a:ext cx="1280279" cy="2049488"/>
          </a:xfrm>
          <a:prstGeom prst="straightConnector1">
            <a:avLst/>
          </a:prstGeom>
          <a:ln w="730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184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7" grpId="0" animBg="1"/>
      <p:bldP spid="8" grpId="0" animBg="1"/>
      <p:bldP spid="9" grpId="0" animBg="1"/>
      <p:bldP spid="25" grpId="0"/>
      <p:bldP spid="26" grpId="0"/>
      <p:bldP spid="27" grpId="0"/>
      <p:bldP spid="29" grpId="0" animBg="1"/>
      <p:bldP spid="35" grpId="0" animBg="1"/>
      <p:bldP spid="36" grpId="0"/>
      <p:bldP spid="37" grpId="0"/>
      <p:bldP spid="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159541" y="583660"/>
            <a:ext cx="9396920" cy="36009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3600" dirty="0" smtClean="0"/>
              <a:t>على سطح افقي خال من الفوالق. طبق من الفحم وجدت في ثلاث  ابار </a:t>
            </a:r>
            <a:r>
              <a:rPr lang="en-US" sz="3600" dirty="0" smtClean="0"/>
              <a:t>A</a:t>
            </a:r>
            <a:r>
              <a:rPr lang="ar-IQ" sz="3600" dirty="0" smtClean="0"/>
              <a:t> و</a:t>
            </a:r>
            <a:r>
              <a:rPr lang="en-US" sz="3600" dirty="0" smtClean="0"/>
              <a:t>B</a:t>
            </a:r>
            <a:r>
              <a:rPr lang="ar-IQ" sz="3600" dirty="0" smtClean="0"/>
              <a:t> و</a:t>
            </a:r>
            <a:r>
              <a:rPr lang="en-US" sz="4800" dirty="0" smtClean="0"/>
              <a:t>c</a:t>
            </a:r>
            <a:r>
              <a:rPr lang="ar-IQ" sz="3600" dirty="0" smtClean="0"/>
              <a:t>  على أعماق </a:t>
            </a:r>
            <a:r>
              <a:rPr lang="en-US" sz="3600" dirty="0" smtClean="0"/>
              <a:t>100</a:t>
            </a:r>
            <a:r>
              <a:rPr lang="ar-IQ" sz="3600" dirty="0" smtClean="0"/>
              <a:t> و</a:t>
            </a:r>
            <a:r>
              <a:rPr lang="ar-SA" sz="3600" dirty="0" smtClean="0"/>
              <a:t> </a:t>
            </a:r>
            <a:r>
              <a:rPr lang="en-US" sz="3600" dirty="0" smtClean="0"/>
              <a:t>300</a:t>
            </a:r>
            <a:r>
              <a:rPr lang="ar-IQ" sz="3600" dirty="0" smtClean="0"/>
              <a:t> و</a:t>
            </a:r>
            <a:r>
              <a:rPr lang="en-US" sz="3600" dirty="0" smtClean="0"/>
              <a:t>500</a:t>
            </a:r>
            <a:r>
              <a:rPr lang="ar-IQ" sz="3600" dirty="0" smtClean="0"/>
              <a:t> متر بالتتالي .</a:t>
            </a:r>
            <a:r>
              <a:rPr lang="en-US" sz="3600" dirty="0" smtClean="0"/>
              <a:t>B </a:t>
            </a:r>
            <a:r>
              <a:rPr lang="ar-IQ" sz="3600" dirty="0" smtClean="0"/>
              <a:t> تقع الى الغرب من </a:t>
            </a:r>
            <a:r>
              <a:rPr lang="en-US" sz="3600" dirty="0" smtClean="0"/>
              <a:t> C</a:t>
            </a:r>
            <a:endParaRPr lang="ar-IQ" sz="3600" dirty="0" smtClean="0"/>
          </a:p>
          <a:p>
            <a:r>
              <a:rPr lang="en-US" sz="3600" dirty="0" smtClean="0"/>
              <a:t>A               </a:t>
            </a:r>
            <a:r>
              <a:rPr lang="ar-IQ" sz="3600" dirty="0" smtClean="0"/>
              <a:t> الى شمال </a:t>
            </a:r>
            <a:r>
              <a:rPr lang="en-US" sz="3600" dirty="0" smtClean="0"/>
              <a:t>B</a:t>
            </a:r>
            <a:r>
              <a:rPr lang="ar-IQ" sz="3600" dirty="0" smtClean="0"/>
              <a:t> ,</a:t>
            </a:r>
            <a:r>
              <a:rPr lang="en-US" sz="3600" dirty="0" smtClean="0"/>
              <a:t>C</a:t>
            </a:r>
            <a:r>
              <a:rPr lang="ar-IQ" sz="3600" dirty="0" smtClean="0"/>
              <a:t> .</a:t>
            </a:r>
          </a:p>
          <a:p>
            <a:r>
              <a:rPr lang="ar-IQ" sz="3600" dirty="0" smtClean="0"/>
              <a:t>طول </a:t>
            </a:r>
            <a:r>
              <a:rPr lang="en-US" sz="3600" dirty="0" smtClean="0"/>
              <a:t>AB</a:t>
            </a:r>
            <a:r>
              <a:rPr lang="ar-IQ" sz="3600" dirty="0" smtClean="0"/>
              <a:t>=</a:t>
            </a:r>
            <a:r>
              <a:rPr lang="en-US" sz="3600" dirty="0" smtClean="0"/>
              <a:t>900 </a:t>
            </a:r>
            <a:r>
              <a:rPr lang="ar-IQ" sz="3600" dirty="0" smtClean="0"/>
              <a:t>متر  و</a:t>
            </a:r>
            <a:r>
              <a:rPr lang="en-US" sz="3600" dirty="0" smtClean="0"/>
              <a:t>BC</a:t>
            </a:r>
            <a:r>
              <a:rPr lang="ar-IQ" sz="3600" dirty="0" smtClean="0"/>
              <a:t>=</a:t>
            </a:r>
            <a:r>
              <a:rPr lang="en-US" sz="3600" dirty="0" smtClean="0"/>
              <a:t>1000</a:t>
            </a:r>
            <a:r>
              <a:rPr lang="ar-IQ" sz="3600" dirty="0" smtClean="0"/>
              <a:t> متر و</a:t>
            </a:r>
            <a:r>
              <a:rPr lang="en-US" sz="3600" dirty="0" smtClean="0"/>
              <a:t>AC</a:t>
            </a:r>
            <a:r>
              <a:rPr lang="ar-IQ" sz="3600" dirty="0" smtClean="0"/>
              <a:t>=</a:t>
            </a:r>
            <a:r>
              <a:rPr lang="en-US" sz="3600" dirty="0" smtClean="0"/>
              <a:t>1200</a:t>
            </a:r>
            <a:r>
              <a:rPr lang="ar-IQ" sz="3600" dirty="0" smtClean="0"/>
              <a:t> متر. اوجد مقدار واتجاه ميل طبقة الفحم</a:t>
            </a:r>
            <a:endParaRPr lang="ar-IQ" sz="3600" dirty="0"/>
          </a:p>
        </p:txBody>
      </p:sp>
      <p:sp>
        <p:nvSpPr>
          <p:cNvPr id="3" name="مربع نص 2"/>
          <p:cNvSpPr txBox="1"/>
          <p:nvPr/>
        </p:nvSpPr>
        <p:spPr>
          <a:xfrm>
            <a:off x="10408024" y="255494"/>
            <a:ext cx="1277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dirty="0" smtClean="0"/>
              <a:t>سؤال  3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439153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رابط 1"/>
          <p:cNvSpPr/>
          <p:nvPr/>
        </p:nvSpPr>
        <p:spPr>
          <a:xfrm>
            <a:off x="6266329" y="3845858"/>
            <a:ext cx="174812" cy="16136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3" name="مخطط انسيابي: رابط 2"/>
          <p:cNvSpPr/>
          <p:nvPr/>
        </p:nvSpPr>
        <p:spPr>
          <a:xfrm>
            <a:off x="3321423" y="3765175"/>
            <a:ext cx="174812" cy="16136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4" name="مربع نص 3"/>
          <p:cNvSpPr txBox="1"/>
          <p:nvPr/>
        </p:nvSpPr>
        <p:spPr>
          <a:xfrm>
            <a:off x="6831107" y="3442009"/>
            <a:ext cx="295835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IQ" dirty="0"/>
          </a:p>
          <a:p>
            <a:r>
              <a:rPr lang="en-US" sz="3200" dirty="0" smtClean="0"/>
              <a:t>C</a:t>
            </a:r>
            <a:endParaRPr lang="ar-IQ" sz="3200" dirty="0"/>
          </a:p>
        </p:txBody>
      </p:sp>
      <p:sp>
        <p:nvSpPr>
          <p:cNvPr id="5" name="مربع نص 4"/>
          <p:cNvSpPr txBox="1"/>
          <p:nvPr/>
        </p:nvSpPr>
        <p:spPr>
          <a:xfrm>
            <a:off x="2783539" y="3495653"/>
            <a:ext cx="295835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IQ" dirty="0"/>
          </a:p>
          <a:p>
            <a:r>
              <a:rPr lang="en-US" sz="3200" dirty="0" smtClean="0"/>
              <a:t>B</a:t>
            </a:r>
            <a:endParaRPr lang="ar-IQ" sz="3200" dirty="0"/>
          </a:p>
        </p:txBody>
      </p:sp>
      <p:cxnSp>
        <p:nvCxnSpPr>
          <p:cNvPr id="7" name="رابط مستقيم 6"/>
          <p:cNvCxnSpPr>
            <a:stCxn id="2" idx="2"/>
            <a:endCxn id="3" idx="3"/>
          </p:cNvCxnSpPr>
          <p:nvPr/>
        </p:nvCxnSpPr>
        <p:spPr>
          <a:xfrm flipH="1" flipV="1">
            <a:off x="3347024" y="3902909"/>
            <a:ext cx="2919305" cy="236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مربع نص 8"/>
          <p:cNvSpPr txBox="1"/>
          <p:nvPr/>
        </p:nvSpPr>
        <p:spPr>
          <a:xfrm>
            <a:off x="3199109" y="4064274"/>
            <a:ext cx="208558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 5cm</a:t>
            </a:r>
            <a:endParaRPr lang="ar-IQ" dirty="0"/>
          </a:p>
        </p:txBody>
      </p:sp>
      <p:sp>
        <p:nvSpPr>
          <p:cNvPr id="10" name="قوس 9"/>
          <p:cNvSpPr/>
          <p:nvPr/>
        </p:nvSpPr>
        <p:spPr>
          <a:xfrm rot="18554811">
            <a:off x="1712490" y="1237007"/>
            <a:ext cx="3861131" cy="4071882"/>
          </a:xfrm>
          <a:prstGeom prst="arc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cxnSp>
        <p:nvCxnSpPr>
          <p:cNvPr id="12" name="رابط كسهم مستقيم 11"/>
          <p:cNvCxnSpPr>
            <a:stCxn id="3" idx="0"/>
          </p:cNvCxnSpPr>
          <p:nvPr/>
        </p:nvCxnSpPr>
        <p:spPr>
          <a:xfrm flipV="1">
            <a:off x="3408829" y="1474281"/>
            <a:ext cx="778640" cy="22908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قوس 12"/>
          <p:cNvSpPr/>
          <p:nvPr/>
        </p:nvSpPr>
        <p:spPr>
          <a:xfrm rot="18961507">
            <a:off x="2915986" y="1094976"/>
            <a:ext cx="5065804" cy="4657150"/>
          </a:xfrm>
          <a:prstGeom prst="arc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cxnSp>
        <p:nvCxnSpPr>
          <p:cNvPr id="17" name="رابط كسهم مستقيم 16"/>
          <p:cNvCxnSpPr>
            <a:stCxn id="2" idx="2"/>
          </p:cNvCxnSpPr>
          <p:nvPr/>
        </p:nvCxnSpPr>
        <p:spPr>
          <a:xfrm flipH="1" flipV="1">
            <a:off x="4162507" y="1438835"/>
            <a:ext cx="2103822" cy="24877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مربع نص 17"/>
          <p:cNvSpPr txBox="1"/>
          <p:nvPr/>
        </p:nvSpPr>
        <p:spPr>
          <a:xfrm>
            <a:off x="2783539" y="2602005"/>
            <a:ext cx="88750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4.5 cm</a:t>
            </a:r>
            <a:endParaRPr lang="ar-IQ" dirty="0"/>
          </a:p>
        </p:txBody>
      </p:sp>
      <p:sp>
        <p:nvSpPr>
          <p:cNvPr id="19" name="مربع نص 18"/>
          <p:cNvSpPr txBox="1"/>
          <p:nvPr/>
        </p:nvSpPr>
        <p:spPr>
          <a:xfrm>
            <a:off x="5136773" y="2417339"/>
            <a:ext cx="88750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6cm</a:t>
            </a:r>
            <a:endParaRPr lang="ar-IQ" dirty="0"/>
          </a:p>
        </p:txBody>
      </p:sp>
      <p:sp>
        <p:nvSpPr>
          <p:cNvPr id="20" name="مربع نص 19"/>
          <p:cNvSpPr txBox="1"/>
          <p:nvPr/>
        </p:nvSpPr>
        <p:spPr>
          <a:xfrm>
            <a:off x="3589505" y="5428034"/>
            <a:ext cx="798641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dirty="0" smtClean="0"/>
              <a:t>نختار مقياس رسم مناسب وليكن </a:t>
            </a:r>
            <a:r>
              <a:rPr lang="en-US" sz="4000" dirty="0" smtClean="0"/>
              <a:t>1Cm=200m</a:t>
            </a:r>
            <a:endParaRPr lang="ar-IQ" sz="4000" dirty="0"/>
          </a:p>
        </p:txBody>
      </p:sp>
    </p:spTree>
    <p:extLst>
      <p:ext uri="{BB962C8B-B14F-4D97-AF65-F5344CB8AC3E}">
        <p14:creationId xmlns:p14="http://schemas.microsoft.com/office/powerpoint/2010/main" val="3410053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/>
      <p:bldP spid="5" grpId="0"/>
      <p:bldP spid="9" grpId="0"/>
      <p:bldP spid="10" grpId="0" animBg="1"/>
      <p:bldP spid="13" grpId="0" animBg="1"/>
      <p:bldP spid="18" grpId="0"/>
      <p:bldP spid="19" grpId="0"/>
      <p:bldP spid="20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495</Words>
  <Application>Microsoft Office PowerPoint</Application>
  <PresentationFormat>ملء الشاشة</PresentationFormat>
  <Paragraphs>99</Paragraphs>
  <Slides>13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نسق Office</vt:lpstr>
      <vt:lpstr>Find strike and dip from three points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dr.rabeea</dc:creator>
  <cp:lastModifiedBy>dr.rabeea</cp:lastModifiedBy>
  <cp:revision>51</cp:revision>
  <dcterms:created xsi:type="dcterms:W3CDTF">2013-12-10T19:23:42Z</dcterms:created>
  <dcterms:modified xsi:type="dcterms:W3CDTF">2013-12-18T16:50:23Z</dcterms:modified>
</cp:coreProperties>
</file>