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74F6-6B1F-4F70-B7B5-70A256FECB4B}" type="datetimeFigureOut">
              <a:rPr lang="ar-IQ" smtClean="0"/>
              <a:pPr/>
              <a:t>23/07/1442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4BD6D-8326-496D-B9BB-40274B665080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74F6-6B1F-4F70-B7B5-70A256FECB4B}" type="datetimeFigureOut">
              <a:rPr lang="ar-IQ" smtClean="0"/>
              <a:pPr/>
              <a:t>23/07/1442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4BD6D-8326-496D-B9BB-40274B665080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74F6-6B1F-4F70-B7B5-70A256FECB4B}" type="datetimeFigureOut">
              <a:rPr lang="ar-IQ" smtClean="0"/>
              <a:pPr/>
              <a:t>23/07/1442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4BD6D-8326-496D-B9BB-40274B665080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74F6-6B1F-4F70-B7B5-70A256FECB4B}" type="datetimeFigureOut">
              <a:rPr lang="ar-IQ" smtClean="0"/>
              <a:pPr/>
              <a:t>23/07/1442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4BD6D-8326-496D-B9BB-40274B665080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74F6-6B1F-4F70-B7B5-70A256FECB4B}" type="datetimeFigureOut">
              <a:rPr lang="ar-IQ" smtClean="0"/>
              <a:pPr/>
              <a:t>23/07/1442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4BD6D-8326-496D-B9BB-40274B665080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74F6-6B1F-4F70-B7B5-70A256FECB4B}" type="datetimeFigureOut">
              <a:rPr lang="ar-IQ" smtClean="0"/>
              <a:pPr/>
              <a:t>23/07/1442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4BD6D-8326-496D-B9BB-40274B665080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74F6-6B1F-4F70-B7B5-70A256FECB4B}" type="datetimeFigureOut">
              <a:rPr lang="ar-IQ" smtClean="0"/>
              <a:pPr/>
              <a:t>23/07/1442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4BD6D-8326-496D-B9BB-40274B665080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74F6-6B1F-4F70-B7B5-70A256FECB4B}" type="datetimeFigureOut">
              <a:rPr lang="ar-IQ" smtClean="0"/>
              <a:pPr/>
              <a:t>23/07/1442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4BD6D-8326-496D-B9BB-40274B665080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74F6-6B1F-4F70-B7B5-70A256FECB4B}" type="datetimeFigureOut">
              <a:rPr lang="ar-IQ" smtClean="0"/>
              <a:pPr/>
              <a:t>23/07/1442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4BD6D-8326-496D-B9BB-40274B665080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74F6-6B1F-4F70-B7B5-70A256FECB4B}" type="datetimeFigureOut">
              <a:rPr lang="ar-IQ" smtClean="0"/>
              <a:pPr/>
              <a:t>23/07/1442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4BD6D-8326-496D-B9BB-40274B665080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74F6-6B1F-4F70-B7B5-70A256FECB4B}" type="datetimeFigureOut">
              <a:rPr lang="ar-IQ" smtClean="0"/>
              <a:pPr/>
              <a:t>23/07/1442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4BD6D-8326-496D-B9BB-40274B665080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674F6-6B1F-4F70-B7B5-70A256FECB4B}" type="datetimeFigureOut">
              <a:rPr lang="ar-IQ" smtClean="0"/>
              <a:pPr/>
              <a:t>23/07/1442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4BD6D-8326-496D-B9BB-40274B665080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hp\Desktop\خريطة جيولوجية\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44252" y="1422610"/>
            <a:ext cx="7513962" cy="5321091"/>
          </a:xfrm>
          <a:prstGeom prst="rect">
            <a:avLst/>
          </a:prstGeom>
          <a:noFill/>
        </p:spPr>
      </p:pic>
      <p:cxnSp>
        <p:nvCxnSpPr>
          <p:cNvPr id="19" name="رابط مستقيم 18"/>
          <p:cNvCxnSpPr/>
          <p:nvPr/>
        </p:nvCxnSpPr>
        <p:spPr>
          <a:xfrm rot="5400000">
            <a:off x="-715206" y="4000504"/>
            <a:ext cx="471570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رابط مستقيم 21"/>
          <p:cNvCxnSpPr/>
          <p:nvPr/>
        </p:nvCxnSpPr>
        <p:spPr>
          <a:xfrm rot="5400000">
            <a:off x="-1036677" y="4036223"/>
            <a:ext cx="478714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رابط مستقيم 24"/>
          <p:cNvCxnSpPr/>
          <p:nvPr/>
        </p:nvCxnSpPr>
        <p:spPr>
          <a:xfrm rot="5400000">
            <a:off x="-465173" y="4036223"/>
            <a:ext cx="478714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رابط مستقيم 27"/>
          <p:cNvCxnSpPr/>
          <p:nvPr/>
        </p:nvCxnSpPr>
        <p:spPr>
          <a:xfrm rot="16200000" flipH="1">
            <a:off x="107125" y="3964785"/>
            <a:ext cx="4857784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رابط مستقيم 30"/>
          <p:cNvCxnSpPr/>
          <p:nvPr/>
        </p:nvCxnSpPr>
        <p:spPr>
          <a:xfrm rot="16200000" flipH="1">
            <a:off x="357158" y="4000504"/>
            <a:ext cx="4929222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رابط مستقيم 36"/>
          <p:cNvCxnSpPr/>
          <p:nvPr/>
        </p:nvCxnSpPr>
        <p:spPr>
          <a:xfrm rot="16200000" flipH="1">
            <a:off x="678629" y="3964785"/>
            <a:ext cx="4857784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رابط مستقيم 43"/>
          <p:cNvCxnSpPr/>
          <p:nvPr/>
        </p:nvCxnSpPr>
        <p:spPr>
          <a:xfrm rot="5400000" flipH="1" flipV="1">
            <a:off x="1429522" y="4000504"/>
            <a:ext cx="485699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رابط مستقيم 48"/>
          <p:cNvCxnSpPr/>
          <p:nvPr/>
        </p:nvCxnSpPr>
        <p:spPr>
          <a:xfrm rot="5400000">
            <a:off x="1142182" y="4000504"/>
            <a:ext cx="4858578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رابط مستقيم 52"/>
          <p:cNvCxnSpPr/>
          <p:nvPr/>
        </p:nvCxnSpPr>
        <p:spPr>
          <a:xfrm rot="5400000" flipH="1" flipV="1">
            <a:off x="1715274" y="4000504"/>
            <a:ext cx="485699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رابط مستقيم 55"/>
          <p:cNvCxnSpPr/>
          <p:nvPr/>
        </p:nvCxnSpPr>
        <p:spPr>
          <a:xfrm rot="5400000" flipH="1" flipV="1">
            <a:off x="2001026" y="4000504"/>
            <a:ext cx="485699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رابط مستقيم 63"/>
          <p:cNvCxnSpPr/>
          <p:nvPr/>
        </p:nvCxnSpPr>
        <p:spPr>
          <a:xfrm rot="16200000" flipH="1">
            <a:off x="2607455" y="3964785"/>
            <a:ext cx="4857784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رابط مستقيم 68"/>
          <p:cNvCxnSpPr/>
          <p:nvPr/>
        </p:nvCxnSpPr>
        <p:spPr>
          <a:xfrm rot="5400000" flipH="1" flipV="1">
            <a:off x="2286778" y="4000504"/>
            <a:ext cx="485699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رابط مستقيم 90"/>
          <p:cNvCxnSpPr/>
          <p:nvPr/>
        </p:nvCxnSpPr>
        <p:spPr>
          <a:xfrm rot="5400000">
            <a:off x="5178429" y="4036223"/>
            <a:ext cx="478714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رابط مستقيم 93"/>
          <p:cNvCxnSpPr/>
          <p:nvPr/>
        </p:nvCxnSpPr>
        <p:spPr>
          <a:xfrm rot="5400000">
            <a:off x="5428462" y="4000504"/>
            <a:ext cx="4858578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مربع نص 96"/>
          <p:cNvSpPr txBox="1"/>
          <p:nvPr/>
        </p:nvSpPr>
        <p:spPr>
          <a:xfrm rot="16200000">
            <a:off x="756236" y="830733"/>
            <a:ext cx="128568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600" dirty="0"/>
              <a:t>700A/B</a:t>
            </a:r>
            <a:endParaRPr lang="ar-IQ" sz="1600" dirty="0"/>
          </a:p>
        </p:txBody>
      </p:sp>
      <p:sp>
        <p:nvSpPr>
          <p:cNvPr id="98" name="مربع نص 97"/>
          <p:cNvSpPr txBox="1"/>
          <p:nvPr/>
        </p:nvSpPr>
        <p:spPr>
          <a:xfrm rot="16200000">
            <a:off x="1169377" y="1188021"/>
            <a:ext cx="1000132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/>
              <a:t>600A/B</a:t>
            </a:r>
            <a:endParaRPr lang="ar-IQ" sz="1600" dirty="0"/>
          </a:p>
        </p:txBody>
      </p:sp>
      <p:sp>
        <p:nvSpPr>
          <p:cNvPr id="99" name="مربع نص 98"/>
          <p:cNvSpPr txBox="1"/>
          <p:nvPr/>
        </p:nvSpPr>
        <p:spPr>
          <a:xfrm rot="16200000">
            <a:off x="1133658" y="652260"/>
            <a:ext cx="1643074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600" dirty="0"/>
              <a:t>500A/B  700B/C</a:t>
            </a:r>
            <a:endParaRPr lang="ar-IQ" sz="1600" dirty="0"/>
          </a:p>
        </p:txBody>
      </p:sp>
      <p:sp>
        <p:nvSpPr>
          <p:cNvPr id="100" name="مربع نص 99"/>
          <p:cNvSpPr txBox="1"/>
          <p:nvPr/>
        </p:nvSpPr>
        <p:spPr>
          <a:xfrm>
            <a:off x="1142976" y="5497313"/>
            <a:ext cx="71438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600" b="1" dirty="0"/>
              <a:t>A</a:t>
            </a:r>
            <a:endParaRPr lang="ar-IQ" sz="3600" b="1" dirty="0"/>
          </a:p>
        </p:txBody>
      </p:sp>
      <p:sp>
        <p:nvSpPr>
          <p:cNvPr id="101" name="مربع نص 100"/>
          <p:cNvSpPr txBox="1"/>
          <p:nvPr/>
        </p:nvSpPr>
        <p:spPr>
          <a:xfrm>
            <a:off x="1571604" y="5500702"/>
            <a:ext cx="664373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600" b="1" dirty="0"/>
              <a:t>   B          C          B             A       B    C</a:t>
            </a:r>
            <a:endParaRPr lang="ar-IQ" sz="3600" b="1" dirty="0"/>
          </a:p>
        </p:txBody>
      </p:sp>
      <p:cxnSp>
        <p:nvCxnSpPr>
          <p:cNvPr id="146" name="رابط مستقيم 145"/>
          <p:cNvCxnSpPr/>
          <p:nvPr/>
        </p:nvCxnSpPr>
        <p:spPr>
          <a:xfrm rot="5400000">
            <a:off x="4571206" y="4000504"/>
            <a:ext cx="4858578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مربع نص 147"/>
          <p:cNvSpPr txBox="1"/>
          <p:nvPr/>
        </p:nvSpPr>
        <p:spPr>
          <a:xfrm rot="16200000">
            <a:off x="1459777" y="692601"/>
            <a:ext cx="1562343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600" dirty="0"/>
              <a:t>400A/B  600B/C</a:t>
            </a:r>
            <a:endParaRPr lang="ar-IQ" sz="1600" dirty="0"/>
          </a:p>
        </p:txBody>
      </p:sp>
      <p:sp>
        <p:nvSpPr>
          <p:cNvPr id="150" name="مربع نص 149"/>
          <p:cNvSpPr txBox="1"/>
          <p:nvPr/>
        </p:nvSpPr>
        <p:spPr>
          <a:xfrm rot="16200000">
            <a:off x="2120590" y="379684"/>
            <a:ext cx="81221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600" dirty="0"/>
              <a:t>500B/C</a:t>
            </a:r>
            <a:endParaRPr lang="ar-IQ" sz="1600" dirty="0"/>
          </a:p>
        </p:txBody>
      </p:sp>
      <p:sp>
        <p:nvSpPr>
          <p:cNvPr id="151" name="مربع نص 150"/>
          <p:cNvSpPr txBox="1"/>
          <p:nvPr/>
        </p:nvSpPr>
        <p:spPr>
          <a:xfrm rot="16200000">
            <a:off x="2383811" y="330777"/>
            <a:ext cx="857280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600" dirty="0"/>
              <a:t>400B/C</a:t>
            </a:r>
            <a:endParaRPr lang="ar-IQ" sz="1600" dirty="0"/>
          </a:p>
        </p:txBody>
      </p:sp>
      <p:sp>
        <p:nvSpPr>
          <p:cNvPr id="152" name="مربع نص 151"/>
          <p:cNvSpPr txBox="1"/>
          <p:nvPr/>
        </p:nvSpPr>
        <p:spPr>
          <a:xfrm rot="16200000">
            <a:off x="2620656" y="353283"/>
            <a:ext cx="81221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600" dirty="0"/>
              <a:t>300B/C</a:t>
            </a:r>
            <a:endParaRPr lang="ar-IQ" sz="1600" dirty="0"/>
          </a:p>
        </p:txBody>
      </p:sp>
      <p:sp>
        <p:nvSpPr>
          <p:cNvPr id="153" name="مربع نص 152"/>
          <p:cNvSpPr txBox="1"/>
          <p:nvPr/>
        </p:nvSpPr>
        <p:spPr>
          <a:xfrm rot="16200000">
            <a:off x="3102862" y="326106"/>
            <a:ext cx="84793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600" dirty="0"/>
              <a:t>300B/C</a:t>
            </a:r>
            <a:endParaRPr lang="ar-IQ" sz="1600" dirty="0"/>
          </a:p>
        </p:txBody>
      </p:sp>
      <p:sp>
        <p:nvSpPr>
          <p:cNvPr id="154" name="مستطيل 153"/>
          <p:cNvSpPr/>
          <p:nvPr/>
        </p:nvSpPr>
        <p:spPr>
          <a:xfrm rot="16200000">
            <a:off x="3429466" y="339116"/>
            <a:ext cx="79701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1600" dirty="0"/>
              <a:t>400B/C</a:t>
            </a:r>
            <a:endParaRPr lang="ar-IQ" sz="1600" dirty="0"/>
          </a:p>
        </p:txBody>
      </p:sp>
      <p:sp>
        <p:nvSpPr>
          <p:cNvPr id="155" name="مربع نص 154"/>
          <p:cNvSpPr txBox="1"/>
          <p:nvPr/>
        </p:nvSpPr>
        <p:spPr>
          <a:xfrm rot="16200000">
            <a:off x="3335812" y="692614"/>
            <a:ext cx="156231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600" dirty="0"/>
              <a:t>300A/B  500B/C</a:t>
            </a:r>
            <a:endParaRPr lang="ar-IQ" sz="1600" dirty="0"/>
          </a:p>
        </p:txBody>
      </p:sp>
      <p:sp>
        <p:nvSpPr>
          <p:cNvPr id="156" name="مربع نص 155"/>
          <p:cNvSpPr txBox="1"/>
          <p:nvPr/>
        </p:nvSpPr>
        <p:spPr>
          <a:xfrm rot="16200000">
            <a:off x="3331153" y="402203"/>
            <a:ext cx="2143140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600" dirty="0"/>
              <a:t>400A/B  600B/C</a:t>
            </a:r>
            <a:endParaRPr lang="ar-IQ" sz="1600" dirty="0"/>
          </a:p>
        </p:txBody>
      </p:sp>
      <p:sp>
        <p:nvSpPr>
          <p:cNvPr id="157" name="مربع نص 156"/>
          <p:cNvSpPr txBox="1"/>
          <p:nvPr/>
        </p:nvSpPr>
        <p:spPr>
          <a:xfrm rot="16200000">
            <a:off x="4009814" y="795112"/>
            <a:ext cx="1357322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600" dirty="0"/>
              <a:t>500A/B</a:t>
            </a:r>
            <a:endParaRPr lang="ar-IQ" sz="1600" dirty="0"/>
          </a:p>
        </p:txBody>
      </p:sp>
      <p:sp>
        <p:nvSpPr>
          <p:cNvPr id="158" name="مربع نص 157"/>
          <p:cNvSpPr txBox="1"/>
          <p:nvPr/>
        </p:nvSpPr>
        <p:spPr>
          <a:xfrm rot="16200000">
            <a:off x="4407382" y="897610"/>
            <a:ext cx="1133690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600" dirty="0"/>
              <a:t>600A/B</a:t>
            </a:r>
            <a:endParaRPr lang="ar-IQ" sz="1600" dirty="0"/>
          </a:p>
        </p:txBody>
      </p:sp>
      <p:sp>
        <p:nvSpPr>
          <p:cNvPr id="159" name="مربع نص 158"/>
          <p:cNvSpPr txBox="1"/>
          <p:nvPr/>
        </p:nvSpPr>
        <p:spPr>
          <a:xfrm rot="16200000">
            <a:off x="6522568" y="969048"/>
            <a:ext cx="1009450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600" dirty="0"/>
              <a:t>500A/B</a:t>
            </a:r>
            <a:endParaRPr lang="ar-IQ" sz="1600" dirty="0"/>
          </a:p>
        </p:txBody>
      </p:sp>
      <p:sp>
        <p:nvSpPr>
          <p:cNvPr id="161" name="مربع نص 160"/>
          <p:cNvSpPr txBox="1"/>
          <p:nvPr/>
        </p:nvSpPr>
        <p:spPr>
          <a:xfrm rot="16200000">
            <a:off x="6581582" y="723674"/>
            <a:ext cx="150019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600" dirty="0"/>
              <a:t>400A/B  600B/C</a:t>
            </a:r>
            <a:endParaRPr lang="ar-IQ" sz="1600" dirty="0"/>
          </a:p>
        </p:txBody>
      </p:sp>
      <p:sp>
        <p:nvSpPr>
          <p:cNvPr id="162" name="مربع نص 161"/>
          <p:cNvSpPr txBox="1"/>
          <p:nvPr/>
        </p:nvSpPr>
        <p:spPr>
          <a:xfrm rot="16200000">
            <a:off x="6764072" y="665449"/>
            <a:ext cx="1669451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1600" dirty="0"/>
              <a:t>300A/B   500B/C</a:t>
            </a:r>
            <a:endParaRPr lang="ar-IQ" sz="1600" dirty="0"/>
          </a:p>
        </p:txBody>
      </p:sp>
      <p:sp>
        <p:nvSpPr>
          <p:cNvPr id="163" name="مربع نص 162"/>
          <p:cNvSpPr txBox="1"/>
          <p:nvPr/>
        </p:nvSpPr>
        <p:spPr>
          <a:xfrm rot="16200000">
            <a:off x="7032728" y="674754"/>
            <a:ext cx="1598037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600" dirty="0"/>
              <a:t>200A/B  400B/C</a:t>
            </a:r>
            <a:endParaRPr lang="ar-IQ" sz="1600" dirty="0"/>
          </a:p>
        </p:txBody>
      </p:sp>
      <p:cxnSp>
        <p:nvCxnSpPr>
          <p:cNvPr id="165" name="رابط مستقيم 164"/>
          <p:cNvCxnSpPr/>
          <p:nvPr/>
        </p:nvCxnSpPr>
        <p:spPr>
          <a:xfrm rot="5400000">
            <a:off x="4286248" y="4000504"/>
            <a:ext cx="4857784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مربع نص 167"/>
          <p:cNvSpPr txBox="1"/>
          <p:nvPr/>
        </p:nvSpPr>
        <p:spPr>
          <a:xfrm rot="16200000">
            <a:off x="6027161" y="830831"/>
            <a:ext cx="1285884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600" dirty="0">
                <a:solidFill>
                  <a:srgbClr val="FF0000"/>
                </a:solidFill>
              </a:rPr>
              <a:t>600A/B</a:t>
            </a:r>
            <a:endParaRPr lang="ar-IQ" sz="1600" dirty="0">
              <a:solidFill>
                <a:srgbClr val="FF0000"/>
              </a:solidFill>
            </a:endParaRPr>
          </a:p>
        </p:txBody>
      </p:sp>
      <p:cxnSp>
        <p:nvCxnSpPr>
          <p:cNvPr id="170" name="رابط كسهم مستقيم 169"/>
          <p:cNvCxnSpPr/>
          <p:nvPr/>
        </p:nvCxnSpPr>
        <p:spPr>
          <a:xfrm>
            <a:off x="7000892" y="3929066"/>
            <a:ext cx="928694" cy="1588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رابط كسهم مستقيم 171"/>
          <p:cNvCxnSpPr/>
          <p:nvPr/>
        </p:nvCxnSpPr>
        <p:spPr>
          <a:xfrm rot="10800000" flipV="1">
            <a:off x="3786182" y="3929064"/>
            <a:ext cx="1285884" cy="1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رابط كسهم مستقيم 174"/>
          <p:cNvCxnSpPr/>
          <p:nvPr/>
        </p:nvCxnSpPr>
        <p:spPr>
          <a:xfrm>
            <a:off x="1357290" y="3929066"/>
            <a:ext cx="1357322" cy="1588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رابط مستقيم 182"/>
          <p:cNvCxnSpPr/>
          <p:nvPr/>
        </p:nvCxnSpPr>
        <p:spPr>
          <a:xfrm rot="5400000">
            <a:off x="927868" y="4000504"/>
            <a:ext cx="4858578" cy="794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رابط مستقيم 184"/>
          <p:cNvCxnSpPr/>
          <p:nvPr/>
        </p:nvCxnSpPr>
        <p:spPr>
          <a:xfrm rot="16200000" flipH="1">
            <a:off x="3485209" y="3986078"/>
            <a:ext cx="4715702" cy="29648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مربع نص 185"/>
          <p:cNvSpPr txBox="1"/>
          <p:nvPr/>
        </p:nvSpPr>
        <p:spPr>
          <a:xfrm rot="16200000">
            <a:off x="2378317" y="479148"/>
            <a:ext cx="189917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Axis of Syncline</a:t>
            </a:r>
            <a:endParaRPr lang="ar-IQ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87" name="مربع نص 186"/>
          <p:cNvSpPr txBox="1"/>
          <p:nvPr/>
        </p:nvSpPr>
        <p:spPr>
          <a:xfrm rot="16200000">
            <a:off x="4828104" y="529690"/>
            <a:ext cx="200026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Axis Of Anticline </a:t>
            </a:r>
            <a:endParaRPr lang="ar-IQ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81" name="رابط مستقيم 80"/>
          <p:cNvCxnSpPr/>
          <p:nvPr/>
        </p:nvCxnSpPr>
        <p:spPr>
          <a:xfrm rot="5400000">
            <a:off x="6892941" y="3679033"/>
            <a:ext cx="215108" cy="794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رابط مستقيم 84"/>
          <p:cNvCxnSpPr/>
          <p:nvPr/>
        </p:nvCxnSpPr>
        <p:spPr>
          <a:xfrm>
            <a:off x="7000892" y="3786190"/>
            <a:ext cx="571504" cy="1588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رابط مستقيم 86"/>
          <p:cNvCxnSpPr/>
          <p:nvPr/>
        </p:nvCxnSpPr>
        <p:spPr>
          <a:xfrm>
            <a:off x="7000892" y="3571876"/>
            <a:ext cx="571504" cy="21431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رابط مستقيم 108"/>
          <p:cNvCxnSpPr/>
          <p:nvPr/>
        </p:nvCxnSpPr>
        <p:spPr>
          <a:xfrm rot="5400000">
            <a:off x="-215141" y="4071942"/>
            <a:ext cx="48577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رابط مستقيم 110"/>
          <p:cNvCxnSpPr/>
          <p:nvPr/>
        </p:nvCxnSpPr>
        <p:spPr>
          <a:xfrm rot="5400000">
            <a:off x="2108183" y="3679033"/>
            <a:ext cx="213520" cy="79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رابط مستقيم 113"/>
          <p:cNvCxnSpPr/>
          <p:nvPr/>
        </p:nvCxnSpPr>
        <p:spPr>
          <a:xfrm>
            <a:off x="2214546" y="3786190"/>
            <a:ext cx="642942" cy="1588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رابط مستقيم 115"/>
          <p:cNvCxnSpPr/>
          <p:nvPr/>
        </p:nvCxnSpPr>
        <p:spPr>
          <a:xfrm>
            <a:off x="2214546" y="3571876"/>
            <a:ext cx="642942" cy="21431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رابط مستقيم 54"/>
          <p:cNvCxnSpPr/>
          <p:nvPr/>
        </p:nvCxnSpPr>
        <p:spPr>
          <a:xfrm rot="5400000">
            <a:off x="4606925" y="3607595"/>
            <a:ext cx="215108" cy="79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رابط مستقيم 58"/>
          <p:cNvCxnSpPr/>
          <p:nvPr/>
        </p:nvCxnSpPr>
        <p:spPr>
          <a:xfrm rot="10800000">
            <a:off x="4143372" y="3714752"/>
            <a:ext cx="571504" cy="1588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رابط مستقيم 65"/>
          <p:cNvCxnSpPr/>
          <p:nvPr/>
        </p:nvCxnSpPr>
        <p:spPr>
          <a:xfrm rot="10800000" flipV="1">
            <a:off x="4143372" y="3500438"/>
            <a:ext cx="571504" cy="21431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شكل حر 66"/>
          <p:cNvSpPr/>
          <p:nvPr/>
        </p:nvSpPr>
        <p:spPr>
          <a:xfrm>
            <a:off x="1355464" y="2513294"/>
            <a:ext cx="602428" cy="219148"/>
          </a:xfrm>
          <a:custGeom>
            <a:avLst/>
            <a:gdLst>
              <a:gd name="connsiteX0" fmla="*/ 602428 w 602428"/>
              <a:gd name="connsiteY0" fmla="*/ 219148 h 219148"/>
              <a:gd name="connsiteX1" fmla="*/ 537882 w 602428"/>
              <a:gd name="connsiteY1" fmla="*/ 176118 h 219148"/>
              <a:gd name="connsiteX2" fmla="*/ 505609 w 602428"/>
              <a:gd name="connsiteY2" fmla="*/ 154602 h 219148"/>
              <a:gd name="connsiteX3" fmla="*/ 387275 w 602428"/>
              <a:gd name="connsiteY3" fmla="*/ 122330 h 219148"/>
              <a:gd name="connsiteX4" fmla="*/ 344244 w 602428"/>
              <a:gd name="connsiteY4" fmla="*/ 111572 h 219148"/>
              <a:gd name="connsiteX5" fmla="*/ 311971 w 602428"/>
              <a:gd name="connsiteY5" fmla="*/ 100814 h 219148"/>
              <a:gd name="connsiteX6" fmla="*/ 268941 w 602428"/>
              <a:gd name="connsiteY6" fmla="*/ 79299 h 219148"/>
              <a:gd name="connsiteX7" fmla="*/ 129091 w 602428"/>
              <a:gd name="connsiteY7" fmla="*/ 68541 h 219148"/>
              <a:gd name="connsiteX8" fmla="*/ 53788 w 602428"/>
              <a:gd name="connsiteY8" fmla="*/ 25511 h 219148"/>
              <a:gd name="connsiteX9" fmla="*/ 32272 w 602428"/>
              <a:gd name="connsiteY9" fmla="*/ 3995 h 219148"/>
              <a:gd name="connsiteX10" fmla="*/ 0 w 602428"/>
              <a:gd name="connsiteY10" fmla="*/ 3995 h 219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02428" h="219148">
                <a:moveTo>
                  <a:pt x="602428" y="219148"/>
                </a:moveTo>
                <a:lnTo>
                  <a:pt x="537882" y="176118"/>
                </a:lnTo>
                <a:cubicBezTo>
                  <a:pt x="527124" y="168946"/>
                  <a:pt x="517875" y="158690"/>
                  <a:pt x="505609" y="154602"/>
                </a:cubicBezTo>
                <a:cubicBezTo>
                  <a:pt x="445282" y="134494"/>
                  <a:pt x="484340" y="146596"/>
                  <a:pt x="387275" y="122330"/>
                </a:cubicBezTo>
                <a:cubicBezTo>
                  <a:pt x="372931" y="118744"/>
                  <a:pt x="358270" y="116248"/>
                  <a:pt x="344244" y="111572"/>
                </a:cubicBezTo>
                <a:cubicBezTo>
                  <a:pt x="333486" y="107986"/>
                  <a:pt x="322394" y="105281"/>
                  <a:pt x="311971" y="100814"/>
                </a:cubicBezTo>
                <a:cubicBezTo>
                  <a:pt x="297231" y="94497"/>
                  <a:pt x="284733" y="82086"/>
                  <a:pt x="268941" y="79299"/>
                </a:cubicBezTo>
                <a:cubicBezTo>
                  <a:pt x="222898" y="71174"/>
                  <a:pt x="175708" y="72127"/>
                  <a:pt x="129091" y="68541"/>
                </a:cubicBezTo>
                <a:cubicBezTo>
                  <a:pt x="99645" y="53818"/>
                  <a:pt x="79129" y="45784"/>
                  <a:pt x="53788" y="25511"/>
                </a:cubicBezTo>
                <a:cubicBezTo>
                  <a:pt x="45868" y="19175"/>
                  <a:pt x="41689" y="7762"/>
                  <a:pt x="32272" y="3995"/>
                </a:cubicBezTo>
                <a:cubicBezTo>
                  <a:pt x="22284" y="0"/>
                  <a:pt x="10757" y="3995"/>
                  <a:pt x="0" y="3995"/>
                </a:cubicBezTo>
              </a:path>
            </a:pathLst>
          </a:cu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68" name="شكل حر 67"/>
          <p:cNvSpPr/>
          <p:nvPr/>
        </p:nvSpPr>
        <p:spPr>
          <a:xfrm>
            <a:off x="3872753" y="4246155"/>
            <a:ext cx="601020" cy="269170"/>
          </a:xfrm>
          <a:custGeom>
            <a:avLst/>
            <a:gdLst>
              <a:gd name="connsiteX0" fmla="*/ 570155 w 601020"/>
              <a:gd name="connsiteY0" fmla="*/ 13873 h 269170"/>
              <a:gd name="connsiteX1" fmla="*/ 462579 w 601020"/>
              <a:gd name="connsiteY1" fmla="*/ 46146 h 269170"/>
              <a:gd name="connsiteX2" fmla="*/ 441063 w 601020"/>
              <a:gd name="connsiteY2" fmla="*/ 67661 h 269170"/>
              <a:gd name="connsiteX3" fmla="*/ 408791 w 601020"/>
              <a:gd name="connsiteY3" fmla="*/ 89177 h 269170"/>
              <a:gd name="connsiteX4" fmla="*/ 344245 w 601020"/>
              <a:gd name="connsiteY4" fmla="*/ 110692 h 269170"/>
              <a:gd name="connsiteX5" fmla="*/ 268941 w 601020"/>
              <a:gd name="connsiteY5" fmla="*/ 142965 h 269170"/>
              <a:gd name="connsiteX6" fmla="*/ 236668 w 601020"/>
              <a:gd name="connsiteY6" fmla="*/ 164480 h 269170"/>
              <a:gd name="connsiteX7" fmla="*/ 172122 w 601020"/>
              <a:gd name="connsiteY7" fmla="*/ 185996 h 269170"/>
              <a:gd name="connsiteX8" fmla="*/ 96819 w 601020"/>
              <a:gd name="connsiteY8" fmla="*/ 207511 h 269170"/>
              <a:gd name="connsiteX9" fmla="*/ 32273 w 601020"/>
              <a:gd name="connsiteY9" fmla="*/ 239784 h 269170"/>
              <a:gd name="connsiteX10" fmla="*/ 0 w 601020"/>
              <a:gd name="connsiteY10" fmla="*/ 261299 h 269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01020" h="269170">
                <a:moveTo>
                  <a:pt x="570155" y="13873"/>
                </a:moveTo>
                <a:cubicBezTo>
                  <a:pt x="491117" y="66567"/>
                  <a:pt x="601020" y="0"/>
                  <a:pt x="462579" y="46146"/>
                </a:cubicBezTo>
                <a:cubicBezTo>
                  <a:pt x="452957" y="49353"/>
                  <a:pt x="448983" y="61325"/>
                  <a:pt x="441063" y="67661"/>
                </a:cubicBezTo>
                <a:cubicBezTo>
                  <a:pt x="430967" y="75738"/>
                  <a:pt x="420606" y="83926"/>
                  <a:pt x="408791" y="89177"/>
                </a:cubicBezTo>
                <a:cubicBezTo>
                  <a:pt x="388067" y="98388"/>
                  <a:pt x="363115" y="98112"/>
                  <a:pt x="344245" y="110692"/>
                </a:cubicBezTo>
                <a:cubicBezTo>
                  <a:pt x="299670" y="140408"/>
                  <a:pt x="324515" y="129071"/>
                  <a:pt x="268941" y="142965"/>
                </a:cubicBezTo>
                <a:cubicBezTo>
                  <a:pt x="258183" y="150137"/>
                  <a:pt x="248483" y="159229"/>
                  <a:pt x="236668" y="164480"/>
                </a:cubicBezTo>
                <a:cubicBezTo>
                  <a:pt x="215943" y="173691"/>
                  <a:pt x="193637" y="178824"/>
                  <a:pt x="172122" y="185996"/>
                </a:cubicBezTo>
                <a:cubicBezTo>
                  <a:pt x="125834" y="201425"/>
                  <a:pt x="150835" y="194006"/>
                  <a:pt x="96819" y="207511"/>
                </a:cubicBezTo>
                <a:cubicBezTo>
                  <a:pt x="4329" y="269170"/>
                  <a:pt x="121350" y="195245"/>
                  <a:pt x="32273" y="239784"/>
                </a:cubicBezTo>
                <a:cubicBezTo>
                  <a:pt x="20709" y="245566"/>
                  <a:pt x="0" y="261299"/>
                  <a:pt x="0" y="261299"/>
                </a:cubicBezTo>
              </a:path>
            </a:pathLst>
          </a:cu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72" name="رابط مستقيم 71"/>
          <p:cNvCxnSpPr>
            <a:endCxn id="161" idx="1"/>
          </p:cNvCxnSpPr>
          <p:nvPr/>
        </p:nvCxnSpPr>
        <p:spPr>
          <a:xfrm rot="5400000" flipH="1" flipV="1">
            <a:off x="4915990" y="4013706"/>
            <a:ext cx="4786346" cy="450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شكل حر 75"/>
          <p:cNvSpPr/>
          <p:nvPr/>
        </p:nvSpPr>
        <p:spPr>
          <a:xfrm>
            <a:off x="7013986" y="5550946"/>
            <a:ext cx="580913" cy="196622"/>
          </a:xfrm>
          <a:custGeom>
            <a:avLst/>
            <a:gdLst>
              <a:gd name="connsiteX0" fmla="*/ 0 w 580913"/>
              <a:gd name="connsiteY0" fmla="*/ 0 h 196622"/>
              <a:gd name="connsiteX1" fmla="*/ 32273 w 580913"/>
              <a:gd name="connsiteY1" fmla="*/ 10758 h 196622"/>
              <a:gd name="connsiteX2" fmla="*/ 64546 w 580913"/>
              <a:gd name="connsiteY2" fmla="*/ 32273 h 196622"/>
              <a:gd name="connsiteX3" fmla="*/ 225910 w 580913"/>
              <a:gd name="connsiteY3" fmla="*/ 43030 h 196622"/>
              <a:gd name="connsiteX4" fmla="*/ 322729 w 580913"/>
              <a:gd name="connsiteY4" fmla="*/ 75303 h 196622"/>
              <a:gd name="connsiteX5" fmla="*/ 355002 w 580913"/>
              <a:gd name="connsiteY5" fmla="*/ 86061 h 196622"/>
              <a:gd name="connsiteX6" fmla="*/ 430306 w 580913"/>
              <a:gd name="connsiteY6" fmla="*/ 118334 h 196622"/>
              <a:gd name="connsiteX7" fmla="*/ 527125 w 580913"/>
              <a:gd name="connsiteY7" fmla="*/ 139849 h 196622"/>
              <a:gd name="connsiteX8" fmla="*/ 548640 w 580913"/>
              <a:gd name="connsiteY8" fmla="*/ 161365 h 196622"/>
              <a:gd name="connsiteX9" fmla="*/ 580913 w 580913"/>
              <a:gd name="connsiteY9" fmla="*/ 193638 h 196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0913" h="196622">
                <a:moveTo>
                  <a:pt x="0" y="0"/>
                </a:moveTo>
                <a:cubicBezTo>
                  <a:pt x="10758" y="3586"/>
                  <a:pt x="22131" y="5687"/>
                  <a:pt x="32273" y="10758"/>
                </a:cubicBezTo>
                <a:cubicBezTo>
                  <a:pt x="43837" y="16540"/>
                  <a:pt x="51793" y="30148"/>
                  <a:pt x="64546" y="32273"/>
                </a:cubicBezTo>
                <a:cubicBezTo>
                  <a:pt x="117720" y="41135"/>
                  <a:pt x="172122" y="39444"/>
                  <a:pt x="225910" y="43030"/>
                </a:cubicBezTo>
                <a:lnTo>
                  <a:pt x="322729" y="75303"/>
                </a:lnTo>
                <a:cubicBezTo>
                  <a:pt x="333487" y="78889"/>
                  <a:pt x="344859" y="80990"/>
                  <a:pt x="355002" y="86061"/>
                </a:cubicBezTo>
                <a:cubicBezTo>
                  <a:pt x="381310" y="99215"/>
                  <a:pt x="401816" y="112003"/>
                  <a:pt x="430306" y="118334"/>
                </a:cubicBezTo>
                <a:cubicBezTo>
                  <a:pt x="543913" y="143581"/>
                  <a:pt x="454468" y="115632"/>
                  <a:pt x="527125" y="139849"/>
                </a:cubicBezTo>
                <a:cubicBezTo>
                  <a:pt x="534297" y="147021"/>
                  <a:pt x="542304" y="153445"/>
                  <a:pt x="548640" y="161365"/>
                </a:cubicBezTo>
                <a:cubicBezTo>
                  <a:pt x="576845" y="196622"/>
                  <a:pt x="555922" y="193638"/>
                  <a:pt x="580913" y="193638"/>
                </a:cubicBezTo>
              </a:path>
            </a:pathLst>
          </a:cu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8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8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8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6" dur="8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7" dur="8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8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8" dur="8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9" dur="8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8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0" dur="8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1" dur="8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8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2" dur="8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3" dur="8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80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4" dur="8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5" dur="8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" dur="80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6" dur="8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7" dur="8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" dur="8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8" dur="8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9" dur="8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0" dur="8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0" dur="8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1" dur="8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2" dur="8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2" dur="8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3" dur="8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4" dur="80"/>
                                        <p:tgtEl>
                                          <p:spTgt spid="1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4" dur="8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5" dur="8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6" dur="80"/>
                                        <p:tgtEl>
                                          <p:spTgt spid="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6" dur="8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7" dur="8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8" dur="8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9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1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6" dur="8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7" dur="8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8" dur="8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3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8" dur="8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9" dur="8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0" dur="8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5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7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2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4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9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1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2" dur="5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7" dur="5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2" dur="5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/>
      <p:bldP spid="98" grpId="0"/>
      <p:bldP spid="99" grpId="0"/>
      <p:bldP spid="148" grpId="0"/>
      <p:bldP spid="150" grpId="0"/>
      <p:bldP spid="151" grpId="0"/>
      <p:bldP spid="152" grpId="0"/>
      <p:bldP spid="153" grpId="0"/>
      <p:bldP spid="154" grpId="0"/>
      <p:bldP spid="155" grpId="0"/>
      <p:bldP spid="156" grpId="0"/>
      <p:bldP spid="157" grpId="0"/>
      <p:bldP spid="158" grpId="0"/>
      <p:bldP spid="159" grpId="0"/>
      <p:bldP spid="161" grpId="0"/>
      <p:bldP spid="162" grpId="0"/>
      <p:bldP spid="163" grpId="0"/>
      <p:bldP spid="168" grpId="0"/>
      <p:bldP spid="186" grpId="0"/>
      <p:bldP spid="187" grpId="0"/>
      <p:bldP spid="67" grpId="0" animBg="1"/>
      <p:bldP spid="68" grpId="0" animBg="1"/>
      <p:bldP spid="7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رابط مستقيم 14"/>
          <p:cNvCxnSpPr/>
          <p:nvPr/>
        </p:nvCxnSpPr>
        <p:spPr>
          <a:xfrm>
            <a:off x="1071538" y="6286520"/>
            <a:ext cx="7215238" cy="158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رابط مستقيم 16"/>
          <p:cNvCxnSpPr/>
          <p:nvPr/>
        </p:nvCxnSpPr>
        <p:spPr>
          <a:xfrm rot="5400000">
            <a:off x="-71470" y="5143512"/>
            <a:ext cx="2286016" cy="1588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رابط مستقيم 21"/>
          <p:cNvCxnSpPr/>
          <p:nvPr/>
        </p:nvCxnSpPr>
        <p:spPr>
          <a:xfrm rot="10800000">
            <a:off x="928662" y="5929330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رابط مستقيم 23"/>
          <p:cNvCxnSpPr/>
          <p:nvPr/>
        </p:nvCxnSpPr>
        <p:spPr>
          <a:xfrm rot="10800000">
            <a:off x="928662" y="5572140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رابط مستقيم 29"/>
          <p:cNvCxnSpPr/>
          <p:nvPr/>
        </p:nvCxnSpPr>
        <p:spPr>
          <a:xfrm rot="10800000">
            <a:off x="928662" y="5214950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رابط مستقيم 31"/>
          <p:cNvCxnSpPr/>
          <p:nvPr/>
        </p:nvCxnSpPr>
        <p:spPr>
          <a:xfrm rot="10800000">
            <a:off x="928662" y="4857760"/>
            <a:ext cx="14287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رابط مستقيم 40"/>
          <p:cNvCxnSpPr/>
          <p:nvPr/>
        </p:nvCxnSpPr>
        <p:spPr>
          <a:xfrm rot="5400000">
            <a:off x="7178693" y="5179231"/>
            <a:ext cx="2215372" cy="7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شكل حر 55"/>
          <p:cNvSpPr/>
          <p:nvPr/>
        </p:nvSpPr>
        <p:spPr>
          <a:xfrm>
            <a:off x="1064302" y="5036695"/>
            <a:ext cx="7225259" cy="627089"/>
          </a:xfrm>
          <a:custGeom>
            <a:avLst/>
            <a:gdLst>
              <a:gd name="connsiteX0" fmla="*/ 0 w 7225259"/>
              <a:gd name="connsiteY0" fmla="*/ 0 h 627089"/>
              <a:gd name="connsiteX1" fmla="*/ 2248524 w 7225259"/>
              <a:gd name="connsiteY1" fmla="*/ 539646 h 627089"/>
              <a:gd name="connsiteX2" fmla="*/ 5306518 w 7225259"/>
              <a:gd name="connsiteY2" fmla="*/ 524656 h 627089"/>
              <a:gd name="connsiteX3" fmla="*/ 7225259 w 7225259"/>
              <a:gd name="connsiteY3" fmla="*/ 419725 h 627089"/>
              <a:gd name="connsiteX4" fmla="*/ 7225259 w 7225259"/>
              <a:gd name="connsiteY4" fmla="*/ 419725 h 62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25259" h="627089">
                <a:moveTo>
                  <a:pt x="0" y="0"/>
                </a:moveTo>
                <a:cubicBezTo>
                  <a:pt x="682052" y="226101"/>
                  <a:pt x="1364104" y="452203"/>
                  <a:pt x="2248524" y="539646"/>
                </a:cubicBezTo>
                <a:cubicBezTo>
                  <a:pt x="3132944" y="627089"/>
                  <a:pt x="4477062" y="544643"/>
                  <a:pt x="5306518" y="524656"/>
                </a:cubicBezTo>
                <a:cubicBezTo>
                  <a:pt x="6135974" y="504669"/>
                  <a:pt x="7225259" y="419725"/>
                  <a:pt x="7225259" y="419725"/>
                </a:cubicBezTo>
                <a:lnTo>
                  <a:pt x="7225259" y="419725"/>
                </a:lnTo>
              </a:path>
            </a:pathLst>
          </a:custGeom>
          <a:ln w="28575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63" name="رابط مستقيم 62"/>
          <p:cNvCxnSpPr/>
          <p:nvPr/>
        </p:nvCxnSpPr>
        <p:spPr>
          <a:xfrm>
            <a:off x="1142976" y="5000636"/>
            <a:ext cx="2143140" cy="1285884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رابط مستقيم 68"/>
          <p:cNvCxnSpPr/>
          <p:nvPr/>
        </p:nvCxnSpPr>
        <p:spPr>
          <a:xfrm>
            <a:off x="1714480" y="5000636"/>
            <a:ext cx="1571636" cy="928694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رابط مستقيم 72"/>
          <p:cNvCxnSpPr/>
          <p:nvPr/>
        </p:nvCxnSpPr>
        <p:spPr>
          <a:xfrm rot="10800000" flipV="1">
            <a:off x="3286116" y="4429132"/>
            <a:ext cx="2571768" cy="150019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رابط مستقيم 74"/>
          <p:cNvCxnSpPr/>
          <p:nvPr/>
        </p:nvCxnSpPr>
        <p:spPr>
          <a:xfrm rot="10800000" flipV="1">
            <a:off x="3286116" y="4786322"/>
            <a:ext cx="2571768" cy="150019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رابط مستقيم 78"/>
          <p:cNvCxnSpPr/>
          <p:nvPr/>
        </p:nvCxnSpPr>
        <p:spPr>
          <a:xfrm rot="10800000">
            <a:off x="5857884" y="4786322"/>
            <a:ext cx="2428892" cy="142876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رابط مستقيم 81"/>
          <p:cNvCxnSpPr/>
          <p:nvPr/>
        </p:nvCxnSpPr>
        <p:spPr>
          <a:xfrm rot="10800000">
            <a:off x="5857884" y="4429132"/>
            <a:ext cx="2428892" cy="142876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مربع نص 84"/>
          <p:cNvSpPr txBox="1"/>
          <p:nvPr/>
        </p:nvSpPr>
        <p:spPr>
          <a:xfrm>
            <a:off x="285720" y="5429264"/>
            <a:ext cx="571504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/>
              <a:t>400</a:t>
            </a:r>
            <a:endParaRPr lang="ar-IQ" sz="1600" dirty="0"/>
          </a:p>
        </p:txBody>
      </p:sp>
      <p:sp>
        <p:nvSpPr>
          <p:cNvPr id="86" name="مربع نص 85"/>
          <p:cNvSpPr txBox="1"/>
          <p:nvPr/>
        </p:nvSpPr>
        <p:spPr>
          <a:xfrm>
            <a:off x="214282" y="5019272"/>
            <a:ext cx="642942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/>
              <a:t>600</a:t>
            </a:r>
            <a:endParaRPr lang="ar-IQ" sz="1600" dirty="0"/>
          </a:p>
        </p:txBody>
      </p:sp>
      <p:sp>
        <p:nvSpPr>
          <p:cNvPr id="87" name="مربع نص 86"/>
          <p:cNvSpPr txBox="1"/>
          <p:nvPr/>
        </p:nvSpPr>
        <p:spPr>
          <a:xfrm>
            <a:off x="71406" y="4714884"/>
            <a:ext cx="78581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dirty="0"/>
              <a:t>800</a:t>
            </a:r>
            <a:endParaRPr lang="ar-IQ" sz="1600" dirty="0"/>
          </a:p>
        </p:txBody>
      </p:sp>
      <p:sp>
        <p:nvSpPr>
          <p:cNvPr id="88" name="مربع نص 87"/>
          <p:cNvSpPr txBox="1"/>
          <p:nvPr/>
        </p:nvSpPr>
        <p:spPr>
          <a:xfrm rot="16200000">
            <a:off x="-541888" y="5030284"/>
            <a:ext cx="17145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/>
              <a:t>Elevation  m.</a:t>
            </a:r>
            <a:endParaRPr lang="ar-IQ" dirty="0"/>
          </a:p>
        </p:txBody>
      </p:sp>
      <p:sp>
        <p:nvSpPr>
          <p:cNvPr id="89" name="مربع نص 88"/>
          <p:cNvSpPr txBox="1"/>
          <p:nvPr/>
        </p:nvSpPr>
        <p:spPr>
          <a:xfrm>
            <a:off x="1214414" y="5845750"/>
            <a:ext cx="42862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/>
              <a:t>A</a:t>
            </a:r>
            <a:endParaRPr lang="ar-IQ" b="1" dirty="0"/>
          </a:p>
        </p:txBody>
      </p:sp>
      <p:sp>
        <p:nvSpPr>
          <p:cNvPr id="90" name="مربع نص 89"/>
          <p:cNvSpPr txBox="1"/>
          <p:nvPr/>
        </p:nvSpPr>
        <p:spPr>
          <a:xfrm>
            <a:off x="2500298" y="5559998"/>
            <a:ext cx="50006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/>
              <a:t>B</a:t>
            </a:r>
            <a:endParaRPr lang="ar-IQ" b="1" dirty="0"/>
          </a:p>
        </p:txBody>
      </p:sp>
      <p:sp>
        <p:nvSpPr>
          <p:cNvPr id="91" name="مربع نص 90"/>
          <p:cNvSpPr txBox="1"/>
          <p:nvPr/>
        </p:nvSpPr>
        <p:spPr>
          <a:xfrm>
            <a:off x="2857488" y="5488560"/>
            <a:ext cx="5715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/>
              <a:t>C</a:t>
            </a:r>
            <a:endParaRPr lang="ar-IQ" b="1" dirty="0"/>
          </a:p>
        </p:txBody>
      </p:sp>
      <p:sp>
        <p:nvSpPr>
          <p:cNvPr id="92" name="مربع نص 91"/>
          <p:cNvSpPr txBox="1"/>
          <p:nvPr/>
        </p:nvSpPr>
        <p:spPr>
          <a:xfrm>
            <a:off x="5643570" y="5786454"/>
            <a:ext cx="35719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/>
              <a:t>A</a:t>
            </a:r>
            <a:endParaRPr lang="ar-IQ" b="1" dirty="0"/>
          </a:p>
        </p:txBody>
      </p:sp>
      <p:sp>
        <p:nvSpPr>
          <p:cNvPr id="93" name="مربع نص 92"/>
          <p:cNvSpPr txBox="1"/>
          <p:nvPr/>
        </p:nvSpPr>
        <p:spPr>
          <a:xfrm>
            <a:off x="8001024" y="5786454"/>
            <a:ext cx="5715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/>
              <a:t>B</a:t>
            </a:r>
            <a:endParaRPr lang="ar-IQ" b="1" dirty="0"/>
          </a:p>
        </p:txBody>
      </p:sp>
      <p:sp>
        <p:nvSpPr>
          <p:cNvPr id="94" name="مربع نص 93"/>
          <p:cNvSpPr txBox="1"/>
          <p:nvPr/>
        </p:nvSpPr>
        <p:spPr>
          <a:xfrm>
            <a:off x="8001024" y="5429264"/>
            <a:ext cx="5715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/>
              <a:t>C</a:t>
            </a:r>
            <a:endParaRPr lang="ar-IQ" b="1" dirty="0"/>
          </a:p>
        </p:txBody>
      </p:sp>
      <p:sp>
        <p:nvSpPr>
          <p:cNvPr id="95" name="مربع نص 94"/>
          <p:cNvSpPr txBox="1"/>
          <p:nvPr/>
        </p:nvSpPr>
        <p:spPr>
          <a:xfrm>
            <a:off x="785786" y="6286520"/>
            <a:ext cx="42862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X</a:t>
            </a:r>
            <a:endParaRPr lang="ar-IQ" dirty="0"/>
          </a:p>
        </p:txBody>
      </p:sp>
      <p:sp>
        <p:nvSpPr>
          <p:cNvPr id="96" name="مربع نص 95"/>
          <p:cNvSpPr txBox="1"/>
          <p:nvPr/>
        </p:nvSpPr>
        <p:spPr>
          <a:xfrm>
            <a:off x="8072462" y="6215082"/>
            <a:ext cx="35719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Y</a:t>
            </a:r>
            <a:endParaRPr lang="ar-IQ" dirty="0"/>
          </a:p>
        </p:txBody>
      </p:sp>
      <p:sp>
        <p:nvSpPr>
          <p:cNvPr id="98" name="مربع نص 97"/>
          <p:cNvSpPr txBox="1"/>
          <p:nvPr/>
        </p:nvSpPr>
        <p:spPr>
          <a:xfrm>
            <a:off x="357158" y="5733652"/>
            <a:ext cx="50006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1600" dirty="0"/>
              <a:t>200</a:t>
            </a:r>
            <a:endParaRPr lang="ar-IQ" sz="1600" dirty="0"/>
          </a:p>
        </p:txBody>
      </p:sp>
      <p:cxnSp>
        <p:nvCxnSpPr>
          <p:cNvPr id="112" name="رابط مستقيم 111"/>
          <p:cNvCxnSpPr/>
          <p:nvPr/>
        </p:nvCxnSpPr>
        <p:spPr>
          <a:xfrm rot="5400000" flipH="1" flipV="1">
            <a:off x="2643174" y="5214950"/>
            <a:ext cx="1285884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رابط مستقيم 113"/>
          <p:cNvCxnSpPr/>
          <p:nvPr/>
        </p:nvCxnSpPr>
        <p:spPr>
          <a:xfrm rot="5400000">
            <a:off x="5572926" y="4071148"/>
            <a:ext cx="570710" cy="79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مربع نص 115"/>
          <p:cNvSpPr txBox="1"/>
          <p:nvPr/>
        </p:nvSpPr>
        <p:spPr>
          <a:xfrm>
            <a:off x="2571736" y="4143380"/>
            <a:ext cx="17145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Axis of Syncline </a:t>
            </a:r>
            <a:endParaRPr lang="ar-IQ" dirty="0">
              <a:solidFill>
                <a:srgbClr val="FF0000"/>
              </a:solidFill>
            </a:endParaRPr>
          </a:p>
        </p:txBody>
      </p:sp>
      <p:sp>
        <p:nvSpPr>
          <p:cNvPr id="117" name="مربع نص 116"/>
          <p:cNvSpPr txBox="1"/>
          <p:nvPr/>
        </p:nvSpPr>
        <p:spPr>
          <a:xfrm>
            <a:off x="5000628" y="3429000"/>
            <a:ext cx="17145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Axis of Anticline</a:t>
            </a:r>
            <a:endParaRPr lang="ar-IQ" dirty="0">
              <a:solidFill>
                <a:srgbClr val="FF0000"/>
              </a:solidFill>
            </a:endParaRPr>
          </a:p>
        </p:txBody>
      </p:sp>
      <p:sp>
        <p:nvSpPr>
          <p:cNvPr id="119" name="مربع نص 118"/>
          <p:cNvSpPr txBox="1"/>
          <p:nvPr/>
        </p:nvSpPr>
        <p:spPr>
          <a:xfrm>
            <a:off x="2071670" y="714356"/>
            <a:ext cx="414340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3200" b="1" dirty="0"/>
              <a:t>Geologic Cross Section </a:t>
            </a:r>
            <a:endParaRPr lang="ar-IQ" sz="3200" b="1" dirty="0"/>
          </a:p>
        </p:txBody>
      </p:sp>
      <p:sp>
        <p:nvSpPr>
          <p:cNvPr id="125" name="مستطيل مستدير الزوايا 124"/>
          <p:cNvSpPr/>
          <p:nvPr/>
        </p:nvSpPr>
        <p:spPr>
          <a:xfrm>
            <a:off x="6429388" y="1785926"/>
            <a:ext cx="428628" cy="3571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26" name="مستطيل مستدير الزوايا 125"/>
          <p:cNvSpPr/>
          <p:nvPr/>
        </p:nvSpPr>
        <p:spPr>
          <a:xfrm>
            <a:off x="6429388" y="2285992"/>
            <a:ext cx="428628" cy="3571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27" name="مستطيل مستدير الزوايا 126"/>
          <p:cNvSpPr/>
          <p:nvPr/>
        </p:nvSpPr>
        <p:spPr>
          <a:xfrm>
            <a:off x="6429388" y="2786058"/>
            <a:ext cx="428628" cy="35719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128" name="مربع نص 127"/>
          <p:cNvSpPr txBox="1"/>
          <p:nvPr/>
        </p:nvSpPr>
        <p:spPr>
          <a:xfrm>
            <a:off x="6357950" y="2786058"/>
            <a:ext cx="42862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A</a:t>
            </a:r>
            <a:endParaRPr lang="ar-IQ" dirty="0"/>
          </a:p>
        </p:txBody>
      </p:sp>
      <p:sp>
        <p:nvSpPr>
          <p:cNvPr id="129" name="مربع نص 128"/>
          <p:cNvSpPr txBox="1"/>
          <p:nvPr/>
        </p:nvSpPr>
        <p:spPr>
          <a:xfrm>
            <a:off x="6357950" y="2285992"/>
            <a:ext cx="42862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B</a:t>
            </a:r>
            <a:endParaRPr lang="ar-IQ" dirty="0"/>
          </a:p>
        </p:txBody>
      </p:sp>
      <p:sp>
        <p:nvSpPr>
          <p:cNvPr id="130" name="مربع نص 129"/>
          <p:cNvSpPr txBox="1"/>
          <p:nvPr/>
        </p:nvSpPr>
        <p:spPr>
          <a:xfrm>
            <a:off x="6429388" y="1785926"/>
            <a:ext cx="64294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dirty="0"/>
              <a:t> C </a:t>
            </a:r>
            <a:endParaRPr lang="ar-IQ" dirty="0"/>
          </a:p>
        </p:txBody>
      </p:sp>
      <p:sp>
        <p:nvSpPr>
          <p:cNvPr id="131" name="مربع نص 130"/>
          <p:cNvSpPr txBox="1"/>
          <p:nvPr/>
        </p:nvSpPr>
        <p:spPr>
          <a:xfrm>
            <a:off x="4857752" y="1643050"/>
            <a:ext cx="150019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en-US" dirty="0"/>
              <a:t>Young bed</a:t>
            </a:r>
            <a:endParaRPr lang="ar-IQ" dirty="0"/>
          </a:p>
        </p:txBody>
      </p:sp>
      <p:sp>
        <p:nvSpPr>
          <p:cNvPr id="132" name="مربع نص 131"/>
          <p:cNvSpPr txBox="1"/>
          <p:nvPr/>
        </p:nvSpPr>
        <p:spPr>
          <a:xfrm>
            <a:off x="5357818" y="2786058"/>
            <a:ext cx="100013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0"/>
            <a:r>
              <a:rPr lang="en-US" dirty="0"/>
              <a:t>Old bed</a:t>
            </a:r>
            <a:endParaRPr lang="ar-IQ" dirty="0"/>
          </a:p>
        </p:txBody>
      </p:sp>
      <p:sp>
        <p:nvSpPr>
          <p:cNvPr id="133" name="مربع نص 132"/>
          <p:cNvSpPr txBox="1"/>
          <p:nvPr/>
        </p:nvSpPr>
        <p:spPr>
          <a:xfrm>
            <a:off x="6929454" y="1130842"/>
            <a:ext cx="17145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/>
              <a:t>Thickness  m.</a:t>
            </a:r>
            <a:endParaRPr lang="ar-IQ" dirty="0"/>
          </a:p>
        </p:txBody>
      </p:sp>
      <p:sp>
        <p:nvSpPr>
          <p:cNvPr id="134" name="مربع نص 133"/>
          <p:cNvSpPr txBox="1"/>
          <p:nvPr/>
        </p:nvSpPr>
        <p:spPr>
          <a:xfrm>
            <a:off x="6858016" y="1428736"/>
            <a:ext cx="10715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/>
              <a:t>Vertical</a:t>
            </a:r>
            <a:endParaRPr lang="ar-IQ" dirty="0"/>
          </a:p>
        </p:txBody>
      </p:sp>
      <p:sp>
        <p:nvSpPr>
          <p:cNvPr id="135" name="مربع نص 134"/>
          <p:cNvSpPr txBox="1"/>
          <p:nvPr/>
        </p:nvSpPr>
        <p:spPr>
          <a:xfrm>
            <a:off x="7858148" y="1428736"/>
            <a:ext cx="7143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/>
              <a:t>True</a:t>
            </a:r>
            <a:endParaRPr lang="ar-IQ" dirty="0"/>
          </a:p>
        </p:txBody>
      </p:sp>
      <p:sp>
        <p:nvSpPr>
          <p:cNvPr id="136" name="مربع نص 135"/>
          <p:cNvSpPr txBox="1"/>
          <p:nvPr/>
        </p:nvSpPr>
        <p:spPr>
          <a:xfrm>
            <a:off x="7000892" y="2273850"/>
            <a:ext cx="64294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/>
              <a:t>200</a:t>
            </a:r>
            <a:endParaRPr lang="ar-IQ" dirty="0"/>
          </a:p>
        </p:txBody>
      </p:sp>
      <p:sp>
        <p:nvSpPr>
          <p:cNvPr id="137" name="مربع نص 136"/>
          <p:cNvSpPr txBox="1"/>
          <p:nvPr/>
        </p:nvSpPr>
        <p:spPr>
          <a:xfrm>
            <a:off x="7858148" y="2273850"/>
            <a:ext cx="57150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/>
              <a:t>170</a:t>
            </a:r>
            <a:endParaRPr lang="ar-IQ" dirty="0"/>
          </a:p>
        </p:txBody>
      </p:sp>
      <p:sp>
        <p:nvSpPr>
          <p:cNvPr id="138" name="مربع نص 137"/>
          <p:cNvSpPr txBox="1"/>
          <p:nvPr/>
        </p:nvSpPr>
        <p:spPr>
          <a:xfrm>
            <a:off x="1785918" y="1857364"/>
            <a:ext cx="235745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/>
              <a:t>Dip Amount 32°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3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3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3" dur="8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4" dur="8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8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7" dur="8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8" dur="8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8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9" dur="8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0" dur="8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1" dur="8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6" dur="8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7" dur="8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8" dur="80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3" dur="8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4" dur="8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5" dur="8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0" dur="8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1" dur="8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2" dur="8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7" dur="8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8" dur="8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9" dur="8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4" dur="8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5" dur="8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6" dur="80"/>
                                        <p:tgtEl>
                                          <p:spTgt spid="1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1" dur="8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2" dur="8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3" dur="8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8" dur="8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9" dur="8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0" dur="80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5" dur="1000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6" dur="1000" fill="hold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1000" fill="hold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8" grpId="0"/>
      <p:bldP spid="116" grpId="0"/>
      <p:bldP spid="117" grpId="0"/>
      <p:bldP spid="125" grpId="0" animBg="1"/>
      <p:bldP spid="126" grpId="0" animBg="1"/>
      <p:bldP spid="127" grpId="0" animBg="1"/>
      <p:bldP spid="128" grpId="0"/>
      <p:bldP spid="129" grpId="0"/>
      <p:bldP spid="130" grpId="0"/>
      <p:bldP spid="131" grpId="0"/>
      <p:bldP spid="132" grpId="0"/>
      <p:bldP spid="133" grpId="0"/>
      <p:bldP spid="134" grpId="0"/>
      <p:bldP spid="135" grpId="0"/>
      <p:bldP spid="136" grpId="0"/>
      <p:bldP spid="137" grpId="0"/>
      <p:bldP spid="138" grpId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132</Words>
  <Application>Microsoft Office PowerPoint</Application>
  <PresentationFormat>عرض على الشاشة (4:3)</PresentationFormat>
  <Paragraphs>49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5" baseType="lpstr">
      <vt:lpstr>Arial</vt:lpstr>
      <vt:lpstr>Calibri</vt:lpstr>
      <vt:lpstr>سمة Office</vt:lpstr>
      <vt:lpstr>عرض تقديمي في PowerPoint</vt:lpstr>
      <vt:lpstr>عرض تقديمي في PowerPoint</vt:lpstr>
    </vt:vector>
  </TitlesOfParts>
  <Company>Naim Al Hussaini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hp</dc:creator>
  <cp:lastModifiedBy>mahmood haq</cp:lastModifiedBy>
  <cp:revision>40</cp:revision>
  <dcterms:created xsi:type="dcterms:W3CDTF">2014-04-16T19:15:17Z</dcterms:created>
  <dcterms:modified xsi:type="dcterms:W3CDTF">2021-03-06T17:01:57Z</dcterms:modified>
</cp:coreProperties>
</file>