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48" y="2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34A9D9-E1BD-4D4C-B761-8A3EDE8C2303}" type="datetimeFigureOut">
              <a:rPr lang="en-GB" smtClean="0"/>
              <a:t>12/03/2022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206982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34A9D9-E1BD-4D4C-B761-8A3EDE8C2303}" type="datetimeFigureOut">
              <a:rPr lang="en-GB" smtClean="0"/>
              <a:t>12/03/2022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121811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34A9D9-E1BD-4D4C-B761-8A3EDE8C2303}" type="datetimeFigureOut">
              <a:rPr lang="en-GB" smtClean="0"/>
              <a:t>12/03/2022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259046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34A9D9-E1BD-4D4C-B761-8A3EDE8C2303}" type="datetimeFigureOut">
              <a:rPr lang="en-GB" smtClean="0"/>
              <a:t>12/03/2022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386958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4A9D9-E1BD-4D4C-B761-8A3EDE8C2303}" type="datetimeFigureOut">
              <a:rPr lang="en-GB" smtClean="0"/>
              <a:t>12/03/2022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54312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34A9D9-E1BD-4D4C-B761-8A3EDE8C2303}" type="datetimeFigureOut">
              <a:rPr lang="en-GB" smtClean="0"/>
              <a:t>12/03/2022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362227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34A9D9-E1BD-4D4C-B761-8A3EDE8C2303}" type="datetimeFigureOut">
              <a:rPr lang="en-GB" smtClean="0"/>
              <a:t>12/03/2022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173341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34A9D9-E1BD-4D4C-B761-8A3EDE8C2303}" type="datetimeFigureOut">
              <a:rPr lang="en-GB" smtClean="0"/>
              <a:t>12/03/2022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24946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4A9D9-E1BD-4D4C-B761-8A3EDE8C2303}" type="datetimeFigureOut">
              <a:rPr lang="en-GB" smtClean="0"/>
              <a:t>12/03/2022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396326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34A9D9-E1BD-4D4C-B761-8A3EDE8C2303}" type="datetimeFigureOut">
              <a:rPr lang="en-GB" smtClean="0"/>
              <a:t>12/03/2022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203272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34A9D9-E1BD-4D4C-B761-8A3EDE8C2303}" type="datetimeFigureOut">
              <a:rPr lang="en-GB" smtClean="0"/>
              <a:t>12/03/2022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2D671-B6DD-462A-9646-3A2D5960B5F0}" type="slidenum">
              <a:rPr lang="en-GB" smtClean="0"/>
              <a:t>‹#›</a:t>
            </a:fld>
            <a:endParaRPr lang="en-GB"/>
          </a:p>
        </p:txBody>
      </p:sp>
    </p:spTree>
    <p:extLst>
      <p:ext uri="{BB962C8B-B14F-4D97-AF65-F5344CB8AC3E}">
        <p14:creationId xmlns:p14="http://schemas.microsoft.com/office/powerpoint/2010/main" val="199339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4A9D9-E1BD-4D4C-B761-8A3EDE8C2303}" type="datetimeFigureOut">
              <a:rPr lang="en-GB" smtClean="0"/>
              <a:t>12/03/2022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2D671-B6DD-462A-9646-3A2D5960B5F0}" type="slidenum">
              <a:rPr lang="en-GB" smtClean="0"/>
              <a:t>‹#›</a:t>
            </a:fld>
            <a:endParaRPr lang="en-GB"/>
          </a:p>
        </p:txBody>
      </p:sp>
    </p:spTree>
    <p:extLst>
      <p:ext uri="{BB962C8B-B14F-4D97-AF65-F5344CB8AC3E}">
        <p14:creationId xmlns:p14="http://schemas.microsoft.com/office/powerpoint/2010/main" val="298012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07077" y="1089498"/>
            <a:ext cx="7772400" cy="2033080"/>
          </a:xfrm>
        </p:spPr>
        <p:txBody>
          <a:bodyPr>
            <a:normAutofit/>
          </a:bodyPr>
          <a:lstStyle/>
          <a:p>
            <a:r>
              <a:rPr lang="en-GB" sz="5300" b="1" dirty="0"/>
              <a:t>Tools</a:t>
            </a:r>
            <a:endParaRPr lang="en-US" sz="2800" b="1" dirty="0"/>
          </a:p>
        </p:txBody>
      </p:sp>
      <p:sp>
        <p:nvSpPr>
          <p:cNvPr id="5" name="Subtitle 4"/>
          <p:cNvSpPr>
            <a:spLocks noGrp="1"/>
          </p:cNvSpPr>
          <p:nvPr>
            <p:ph type="subTitle" idx="1"/>
          </p:nvPr>
        </p:nvSpPr>
        <p:spPr>
          <a:xfrm>
            <a:off x="2676728" y="5383343"/>
            <a:ext cx="6858000" cy="1655762"/>
          </a:xfrm>
        </p:spPr>
        <p:txBody>
          <a:bodyPr>
            <a:normAutofit/>
          </a:bodyPr>
          <a:lstStyle/>
          <a:p>
            <a:r>
              <a:rPr lang="en-GB" dirty="0" err="1">
                <a:solidFill>
                  <a:schemeClr val="tx1"/>
                </a:solidFill>
              </a:rPr>
              <a:t>Dr.</a:t>
            </a:r>
            <a:r>
              <a:rPr lang="en-GB" dirty="0">
                <a:solidFill>
                  <a:schemeClr val="tx1"/>
                </a:solidFill>
              </a:rPr>
              <a:t> Ahmed Suhail</a:t>
            </a:r>
          </a:p>
          <a:p>
            <a:endParaRPr lang="en-US" dirty="0">
              <a:solidFill>
                <a:srgbClr val="0070C0"/>
              </a:solidFill>
            </a:endParaRPr>
          </a:p>
        </p:txBody>
      </p:sp>
    </p:spTree>
    <p:extLst>
      <p:ext uri="{BB962C8B-B14F-4D97-AF65-F5344CB8AC3E}">
        <p14:creationId xmlns:p14="http://schemas.microsoft.com/office/powerpoint/2010/main" val="374705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Principle of its working</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757646" y="2116183"/>
            <a:ext cx="10476409" cy="2308324"/>
          </a:xfrm>
          <a:prstGeom prst="rect">
            <a:avLst/>
          </a:prstGeom>
        </p:spPr>
        <p:txBody>
          <a:bodyPr wrap="square">
            <a:spAutoFit/>
          </a:bodyPr>
          <a:lstStyle/>
          <a:p>
            <a:r>
              <a:rPr lang="en-GB" dirty="0"/>
              <a:t>Raman spectroscopy is based on the inelastic scattering of monochromatic light as shown in previous figure. Inelastic scattering means that the frequency of the photon will change when it interacts with the molecules in graphene crystal. When molecules absorb an incident photon with frequency at the ground state, it will excite into a virtual state. There are two types of the scattering processes. If the excited molecule decays back to a higher level than the initial, this is called Stokes Scattering. Anti -Stokes Scattering is obtained if the exciting molecule decays back to a lower level than initial. According to the changes of the wavelengths or wave numbers of scattered light, which is caused by the molecular rotation and vibration, information about molecular structure and defect density is obtained.</a:t>
            </a:r>
            <a:endParaRPr lang="en-GB" sz="2400" dirty="0"/>
          </a:p>
        </p:txBody>
      </p:sp>
    </p:spTree>
    <p:extLst>
      <p:ext uri="{BB962C8B-B14F-4D97-AF65-F5344CB8AC3E}">
        <p14:creationId xmlns:p14="http://schemas.microsoft.com/office/powerpoint/2010/main" val="330999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53696"/>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Application of it</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518612" y="1562298"/>
            <a:ext cx="4187894" cy="2677656"/>
          </a:xfrm>
          <a:prstGeom prst="rect">
            <a:avLst/>
          </a:prstGeom>
        </p:spPr>
        <p:txBody>
          <a:bodyPr wrap="square">
            <a:spAutoFit/>
          </a:bodyPr>
          <a:lstStyle/>
          <a:p>
            <a:pPr algn="just"/>
            <a:r>
              <a:rPr lang="en-GB" sz="2400" dirty="0">
                <a:latin typeface="Calibri" panose="020F0502020204030204" pitchFamily="34" charset="0"/>
                <a:ea typeface="Times New Roman" panose="02020603050405020304" pitchFamily="18" charset="0"/>
              </a:rPr>
              <a:t>The PMMA residue left on graphene surface can be checked by using Raman microscope. The residue will shift the spectrum to the higher Raman shift (cm </a:t>
            </a:r>
            <a:r>
              <a:rPr lang="en-GB" sz="2400" baseline="30000" dirty="0">
                <a:latin typeface="Calibri" panose="020F0502020204030204" pitchFamily="34" charset="0"/>
                <a:ea typeface="Times New Roman" panose="02020603050405020304" pitchFamily="18" charset="0"/>
              </a:rPr>
              <a:t>-1</a:t>
            </a:r>
            <a:r>
              <a:rPr lang="en-GB" sz="2400" dirty="0">
                <a:latin typeface="Calibri" panose="020F0502020204030204" pitchFamily="34" charset="0"/>
                <a:ea typeface="Times New Roman" panose="02020603050405020304" pitchFamily="18" charset="0"/>
              </a:rPr>
              <a:t>) as shown in Fig. </a:t>
            </a:r>
            <a:endParaRPr lang="en-GB" sz="2400" dirty="0"/>
          </a:p>
        </p:txBody>
      </p:sp>
      <p:grpSp>
        <p:nvGrpSpPr>
          <p:cNvPr id="9" name="Group 8"/>
          <p:cNvGrpSpPr/>
          <p:nvPr/>
        </p:nvGrpSpPr>
        <p:grpSpPr>
          <a:xfrm>
            <a:off x="5834015" y="1271361"/>
            <a:ext cx="5400040" cy="4184650"/>
            <a:chOff x="5834015" y="1271361"/>
            <a:chExt cx="5400040" cy="418465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834015" y="1271361"/>
              <a:ext cx="5400040" cy="4184650"/>
            </a:xfrm>
            <a:prstGeom prst="rect">
              <a:avLst/>
            </a:prstGeom>
          </p:spPr>
        </p:pic>
        <p:sp>
          <p:nvSpPr>
            <p:cNvPr id="3" name="Rectangle 2"/>
            <p:cNvSpPr/>
            <p:nvPr/>
          </p:nvSpPr>
          <p:spPr>
            <a:xfrm>
              <a:off x="7824651" y="2063931"/>
              <a:ext cx="1306286" cy="41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924799" y="3875315"/>
              <a:ext cx="1306286" cy="41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5991991" y="5674029"/>
            <a:ext cx="4922245" cy="830997"/>
          </a:xfrm>
          <a:prstGeom prst="rect">
            <a:avLst/>
          </a:prstGeom>
        </p:spPr>
        <p:txBody>
          <a:bodyPr wrap="none">
            <a:spAutoFit/>
          </a:bodyPr>
          <a:lstStyle/>
          <a:p>
            <a:r>
              <a:rPr lang="en-GB" sz="2400" dirty="0">
                <a:solidFill>
                  <a:srgbClr val="00B0F0"/>
                </a:solidFill>
                <a:latin typeface="Calibri" panose="020F0502020204030204" pitchFamily="34" charset="0"/>
                <a:ea typeface="Times New Roman" panose="02020603050405020304" pitchFamily="18" charset="0"/>
              </a:rPr>
              <a:t>Black line with more residue, whereas</a:t>
            </a:r>
          </a:p>
          <a:p>
            <a:r>
              <a:rPr lang="en-GB" sz="2400" dirty="0">
                <a:solidFill>
                  <a:srgbClr val="00B0F0"/>
                </a:solidFill>
                <a:latin typeface="Calibri" panose="020F0502020204030204" pitchFamily="34" charset="0"/>
                <a:ea typeface="Times New Roman" panose="02020603050405020304" pitchFamily="18" charset="0"/>
              </a:rPr>
              <a:t> the blue line has less residue </a:t>
            </a:r>
            <a:endParaRPr lang="en-GB" sz="2400" dirty="0">
              <a:solidFill>
                <a:srgbClr val="00B0F0"/>
              </a:solidFill>
            </a:endParaRPr>
          </a:p>
        </p:txBody>
      </p:sp>
    </p:spTree>
    <p:extLst>
      <p:ext uri="{BB962C8B-B14F-4D97-AF65-F5344CB8AC3E}">
        <p14:creationId xmlns:p14="http://schemas.microsoft.com/office/powerpoint/2010/main" val="133178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Atomic force Microscopy  (AFM)</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8084756" y="5422393"/>
            <a:ext cx="4107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dirty="0" bmk="_Toc3049466">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Figure : AFM</a:t>
            </a:r>
            <a:endParaRPr kumimoji="0" lang="en-GB" altLang="zh-CN"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158697" y="1614550"/>
            <a:ext cx="10075358" cy="461665"/>
          </a:xfrm>
          <a:prstGeom prst="rect">
            <a:avLst/>
          </a:prstGeom>
        </p:spPr>
        <p:txBody>
          <a:bodyPr wrap="square">
            <a:spAutoFit/>
          </a:bodyPr>
          <a:lstStyle/>
          <a:p>
            <a:r>
              <a:rPr lang="en-GB" sz="2400" dirty="0">
                <a:latin typeface="Calibri" panose="020F0502020204030204" pitchFamily="34" charset="0"/>
                <a:ea typeface="Times New Roman" panose="02020603050405020304" pitchFamily="18" charset="0"/>
              </a:rPr>
              <a:t>AFM is a tool used to investigate the topographic of graphene surface. </a:t>
            </a:r>
            <a:endParaRPr lang="en-GB" sz="2400" dirty="0"/>
          </a:p>
        </p:txBody>
      </p:sp>
      <p:pic>
        <p:nvPicPr>
          <p:cNvPr id="5" name="Picture 4"/>
          <p:cNvPicPr>
            <a:picLocks noChangeAspect="1"/>
          </p:cNvPicPr>
          <p:nvPr/>
        </p:nvPicPr>
        <p:blipFill>
          <a:blip r:embed="rId2"/>
          <a:stretch>
            <a:fillRect/>
          </a:stretch>
        </p:blipFill>
        <p:spPr>
          <a:xfrm>
            <a:off x="1344641" y="2728370"/>
            <a:ext cx="5267749" cy="3685495"/>
          </a:xfrm>
          <a:prstGeom prst="rect">
            <a:avLst/>
          </a:prstGeom>
        </p:spPr>
      </p:pic>
    </p:spTree>
    <p:extLst>
      <p:ext uri="{BB962C8B-B14F-4D97-AF65-F5344CB8AC3E}">
        <p14:creationId xmlns:p14="http://schemas.microsoft.com/office/powerpoint/2010/main" val="42385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53696"/>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Application of it</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884374" y="2594264"/>
            <a:ext cx="4187894" cy="1938992"/>
          </a:xfrm>
          <a:prstGeom prst="rect">
            <a:avLst/>
          </a:prstGeom>
        </p:spPr>
        <p:txBody>
          <a:bodyPr wrap="square">
            <a:spAutoFit/>
          </a:bodyPr>
          <a:lstStyle/>
          <a:p>
            <a:pPr algn="just"/>
            <a:r>
              <a:rPr lang="en-GB" sz="2400" dirty="0">
                <a:latin typeface="Calibri" panose="020F0502020204030204" pitchFamily="34" charset="0"/>
                <a:ea typeface="Times New Roman" panose="02020603050405020304" pitchFamily="18" charset="0"/>
              </a:rPr>
              <a:t>The PMMA residue left on graphene surface can be checked by using AFM. The residue will be as spots as shown in Fig. </a:t>
            </a:r>
            <a:endParaRPr lang="en-GB" sz="2400" dirty="0"/>
          </a:p>
        </p:txBody>
      </p:sp>
      <p:sp>
        <p:nvSpPr>
          <p:cNvPr id="10" name="Rectangle 9"/>
          <p:cNvSpPr/>
          <p:nvPr/>
        </p:nvSpPr>
        <p:spPr>
          <a:xfrm>
            <a:off x="5618933" y="5703011"/>
            <a:ext cx="5850257" cy="830997"/>
          </a:xfrm>
          <a:prstGeom prst="rect">
            <a:avLst/>
          </a:prstGeom>
        </p:spPr>
        <p:txBody>
          <a:bodyPr wrap="square">
            <a:spAutoFit/>
          </a:bodyPr>
          <a:lstStyle/>
          <a:p>
            <a:r>
              <a:rPr lang="en-GB" sz="2400" dirty="0">
                <a:solidFill>
                  <a:srgbClr val="00B0F0"/>
                </a:solidFill>
                <a:latin typeface="Calibri" panose="020F0502020204030204" pitchFamily="34" charset="0"/>
                <a:ea typeface="Times New Roman" panose="02020603050405020304" pitchFamily="18" charset="0"/>
              </a:rPr>
              <a:t>AFM image of the transferred monolayer graphene.</a:t>
            </a:r>
            <a:endParaRPr lang="en-GB" sz="2400" dirty="0">
              <a:solidFill>
                <a:srgbClr val="00B0F0"/>
              </a:solidFill>
            </a:endParaRPr>
          </a:p>
        </p:txBody>
      </p:sp>
      <p:pic>
        <p:nvPicPr>
          <p:cNvPr id="5" name="Picture 4"/>
          <p:cNvPicPr>
            <a:picLocks noChangeAspect="1"/>
          </p:cNvPicPr>
          <p:nvPr/>
        </p:nvPicPr>
        <p:blipFill>
          <a:blip r:embed="rId2"/>
          <a:stretch>
            <a:fillRect/>
          </a:stretch>
        </p:blipFill>
        <p:spPr>
          <a:xfrm>
            <a:off x="5953257" y="1528354"/>
            <a:ext cx="4785140" cy="3865521"/>
          </a:xfrm>
          <a:prstGeom prst="rect">
            <a:avLst/>
          </a:prstGeom>
        </p:spPr>
      </p:pic>
    </p:spTree>
    <p:extLst>
      <p:ext uri="{BB962C8B-B14F-4D97-AF65-F5344CB8AC3E}">
        <p14:creationId xmlns:p14="http://schemas.microsoft.com/office/powerpoint/2010/main" val="407040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X-Ray photoelectron spectroscopy </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8084756" y="5422393"/>
            <a:ext cx="4107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dirty="0" bmk="_Toc3049466">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Figure : XPS</a:t>
            </a:r>
            <a:endParaRPr kumimoji="0" lang="en-GB" altLang="zh-CN"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158697" y="1614550"/>
            <a:ext cx="10075358" cy="646331"/>
          </a:xfrm>
          <a:prstGeom prst="rect">
            <a:avLst/>
          </a:prstGeom>
        </p:spPr>
        <p:txBody>
          <a:bodyPr wrap="square">
            <a:spAutoFit/>
          </a:bodyPr>
          <a:lstStyle/>
          <a:p>
            <a:r>
              <a:rPr lang="en-GB" dirty="0"/>
              <a:t>PMMA residue left on a CVD-graphene surface is investigated by XPS since this technique is one of the best techniques to study the elemental composition and chemical state of the graphene surface. </a:t>
            </a:r>
            <a:endParaRPr lang="en-GB" sz="2400" dirty="0"/>
          </a:p>
        </p:txBody>
      </p:sp>
      <p:pic>
        <p:nvPicPr>
          <p:cNvPr id="3" name="Picture 2"/>
          <p:cNvPicPr>
            <a:picLocks noChangeAspect="1"/>
          </p:cNvPicPr>
          <p:nvPr/>
        </p:nvPicPr>
        <p:blipFill>
          <a:blip r:embed="rId2"/>
          <a:stretch>
            <a:fillRect/>
          </a:stretch>
        </p:blipFill>
        <p:spPr>
          <a:xfrm>
            <a:off x="1863312" y="2732043"/>
            <a:ext cx="5186142" cy="3407501"/>
          </a:xfrm>
          <a:prstGeom prst="rect">
            <a:avLst/>
          </a:prstGeom>
        </p:spPr>
      </p:pic>
    </p:spTree>
    <p:extLst>
      <p:ext uri="{BB962C8B-B14F-4D97-AF65-F5344CB8AC3E}">
        <p14:creationId xmlns:p14="http://schemas.microsoft.com/office/powerpoint/2010/main" val="96954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53696"/>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Application of it</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884374" y="2594264"/>
            <a:ext cx="4187894" cy="2308324"/>
          </a:xfrm>
          <a:prstGeom prst="rect">
            <a:avLst/>
          </a:prstGeom>
        </p:spPr>
        <p:txBody>
          <a:bodyPr wrap="square">
            <a:spAutoFit/>
          </a:bodyPr>
          <a:lstStyle/>
          <a:p>
            <a:pPr algn="just"/>
            <a:r>
              <a:rPr lang="en-GB" sz="2400" dirty="0">
                <a:latin typeface="Calibri" panose="020F0502020204030204" pitchFamily="34" charset="0"/>
                <a:ea typeface="Times New Roman" panose="02020603050405020304" pitchFamily="18" charset="0"/>
              </a:rPr>
              <a:t>The PMMA residue left on graphene surface can be checked by using AFM. The residue will be represented by peaks in the spectra as shown in Fig. </a:t>
            </a:r>
            <a:endParaRPr lang="en-GB" sz="2400" dirty="0"/>
          </a:p>
        </p:txBody>
      </p:sp>
      <p:sp>
        <p:nvSpPr>
          <p:cNvPr id="10" name="Rectangle 9"/>
          <p:cNvSpPr/>
          <p:nvPr/>
        </p:nvSpPr>
        <p:spPr>
          <a:xfrm>
            <a:off x="5016138" y="5703011"/>
            <a:ext cx="6570619" cy="830997"/>
          </a:xfrm>
          <a:prstGeom prst="rect">
            <a:avLst/>
          </a:prstGeom>
        </p:spPr>
        <p:txBody>
          <a:bodyPr wrap="square">
            <a:spAutoFit/>
          </a:bodyPr>
          <a:lstStyle/>
          <a:p>
            <a:r>
              <a:rPr lang="en-GB" sz="2400" dirty="0">
                <a:solidFill>
                  <a:srgbClr val="00B0F0"/>
                </a:solidFill>
                <a:latin typeface="Calibri" panose="020F0502020204030204" pitchFamily="34" charset="0"/>
                <a:ea typeface="Times New Roman" panose="02020603050405020304" pitchFamily="18" charset="0"/>
              </a:rPr>
              <a:t>Black spectrum is for overall for all spectra, blue line is for graphene, others are for PMMA residue</a:t>
            </a:r>
            <a:endParaRPr lang="en-GB" sz="2400" dirty="0">
              <a:solidFill>
                <a:srgbClr val="00B0F0"/>
              </a:solidFill>
            </a:endParaRPr>
          </a:p>
        </p:txBody>
      </p:sp>
      <p:pic>
        <p:nvPicPr>
          <p:cNvPr id="3" name="Picture 2"/>
          <p:cNvPicPr>
            <a:picLocks noChangeAspect="1"/>
          </p:cNvPicPr>
          <p:nvPr/>
        </p:nvPicPr>
        <p:blipFill>
          <a:blip r:embed="rId2"/>
          <a:stretch>
            <a:fillRect/>
          </a:stretch>
        </p:blipFill>
        <p:spPr>
          <a:xfrm>
            <a:off x="6231934" y="1511179"/>
            <a:ext cx="3565208" cy="3961342"/>
          </a:xfrm>
          <a:prstGeom prst="rect">
            <a:avLst/>
          </a:prstGeom>
        </p:spPr>
      </p:pic>
    </p:spTree>
    <p:extLst>
      <p:ext uri="{BB962C8B-B14F-4D97-AF65-F5344CB8AC3E}">
        <p14:creationId xmlns:p14="http://schemas.microsoft.com/office/powerpoint/2010/main" val="241936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0951" y="277237"/>
            <a:ext cx="7772400" cy="1016540"/>
          </a:xfrm>
        </p:spPr>
        <p:txBody>
          <a:bodyPr>
            <a:normAutofit/>
          </a:bodyPr>
          <a:lstStyle/>
          <a:p>
            <a:r>
              <a:rPr lang="en-GB" sz="5300" b="1" dirty="0"/>
              <a:t>Outline for the lectures</a:t>
            </a:r>
            <a:endParaRPr lang="en-US" sz="2800" b="1" dirty="0"/>
          </a:p>
        </p:txBody>
      </p:sp>
      <p:sp>
        <p:nvSpPr>
          <p:cNvPr id="6" name="TextBox 5"/>
          <p:cNvSpPr txBox="1"/>
          <p:nvPr/>
        </p:nvSpPr>
        <p:spPr>
          <a:xfrm>
            <a:off x="627017" y="2063931"/>
            <a:ext cx="4859383" cy="5262979"/>
          </a:xfrm>
          <a:prstGeom prst="rect">
            <a:avLst/>
          </a:prstGeom>
          <a:noFill/>
        </p:spPr>
        <p:txBody>
          <a:bodyPr wrap="square" rtlCol="0">
            <a:spAutoFit/>
          </a:bodyPr>
          <a:lstStyle/>
          <a:p>
            <a:pPr marL="285750" indent="-285750">
              <a:buFont typeface="Wingdings" panose="05000000000000000000" pitchFamily="2" charset="2"/>
              <a:buChar char="q"/>
            </a:pPr>
            <a:r>
              <a:rPr lang="en-GB" sz="2400" dirty="0">
                <a:solidFill>
                  <a:srgbClr val="FF0000"/>
                </a:solidFill>
              </a:rPr>
              <a:t>Introduction </a:t>
            </a:r>
          </a:p>
          <a:p>
            <a:pPr marL="285750" indent="-285750">
              <a:buFont typeface="Wingdings" panose="05000000000000000000" pitchFamily="2" charset="2"/>
              <a:buChar char="q"/>
            </a:pPr>
            <a:endParaRPr lang="en-GB" sz="2400" dirty="0"/>
          </a:p>
          <a:p>
            <a:pPr marL="285750" indent="-285750">
              <a:buFont typeface="Wingdings" panose="05000000000000000000" pitchFamily="2" charset="2"/>
              <a:buChar char="q"/>
            </a:pPr>
            <a:r>
              <a:rPr lang="en-GB" sz="2400" dirty="0">
                <a:solidFill>
                  <a:srgbClr val="FF0000"/>
                </a:solidFill>
              </a:rPr>
              <a:t>Approaches used</a:t>
            </a:r>
          </a:p>
          <a:p>
            <a:pPr marL="285750" indent="-285750">
              <a:buFont typeface="Wingdings" panose="05000000000000000000" pitchFamily="2" charset="2"/>
              <a:buChar char="q"/>
            </a:pPr>
            <a:endParaRPr lang="en-GB" sz="2400" dirty="0"/>
          </a:p>
          <a:p>
            <a:pPr marL="285750" indent="-285750">
              <a:buFont typeface="Wingdings" panose="05000000000000000000" pitchFamily="2" charset="2"/>
              <a:buChar char="q"/>
            </a:pPr>
            <a:r>
              <a:rPr lang="en-GB" sz="2400" dirty="0">
                <a:solidFill>
                  <a:srgbClr val="FF0000"/>
                </a:solidFill>
              </a:rPr>
              <a:t>Materials</a:t>
            </a:r>
          </a:p>
          <a:p>
            <a:endParaRPr lang="en-GB" sz="2400" dirty="0"/>
          </a:p>
          <a:p>
            <a:pPr marL="285750" indent="-285750">
              <a:buFont typeface="Wingdings" panose="05000000000000000000" pitchFamily="2" charset="2"/>
              <a:buChar char="q"/>
            </a:pPr>
            <a:r>
              <a:rPr lang="en-GB" sz="2400" dirty="0">
                <a:solidFill>
                  <a:srgbClr val="FF0000"/>
                </a:solidFill>
              </a:rPr>
              <a:t>Techniques &amp; </a:t>
            </a:r>
            <a:r>
              <a:rPr lang="en-GB" sz="2400" dirty="0"/>
              <a:t>Tools</a:t>
            </a:r>
          </a:p>
          <a:p>
            <a:pPr marL="285750" indent="-285750">
              <a:buFont typeface="Wingdings" panose="05000000000000000000" pitchFamily="2" charset="2"/>
              <a:buChar char="q"/>
            </a:pPr>
            <a:r>
              <a:rPr lang="en-GB" sz="2400" dirty="0"/>
              <a:t>Applications</a:t>
            </a:r>
          </a:p>
          <a:p>
            <a:pPr marL="285750" indent="-285750">
              <a:buFont typeface="Wingdings" panose="05000000000000000000" pitchFamily="2" charset="2"/>
              <a:buChar char="q"/>
            </a:pPr>
            <a:endParaRPr lang="en-GB" sz="2400" dirty="0"/>
          </a:p>
          <a:p>
            <a:endParaRPr lang="en-GB" sz="2400" dirty="0"/>
          </a:p>
          <a:p>
            <a:pPr marL="285750" indent="-285750">
              <a:buFont typeface="Wingdings" panose="05000000000000000000" pitchFamily="2" charset="2"/>
              <a:buChar char="q"/>
            </a:pPr>
            <a:endParaRPr lang="en-GB" sz="2400" dirty="0"/>
          </a:p>
          <a:p>
            <a:endParaRPr lang="en-GB" sz="2400" dirty="0"/>
          </a:p>
          <a:p>
            <a:pPr marL="285750" indent="-285750">
              <a:buFont typeface="Wingdings" panose="05000000000000000000" pitchFamily="2" charset="2"/>
              <a:buChar char="q"/>
            </a:pPr>
            <a:endParaRPr lang="en-GB" sz="2400" dirty="0"/>
          </a:p>
          <a:p>
            <a:endParaRPr lang="en-GB" sz="2400" dirty="0"/>
          </a:p>
        </p:txBody>
      </p:sp>
    </p:spTree>
    <p:extLst>
      <p:ext uri="{BB962C8B-B14F-4D97-AF65-F5344CB8AC3E}">
        <p14:creationId xmlns:p14="http://schemas.microsoft.com/office/powerpoint/2010/main" val="2651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0951" y="277237"/>
            <a:ext cx="7772400" cy="1016540"/>
          </a:xfrm>
        </p:spPr>
        <p:txBody>
          <a:bodyPr>
            <a:normAutofit/>
          </a:bodyPr>
          <a:lstStyle/>
          <a:p>
            <a:r>
              <a:rPr lang="en-GB" sz="5300" b="1" dirty="0"/>
              <a:t>Tools</a:t>
            </a:r>
            <a:endParaRPr lang="en-US" sz="2800" b="1" dirty="0"/>
          </a:p>
        </p:txBody>
      </p:sp>
      <p:sp>
        <p:nvSpPr>
          <p:cNvPr id="6" name="TextBox 5"/>
          <p:cNvSpPr txBox="1"/>
          <p:nvPr/>
        </p:nvSpPr>
        <p:spPr>
          <a:xfrm>
            <a:off x="627017" y="2063931"/>
            <a:ext cx="7733212" cy="4893647"/>
          </a:xfrm>
          <a:prstGeom prst="rect">
            <a:avLst/>
          </a:prstGeom>
          <a:noFill/>
        </p:spPr>
        <p:txBody>
          <a:bodyPr wrap="square" rtlCol="0">
            <a:spAutoFit/>
          </a:bodyPr>
          <a:lstStyle/>
          <a:p>
            <a:pPr marL="285750" indent="-285750">
              <a:buFont typeface="Wingdings" panose="05000000000000000000" pitchFamily="2" charset="2"/>
              <a:buChar char="q"/>
            </a:pPr>
            <a:r>
              <a:rPr lang="en-GB" sz="2400" dirty="0"/>
              <a:t> Optical Microscope</a:t>
            </a:r>
          </a:p>
          <a:p>
            <a:pPr marL="285750" indent="-285750">
              <a:buFont typeface="Wingdings" panose="05000000000000000000" pitchFamily="2" charset="2"/>
              <a:buChar char="q"/>
            </a:pPr>
            <a:endParaRPr lang="en-GB" sz="2400" dirty="0"/>
          </a:p>
          <a:p>
            <a:pPr marL="285750" indent="-285750">
              <a:buFont typeface="Wingdings" panose="05000000000000000000" pitchFamily="2" charset="2"/>
              <a:buChar char="q"/>
            </a:pPr>
            <a:r>
              <a:rPr lang="en-GB" sz="2400" dirty="0"/>
              <a:t>Raman Microscope </a:t>
            </a:r>
          </a:p>
          <a:p>
            <a:pPr marL="285750" indent="-285750">
              <a:buFont typeface="Wingdings" panose="05000000000000000000" pitchFamily="2" charset="2"/>
              <a:buChar char="q"/>
            </a:pPr>
            <a:endParaRPr lang="en-GB" sz="2400" dirty="0"/>
          </a:p>
          <a:p>
            <a:pPr marL="285750" indent="-285750">
              <a:buFont typeface="Wingdings" panose="05000000000000000000" pitchFamily="2" charset="2"/>
              <a:buChar char="q"/>
            </a:pPr>
            <a:r>
              <a:rPr lang="en-GB" sz="2400" dirty="0"/>
              <a:t>Atomic Force Microscope</a:t>
            </a:r>
          </a:p>
          <a:p>
            <a:pPr marL="285750" indent="-285750">
              <a:buFont typeface="Wingdings" panose="05000000000000000000" pitchFamily="2" charset="2"/>
              <a:buChar char="q"/>
            </a:pPr>
            <a:endParaRPr lang="en-GB" sz="2400" dirty="0"/>
          </a:p>
          <a:p>
            <a:pPr marL="285750" indent="-285750">
              <a:buFont typeface="Wingdings" panose="05000000000000000000" pitchFamily="2" charset="2"/>
              <a:buChar char="q"/>
            </a:pPr>
            <a:r>
              <a:rPr lang="en-GB" sz="2400" dirty="0"/>
              <a:t>X-Ray photoelectron spectroscopy </a:t>
            </a:r>
          </a:p>
          <a:p>
            <a:pPr marL="285750" indent="-285750">
              <a:buFont typeface="Wingdings" panose="05000000000000000000" pitchFamily="2" charset="2"/>
              <a:buChar char="q"/>
            </a:pPr>
            <a:endParaRPr lang="en-GB" sz="2400" dirty="0"/>
          </a:p>
          <a:p>
            <a:endParaRPr lang="en-GB" sz="2400" dirty="0"/>
          </a:p>
          <a:p>
            <a:pPr marL="285750" indent="-285750">
              <a:buFont typeface="Wingdings" panose="05000000000000000000" pitchFamily="2" charset="2"/>
              <a:buChar char="q"/>
            </a:pPr>
            <a:endParaRPr lang="en-GB" sz="2400" dirty="0"/>
          </a:p>
          <a:p>
            <a:endParaRPr lang="en-GB" sz="2400" dirty="0"/>
          </a:p>
          <a:p>
            <a:pPr marL="285750" indent="-285750">
              <a:buFont typeface="Wingdings" panose="05000000000000000000" pitchFamily="2" charset="2"/>
              <a:buChar char="q"/>
            </a:pPr>
            <a:endParaRPr lang="en-GB" sz="2400" dirty="0"/>
          </a:p>
          <a:p>
            <a:endParaRPr lang="en-GB" sz="2400" dirty="0"/>
          </a:p>
        </p:txBody>
      </p:sp>
    </p:spTree>
    <p:extLst>
      <p:ext uri="{BB962C8B-B14F-4D97-AF65-F5344CB8AC3E}">
        <p14:creationId xmlns:p14="http://schemas.microsoft.com/office/powerpoint/2010/main" val="92819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Optical Microscope </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8084756" y="5422393"/>
            <a:ext cx="4107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dirty="0" bmk="_Toc3049466">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Figure : Optical Microscope</a:t>
            </a:r>
            <a:endParaRPr kumimoji="0" lang="en-GB" altLang="zh-CN"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158697" y="1614550"/>
            <a:ext cx="10075358" cy="830997"/>
          </a:xfrm>
          <a:prstGeom prst="rect">
            <a:avLst/>
          </a:prstGeom>
        </p:spPr>
        <p:txBody>
          <a:bodyPr wrap="square">
            <a:spAutoFit/>
          </a:bodyPr>
          <a:lstStyle/>
          <a:p>
            <a:r>
              <a:rPr lang="en-GB" sz="2400" dirty="0">
                <a:latin typeface="Calibri" panose="020F0502020204030204" pitchFamily="34" charset="0"/>
                <a:ea typeface="Times New Roman" panose="02020603050405020304" pitchFamily="18" charset="0"/>
              </a:rPr>
              <a:t>An optical microscope is shown in Fig, and it is used to analyse the uniformity and continuity of CVD</a:t>
            </a:r>
            <a:r>
              <a:rPr lang="en-GB" sz="2400" dirty="0">
                <a:solidFill>
                  <a:srgbClr val="000000"/>
                </a:solidFill>
                <a:latin typeface="Calibri" panose="020F0502020204030204" pitchFamily="34" charset="0"/>
                <a:ea typeface="Times New Roman" panose="02020603050405020304" pitchFamily="18" charset="0"/>
              </a:rPr>
              <a:t>-graphene layers </a:t>
            </a:r>
            <a:r>
              <a:rPr lang="en-GB" sz="2400" dirty="0">
                <a:latin typeface="Calibri" panose="020F0502020204030204" pitchFamily="34" charset="0"/>
                <a:ea typeface="Times New Roman" panose="02020603050405020304" pitchFamily="18" charset="0"/>
              </a:rPr>
              <a:t>transferred</a:t>
            </a:r>
            <a:r>
              <a:rPr lang="en-GB" sz="2400" dirty="0">
                <a:solidFill>
                  <a:srgbClr val="000000"/>
                </a:solidFill>
                <a:latin typeface="Calibri" panose="020F0502020204030204" pitchFamily="34" charset="0"/>
                <a:ea typeface="Times New Roman" panose="02020603050405020304" pitchFamily="18" charset="0"/>
              </a:rPr>
              <a:t> onto SiO</a:t>
            </a:r>
            <a:r>
              <a:rPr lang="en-GB" sz="2400" baseline="-25000" dirty="0">
                <a:solidFill>
                  <a:srgbClr val="000000"/>
                </a:solidFill>
                <a:latin typeface="Calibri" panose="020F0502020204030204" pitchFamily="34" charset="0"/>
                <a:ea typeface="Times New Roman" panose="02020603050405020304" pitchFamily="18" charset="0"/>
              </a:rPr>
              <a:t>2</a:t>
            </a:r>
            <a:r>
              <a:rPr lang="en-GB" sz="2400" dirty="0">
                <a:solidFill>
                  <a:srgbClr val="000000"/>
                </a:solidFill>
                <a:latin typeface="Calibri" panose="020F0502020204030204" pitchFamily="34" charset="0"/>
                <a:ea typeface="Times New Roman" panose="02020603050405020304" pitchFamily="18" charset="0"/>
              </a:rPr>
              <a:t>/Si substrates. </a:t>
            </a:r>
            <a:endParaRPr lang="en-GB" sz="24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158697" y="3117123"/>
            <a:ext cx="6744332" cy="3610247"/>
          </a:xfrm>
          <a:prstGeom prst="rect">
            <a:avLst/>
          </a:prstGeom>
        </p:spPr>
      </p:pic>
    </p:spTree>
    <p:extLst>
      <p:ext uri="{BB962C8B-B14F-4D97-AF65-F5344CB8AC3E}">
        <p14:creationId xmlns:p14="http://schemas.microsoft.com/office/powerpoint/2010/main" val="93864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Principle of its working</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7810436" y="4894520"/>
            <a:ext cx="41072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Low" eaLnBrk="0" fontAlgn="base" hangingPunct="0">
              <a:spcBef>
                <a:spcPct val="0"/>
              </a:spcBef>
              <a:spcAft>
                <a:spcPct val="0"/>
              </a:spcAft>
            </a:pPr>
            <a:r>
              <a:rPr kumimoji="0" lang="en-GB" altLang="zh-CN" b="1" i="0" u="none" strike="noStrike" cap="none" normalizeH="0" baseline="0" dirty="0" bmk="_Toc3049466">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(a) Schematic of reflected and transmitted light from graphene/SiO2/Si substrate. (b) Optical image of CVD-graphene transferred onto a SiO2/Si substrate.</a:t>
            </a:r>
            <a:endParaRPr kumimoji="0" lang="en-GB" altLang="zh-CN" b="0" i="0" u="none" strike="noStrike" cap="none" normalizeH="0" baseline="0" dirty="0">
              <a:ln>
                <a:noFill/>
              </a:ln>
              <a:solidFill>
                <a:schemeClr val="tx1"/>
              </a:solidFill>
              <a:effectLst/>
              <a:latin typeface="Arial" panose="020B060402020202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653143" y="1763486"/>
            <a:ext cx="6818354" cy="4258491"/>
          </a:xfrm>
          <a:prstGeom prst="rect">
            <a:avLst/>
          </a:prstGeom>
        </p:spPr>
      </p:pic>
    </p:spTree>
    <p:extLst>
      <p:ext uri="{BB962C8B-B14F-4D97-AF65-F5344CB8AC3E}">
        <p14:creationId xmlns:p14="http://schemas.microsoft.com/office/powerpoint/2010/main" val="17695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Principle of its working</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158697" y="2359403"/>
            <a:ext cx="10075358" cy="2677656"/>
          </a:xfrm>
          <a:prstGeom prst="rect">
            <a:avLst/>
          </a:prstGeom>
        </p:spPr>
        <p:txBody>
          <a:bodyPr wrap="square">
            <a:spAutoFit/>
          </a:bodyPr>
          <a:lstStyle/>
          <a:p>
            <a:r>
              <a:rPr lang="en-GB" sz="2400" dirty="0"/>
              <a:t>The intensity of the white light source can be controlled. Fig. a shows how the light source interacts with the three interfaces at graphene, SiO</a:t>
            </a:r>
            <a:r>
              <a:rPr lang="en-GB" sz="2400" baseline="-25000" dirty="0"/>
              <a:t>2 </a:t>
            </a:r>
            <a:r>
              <a:rPr lang="en-GB" sz="2400" dirty="0"/>
              <a:t>and Si layers. Since a part of the incident light is reflected from each interface and the rest of that light is transmitted and refracted. Therefore, a number of optical paths are possible. The amplitude of the reflected light, which makes the visibility of graphene layers on SiO</a:t>
            </a:r>
            <a:r>
              <a:rPr lang="en-GB" sz="2400" baseline="-25000" dirty="0"/>
              <a:t>2</a:t>
            </a:r>
            <a:r>
              <a:rPr lang="en-GB" sz="2400" dirty="0"/>
              <a:t>/Si substrates, is as a result of interference between all the optical paths. </a:t>
            </a:r>
          </a:p>
        </p:txBody>
      </p:sp>
    </p:spTree>
    <p:extLst>
      <p:ext uri="{BB962C8B-B14F-4D97-AF65-F5344CB8AC3E}">
        <p14:creationId xmlns:p14="http://schemas.microsoft.com/office/powerpoint/2010/main" val="9442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53696"/>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Application of it</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518612" y="1562298"/>
            <a:ext cx="4187894" cy="2308324"/>
          </a:xfrm>
          <a:prstGeom prst="rect">
            <a:avLst/>
          </a:prstGeom>
        </p:spPr>
        <p:txBody>
          <a:bodyPr wrap="square">
            <a:spAutoFit/>
          </a:bodyPr>
          <a:lstStyle/>
          <a:p>
            <a:pPr algn="just"/>
            <a:r>
              <a:rPr lang="en-GB" sz="2400" dirty="0">
                <a:latin typeface="Calibri" panose="020F0502020204030204" pitchFamily="34" charset="0"/>
                <a:ea typeface="Times New Roman" panose="02020603050405020304" pitchFamily="18" charset="0"/>
              </a:rPr>
              <a:t>The PMMA residue left on graphene surface can be checked by using optical microscope. The residue will be as dark spots onto graphene as shown in Fig. below. </a:t>
            </a:r>
            <a:endParaRPr lang="en-GB" sz="2400" dirty="0"/>
          </a:p>
        </p:txBody>
      </p:sp>
      <p:pic>
        <p:nvPicPr>
          <p:cNvPr id="5" name="Picture 4"/>
          <p:cNvPicPr>
            <a:picLocks noChangeAspect="1"/>
          </p:cNvPicPr>
          <p:nvPr/>
        </p:nvPicPr>
        <p:blipFill>
          <a:blip r:embed="rId2"/>
          <a:stretch>
            <a:fillRect/>
          </a:stretch>
        </p:blipFill>
        <p:spPr>
          <a:xfrm>
            <a:off x="4852315" y="1079836"/>
            <a:ext cx="7052759" cy="5778164"/>
          </a:xfrm>
          <a:prstGeom prst="rect">
            <a:avLst/>
          </a:prstGeom>
        </p:spPr>
      </p:pic>
    </p:spTree>
    <p:extLst>
      <p:ext uri="{BB962C8B-B14F-4D97-AF65-F5344CB8AC3E}">
        <p14:creationId xmlns:p14="http://schemas.microsoft.com/office/powerpoint/2010/main" val="206536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Raman Microscope </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8084756" y="5422393"/>
            <a:ext cx="4107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dirty="0" bmk="_Toc3049466">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Figure : Raman Microscope</a:t>
            </a:r>
            <a:endParaRPr kumimoji="0" lang="en-GB" altLang="zh-CN"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158697" y="1614550"/>
            <a:ext cx="10075358" cy="1200329"/>
          </a:xfrm>
          <a:prstGeom prst="rect">
            <a:avLst/>
          </a:prstGeom>
        </p:spPr>
        <p:txBody>
          <a:bodyPr wrap="square">
            <a:spAutoFit/>
          </a:bodyPr>
          <a:lstStyle/>
          <a:p>
            <a:r>
              <a:rPr lang="en-GB" sz="2400" dirty="0">
                <a:latin typeface="Calibri" panose="020F0502020204030204" pitchFamily="34" charset="0"/>
                <a:ea typeface="Times New Roman" panose="02020603050405020304" pitchFamily="18" charset="0"/>
              </a:rPr>
              <a:t>Raman spectroscopy is a unique tool to analyse the crystallinity, doping and impurity content of graphene sheets through positions and ratios of graphene peaks. </a:t>
            </a:r>
            <a:endParaRPr lang="en-GB" sz="2400" dirty="0"/>
          </a:p>
        </p:txBody>
      </p:sp>
      <p:pic>
        <p:nvPicPr>
          <p:cNvPr id="3" name="Picture 2"/>
          <p:cNvPicPr>
            <a:picLocks noChangeAspect="1"/>
          </p:cNvPicPr>
          <p:nvPr/>
        </p:nvPicPr>
        <p:blipFill>
          <a:blip r:embed="rId2"/>
          <a:stretch>
            <a:fillRect/>
          </a:stretch>
        </p:blipFill>
        <p:spPr>
          <a:xfrm>
            <a:off x="1142724" y="3164616"/>
            <a:ext cx="6367103" cy="3314562"/>
          </a:xfrm>
          <a:prstGeom prst="rect">
            <a:avLst/>
          </a:prstGeom>
        </p:spPr>
      </p:pic>
    </p:spTree>
    <p:extLst>
      <p:ext uri="{BB962C8B-B14F-4D97-AF65-F5344CB8AC3E}">
        <p14:creationId xmlns:p14="http://schemas.microsoft.com/office/powerpoint/2010/main" val="110733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061" y="2081890"/>
            <a:ext cx="8195374" cy="3221630"/>
          </a:xfrm>
          <a:prstGeom prst="rect">
            <a:avLst/>
          </a:prstGeom>
        </p:spPr>
      </p:pic>
      <p:sp>
        <p:nvSpPr>
          <p:cNvPr id="6" name="Title 3"/>
          <p:cNvSpPr txBox="1">
            <a:spLocks/>
          </p:cNvSpPr>
          <p:nvPr/>
        </p:nvSpPr>
        <p:spPr>
          <a:xfrm>
            <a:off x="962297" y="299005"/>
            <a:ext cx="10271758" cy="1016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rgbClr val="00B0F0"/>
                </a:solidFill>
              </a:rPr>
              <a:t>Principle of its working</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7810436" y="5171519"/>
            <a:ext cx="41072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Low" eaLnBrk="0" fontAlgn="base" hangingPunct="0">
              <a:spcBef>
                <a:spcPct val="0"/>
              </a:spcBef>
              <a:spcAft>
                <a:spcPct val="0"/>
              </a:spcAft>
            </a:pPr>
            <a:r>
              <a:rPr kumimoji="0" lang="en-GB" altLang="zh-CN" b="1" i="0" u="none" strike="noStrike" cap="none" normalizeH="0" baseline="0" dirty="0" bmk="_Toc3049466">
                <a:ln>
                  <a:noFill/>
                </a:ln>
                <a:solidFill>
                  <a:srgbClr val="5B9BD5"/>
                </a:solidFill>
                <a:effectLst/>
                <a:latin typeface="Calibri" panose="020F0502020204030204" pitchFamily="34" charset="0"/>
                <a:ea typeface="Times New Roman" panose="02020603050405020304" pitchFamily="18" charset="0"/>
                <a:cs typeface="Calibri" panose="020F0502020204030204" pitchFamily="34" charset="0"/>
              </a:rPr>
              <a:t>(a) </a:t>
            </a:r>
            <a:r>
              <a:rPr lang="en-GB" altLang="zh-CN" b="1" dirty="0" bmk="_Toc3049466">
                <a:solidFill>
                  <a:srgbClr val="5B9BD5"/>
                </a:solidFill>
                <a:latin typeface="Calibri" panose="020F0502020204030204" pitchFamily="34" charset="0"/>
                <a:ea typeface="Times New Roman" panose="02020603050405020304" pitchFamily="18" charset="0"/>
                <a:cs typeface="Calibri" panose="020F0502020204030204" pitchFamily="34" charset="0"/>
              </a:rPr>
              <a:t>Schematic of Raman scattering process, showing Stokes and Anti -Stokes Scatters.</a:t>
            </a:r>
            <a:endParaRPr kumimoji="0" lang="en-GB" altLang="zh-CN"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3285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Tools</vt:lpstr>
      <vt:lpstr>Outline for the lectures</vt:lpstr>
      <vt:lpstr>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Plymouth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Microscope</dc:title>
  <dc:creator>Ahmed Suhail</dc:creator>
  <cp:lastModifiedBy>Ahmed Suhail</cp:lastModifiedBy>
  <cp:revision>6</cp:revision>
  <dcterms:created xsi:type="dcterms:W3CDTF">2021-01-25T11:51:33Z</dcterms:created>
  <dcterms:modified xsi:type="dcterms:W3CDTF">2022-03-12T07:41:07Z</dcterms:modified>
</cp:coreProperties>
</file>