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325" r:id="rId3"/>
    <p:sldId id="261" r:id="rId4"/>
    <p:sldId id="268" r:id="rId5"/>
    <p:sldId id="283" r:id="rId6"/>
    <p:sldId id="294" r:id="rId7"/>
    <p:sldId id="293"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27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4660"/>
  </p:normalViewPr>
  <p:slideViewPr>
    <p:cSldViewPr>
      <p:cViewPr varScale="1">
        <p:scale>
          <a:sx n="98" d="100"/>
          <a:sy n="98" d="100"/>
        </p:scale>
        <p:origin x="74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3AE3D3-0994-41AF-8CB5-5F0A88470995}" type="datetime1">
              <a:rPr lang="en-US" smtClean="0"/>
              <a:t>10/5/2025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1C5A65-910F-4FA2-BF6B-A506136E1F54}" type="slidenum">
              <a:rPr lang="en-US" smtClean="0"/>
              <a:t>‹#›</a:t>
            </a:fld>
            <a:endParaRPr lang="en-US"/>
          </a:p>
        </p:txBody>
      </p:sp>
    </p:spTree>
    <p:extLst>
      <p:ext uri="{BB962C8B-B14F-4D97-AF65-F5344CB8AC3E}">
        <p14:creationId xmlns:p14="http://schemas.microsoft.com/office/powerpoint/2010/main" val="1920135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E0B36-9186-47D6-903F-F193C8CF9F47}" type="datetime1">
              <a:rPr lang="en-US" smtClean="0"/>
              <a:t>10/5/2025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0286F-AB05-4DA8-A4F9-DE5DF363AF1B}" type="slidenum">
              <a:rPr lang="en-US" smtClean="0"/>
              <a:t>‹#›</a:t>
            </a:fld>
            <a:endParaRPr lang="en-US"/>
          </a:p>
        </p:txBody>
      </p:sp>
    </p:spTree>
    <p:extLst>
      <p:ext uri="{BB962C8B-B14F-4D97-AF65-F5344CB8AC3E}">
        <p14:creationId xmlns:p14="http://schemas.microsoft.com/office/powerpoint/2010/main" val="23977125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58abb5f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58abb5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p:cNvSpPr>
            <a:spLocks noGrp="1"/>
          </p:cNvSpPr>
          <p:nvPr>
            <p:ph type="dt" idx="10"/>
          </p:nvPr>
        </p:nvSpPr>
        <p:spPr/>
        <p:txBody>
          <a:bodyPr/>
          <a:lstStyle/>
          <a:p>
            <a:fld id="{43E377AA-A052-478B-BAD3-5EA141A60753}" type="datetime1">
              <a:rPr lang="en-US" smtClean="0"/>
              <a:t>10/5/2025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11</a:t>
            </a:fld>
            <a:endParaRPr lang="en-US"/>
          </a:p>
        </p:txBody>
      </p:sp>
    </p:spTree>
    <p:extLst>
      <p:ext uri="{BB962C8B-B14F-4D97-AF65-F5344CB8AC3E}">
        <p14:creationId xmlns:p14="http://schemas.microsoft.com/office/powerpoint/2010/main" val="257988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12</a:t>
            </a:fld>
            <a:endParaRPr lang="en-US"/>
          </a:p>
        </p:txBody>
      </p:sp>
    </p:spTree>
    <p:extLst>
      <p:ext uri="{BB962C8B-B14F-4D97-AF65-F5344CB8AC3E}">
        <p14:creationId xmlns:p14="http://schemas.microsoft.com/office/powerpoint/2010/main" val="232168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13</a:t>
            </a:fld>
            <a:endParaRPr lang="en-US"/>
          </a:p>
        </p:txBody>
      </p:sp>
    </p:spTree>
    <p:extLst>
      <p:ext uri="{BB962C8B-B14F-4D97-AF65-F5344CB8AC3E}">
        <p14:creationId xmlns:p14="http://schemas.microsoft.com/office/powerpoint/2010/main" val="239576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14</a:t>
            </a:fld>
            <a:endParaRPr lang="en-US"/>
          </a:p>
        </p:txBody>
      </p:sp>
    </p:spTree>
    <p:extLst>
      <p:ext uri="{BB962C8B-B14F-4D97-AF65-F5344CB8AC3E}">
        <p14:creationId xmlns:p14="http://schemas.microsoft.com/office/powerpoint/2010/main" val="81570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15</a:t>
            </a:fld>
            <a:endParaRPr lang="en-US"/>
          </a:p>
        </p:txBody>
      </p:sp>
    </p:spTree>
    <p:extLst>
      <p:ext uri="{BB962C8B-B14F-4D97-AF65-F5344CB8AC3E}">
        <p14:creationId xmlns:p14="http://schemas.microsoft.com/office/powerpoint/2010/main" val="102383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16</a:t>
            </a:fld>
            <a:endParaRPr lang="en-US"/>
          </a:p>
        </p:txBody>
      </p:sp>
    </p:spTree>
    <p:extLst>
      <p:ext uri="{BB962C8B-B14F-4D97-AF65-F5344CB8AC3E}">
        <p14:creationId xmlns:p14="http://schemas.microsoft.com/office/powerpoint/2010/main" val="102129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17</a:t>
            </a:fld>
            <a:endParaRPr lang="en-US"/>
          </a:p>
        </p:txBody>
      </p:sp>
    </p:spTree>
    <p:extLst>
      <p:ext uri="{BB962C8B-B14F-4D97-AF65-F5344CB8AC3E}">
        <p14:creationId xmlns:p14="http://schemas.microsoft.com/office/powerpoint/2010/main" val="2467337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18</a:t>
            </a:fld>
            <a:endParaRPr lang="en-US"/>
          </a:p>
        </p:txBody>
      </p:sp>
    </p:spTree>
    <p:extLst>
      <p:ext uri="{BB962C8B-B14F-4D97-AF65-F5344CB8AC3E}">
        <p14:creationId xmlns:p14="http://schemas.microsoft.com/office/powerpoint/2010/main" val="104627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19</a:t>
            </a:fld>
            <a:endParaRPr lang="en-US"/>
          </a:p>
        </p:txBody>
      </p:sp>
    </p:spTree>
    <p:extLst>
      <p:ext uri="{BB962C8B-B14F-4D97-AF65-F5344CB8AC3E}">
        <p14:creationId xmlns:p14="http://schemas.microsoft.com/office/powerpoint/2010/main" val="54664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28383AD8-153D-E13A-7E47-D7BFDD3468C4}"/>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B0F9DA81-2166-7800-A950-B4D50011E6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7626C844-83BE-B152-F4FF-D1D987B67D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a:extLst>
              <a:ext uri="{FF2B5EF4-FFF2-40B4-BE49-F238E27FC236}">
                <a16:creationId xmlns:a16="http://schemas.microsoft.com/office/drawing/2014/main" id="{CC14CCAD-1BBC-10D4-4C7E-A5E86A129E27}"/>
              </a:ext>
            </a:extLst>
          </p:cNvPr>
          <p:cNvSpPr>
            <a:spLocks noGrp="1"/>
          </p:cNvSpPr>
          <p:nvPr>
            <p:ph type="dt" idx="10"/>
          </p:nvPr>
        </p:nvSpPr>
        <p:spPr/>
        <p:txBody>
          <a:bodyPr/>
          <a:lstStyle/>
          <a:p>
            <a:fld id="{2329ED4A-A8A3-4BDA-8403-3EAFB33EE25D}" type="datetime1">
              <a:rPr lang="en-US" smtClean="0"/>
              <a:t>10/5/2025</a:t>
            </a:fld>
            <a:endParaRPr lang="en-US"/>
          </a:p>
        </p:txBody>
      </p:sp>
    </p:spTree>
    <p:extLst>
      <p:ext uri="{BB962C8B-B14F-4D97-AF65-F5344CB8AC3E}">
        <p14:creationId xmlns:p14="http://schemas.microsoft.com/office/powerpoint/2010/main" val="208784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703cb3a7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Date Placeholder 1"/>
          <p:cNvSpPr>
            <a:spLocks noGrp="1"/>
          </p:cNvSpPr>
          <p:nvPr>
            <p:ph type="dt" idx="10"/>
          </p:nvPr>
        </p:nvSpPr>
        <p:spPr/>
        <p:txBody>
          <a:bodyPr/>
          <a:lstStyle/>
          <a:p>
            <a:fld id="{2329ED4A-A8A3-4BDA-8403-3EAFB33EE25D}" type="datetime1">
              <a:rPr lang="en-US" smtClean="0"/>
              <a:t>10/5/2025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5</a:t>
            </a:fld>
            <a:endParaRPr lang="en-US"/>
          </a:p>
        </p:txBody>
      </p:sp>
    </p:spTree>
    <p:extLst>
      <p:ext uri="{BB962C8B-B14F-4D97-AF65-F5344CB8AC3E}">
        <p14:creationId xmlns:p14="http://schemas.microsoft.com/office/powerpoint/2010/main" val="122780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6</a:t>
            </a:fld>
            <a:endParaRPr lang="en-US"/>
          </a:p>
        </p:txBody>
      </p:sp>
    </p:spTree>
    <p:extLst>
      <p:ext uri="{BB962C8B-B14F-4D97-AF65-F5344CB8AC3E}">
        <p14:creationId xmlns:p14="http://schemas.microsoft.com/office/powerpoint/2010/main" val="164336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7</a:t>
            </a:fld>
            <a:endParaRPr lang="en-US"/>
          </a:p>
        </p:txBody>
      </p:sp>
    </p:spTree>
    <p:extLst>
      <p:ext uri="{BB962C8B-B14F-4D97-AF65-F5344CB8AC3E}">
        <p14:creationId xmlns:p14="http://schemas.microsoft.com/office/powerpoint/2010/main" val="324478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8</a:t>
            </a:fld>
            <a:endParaRPr lang="en-US"/>
          </a:p>
        </p:txBody>
      </p:sp>
    </p:spTree>
    <p:extLst>
      <p:ext uri="{BB962C8B-B14F-4D97-AF65-F5344CB8AC3E}">
        <p14:creationId xmlns:p14="http://schemas.microsoft.com/office/powerpoint/2010/main" val="375214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9</a:t>
            </a:fld>
            <a:endParaRPr lang="en-US"/>
          </a:p>
        </p:txBody>
      </p:sp>
    </p:spTree>
    <p:extLst>
      <p:ext uri="{BB962C8B-B14F-4D97-AF65-F5344CB8AC3E}">
        <p14:creationId xmlns:p14="http://schemas.microsoft.com/office/powerpoint/2010/main" val="365303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92E0B36-9186-47D6-903F-F193C8CF9F47}" type="datetime1">
              <a:rPr lang="en-US" smtClean="0"/>
              <a:t>10/5/2025</a:t>
            </a:fld>
            <a:endParaRPr lang="en-US"/>
          </a:p>
        </p:txBody>
      </p:sp>
      <p:sp>
        <p:nvSpPr>
          <p:cNvPr id="5" name="Slide Number Placeholder 4"/>
          <p:cNvSpPr>
            <a:spLocks noGrp="1"/>
          </p:cNvSpPr>
          <p:nvPr>
            <p:ph type="sldNum" sz="quarter" idx="11"/>
          </p:nvPr>
        </p:nvSpPr>
        <p:spPr/>
        <p:txBody>
          <a:bodyPr/>
          <a:lstStyle/>
          <a:p>
            <a:fld id="{5230286F-AB05-4DA8-A4F9-DE5DF363AF1B}" type="slidenum">
              <a:rPr lang="en-US" smtClean="0"/>
              <a:t>10</a:t>
            </a:fld>
            <a:endParaRPr lang="en-US"/>
          </a:p>
        </p:txBody>
      </p:sp>
    </p:spTree>
    <p:extLst>
      <p:ext uri="{BB962C8B-B14F-4D97-AF65-F5344CB8AC3E}">
        <p14:creationId xmlns:p14="http://schemas.microsoft.com/office/powerpoint/2010/main" val="397486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1750" y="1958600"/>
            <a:ext cx="4280100" cy="2649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9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4572000" y="535000"/>
            <a:ext cx="3860400" cy="388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600" b="1">
                <a:solidFill>
                  <a:schemeClr val="tx1"/>
                </a:solidFill>
                <a:latin typeface="Times New Roman" pitchFamily="18" charset="0"/>
                <a:cs typeface="Times New Roman" pitchFamily="18" charset="0"/>
              </a:defRPr>
            </a:lvl1pPr>
          </a:lstStyle>
          <a:p>
            <a:fld id="{4884ADF3-59BC-4461-925E-D2836F5C0A42}" type="slidenum">
              <a:rPr lang="en-US" smtClean="0"/>
              <a:pPr/>
              <a:t>‹#›</a:t>
            </a:fld>
            <a:endParaRPr lang="en-US" dirty="0"/>
          </a:p>
        </p:txBody>
      </p:sp>
      <p:sp>
        <p:nvSpPr>
          <p:cNvPr id="7" name="Footer Placeholder 2"/>
          <p:cNvSpPr>
            <a:spLocks noGrp="1"/>
          </p:cNvSpPr>
          <p:nvPr>
            <p:ph type="ftr" sz="quarter" idx="3"/>
          </p:nvPr>
        </p:nvSpPr>
        <p:spPr>
          <a:xfrm>
            <a:off x="0" y="4767263"/>
            <a:ext cx="4724400" cy="274637"/>
          </a:xfrm>
          <a:prstGeom prst="rect">
            <a:avLst/>
          </a:prstGeom>
        </p:spPr>
        <p:txBody>
          <a:bodyPr vert="horz" lIns="91440" tIns="45720" rIns="91440" bIns="45720" rtlCol="0" anchor="ctr"/>
          <a:lstStyle>
            <a:lvl1pPr algn="ctr">
              <a:defRPr sz="1200">
                <a:solidFill>
                  <a:schemeClr val="tx1"/>
                </a:solidFill>
                <a:latin typeface="Times New Roman" pitchFamily="18" charset="0"/>
                <a:cs typeface="Times New Roman" pitchFamily="18" charset="0"/>
              </a:defRPr>
            </a:lvl1pPr>
          </a:lstStyle>
          <a:p>
            <a:endParaRPr lang="en-US" dirty="0"/>
          </a:p>
        </p:txBody>
      </p:sp>
    </p:spTree>
    <p:extLst>
      <p:ext uri="{BB962C8B-B14F-4D97-AF65-F5344CB8AC3E}">
        <p14:creationId xmlns:p14="http://schemas.microsoft.com/office/powerpoint/2010/main" val="80897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9689" t="41478" r="19690" b="2272"/>
          <a:stretch/>
        </p:blipFill>
        <p:spPr>
          <a:xfrm rot="10800000" flipH="1">
            <a:off x="0" y="-2285"/>
            <a:ext cx="9144000" cy="5148070"/>
          </a:xfrm>
          <a:prstGeom prst="rect">
            <a:avLst/>
          </a:prstGeom>
          <a:noFill/>
          <a:ln>
            <a:noFill/>
          </a:ln>
        </p:spPr>
      </p:pic>
      <p:sp>
        <p:nvSpPr>
          <p:cNvPr id="79" name="Google Shape;79;p15"/>
          <p:cNvSpPr txBox="1">
            <a:spLocks noGrp="1"/>
          </p:cNvSpPr>
          <p:nvPr>
            <p:ph type="title"/>
          </p:nvPr>
        </p:nvSpPr>
        <p:spPr>
          <a:xfrm>
            <a:off x="715100" y="2259575"/>
            <a:ext cx="4276800" cy="2317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0" name="Google Shape;80;p15"/>
          <p:cNvSpPr txBox="1">
            <a:spLocks noGrp="1"/>
          </p:cNvSpPr>
          <p:nvPr>
            <p:ph type="body" idx="1"/>
          </p:nvPr>
        </p:nvSpPr>
        <p:spPr>
          <a:xfrm>
            <a:off x="4572000" y="535000"/>
            <a:ext cx="3856500" cy="809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4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4385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83" name="Google Shape;83;p16"/>
          <p:cNvSpPr txBox="1">
            <a:spLocks noGrp="1"/>
          </p:cNvSpPr>
          <p:nvPr>
            <p:ph type="title"/>
          </p:nvPr>
        </p:nvSpPr>
        <p:spPr>
          <a:xfrm>
            <a:off x="715100"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4" name="Google Shape;84;p16"/>
          <p:cNvSpPr txBox="1">
            <a:spLocks noGrp="1"/>
          </p:cNvSpPr>
          <p:nvPr>
            <p:ph type="body" idx="1"/>
          </p:nvPr>
        </p:nvSpPr>
        <p:spPr>
          <a:xfrm>
            <a:off x="715100"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7019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87" name="Google Shape;87;p17"/>
          <p:cNvSpPr txBox="1">
            <a:spLocks noGrp="1"/>
          </p:cNvSpPr>
          <p:nvPr>
            <p:ph type="title"/>
          </p:nvPr>
        </p:nvSpPr>
        <p:spPr>
          <a:xfrm>
            <a:off x="43022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8" name="Google Shape;88;p17"/>
          <p:cNvSpPr txBox="1">
            <a:spLocks noGrp="1"/>
          </p:cNvSpPr>
          <p:nvPr>
            <p:ph type="body" idx="1"/>
          </p:nvPr>
        </p:nvSpPr>
        <p:spPr>
          <a:xfrm>
            <a:off x="43022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263778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91" name="Google Shape;91;p18"/>
          <p:cNvSpPr txBox="1">
            <a:spLocks noGrp="1"/>
          </p:cNvSpPr>
          <p:nvPr>
            <p:ph type="title"/>
          </p:nvPr>
        </p:nvSpPr>
        <p:spPr>
          <a:xfrm>
            <a:off x="15454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2" name="Google Shape;92;p18"/>
          <p:cNvSpPr txBox="1">
            <a:spLocks noGrp="1"/>
          </p:cNvSpPr>
          <p:nvPr>
            <p:ph type="body" idx="1"/>
          </p:nvPr>
        </p:nvSpPr>
        <p:spPr>
          <a:xfrm>
            <a:off x="15454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97131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95" name="Google Shape;95;p19"/>
          <p:cNvSpPr txBox="1">
            <a:spLocks noGrp="1"/>
          </p:cNvSpPr>
          <p:nvPr>
            <p:ph type="subTitle" idx="1"/>
          </p:nvPr>
        </p:nvSpPr>
        <p:spPr>
          <a:xfrm>
            <a:off x="715100" y="20465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9"/>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7" name="Google Shape;97;p19"/>
          <p:cNvSpPr txBox="1">
            <a:spLocks noGrp="1"/>
          </p:cNvSpPr>
          <p:nvPr>
            <p:ph type="subTitle" idx="2"/>
          </p:nvPr>
        </p:nvSpPr>
        <p:spPr>
          <a:xfrm>
            <a:off x="715100" y="32990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9"/>
          <p:cNvSpPr txBox="1">
            <a:spLocks noGrp="1"/>
          </p:cNvSpPr>
          <p:nvPr>
            <p:ph type="subTitle" idx="3"/>
          </p:nvPr>
        </p:nvSpPr>
        <p:spPr>
          <a:xfrm>
            <a:off x="715100" y="16667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99" name="Google Shape;99;p19"/>
          <p:cNvSpPr txBox="1">
            <a:spLocks noGrp="1"/>
          </p:cNvSpPr>
          <p:nvPr>
            <p:ph type="subTitle" idx="4"/>
          </p:nvPr>
        </p:nvSpPr>
        <p:spPr>
          <a:xfrm>
            <a:off x="715100" y="29192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3741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02" name="Google Shape;102;p20"/>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03" name="Google Shape;103;p20"/>
          <p:cNvSpPr txBox="1">
            <a:spLocks noGrp="1"/>
          </p:cNvSpPr>
          <p:nvPr>
            <p:ph type="subTitle" idx="1"/>
          </p:nvPr>
        </p:nvSpPr>
        <p:spPr>
          <a:xfrm>
            <a:off x="715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20"/>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05" name="Google Shape;105;p20"/>
          <p:cNvSpPr txBox="1">
            <a:spLocks noGrp="1"/>
          </p:cNvSpPr>
          <p:nvPr>
            <p:ph type="subTitle" idx="2"/>
          </p:nvPr>
        </p:nvSpPr>
        <p:spPr>
          <a:xfrm>
            <a:off x="7151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6" name="Google Shape;106;p20"/>
          <p:cNvSpPr txBox="1">
            <a:spLocks noGrp="1"/>
          </p:cNvSpPr>
          <p:nvPr>
            <p:ph type="subTitle" idx="3"/>
          </p:nvPr>
        </p:nvSpPr>
        <p:spPr>
          <a:xfrm>
            <a:off x="3506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20"/>
          <p:cNvSpPr txBox="1">
            <a:spLocks noGrp="1"/>
          </p:cNvSpPr>
          <p:nvPr>
            <p:ph type="subTitle" idx="4"/>
          </p:nvPr>
        </p:nvSpPr>
        <p:spPr>
          <a:xfrm>
            <a:off x="3506099"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8" name="Google Shape;108;p20"/>
          <p:cNvSpPr txBox="1">
            <a:spLocks noGrp="1"/>
          </p:cNvSpPr>
          <p:nvPr>
            <p:ph type="subTitle" idx="5"/>
          </p:nvPr>
        </p:nvSpPr>
        <p:spPr>
          <a:xfrm>
            <a:off x="6297202"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 name="Google Shape;109;p20"/>
          <p:cNvSpPr txBox="1">
            <a:spLocks noGrp="1"/>
          </p:cNvSpPr>
          <p:nvPr>
            <p:ph type="subTitle" idx="6"/>
          </p:nvPr>
        </p:nvSpPr>
        <p:spPr>
          <a:xfrm>
            <a:off x="62972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417448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12" name="Google Shape;112;p21"/>
          <p:cNvSpPr txBox="1">
            <a:spLocks noGrp="1"/>
          </p:cNvSpPr>
          <p:nvPr>
            <p:ph type="subTitle" idx="1"/>
          </p:nvPr>
        </p:nvSpPr>
        <p:spPr>
          <a:xfrm>
            <a:off x="7151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3" name="Google Shape;113;p21"/>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14" name="Google Shape;114;p21"/>
          <p:cNvSpPr txBox="1">
            <a:spLocks noGrp="1"/>
          </p:cNvSpPr>
          <p:nvPr>
            <p:ph type="subTitle" idx="2"/>
          </p:nvPr>
        </p:nvSpPr>
        <p:spPr>
          <a:xfrm>
            <a:off x="7151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5" name="Google Shape;115;p21"/>
          <p:cNvSpPr txBox="1">
            <a:spLocks noGrp="1"/>
          </p:cNvSpPr>
          <p:nvPr>
            <p:ph type="subTitle" idx="3"/>
          </p:nvPr>
        </p:nvSpPr>
        <p:spPr>
          <a:xfrm>
            <a:off x="3506099"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21"/>
          <p:cNvSpPr txBox="1">
            <a:spLocks noGrp="1"/>
          </p:cNvSpPr>
          <p:nvPr>
            <p:ph type="subTitle" idx="4"/>
          </p:nvPr>
        </p:nvSpPr>
        <p:spPr>
          <a:xfrm>
            <a:off x="3506099"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7" name="Google Shape;117;p21"/>
          <p:cNvSpPr txBox="1">
            <a:spLocks noGrp="1"/>
          </p:cNvSpPr>
          <p:nvPr>
            <p:ph type="subTitle" idx="5"/>
          </p:nvPr>
        </p:nvSpPr>
        <p:spPr>
          <a:xfrm>
            <a:off x="62972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21"/>
          <p:cNvSpPr txBox="1">
            <a:spLocks noGrp="1"/>
          </p:cNvSpPr>
          <p:nvPr>
            <p:ph type="subTitle" idx="6"/>
          </p:nvPr>
        </p:nvSpPr>
        <p:spPr>
          <a:xfrm>
            <a:off x="62972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142180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121" name="Google Shape;121;p22"/>
          <p:cNvSpPr txBox="1">
            <a:spLocks noGrp="1"/>
          </p:cNvSpPr>
          <p:nvPr>
            <p:ph type="subTitle" idx="1"/>
          </p:nvPr>
        </p:nvSpPr>
        <p:spPr>
          <a:xfrm>
            <a:off x="7151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2"/>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23" name="Google Shape;123;p22"/>
          <p:cNvSpPr txBox="1">
            <a:spLocks noGrp="1"/>
          </p:cNvSpPr>
          <p:nvPr>
            <p:ph type="subTitle" idx="2"/>
          </p:nvPr>
        </p:nvSpPr>
        <p:spPr>
          <a:xfrm>
            <a:off x="7151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22"/>
          <p:cNvSpPr txBox="1">
            <a:spLocks noGrp="1"/>
          </p:cNvSpPr>
          <p:nvPr>
            <p:ph type="subTitle" idx="3"/>
          </p:nvPr>
        </p:nvSpPr>
        <p:spPr>
          <a:xfrm>
            <a:off x="7151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5" name="Google Shape;125;p22"/>
          <p:cNvSpPr txBox="1">
            <a:spLocks noGrp="1"/>
          </p:cNvSpPr>
          <p:nvPr>
            <p:ph type="subTitle" idx="4"/>
          </p:nvPr>
        </p:nvSpPr>
        <p:spPr>
          <a:xfrm>
            <a:off x="7151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6" name="Google Shape;126;p22"/>
          <p:cNvSpPr txBox="1">
            <a:spLocks noGrp="1"/>
          </p:cNvSpPr>
          <p:nvPr>
            <p:ph type="subTitle" idx="5"/>
          </p:nvPr>
        </p:nvSpPr>
        <p:spPr>
          <a:xfrm>
            <a:off x="46483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22"/>
          <p:cNvSpPr txBox="1">
            <a:spLocks noGrp="1"/>
          </p:cNvSpPr>
          <p:nvPr>
            <p:ph type="subTitle" idx="6"/>
          </p:nvPr>
        </p:nvSpPr>
        <p:spPr>
          <a:xfrm>
            <a:off x="46483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22"/>
          <p:cNvSpPr txBox="1">
            <a:spLocks noGrp="1"/>
          </p:cNvSpPr>
          <p:nvPr>
            <p:ph type="subTitle" idx="7"/>
          </p:nvPr>
        </p:nvSpPr>
        <p:spPr>
          <a:xfrm>
            <a:off x="46483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9" name="Google Shape;129;p22"/>
          <p:cNvSpPr txBox="1">
            <a:spLocks noGrp="1"/>
          </p:cNvSpPr>
          <p:nvPr>
            <p:ph type="subTitle" idx="8"/>
          </p:nvPr>
        </p:nvSpPr>
        <p:spPr>
          <a:xfrm>
            <a:off x="46483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216595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subTitle" idx="1"/>
          </p:nvPr>
        </p:nvSpPr>
        <p:spPr>
          <a:xfrm>
            <a:off x="715100"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3"/>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33" name="Google Shape;133;p23"/>
          <p:cNvSpPr txBox="1">
            <a:spLocks noGrp="1"/>
          </p:cNvSpPr>
          <p:nvPr>
            <p:ph type="subTitle" idx="2"/>
          </p:nvPr>
        </p:nvSpPr>
        <p:spPr>
          <a:xfrm>
            <a:off x="715100"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3"/>
          <p:cNvSpPr txBox="1">
            <a:spLocks noGrp="1"/>
          </p:cNvSpPr>
          <p:nvPr>
            <p:ph type="subTitle" idx="3"/>
          </p:nvPr>
        </p:nvSpPr>
        <p:spPr>
          <a:xfrm>
            <a:off x="7151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5" name="Google Shape;135;p23"/>
          <p:cNvSpPr txBox="1">
            <a:spLocks noGrp="1"/>
          </p:cNvSpPr>
          <p:nvPr>
            <p:ph type="subTitle" idx="4"/>
          </p:nvPr>
        </p:nvSpPr>
        <p:spPr>
          <a:xfrm>
            <a:off x="7151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6" name="Google Shape;136;p23"/>
          <p:cNvSpPr txBox="1">
            <a:spLocks noGrp="1"/>
          </p:cNvSpPr>
          <p:nvPr>
            <p:ph type="subTitle" idx="5"/>
          </p:nvPr>
        </p:nvSpPr>
        <p:spPr>
          <a:xfrm>
            <a:off x="3355799"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3"/>
          <p:cNvSpPr txBox="1">
            <a:spLocks noGrp="1"/>
          </p:cNvSpPr>
          <p:nvPr>
            <p:ph type="subTitle" idx="6"/>
          </p:nvPr>
        </p:nvSpPr>
        <p:spPr>
          <a:xfrm>
            <a:off x="3355799"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3"/>
          <p:cNvSpPr txBox="1">
            <a:spLocks noGrp="1"/>
          </p:cNvSpPr>
          <p:nvPr>
            <p:ph type="subTitle" idx="7"/>
          </p:nvPr>
        </p:nvSpPr>
        <p:spPr>
          <a:xfrm>
            <a:off x="33558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9" name="Google Shape;139;p23"/>
          <p:cNvSpPr txBox="1">
            <a:spLocks noGrp="1"/>
          </p:cNvSpPr>
          <p:nvPr>
            <p:ph type="subTitle" idx="8"/>
          </p:nvPr>
        </p:nvSpPr>
        <p:spPr>
          <a:xfrm>
            <a:off x="33558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0" name="Google Shape;140;p23"/>
          <p:cNvSpPr txBox="1">
            <a:spLocks noGrp="1"/>
          </p:cNvSpPr>
          <p:nvPr>
            <p:ph type="subTitle" idx="9"/>
          </p:nvPr>
        </p:nvSpPr>
        <p:spPr>
          <a:xfrm>
            <a:off x="5996501"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1" name="Google Shape;141;p23"/>
          <p:cNvSpPr txBox="1">
            <a:spLocks noGrp="1"/>
          </p:cNvSpPr>
          <p:nvPr>
            <p:ph type="subTitle" idx="13"/>
          </p:nvPr>
        </p:nvSpPr>
        <p:spPr>
          <a:xfrm>
            <a:off x="5996501"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2" name="Google Shape;142;p23"/>
          <p:cNvSpPr txBox="1">
            <a:spLocks noGrp="1"/>
          </p:cNvSpPr>
          <p:nvPr>
            <p:ph type="subTitle" idx="14"/>
          </p:nvPr>
        </p:nvSpPr>
        <p:spPr>
          <a:xfrm>
            <a:off x="5996503"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3" name="Google Shape;143;p23"/>
          <p:cNvSpPr txBox="1">
            <a:spLocks noGrp="1"/>
          </p:cNvSpPr>
          <p:nvPr>
            <p:ph type="subTitle" idx="15"/>
          </p:nvPr>
        </p:nvSpPr>
        <p:spPr>
          <a:xfrm>
            <a:off x="5996503"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85622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46" name="Google Shape;146;p24"/>
          <p:cNvSpPr txBox="1">
            <a:spLocks noGrp="1"/>
          </p:cNvSpPr>
          <p:nvPr>
            <p:ph type="title" hasCustomPrompt="1"/>
          </p:nvPr>
        </p:nvSpPr>
        <p:spPr>
          <a:xfrm>
            <a:off x="715100" y="9830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7" name="Google Shape;147;p24"/>
          <p:cNvSpPr txBox="1">
            <a:spLocks noGrp="1"/>
          </p:cNvSpPr>
          <p:nvPr>
            <p:ph type="subTitle" idx="1"/>
          </p:nvPr>
        </p:nvSpPr>
        <p:spPr>
          <a:xfrm>
            <a:off x="715100" y="18587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4"/>
          <p:cNvSpPr txBox="1">
            <a:spLocks noGrp="1"/>
          </p:cNvSpPr>
          <p:nvPr>
            <p:ph type="title" idx="2" hasCustomPrompt="1"/>
          </p:nvPr>
        </p:nvSpPr>
        <p:spPr>
          <a:xfrm>
            <a:off x="715100" y="29216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9" name="Google Shape;149;p24"/>
          <p:cNvSpPr txBox="1">
            <a:spLocks noGrp="1"/>
          </p:cNvSpPr>
          <p:nvPr>
            <p:ph type="subTitle" idx="3"/>
          </p:nvPr>
        </p:nvSpPr>
        <p:spPr>
          <a:xfrm>
            <a:off x="715100" y="37973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01135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31" name="Google Shape;31;p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684029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152" name="Google Shape;152;p2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53" name="Google Shape;153;p25"/>
          <p:cNvSpPr txBox="1">
            <a:spLocks noGrp="1"/>
          </p:cNvSpPr>
          <p:nvPr>
            <p:ph type="title" idx="2" hasCustomPrompt="1"/>
          </p:nvPr>
        </p:nvSpPr>
        <p:spPr>
          <a:xfrm>
            <a:off x="7151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25"/>
          <p:cNvSpPr txBox="1">
            <a:spLocks noGrp="1"/>
          </p:cNvSpPr>
          <p:nvPr>
            <p:ph type="subTitle" idx="1"/>
          </p:nvPr>
        </p:nvSpPr>
        <p:spPr>
          <a:xfrm>
            <a:off x="7151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25"/>
          <p:cNvSpPr txBox="1">
            <a:spLocks noGrp="1"/>
          </p:cNvSpPr>
          <p:nvPr>
            <p:ph type="subTitle" idx="3"/>
          </p:nvPr>
        </p:nvSpPr>
        <p:spPr>
          <a:xfrm>
            <a:off x="7151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6" name="Google Shape;156;p25"/>
          <p:cNvSpPr txBox="1">
            <a:spLocks noGrp="1"/>
          </p:cNvSpPr>
          <p:nvPr>
            <p:ph type="subTitle" idx="4"/>
          </p:nvPr>
        </p:nvSpPr>
        <p:spPr>
          <a:xfrm>
            <a:off x="46483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25"/>
          <p:cNvSpPr txBox="1">
            <a:spLocks noGrp="1"/>
          </p:cNvSpPr>
          <p:nvPr>
            <p:ph type="subTitle" idx="5"/>
          </p:nvPr>
        </p:nvSpPr>
        <p:spPr>
          <a:xfrm>
            <a:off x="46483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8" name="Google Shape;158;p25"/>
          <p:cNvSpPr txBox="1">
            <a:spLocks noGrp="1"/>
          </p:cNvSpPr>
          <p:nvPr>
            <p:ph type="title" idx="6" hasCustomPrompt="1"/>
          </p:nvPr>
        </p:nvSpPr>
        <p:spPr>
          <a:xfrm>
            <a:off x="46483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411280236"/>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840075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63" name="Google Shape;163;p27"/>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64" name="Google Shape;164;p27"/>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1495197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l="-6643" t="-11183" r="27548" b="-11170"/>
          <a:stretch/>
        </p:blipFill>
        <p:spPr>
          <a:xfrm>
            <a:off x="5819050" y="0"/>
            <a:ext cx="3324950" cy="5143500"/>
          </a:xfrm>
          <a:prstGeom prst="rect">
            <a:avLst/>
          </a:prstGeom>
          <a:noFill/>
          <a:ln>
            <a:noFill/>
          </a:ln>
        </p:spPr>
      </p:pic>
      <p:sp>
        <p:nvSpPr>
          <p:cNvPr id="167" name="Google Shape;167;p28"/>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extLst>
      <p:ext uri="{BB962C8B-B14F-4D97-AF65-F5344CB8AC3E}">
        <p14:creationId xmlns:p14="http://schemas.microsoft.com/office/powerpoint/2010/main" val="2694630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170" name="Google Shape;170;p29"/>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171" name="Google Shape;171;p29"/>
          <p:cNvSpPr txBox="1">
            <a:spLocks noGrp="1"/>
          </p:cNvSpPr>
          <p:nvPr>
            <p:ph type="ctrTitle"/>
          </p:nvPr>
        </p:nvSpPr>
        <p:spPr>
          <a:xfrm>
            <a:off x="715100" y="3330625"/>
            <a:ext cx="3856800" cy="12525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 name="Google Shape;172;p29"/>
          <p:cNvSpPr txBox="1">
            <a:spLocks noGrp="1"/>
          </p:cNvSpPr>
          <p:nvPr>
            <p:ph type="subTitle" idx="1"/>
          </p:nvPr>
        </p:nvSpPr>
        <p:spPr>
          <a:xfrm>
            <a:off x="4571900" y="535000"/>
            <a:ext cx="2683800" cy="115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3" name="Google Shape;173;p29"/>
          <p:cNvSpPr txBox="1"/>
          <p:nvPr/>
        </p:nvSpPr>
        <p:spPr>
          <a:xfrm>
            <a:off x="4571863" y="2278000"/>
            <a:ext cx="2683800" cy="4989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900" kern="0">
                <a:solidFill>
                  <a:srgbClr val="15110E"/>
                </a:solidFill>
                <a:latin typeface="Albert Sans"/>
                <a:ea typeface="Albert Sans"/>
                <a:cs typeface="Albert Sans"/>
                <a:sym typeface="Albert Sans"/>
              </a:rPr>
              <a:t>CREDITS: This presentation template was created by </a:t>
            </a:r>
            <a:r>
              <a:rPr lang="en" sz="900" b="1" kern="0">
                <a:solidFill>
                  <a:srgbClr val="15110E"/>
                </a:solidFill>
                <a:uFill>
                  <a:noFill/>
                </a:u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Slidesgo</a:t>
            </a:r>
            <a:r>
              <a:rPr lang="en" sz="900" kern="0">
                <a:solidFill>
                  <a:srgbClr val="15110E"/>
                </a:solidFill>
                <a:latin typeface="Albert Sans"/>
                <a:ea typeface="Albert Sans"/>
                <a:cs typeface="Albert Sans"/>
                <a:sym typeface="Albert Sans"/>
              </a:rPr>
              <a:t>, and includes icons by </a:t>
            </a:r>
            <a:r>
              <a:rPr lang="en" sz="900" b="1" kern="0">
                <a:solidFill>
                  <a:srgbClr val="15110E"/>
                </a:solidFill>
                <a:uFill>
                  <a:noFill/>
                </a:u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900" b="1" kern="0">
                <a:solidFill>
                  <a:srgbClr val="15110E"/>
                </a:solidFill>
                <a:latin typeface="Albert Sans"/>
                <a:ea typeface="Albert Sans"/>
                <a:cs typeface="Albert Sans"/>
                <a:sym typeface="Albert Sans"/>
              </a:rPr>
              <a:t> </a:t>
            </a:r>
            <a:r>
              <a:rPr lang="en" sz="900" kern="0">
                <a:solidFill>
                  <a:srgbClr val="15110E"/>
                </a:solidFill>
                <a:latin typeface="Albert Sans"/>
                <a:ea typeface="Albert Sans"/>
                <a:cs typeface="Albert Sans"/>
                <a:sym typeface="Albert Sans"/>
              </a:rPr>
              <a:t>and infographics &amp; images by </a:t>
            </a:r>
            <a:r>
              <a:rPr lang="en" sz="900" b="1" kern="0">
                <a:solidFill>
                  <a:srgbClr val="15110E"/>
                </a:solidFill>
                <a:uFill>
                  <a:noFill/>
                </a:u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900" b="1" kern="0">
              <a:solidFill>
                <a:srgbClr val="15110E"/>
              </a:solidFill>
              <a:latin typeface="Albert Sans"/>
              <a:ea typeface="Albert Sans"/>
              <a:cs typeface="Albert Sans"/>
              <a:sym typeface="Albert Sans"/>
            </a:endParaRPr>
          </a:p>
        </p:txBody>
      </p:sp>
    </p:spTree>
    <p:extLst>
      <p:ext uri="{BB962C8B-B14F-4D97-AF65-F5344CB8AC3E}">
        <p14:creationId xmlns:p14="http://schemas.microsoft.com/office/powerpoint/2010/main" val="256126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l="-6643" t="13471" r="27548" b="-35825"/>
          <a:stretch/>
        </p:blipFill>
        <p:spPr>
          <a:xfrm flipH="1">
            <a:off x="-10680" y="-2437"/>
            <a:ext cx="3321293" cy="5143500"/>
          </a:xfrm>
          <a:prstGeom prst="rect">
            <a:avLst/>
          </a:prstGeom>
          <a:noFill/>
          <a:ln>
            <a:noFill/>
          </a:ln>
        </p:spPr>
      </p:pic>
      <p:pic>
        <p:nvPicPr>
          <p:cNvPr id="176" name="Google Shape;176;p30"/>
          <p:cNvPicPr preferRelativeResize="0"/>
          <p:nvPr/>
        </p:nvPicPr>
        <p:blipFill rotWithShape="1">
          <a:blip r:embed="rId2">
            <a:alphaModFix/>
          </a:blip>
          <a:srcRect l="-235242" t="44962" r="44460" b="-108521"/>
          <a:stretch/>
        </p:blipFill>
        <p:spPr>
          <a:xfrm rot="10800000" flipH="1">
            <a:off x="-10680" y="-2437"/>
            <a:ext cx="9144080" cy="5148375"/>
          </a:xfrm>
          <a:prstGeom prst="rect">
            <a:avLst/>
          </a:prstGeom>
          <a:noFill/>
          <a:ln>
            <a:noFill/>
          </a:ln>
        </p:spPr>
      </p:pic>
    </p:spTree>
    <p:extLst>
      <p:ext uri="{BB962C8B-B14F-4D97-AF65-F5344CB8AC3E}">
        <p14:creationId xmlns:p14="http://schemas.microsoft.com/office/powerpoint/2010/main" val="3826219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l="-55210" t="50562" r="55209" b="-6811"/>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Tree>
    <p:extLst>
      <p:ext uri="{BB962C8B-B14F-4D97-AF65-F5344CB8AC3E}">
        <p14:creationId xmlns:p14="http://schemas.microsoft.com/office/powerpoint/2010/main" val="18232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l="130683" t="-50527" r="175247" b="34585"/>
          <a:stretch/>
        </p:blipFill>
        <p:spPr>
          <a:xfrm>
            <a:off x="1325" y="-1637"/>
            <a:ext cx="9141450" cy="5146775"/>
          </a:xfrm>
          <a:prstGeom prst="rect">
            <a:avLst/>
          </a:prstGeom>
          <a:noFill/>
          <a:ln>
            <a:noFill/>
          </a:ln>
        </p:spPr>
      </p:pic>
      <p:sp>
        <p:nvSpPr>
          <p:cNvPr id="34" name="Google Shape;34;p7"/>
          <p:cNvSpPr txBox="1">
            <a:spLocks noGrp="1"/>
          </p:cNvSpPr>
          <p:nvPr>
            <p:ph type="title"/>
          </p:nvPr>
        </p:nvSpPr>
        <p:spPr>
          <a:xfrm>
            <a:off x="715100" y="535000"/>
            <a:ext cx="3856800" cy="95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35" name="Google Shape;35;p7"/>
          <p:cNvSpPr txBox="1">
            <a:spLocks noGrp="1"/>
          </p:cNvSpPr>
          <p:nvPr>
            <p:ph type="body" idx="1"/>
          </p:nvPr>
        </p:nvSpPr>
        <p:spPr>
          <a:xfrm>
            <a:off x="715100" y="1641400"/>
            <a:ext cx="3856800" cy="7263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
        <p:nvSpPr>
          <p:cNvPr id="36" name="Google Shape;36;p7"/>
          <p:cNvSpPr>
            <a:spLocks noGrp="1"/>
          </p:cNvSpPr>
          <p:nvPr>
            <p:ph type="pic" idx="2"/>
          </p:nvPr>
        </p:nvSpPr>
        <p:spPr>
          <a:xfrm>
            <a:off x="5714900" y="-75"/>
            <a:ext cx="3429000" cy="5143500"/>
          </a:xfrm>
          <a:prstGeom prst="rect">
            <a:avLst/>
          </a:prstGeom>
          <a:noFill/>
          <a:ln>
            <a:noFill/>
          </a:ln>
        </p:spPr>
      </p:sp>
    </p:spTree>
    <p:extLst>
      <p:ext uri="{BB962C8B-B14F-4D97-AF65-F5344CB8AC3E}">
        <p14:creationId xmlns:p14="http://schemas.microsoft.com/office/powerpoint/2010/main" val="57693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715100" y="535000"/>
            <a:ext cx="7713900" cy="231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61389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42" name="Google Shape;42;p9"/>
          <p:cNvSpPr txBox="1">
            <a:spLocks noGrp="1"/>
          </p:cNvSpPr>
          <p:nvPr>
            <p:ph type="title"/>
          </p:nvPr>
        </p:nvSpPr>
        <p:spPr>
          <a:xfrm>
            <a:off x="720000" y="535000"/>
            <a:ext cx="5925300" cy="125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4572000" y="3358100"/>
            <a:ext cx="3856800" cy="125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1196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a:spLocks noGrp="1"/>
          </p:cNvSpPr>
          <p:nvPr>
            <p:ph type="pic" idx="2"/>
          </p:nvPr>
        </p:nvSpPr>
        <p:spPr>
          <a:xfrm>
            <a:off x="0" y="0"/>
            <a:ext cx="9144000" cy="5143500"/>
          </a:xfrm>
          <a:prstGeom prst="rect">
            <a:avLst/>
          </a:prstGeom>
          <a:noFill/>
          <a:ln>
            <a:noFill/>
          </a:ln>
        </p:spPr>
      </p:sp>
      <p:sp>
        <p:nvSpPr>
          <p:cNvPr id="46" name="Google Shape;46;p10"/>
          <p:cNvSpPr txBox="1">
            <a:spLocks noGrp="1"/>
          </p:cNvSpPr>
          <p:nvPr>
            <p:ph type="title"/>
          </p:nvPr>
        </p:nvSpPr>
        <p:spPr>
          <a:xfrm>
            <a:off x="715100" y="4059800"/>
            <a:ext cx="7713600" cy="548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extLst>
      <p:ext uri="{BB962C8B-B14F-4D97-AF65-F5344CB8AC3E}">
        <p14:creationId xmlns:p14="http://schemas.microsoft.com/office/powerpoint/2010/main" val="2793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49" name="Google Shape;49;p11"/>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50" name="Google Shape;50;p11"/>
          <p:cNvSpPr txBox="1">
            <a:spLocks noGrp="1"/>
          </p:cNvSpPr>
          <p:nvPr>
            <p:ph type="title" hasCustomPrompt="1"/>
          </p:nvPr>
        </p:nvSpPr>
        <p:spPr>
          <a:xfrm>
            <a:off x="715100" y="3068600"/>
            <a:ext cx="7713900" cy="15399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1" name="Google Shape;51;p11"/>
          <p:cNvSpPr txBox="1">
            <a:spLocks noGrp="1"/>
          </p:cNvSpPr>
          <p:nvPr>
            <p:ph type="subTitle" idx="1"/>
          </p:nvPr>
        </p:nvSpPr>
        <p:spPr>
          <a:xfrm>
            <a:off x="4572000" y="535000"/>
            <a:ext cx="3856800" cy="38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1327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38777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6643" t="13471" r="27548" b="-35825"/>
          <a:stretch/>
        </p:blipFill>
        <p:spPr>
          <a:xfrm>
            <a:off x="5819050" y="0"/>
            <a:ext cx="3324950" cy="5143500"/>
          </a:xfrm>
          <a:prstGeom prst="rect">
            <a:avLst/>
          </a:prstGeom>
          <a:noFill/>
          <a:ln>
            <a:noFill/>
          </a:ln>
        </p:spPr>
      </p:pic>
      <p:pic>
        <p:nvPicPr>
          <p:cNvPr id="74" name="Google Shape;74;p14"/>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75" name="Google Shape;75;p14"/>
          <p:cNvSpPr txBox="1">
            <a:spLocks noGrp="1"/>
          </p:cNvSpPr>
          <p:nvPr>
            <p:ph type="subTitle" idx="1"/>
          </p:nvPr>
        </p:nvSpPr>
        <p:spPr>
          <a:xfrm>
            <a:off x="715100" y="1503175"/>
            <a:ext cx="5930100" cy="200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76" name="Google Shape;76;p14"/>
          <p:cNvSpPr txBox="1">
            <a:spLocks noGrp="1"/>
          </p:cNvSpPr>
          <p:nvPr>
            <p:ph type="subTitle" idx="2"/>
          </p:nvPr>
        </p:nvSpPr>
        <p:spPr>
          <a:xfrm>
            <a:off x="715100" y="3965300"/>
            <a:ext cx="5930100" cy="45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extLst>
      <p:ext uri="{BB962C8B-B14F-4D97-AF65-F5344CB8AC3E}">
        <p14:creationId xmlns:p14="http://schemas.microsoft.com/office/powerpoint/2010/main" val="35682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715100" y="1083700"/>
            <a:ext cx="7713900" cy="3524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dirty="0"/>
          </a:p>
        </p:txBody>
      </p:sp>
      <p:sp>
        <p:nvSpPr>
          <p:cNvPr id="6" name="Google Shape;6;p1"/>
          <p:cNvSpPr txBox="1">
            <a:spLocks noGrp="1"/>
          </p:cNvSpPr>
          <p:nvPr>
            <p:ph type="title"/>
          </p:nvPr>
        </p:nvSpPr>
        <p:spPr>
          <a:xfrm>
            <a:off x="715100" y="535000"/>
            <a:ext cx="7713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a:endParaRPr/>
          </a:p>
        </p:txBody>
      </p:sp>
      <p:sp>
        <p:nvSpPr>
          <p:cNvPr id="3" name="Footer Placeholder 2"/>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84ADF3-59BC-4461-925E-D2836F5C0A42}" type="slidenum">
              <a:rPr lang="en-US" smtClean="0"/>
              <a:t>‹#›</a:t>
            </a:fld>
            <a:endParaRPr lang="en-US"/>
          </a:p>
        </p:txBody>
      </p:sp>
    </p:spTree>
    <p:extLst>
      <p:ext uri="{BB962C8B-B14F-4D97-AF65-F5344CB8AC3E}">
        <p14:creationId xmlns:p14="http://schemas.microsoft.com/office/powerpoint/2010/main" val="3502540136"/>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10.e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ctrTitle"/>
          </p:nvPr>
        </p:nvSpPr>
        <p:spPr>
          <a:xfrm>
            <a:off x="-228600" y="1809750"/>
            <a:ext cx="7670250" cy="2649900"/>
          </a:xfrm>
          <a:prstGeom prst="rect">
            <a:avLst/>
          </a:prstGeom>
        </p:spPr>
        <p:txBody>
          <a:bodyPr spcFirstLastPara="1" wrap="square" lIns="91425" tIns="91425" rIns="91425" bIns="91425" anchor="t" anchorCtr="0">
            <a:noAutofit/>
          </a:bodyPr>
          <a:lstStyle/>
          <a:p>
            <a:pPr algn="ctr">
              <a:lnSpc>
                <a:spcPct val="107000"/>
              </a:lnSpc>
              <a:spcAft>
                <a:spcPts val="800"/>
              </a:spcAft>
            </a:pPr>
            <a:r>
              <a:rPr lang="en-US" sz="4800" b="1" u="sng" dirty="0">
                <a:latin typeface="Times New Roman" panose="02020603050405020304" pitchFamily="18" charset="0"/>
                <a:ea typeface="Calibri" panose="020F0502020204030204" pitchFamily="34" charset="0"/>
                <a:cs typeface="Arial" panose="020B0604020202020204" pitchFamily="34" charset="0"/>
              </a:rPr>
              <a:t>Heat Transfer</a:t>
            </a:r>
            <a:br>
              <a:rPr lang="en-US" sz="3600" dirty="0">
                <a:latin typeface="Calibri" panose="020F0502020204030204" pitchFamily="34" charset="0"/>
                <a:ea typeface="Calibri" panose="020F0502020204030204" pitchFamily="34" charset="0"/>
                <a:cs typeface="Arial" panose="020B0604020202020204" pitchFamily="34" charset="0"/>
              </a:rPr>
            </a:br>
            <a:r>
              <a:rPr lang="en-US" sz="4800" b="1" u="sng" dirty="0">
                <a:latin typeface="Times New Roman" panose="02020603050405020304" pitchFamily="18" charset="0"/>
                <a:ea typeface="Calibri" panose="020F0502020204030204" pitchFamily="34" charset="0"/>
                <a:cs typeface="Arial" panose="020B0604020202020204" pitchFamily="34" charset="0"/>
              </a:rPr>
              <a:t>UNIT 1</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ubtitle 1"/>
          <p:cNvSpPr>
            <a:spLocks noGrp="1"/>
          </p:cNvSpPr>
          <p:nvPr>
            <p:ph type="subTitle" idx="1"/>
          </p:nvPr>
        </p:nvSpPr>
        <p:spPr>
          <a:xfrm>
            <a:off x="1676325" y="3562350"/>
            <a:ext cx="3860400" cy="1172369"/>
          </a:xfrm>
        </p:spPr>
        <p:txBody>
          <a:bodyPr/>
          <a:lstStyle/>
          <a:p>
            <a:pPr algn="ctr"/>
            <a:r>
              <a:rPr lang="en-US" b="1" dirty="0">
                <a:solidFill>
                  <a:srgbClr val="FF0000"/>
                </a:solidFill>
                <a:latin typeface="Times New Roman" pitchFamily="18" charset="0"/>
                <a:cs typeface="Times New Roman" pitchFamily="18" charset="0"/>
              </a:rPr>
              <a:t>By: </a:t>
            </a:r>
          </a:p>
          <a:p>
            <a:pPr algn="ctr"/>
            <a:r>
              <a:rPr lang="en-US" b="1" dirty="0">
                <a:solidFill>
                  <a:srgbClr val="FF0000"/>
                </a:solidFill>
                <a:latin typeface="Times New Roman" pitchFamily="18" charset="0"/>
                <a:cs typeface="Times New Roman" pitchFamily="18" charset="0"/>
              </a:rPr>
              <a:t>Dr. Ghada Ghanim Younis</a:t>
            </a:r>
          </a:p>
          <a:p>
            <a:pPr algn="ctr"/>
            <a:r>
              <a:rPr lang="en-US" b="1" dirty="0">
                <a:solidFill>
                  <a:srgbClr val="FF0000"/>
                </a:solidFill>
                <a:latin typeface="Times New Roman" pitchFamily="18" charset="0"/>
                <a:cs typeface="Times New Roman" pitchFamily="18" charset="0"/>
              </a:rPr>
              <a:t>Ms. Zainab Abdulazeez Jameel</a:t>
            </a:r>
          </a:p>
          <a:p>
            <a:pPr algn="ctr"/>
            <a:endParaRPr lang="en-US" b="1" dirty="0">
              <a:solidFill>
                <a:srgbClr val="FF0000"/>
              </a:solidFill>
              <a:latin typeface="Times New Roman" pitchFamily="18" charset="0"/>
              <a:cs typeface="Times New Roman" pitchFamily="18" charset="0"/>
            </a:endParaRPr>
          </a:p>
        </p:txBody>
      </p:sp>
      <p:pic>
        <p:nvPicPr>
          <p:cNvPr id="7184" name="Picture 16" descr="‫شخصيات التدفئة في فصل الشتاء والتوضيح سخان كهربائي | صور PNG PSD تحميل  مجاني - Pikbes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695083"/>
            <a:ext cx="1922463" cy="1922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7FF358-1922-62EF-3359-0653B6667A2D}"/>
              </a:ext>
            </a:extLst>
          </p:cNvPr>
          <p:cNvSpPr txBox="1"/>
          <p:nvPr/>
        </p:nvSpPr>
        <p:spPr>
          <a:xfrm>
            <a:off x="1117462" y="108082"/>
            <a:ext cx="6909075" cy="1569660"/>
          </a:xfrm>
          <a:prstGeom prst="rect">
            <a:avLst/>
          </a:prstGeom>
          <a:noFill/>
        </p:spPr>
        <p:txBody>
          <a:bodyPr wrap="square">
            <a:spAutoFit/>
          </a:bodyPr>
          <a:lstStyle/>
          <a:p>
            <a:pPr algn="ctr">
              <a:buNone/>
            </a:pPr>
            <a:r>
              <a:rPr lang="en-US" sz="2400" b="1" i="0" dirty="0">
                <a:solidFill>
                  <a:srgbClr val="15110E"/>
                </a:solidFill>
                <a:effectLst/>
                <a:latin typeface="Times New Roman" panose="02020603050405020304" pitchFamily="18" charset="0"/>
                <a:cs typeface="Times New Roman" panose="02020603050405020304" pitchFamily="18" charset="0"/>
              </a:rPr>
              <a:t>University of Mosul</a:t>
            </a:r>
            <a:endParaRPr lang="en-US" sz="2400" b="1" i="0" dirty="0">
              <a:effectLst/>
              <a:latin typeface="Times New Roman" panose="02020603050405020304" pitchFamily="18" charset="0"/>
              <a:cs typeface="Times New Roman" panose="02020603050405020304" pitchFamily="18" charset="0"/>
            </a:endParaRPr>
          </a:p>
          <a:p>
            <a:pPr algn="ctr">
              <a:buNone/>
            </a:pPr>
            <a:r>
              <a:rPr lang="en-US" sz="2400" b="1" dirty="0">
                <a:latin typeface="Times New Roman" panose="02020603050405020304" pitchFamily="18" charset="0"/>
                <a:cs typeface="Times New Roman" panose="02020603050405020304" pitchFamily="18" charset="0"/>
              </a:rPr>
              <a:t>Collage of Science</a:t>
            </a:r>
          </a:p>
          <a:p>
            <a:pPr algn="ctr"/>
            <a:r>
              <a:rPr lang="en-US" sz="2400" b="1" dirty="0">
                <a:latin typeface="Times New Roman" panose="02020603050405020304" pitchFamily="18" charset="0"/>
                <a:cs typeface="Times New Roman" panose="02020603050405020304" pitchFamily="18" charset="0"/>
              </a:rPr>
              <a:t>Department of New and Renewable Energies</a:t>
            </a:r>
            <a:endParaRPr lang="en-US" sz="2400" b="1" i="0" dirty="0">
              <a:effectLst/>
              <a:latin typeface="Times New Roman" panose="02020603050405020304" pitchFamily="18" charset="0"/>
              <a:cs typeface="Times New Roman" panose="02020603050405020304" pitchFamily="18" charset="0"/>
            </a:endParaRPr>
          </a:p>
          <a:p>
            <a:pPr algn="ctr">
              <a:buNone/>
            </a:pPr>
            <a:endParaRPr lang="en-US" sz="2400" b="1" i="0" dirty="0">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6A326E25-3F31-02E7-010A-96378FC6B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808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جامعة الموصل - University of Mosul">
            <a:extLst>
              <a:ext uri="{FF2B5EF4-FFF2-40B4-BE49-F238E27FC236}">
                <a16:creationId xmlns:a16="http://schemas.microsoft.com/office/drawing/2014/main" id="{281D9654-09D2-61D8-2CED-A79AC83AF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76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9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416320"/>
          </a:xfrm>
          <a:prstGeom prst="rect">
            <a:avLst/>
          </a:prstGeom>
        </p:spPr>
        <p:txBody>
          <a:bodyPr wrap="square">
            <a:spAutoFit/>
          </a:bodyPr>
          <a:lstStyle/>
          <a:p>
            <a:pPr marL="285750" indent="-285750" algn="just">
              <a:buFont typeface="Arial" panose="020B0604020202020204" pitchFamily="34" charset="0"/>
              <a:buChar char="•"/>
            </a:pPr>
            <a:r>
              <a:rPr lang="en-US" dirty="0"/>
              <a:t>Early in the development of thermodynamics, before scientists realized the connection between thermodynamics and mechanics, heat was defined in terms of the temperature changes it produced in an object, and a separate unit of energy, the calorie, was used for heat. </a:t>
            </a:r>
          </a:p>
          <a:p>
            <a:pPr marL="285750" indent="-285750" algn="just">
              <a:buFont typeface="Arial" panose="020B0604020202020204" pitchFamily="34" charset="0"/>
              <a:buChar char="•"/>
            </a:pPr>
            <a:r>
              <a:rPr lang="en-US" dirty="0"/>
              <a:t>The calorie (</a:t>
            </a:r>
            <a:r>
              <a:rPr lang="en-US" dirty="0" err="1"/>
              <a:t>cal</a:t>
            </a:r>
            <a:r>
              <a:rPr lang="en-US" dirty="0"/>
              <a:t>) is defined as the energy necessary to raise the temperature of 1 g of water from 14.5°C to 15.5°C. (The “Calorie,” with a capital “C,” used in describing the energy content of foods, is actually a kilocalorie.) </a:t>
            </a:r>
          </a:p>
          <a:p>
            <a:pPr marL="285750" indent="-285750" algn="just">
              <a:buFont typeface="Arial" panose="020B0604020202020204" pitchFamily="34" charset="0"/>
              <a:buChar char="•"/>
            </a:pPr>
            <a:r>
              <a:rPr lang="en-US" dirty="0"/>
              <a:t>Likewise, the unit of heat in the U.S. customary system, the British thermal unit (Btu), was defined as the energy required to raise the temperature of 1 </a:t>
            </a:r>
            <a:r>
              <a:rPr lang="en-US" dirty="0" err="1"/>
              <a:t>lb</a:t>
            </a:r>
            <a:r>
              <a:rPr lang="en-US" dirty="0"/>
              <a:t> of water from 63°F to 64°F. </a:t>
            </a:r>
          </a:p>
          <a:p>
            <a:pPr marL="285750" indent="-285750" algn="just">
              <a:buFont typeface="Arial" panose="020B0604020202020204" pitchFamily="34" charset="0"/>
              <a:buChar char="•"/>
            </a:pPr>
            <a:r>
              <a:rPr lang="en-US" dirty="0"/>
              <a:t>In 1948, scientists agreed that because heat (like work) is a measure of the transfer of energy, its SI unit should be the joule. </a:t>
            </a:r>
            <a:endParaRPr lang="en-US" altLang="en-US" sz="2400" dirty="0">
              <a:latin typeface="+mj-lt"/>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
        <p:nvSpPr>
          <p:cNvPr id="2" name="Google Shape;208;p37">
            <a:extLst>
              <a:ext uri="{FF2B5EF4-FFF2-40B4-BE49-F238E27FC236}">
                <a16:creationId xmlns:a16="http://schemas.microsoft.com/office/drawing/2014/main" id="{69C2D2CD-47B3-B887-66A6-AC5DE9FEC0C1}"/>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latin typeface="Times New Roman" pitchFamily="18" charset="0"/>
                <a:cs typeface="Times New Roman" pitchFamily="18" charset="0"/>
              </a:rPr>
              <a:t>Units of Heat</a:t>
            </a:r>
          </a:p>
        </p:txBody>
      </p:sp>
    </p:spTree>
    <p:custDataLst>
      <p:tags r:id="rId1"/>
    </p:custDataLst>
    <p:extLst>
      <p:ext uri="{BB962C8B-B14F-4D97-AF65-F5344CB8AC3E}">
        <p14:creationId xmlns:p14="http://schemas.microsoft.com/office/powerpoint/2010/main" val="202651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latin typeface="Times New Roman" pitchFamily="18" charset="0"/>
                <a:cs typeface="Times New Roman" pitchFamily="18" charset="0"/>
              </a:rPr>
              <a:t>Units of Heat</a:t>
            </a:r>
            <a:endParaRPr sz="5400" b="1" dirty="0">
              <a:latin typeface="Times New Roman" pitchFamily="18" charset="0"/>
              <a:cs typeface="Times New Roman" pitchFamily="18" charset="0"/>
            </a:endParaRPr>
          </a:p>
        </p:txBody>
      </p:sp>
      <p:sp>
        <p:nvSpPr>
          <p:cNvPr id="14" name="Rectangle 13"/>
          <p:cNvSpPr/>
          <p:nvPr/>
        </p:nvSpPr>
        <p:spPr>
          <a:xfrm>
            <a:off x="533400" y="1200150"/>
            <a:ext cx="8305800" cy="2031325"/>
          </a:xfrm>
          <a:prstGeom prst="rect">
            <a:avLst/>
          </a:prstGeom>
        </p:spPr>
        <p:txBody>
          <a:bodyPr wrap="square">
            <a:spAutoFit/>
          </a:bodyPr>
          <a:lstStyle/>
          <a:p>
            <a:pPr marL="285750" indent="-285750">
              <a:buFont typeface="Arial" panose="020B0604020202020204" pitchFamily="34" charset="0"/>
              <a:buChar char="•"/>
            </a:pPr>
            <a:r>
              <a:rPr lang="en-US" dirty="0"/>
              <a:t>The calorie is now defined to be exactly 4.186 J:</a:t>
            </a:r>
          </a:p>
          <a:p>
            <a:pPr algn="ctr"/>
            <a:r>
              <a:rPr lang="en-US" dirty="0"/>
              <a:t>1 </a:t>
            </a:r>
            <a:r>
              <a:rPr lang="en-US" dirty="0" err="1"/>
              <a:t>cal</a:t>
            </a:r>
            <a:r>
              <a:rPr lang="en-US" dirty="0"/>
              <a:t> = 4.186 J</a:t>
            </a:r>
          </a:p>
          <a:p>
            <a:pPr marL="285750" indent="-285750" algn="just">
              <a:buFont typeface="Arial" panose="020B0604020202020204" pitchFamily="34" charset="0"/>
              <a:buChar char="•"/>
            </a:pPr>
            <a:r>
              <a:rPr lang="en-US" dirty="0"/>
              <a:t>This definition makes no reference to raising the temperature of water. The calorie is a general energy unit, introduced here for historical reasons, although we will make little use of it. The definition in Equation is known, from the historical background we have discussed, as the mechanical equivalent of heat.</a:t>
            </a: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Tree>
    <p:custDataLst>
      <p:tags r:id="rId1"/>
    </p:custDataLst>
    <p:extLst>
      <p:ext uri="{BB962C8B-B14F-4D97-AF65-F5344CB8AC3E}">
        <p14:creationId xmlns:p14="http://schemas.microsoft.com/office/powerpoint/2010/main" val="194629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970318"/>
          </a:xfrm>
          <a:prstGeom prst="rect">
            <a:avLst/>
          </a:prstGeom>
        </p:spPr>
        <p:txBody>
          <a:bodyPr wrap="square">
            <a:spAutoFit/>
          </a:bodyPr>
          <a:lstStyle/>
          <a:p>
            <a:pPr marL="285750" indent="-285750" algn="just">
              <a:buFont typeface="Arial" panose="020B0604020202020204" pitchFamily="34" charset="0"/>
              <a:buChar char="•"/>
            </a:pPr>
            <a:r>
              <a:rPr lang="en-US" dirty="0"/>
              <a:t>We noted earlier the concept of Internal Energy, that is, the energy that a material possesses as a result of the motion and attractions and repulsions of its molecules. </a:t>
            </a:r>
          </a:p>
          <a:p>
            <a:pPr marL="285750" indent="-285750" algn="just">
              <a:buFont typeface="Arial" panose="020B0604020202020204" pitchFamily="34" charset="0"/>
              <a:buChar char="•"/>
            </a:pPr>
            <a:r>
              <a:rPr lang="en-US" dirty="0"/>
              <a:t>This energy depends on the composition of the material and its state, which is determined by the temperature and pressure. Related to the internal energy is the Enthalpy, h. </a:t>
            </a:r>
          </a:p>
          <a:p>
            <a:pPr marL="285750" indent="-285750" algn="just">
              <a:buFont typeface="Arial" panose="020B0604020202020204" pitchFamily="34" charset="0"/>
              <a:buChar char="•"/>
            </a:pPr>
            <a:r>
              <a:rPr lang="en-US" dirty="0"/>
              <a:t>The properties of enthalpy are as follows:</a:t>
            </a:r>
          </a:p>
          <a:p>
            <a:pPr marL="285750" lvl="0" indent="-285750" algn="just">
              <a:buFont typeface="Wingdings" panose="05000000000000000000" pitchFamily="2" charset="2"/>
              <a:buChar char="ü"/>
            </a:pPr>
            <a:r>
              <a:rPr lang="en-US" dirty="0"/>
              <a:t>For a given material, at constant pressure, the enthalpy depends only on the material’s temperature and physical state (i.e. liquid, solid, </a:t>
            </a:r>
            <a:r>
              <a:rPr lang="en-US" dirty="0" err="1"/>
              <a:t>vapour</a:t>
            </a:r>
            <a:r>
              <a:rPr lang="en-US" dirty="0"/>
              <a:t>) So, for example, water at 100 </a:t>
            </a:r>
            <a:r>
              <a:rPr lang="en-US" baseline="30000" dirty="0"/>
              <a:t>0</a:t>
            </a:r>
            <a:r>
              <a:rPr lang="en-US" dirty="0"/>
              <a:t>C has less energy and less enthalpy than steam at 100 </a:t>
            </a:r>
            <a:r>
              <a:rPr lang="en-US" baseline="30000" dirty="0"/>
              <a:t>0</a:t>
            </a:r>
            <a:r>
              <a:rPr lang="en-US" dirty="0"/>
              <a:t>C.</a:t>
            </a:r>
          </a:p>
          <a:p>
            <a:pPr marL="285750" lvl="0" indent="-285750" algn="just">
              <a:buFont typeface="Wingdings" panose="05000000000000000000" pitchFamily="2" charset="2"/>
              <a:buChar char="ü"/>
            </a:pPr>
            <a:r>
              <a:rPr lang="en-US" dirty="0"/>
              <a:t>At constant temperature and physical state, the change of enthalpy with pressure is zero for ideal gases and small for liquids and solids. </a:t>
            </a:r>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10</a:t>
            </a:r>
          </a:p>
        </p:txBody>
      </p:sp>
      <p:sp>
        <p:nvSpPr>
          <p:cNvPr id="2" name="Google Shape;208;p37">
            <a:extLst>
              <a:ext uri="{FF2B5EF4-FFF2-40B4-BE49-F238E27FC236}">
                <a16:creationId xmlns:a16="http://schemas.microsoft.com/office/drawing/2014/main" id="{09C1AE87-E5ED-8C79-A51E-B8744E882717}"/>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dirty="0">
                <a:latin typeface="Times New Roman" pitchFamily="18" charset="0"/>
                <a:cs typeface="Times New Roman" pitchFamily="18" charset="0"/>
              </a:rPr>
              <a:t> 1.2.2. Enthalpy</a:t>
            </a:r>
          </a:p>
        </p:txBody>
      </p:sp>
    </p:spTree>
    <p:custDataLst>
      <p:tags r:id="rId1"/>
    </p:custDataLst>
    <p:extLst>
      <p:ext uri="{BB962C8B-B14F-4D97-AF65-F5344CB8AC3E}">
        <p14:creationId xmlns:p14="http://schemas.microsoft.com/office/powerpoint/2010/main" val="80340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latin typeface="Times New Roman" pitchFamily="18" charset="0"/>
                <a:cs typeface="Times New Roman" pitchFamily="18" charset="0"/>
              </a:rPr>
              <a:t> 1.2.2. Enthalpy</a:t>
            </a:r>
            <a:endParaRPr sz="5400" b="1" dirty="0">
              <a:latin typeface="Times New Roman" pitchFamily="18" charset="0"/>
              <a:cs typeface="Times New Roman" pitchFamily="18" charset="0"/>
            </a:endParaRPr>
          </a:p>
        </p:txBody>
      </p:sp>
      <p:sp>
        <p:nvSpPr>
          <p:cNvPr id="14" name="Rectangle 13"/>
          <p:cNvSpPr/>
          <p:nvPr/>
        </p:nvSpPr>
        <p:spPr>
          <a:xfrm>
            <a:off x="533400" y="1200150"/>
            <a:ext cx="8305800" cy="4247317"/>
          </a:xfrm>
          <a:prstGeom prst="rect">
            <a:avLst/>
          </a:prstGeom>
        </p:spPr>
        <p:txBody>
          <a:bodyPr wrap="square">
            <a:spAutoFit/>
          </a:bodyPr>
          <a:lstStyle/>
          <a:p>
            <a:pPr marL="285750" indent="-285750" algn="just">
              <a:buFont typeface="Arial" panose="020B0604020202020204" pitchFamily="34" charset="0"/>
              <a:buChar char="•"/>
            </a:pPr>
            <a:r>
              <a:rPr lang="en-US" dirty="0"/>
              <a:t>This means that, for liquids, if you know the enthalpy at a given temperature and the corresponding </a:t>
            </a:r>
            <a:r>
              <a:rPr lang="en-US" dirty="0" err="1"/>
              <a:t>vapour</a:t>
            </a:r>
            <a:r>
              <a:rPr lang="en-US" dirty="0"/>
              <a:t> pressure then this is close enough for other pressures. So tables often give enthalpy data at a particular temperature and the corresponding </a:t>
            </a:r>
            <a:r>
              <a:rPr lang="en-US" dirty="0" err="1"/>
              <a:t>vapour</a:t>
            </a:r>
            <a:r>
              <a:rPr lang="en-US" dirty="0"/>
              <a:t> pressure.</a:t>
            </a:r>
          </a:p>
          <a:p>
            <a:pPr marL="285750" indent="-285750" algn="just">
              <a:buFont typeface="Arial" panose="020B0604020202020204" pitchFamily="34" charset="0"/>
              <a:buChar char="•"/>
            </a:pPr>
            <a:r>
              <a:rPr lang="en-US" dirty="0"/>
              <a:t>There are no absolute values for enthalpy. Instead, the enthalpy of a substance is given a value of zero at some arbitrary datum point, and all other enthalpies are quoted relative to this reference point. </a:t>
            </a:r>
          </a:p>
          <a:p>
            <a:pPr marL="285750" indent="-285750" algn="just">
              <a:buFont typeface="Arial" panose="020B0604020202020204" pitchFamily="34" charset="0"/>
              <a:buChar char="•"/>
            </a:pPr>
            <a:r>
              <a:rPr lang="en-US" dirty="0"/>
              <a:t>For many substances the reference datum is set at 25 </a:t>
            </a:r>
            <a:r>
              <a:rPr lang="en-US" baseline="30000" dirty="0"/>
              <a:t>0</a:t>
            </a:r>
            <a:r>
              <a:rPr lang="en-US" dirty="0"/>
              <a:t>C and 1 </a:t>
            </a:r>
            <a:r>
              <a:rPr lang="en-US" dirty="0" err="1"/>
              <a:t>atm</a:t>
            </a:r>
            <a:r>
              <a:rPr lang="en-US" dirty="0"/>
              <a:t> pressure, with the substance in its physical state normal to those conditions. But other datum points can be taken – for example, for water, the datum point at which the enthalpy of liquid water is zero is often taken to be the triple point (the point at which solid, liquid and gaseous water can coexist) which occurs at a conveniently close to zero temperature of 0.01 </a:t>
            </a:r>
            <a:r>
              <a:rPr lang="en-US" baseline="30000" dirty="0"/>
              <a:t>0</a:t>
            </a:r>
            <a:r>
              <a:rPr lang="en-US" dirty="0"/>
              <a:t>C, and its equilibrium </a:t>
            </a:r>
            <a:r>
              <a:rPr lang="en-US" dirty="0" err="1"/>
              <a:t>vapour</a:t>
            </a:r>
            <a:r>
              <a:rPr lang="en-US" dirty="0"/>
              <a:t> pressure of 611.2 Pa.</a:t>
            </a:r>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spTree>
    <p:custDataLst>
      <p:tags r:id="rId1"/>
    </p:custDataLst>
    <p:extLst>
      <p:ext uri="{BB962C8B-B14F-4D97-AF65-F5344CB8AC3E}">
        <p14:creationId xmlns:p14="http://schemas.microsoft.com/office/powerpoint/2010/main" val="306741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416320"/>
          </a:xfrm>
          <a:prstGeom prst="rect">
            <a:avLst/>
          </a:prstGeom>
        </p:spPr>
        <p:txBody>
          <a:bodyPr wrap="square">
            <a:spAutoFit/>
          </a:bodyPr>
          <a:lstStyle/>
          <a:p>
            <a:pPr marL="285750" indent="-285750" algn="just">
              <a:buFont typeface="Arial" panose="020B0604020202020204" pitchFamily="34" charset="0"/>
              <a:buChar char="•"/>
            </a:pPr>
            <a:r>
              <a:rPr lang="en-US" sz="2400" b="1" dirty="0"/>
              <a:t>Which weighs more, a kg of water or a kg of air?</a:t>
            </a:r>
          </a:p>
          <a:p>
            <a:pPr marL="285750" indent="-285750" algn="just">
              <a:buFont typeface="Arial" panose="020B0604020202020204" pitchFamily="34" charset="0"/>
              <a:buChar char="•"/>
            </a:pPr>
            <a:r>
              <a:rPr lang="en-US" sz="2400" b="1" dirty="0"/>
              <a:t>Okay, then which will require more energy to heat it up?</a:t>
            </a:r>
          </a:p>
          <a:p>
            <a:pPr marL="285750" indent="-285750" algn="just">
              <a:buFont typeface="Arial" panose="020B0604020202020204" pitchFamily="34" charset="0"/>
              <a:buChar char="•"/>
            </a:pPr>
            <a:r>
              <a:rPr lang="en-US" dirty="0"/>
              <a:t>When you heat a material up, its enthalpy increases as the temperature increases. How much energy (or enthalpy) does it take to raise the temperature of a material by, say, 1 </a:t>
            </a:r>
            <a:r>
              <a:rPr lang="en-US" baseline="30000" dirty="0"/>
              <a:t>0</a:t>
            </a:r>
            <a:r>
              <a:rPr lang="en-US" dirty="0"/>
              <a:t>C?</a:t>
            </a:r>
          </a:p>
          <a:p>
            <a:pPr marL="285750" indent="-285750" algn="just">
              <a:buFont typeface="Arial" panose="020B0604020202020204" pitchFamily="34" charset="0"/>
              <a:buChar char="•"/>
            </a:pPr>
            <a:r>
              <a:rPr lang="en-US" dirty="0"/>
              <a:t>This depends on the material. For water, for example, it takes about 4180 J to raise the temperature of 1 kg by 1</a:t>
            </a:r>
            <a:r>
              <a:rPr lang="en-US" baseline="30000" dirty="0"/>
              <a:t>0</a:t>
            </a:r>
            <a:r>
              <a:rPr lang="en-US" dirty="0"/>
              <a:t>C, while for air, it takes only about 1005 J (less than a quarter) to achieve the same temperature rise.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
        <p:nvSpPr>
          <p:cNvPr id="2" name="Google Shape;208;p37">
            <a:extLst>
              <a:ext uri="{FF2B5EF4-FFF2-40B4-BE49-F238E27FC236}">
                <a16:creationId xmlns:a16="http://schemas.microsoft.com/office/drawing/2014/main" id="{3D6CC4DF-1AB6-D0E6-337A-455C6F6E5F45}"/>
              </a:ext>
            </a:extLst>
          </p:cNvPr>
          <p:cNvSpPr txBox="1">
            <a:spLocks/>
          </p:cNvSpPr>
          <p:nvPr/>
        </p:nvSpPr>
        <p:spPr>
          <a:xfrm>
            <a:off x="439500" y="41850"/>
            <a:ext cx="82473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 1.3. Specific Heat Capacity</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7373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33400" y="1200150"/>
                <a:ext cx="8305800" cy="3659720"/>
              </a:xfrm>
              <a:prstGeom prst="rect">
                <a:avLst/>
              </a:prstGeom>
            </p:spPr>
            <p:txBody>
              <a:bodyPr wrap="square">
                <a:spAutoFit/>
              </a:bodyPr>
              <a:lstStyle/>
              <a:p>
                <a:pPr marL="285750" indent="-285750" algn="just">
                  <a:buFont typeface="Arial" panose="020B0604020202020204" pitchFamily="34" charset="0"/>
                  <a:buChar char="•"/>
                </a:pPr>
                <a:r>
                  <a:rPr lang="en-US" dirty="0"/>
                  <a:t>The amount of energy required to heat up a kilogram of a material by 1</a:t>
                </a:r>
                <a:r>
                  <a:rPr lang="en-US" baseline="30000" dirty="0"/>
                  <a:t>0</a:t>
                </a:r>
                <a:r>
                  <a:rPr lang="en-US" dirty="0"/>
                  <a:t>C is called its specific heat capacity, </a:t>
                </a:r>
                <a:r>
                  <a:rPr lang="en-US" dirty="0" err="1"/>
                  <a:t>C</a:t>
                </a:r>
                <a:r>
                  <a:rPr lang="en-US" baseline="-25000" dirty="0" err="1"/>
                  <a:t>p</a:t>
                </a:r>
                <a:r>
                  <a:rPr lang="en-US" dirty="0"/>
                  <a:t> (“specific” refers to the fact that we are dealing with a kilogram – if we were talking about the energy to heat up a mole of material, we would use the molar heat capacity). </a:t>
                </a:r>
              </a:p>
              <a:p>
                <a:pPr marL="285750" indent="-285750" algn="just">
                  <a:buFont typeface="Arial" panose="020B0604020202020204" pitchFamily="34" charset="0"/>
                  <a:buChar char="•"/>
                </a:pPr>
                <a:r>
                  <a:rPr lang="en-US" dirty="0"/>
                  <a:t>The units of specific heat capacity are J / kg K i.e. the amount of energy in Joules to raise the temperature of 1 kg by 1 K.</a:t>
                </a:r>
              </a:p>
              <a:p>
                <a:pPr marL="285750" indent="-285750">
                  <a:buFont typeface="Arial" panose="020B0604020202020204" pitchFamily="34" charset="0"/>
                  <a:buChar char="•"/>
                </a:pPr>
                <a:r>
                  <a:rPr lang="en-US" dirty="0"/>
                  <a:t>If a quantity of energy Q is transferred to a substance of mass m, changing its temperature by ΔT= </a:t>
                </a:r>
                <a:r>
                  <a:rPr lang="en-US" dirty="0" err="1"/>
                  <a:t>T</a:t>
                </a:r>
                <a:r>
                  <a:rPr lang="en-US" baseline="-25000" dirty="0" err="1"/>
                  <a:t>f</a:t>
                </a:r>
                <a:r>
                  <a:rPr lang="en-US" dirty="0"/>
                  <a:t> - </a:t>
                </a:r>
                <a:r>
                  <a:rPr lang="en-US" dirty="0" err="1"/>
                  <a:t>T</a:t>
                </a:r>
                <a:r>
                  <a:rPr lang="en-US" baseline="-25000" dirty="0" err="1"/>
                  <a:t>i</a:t>
                </a:r>
                <a:r>
                  <a:rPr lang="en-US" dirty="0"/>
                  <a:t> , the specific heat c of the substance is defined by:</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𝑃</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𝑇</m:t>
                          </m:r>
                        </m:den>
                      </m:f>
                    </m:oMath>
                  </m:oMathPara>
                </a14:m>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33400" y="1200150"/>
                <a:ext cx="8305800" cy="3659720"/>
              </a:xfrm>
              <a:prstGeom prst="rect">
                <a:avLst/>
              </a:prstGeom>
              <a:blipFill>
                <a:blip r:embed="rId4"/>
                <a:stretch>
                  <a:fillRect l="-514" t="-1000" r="-587"/>
                </a:stretch>
              </a:blipFill>
            </p:spPr>
            <p:txBody>
              <a:bodyPr/>
              <a:lstStyle/>
              <a:p>
                <a:r>
                  <a:rPr lang="ar-IQ">
                    <a:noFill/>
                  </a:rPr>
                  <a:t> </a:t>
                </a:r>
              </a:p>
            </p:txBody>
          </p:sp>
        </mc:Fallback>
      </mc:AlternateContent>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13</a:t>
            </a:r>
          </a:p>
        </p:txBody>
      </p:sp>
      <p:sp>
        <p:nvSpPr>
          <p:cNvPr id="2" name="Google Shape;208;p37">
            <a:extLst>
              <a:ext uri="{FF2B5EF4-FFF2-40B4-BE49-F238E27FC236}">
                <a16:creationId xmlns:a16="http://schemas.microsoft.com/office/drawing/2014/main" id="{4F8C4C0A-581C-F6C4-EA29-9AA01D4F7EA4}"/>
              </a:ext>
            </a:extLst>
          </p:cNvPr>
          <p:cNvSpPr txBox="1">
            <a:spLocks/>
          </p:cNvSpPr>
          <p:nvPr/>
        </p:nvSpPr>
        <p:spPr>
          <a:xfrm>
            <a:off x="439500" y="41850"/>
            <a:ext cx="82473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 1.3. Specific Heat Capacity</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2756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533400" y="1200150"/>
                <a:ext cx="8305800" cy="1726242"/>
              </a:xfrm>
              <a:prstGeom prst="rect">
                <a:avLst/>
              </a:prstGeom>
            </p:spPr>
            <p:txBody>
              <a:bodyPr wrap="square">
                <a:spAutoFit/>
              </a:bodyPr>
              <a:lstStyle/>
              <a:p>
                <a:pPr marL="285750" indent="-285750">
                  <a:buFont typeface="Arial" panose="020B0604020202020204" pitchFamily="34" charset="0"/>
                  <a:buChar char="•"/>
                </a:pPr>
                <a:r>
                  <a:rPr lang="en-US" dirty="0"/>
                  <a:t>Specific heat capacity is clearly just the slope of the graph of enthalpy against temperature (provided the material does not change its phase). </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h</m:t>
                          </m:r>
                        </m:num>
                        <m:den>
                          <m:r>
                            <a:rPr lang="en-US" i="1">
                              <a:latin typeface="Cambria Math" panose="02040503050406030204" pitchFamily="18" charset="0"/>
                            </a:rPr>
                            <m:t>𝑑𝑇</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oMath>
                  </m:oMathPara>
                </a14:m>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33400" y="1200150"/>
                <a:ext cx="8305800" cy="1726242"/>
              </a:xfrm>
              <a:prstGeom prst="rect">
                <a:avLst/>
              </a:prstGeom>
              <a:blipFill>
                <a:blip r:embed="rId4"/>
                <a:stretch>
                  <a:fillRect l="-514" t="-2120" r="-1175"/>
                </a:stretch>
              </a:blipFill>
            </p:spPr>
            <p:txBody>
              <a:bodyPr/>
              <a:lstStyle/>
              <a:p>
                <a:r>
                  <a:rPr lang="ar-IQ">
                    <a:noFill/>
                  </a:rPr>
                  <a:t> </a:t>
                </a:r>
              </a:p>
            </p:txBody>
          </p:sp>
        </mc:Fallback>
      </mc:AlternateContent>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pic>
        <p:nvPicPr>
          <p:cNvPr id="6" name="Picture 5"/>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7540" y="2807970"/>
            <a:ext cx="2308860" cy="1897380"/>
          </a:xfrm>
          <a:prstGeom prst="rect">
            <a:avLst/>
          </a:prstGeom>
          <a:noFill/>
          <a:ln>
            <a:noFill/>
          </a:ln>
        </p:spPr>
      </p:pic>
      <p:sp>
        <p:nvSpPr>
          <p:cNvPr id="12" name="Rectangle 11"/>
          <p:cNvSpPr/>
          <p:nvPr/>
        </p:nvSpPr>
        <p:spPr>
          <a:xfrm>
            <a:off x="448793" y="2419350"/>
            <a:ext cx="6705600" cy="2738122"/>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dirty="0"/>
              <a:t>Specific heat capacity depends slightly on the temperature. When calculating the energy required to achieve a particular temperature change, use the specific heat capacity at the midpoint temperature (but not if there is a phase change involved! – in this case, the energy requirements above and below the phase change must be calculated separately). Or, for a more accurate calculation, look up the enthalpy of the material at the two temperatures, and subtract one from the other.</a:t>
            </a:r>
          </a:p>
        </p:txBody>
      </p:sp>
      <p:sp>
        <p:nvSpPr>
          <p:cNvPr id="2" name="Google Shape;208;p37">
            <a:extLst>
              <a:ext uri="{FF2B5EF4-FFF2-40B4-BE49-F238E27FC236}">
                <a16:creationId xmlns:a16="http://schemas.microsoft.com/office/drawing/2014/main" id="{3B350545-EC22-8F8F-FF56-722AB3BDCE73}"/>
              </a:ext>
            </a:extLst>
          </p:cNvPr>
          <p:cNvSpPr txBox="1">
            <a:spLocks/>
          </p:cNvSpPr>
          <p:nvPr/>
        </p:nvSpPr>
        <p:spPr>
          <a:xfrm>
            <a:off x="439500" y="41850"/>
            <a:ext cx="82473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 1.3. Specific Heat Capacity</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110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4524315"/>
          </a:xfrm>
          <a:prstGeom prst="rect">
            <a:avLst/>
          </a:prstGeom>
        </p:spPr>
        <p:txBody>
          <a:bodyPr wrap="square">
            <a:spAutoFit/>
          </a:bodyPr>
          <a:lstStyle/>
          <a:p>
            <a:pPr marL="285750" indent="-285750" algn="just">
              <a:buFont typeface="Arial" panose="020B0604020202020204" pitchFamily="34" charset="0"/>
              <a:buChar char="•"/>
            </a:pPr>
            <a:r>
              <a:rPr lang="en-US" dirty="0"/>
              <a:t>Note that when the temperature increases, ΔT and Q are positive, corresponding to energy flowing into the system. When the temperature decreases, ΔT and Q are negative, and energy flows out of the system.</a:t>
            </a:r>
          </a:p>
          <a:p>
            <a:pPr marL="285750" indent="-285750" algn="just">
              <a:buFont typeface="Arial" panose="020B0604020202020204" pitchFamily="34" charset="0"/>
              <a:buChar char="•"/>
            </a:pPr>
            <a:r>
              <a:rPr lang="en-US" dirty="0"/>
              <a:t>Table 1 shows that water has the highest specific heat relative to most other temperatures found in regions near large bodies of water. As the temperature of a body of water decreases during winter, the water transfers energy to the air, which carries the energy landward when prevailing winds are toward the land. The fact that the specific heat of water is higher than the specific heat of sand is responsible for the pattern of airflow at a beach. During the day, the Sun adds roughly equal amounts of energy to the beach and the water, but the lower specific heat of sand causes the beach to reach a higher temperature than the water. As a result, the air above the land reaches a higher temperature than the air above the water.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15</a:t>
            </a:r>
          </a:p>
        </p:txBody>
      </p:sp>
      <p:sp>
        <p:nvSpPr>
          <p:cNvPr id="2" name="Google Shape;208;p37">
            <a:extLst>
              <a:ext uri="{FF2B5EF4-FFF2-40B4-BE49-F238E27FC236}">
                <a16:creationId xmlns:a16="http://schemas.microsoft.com/office/drawing/2014/main" id="{E701AA8C-32A6-DC5C-0017-38D337C0F3D3}"/>
              </a:ext>
            </a:extLst>
          </p:cNvPr>
          <p:cNvSpPr txBox="1">
            <a:spLocks/>
          </p:cNvSpPr>
          <p:nvPr/>
        </p:nvSpPr>
        <p:spPr>
          <a:xfrm>
            <a:off x="439500" y="41850"/>
            <a:ext cx="83058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 1.3. Specific Heat Capacity</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6570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8247300" cy="548700"/>
          </a:xfrm>
          <a:prstGeom prst="rect">
            <a:avLst/>
          </a:prstGeom>
        </p:spPr>
        <p:txBody>
          <a:bodyPr spcFirstLastPara="1" wrap="square" lIns="91425" tIns="91425" rIns="91425" bIns="91425" anchor="t" anchorCtr="0">
            <a:noAutofit/>
          </a:bodyPr>
          <a:lstStyle/>
          <a:p>
            <a:pPr lvl="0"/>
            <a:r>
              <a:rPr lang="en-US" sz="5400" b="1" dirty="0">
                <a:latin typeface="Times New Roman" pitchFamily="18" charset="0"/>
                <a:cs typeface="Times New Roman" pitchFamily="18" charset="0"/>
              </a:rPr>
              <a:t> 1.3. Specific Heat Capacity</a:t>
            </a:r>
          </a:p>
        </p:txBody>
      </p:sp>
      <p:sp>
        <p:nvSpPr>
          <p:cNvPr id="14" name="Rectangle 13"/>
          <p:cNvSpPr/>
          <p:nvPr/>
        </p:nvSpPr>
        <p:spPr>
          <a:xfrm>
            <a:off x="2971800" y="1200150"/>
            <a:ext cx="5867400" cy="4524315"/>
          </a:xfrm>
          <a:prstGeom prst="rect">
            <a:avLst/>
          </a:prstGeom>
        </p:spPr>
        <p:txBody>
          <a:bodyPr wrap="square">
            <a:spAutoFit/>
          </a:bodyPr>
          <a:lstStyle/>
          <a:p>
            <a:pPr marL="285750" indent="-285750" algn="just">
              <a:buFont typeface="Arial" panose="020B0604020202020204" pitchFamily="34" charset="0"/>
              <a:buChar char="•"/>
            </a:pPr>
            <a:r>
              <a:rPr lang="en-US" dirty="0"/>
              <a:t>The denser cold air pushes the less dense hot air upward (due to Archimedes’ principle), resulting in a breeze from ocean to land during the day. </a:t>
            </a:r>
          </a:p>
          <a:p>
            <a:pPr marL="285750" indent="-285750" algn="just">
              <a:buFont typeface="Arial" panose="020B0604020202020204" pitchFamily="34" charset="0"/>
              <a:buChar char="•"/>
            </a:pPr>
            <a:r>
              <a:rPr lang="en-US" dirty="0"/>
              <a:t>A similar effect produces rising layers of air called thermals. A thermal is created when a portion of the Earth reaches a higher temperature than neighboring regions. </a:t>
            </a:r>
          </a:p>
          <a:p>
            <a:pPr marL="285750" indent="-285750" algn="just">
              <a:buFont typeface="Arial" panose="020B0604020202020204" pitchFamily="34" charset="0"/>
              <a:buChar char="•"/>
            </a:pPr>
            <a:r>
              <a:rPr lang="en-US" dirty="0"/>
              <a:t>Thermals often occur in plowed fields, which are warmed by the Sun to higher temperatures than nearby fields shaded by vegetation. The cooler, denser air over the vegetation covered fields pushes the expanding air over the plowed field upward, and a thermal is formed.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16</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35360"/>
            <a:ext cx="2461260" cy="4030236"/>
          </a:xfrm>
          <a:prstGeom prst="rect">
            <a:avLst/>
          </a:prstGeom>
          <a:noFill/>
          <a:ln w="28575">
            <a:solidFill>
              <a:srgbClr val="00B0F0"/>
            </a:solidFill>
          </a:ln>
        </p:spPr>
      </p:pic>
    </p:spTree>
    <p:custDataLst>
      <p:tags r:id="rId1"/>
    </p:custDataLst>
    <p:extLst>
      <p:ext uri="{BB962C8B-B14F-4D97-AF65-F5344CB8AC3E}">
        <p14:creationId xmlns:p14="http://schemas.microsoft.com/office/powerpoint/2010/main" val="25470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latin typeface="Times New Roman" pitchFamily="18" charset="0"/>
                <a:cs typeface="Times New Roman" pitchFamily="18" charset="0"/>
              </a:rPr>
              <a:t> Quick Quiz</a:t>
            </a:r>
          </a:p>
        </p:txBody>
      </p:sp>
      <p:sp>
        <p:nvSpPr>
          <p:cNvPr id="14" name="Rectangle 13"/>
          <p:cNvSpPr/>
          <p:nvPr/>
        </p:nvSpPr>
        <p:spPr>
          <a:xfrm>
            <a:off x="533400" y="1200150"/>
            <a:ext cx="5715000" cy="3416320"/>
          </a:xfrm>
          <a:prstGeom prst="rect">
            <a:avLst/>
          </a:prstGeom>
        </p:spPr>
        <p:txBody>
          <a:bodyPr wrap="square">
            <a:spAutoFit/>
          </a:bodyPr>
          <a:lstStyle/>
          <a:p>
            <a:pPr marL="285750" indent="-285750" algn="just">
              <a:buFont typeface="Arial" panose="020B0604020202020204" pitchFamily="34" charset="0"/>
              <a:buChar char="•"/>
            </a:pPr>
            <a:r>
              <a:rPr lang="en-US" dirty="0"/>
              <a:t>Suppose you have 1 kg each of iron, glass, and water, and all three samples are at 10°C. </a:t>
            </a:r>
          </a:p>
          <a:p>
            <a:pPr algn="just"/>
            <a:r>
              <a:rPr lang="en-US" dirty="0"/>
              <a:t>	</a:t>
            </a:r>
            <a:r>
              <a:rPr lang="en-US" b="1" dirty="0"/>
              <a:t>(a)</a:t>
            </a:r>
            <a:r>
              <a:rPr lang="en-US" dirty="0"/>
              <a:t> Rank the samples from lowest to highest temperature after 100 J of 	energy is added to each by heat. </a:t>
            </a:r>
          </a:p>
          <a:p>
            <a:pPr algn="just"/>
            <a:r>
              <a:rPr lang="en-US" dirty="0"/>
              <a:t>	</a:t>
            </a:r>
            <a:r>
              <a:rPr lang="en-US" b="1" dirty="0"/>
              <a:t>(b)</a:t>
            </a:r>
            <a:r>
              <a:rPr lang="en-US" dirty="0"/>
              <a:t> Rank them from least to greatest amount of energy transferred by 	heat if enough energy is transferred so that each increases in 	temperature by 20°C.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p>
        </p:txBody>
      </p:sp>
      <p:pic>
        <p:nvPicPr>
          <p:cNvPr id="6" name="Picture 8" descr="Thin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14522"/>
            <a:ext cx="1093788" cy="10937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256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43180C9-1C42-F5AB-F54B-1685D1ACB4B7}"/>
            </a:ext>
          </a:extLst>
        </p:cNvPr>
        <p:cNvGrpSpPr/>
        <p:nvPr/>
      </p:nvGrpSpPr>
      <p:grpSpPr>
        <a:xfrm>
          <a:off x="0" y="0"/>
          <a:ext cx="0" cy="0"/>
          <a:chOff x="0" y="0"/>
          <a:chExt cx="0" cy="0"/>
        </a:xfrm>
      </p:grpSpPr>
      <p:sp>
        <p:nvSpPr>
          <p:cNvPr id="7" name="Google Shape;208;p37">
            <a:extLst>
              <a:ext uri="{FF2B5EF4-FFF2-40B4-BE49-F238E27FC236}">
                <a16:creationId xmlns:a16="http://schemas.microsoft.com/office/drawing/2014/main" id="{70533DAB-832D-DA58-A66D-082C4C5D1DB7}"/>
              </a:ext>
            </a:extLst>
          </p:cNvPr>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b="1" dirty="0">
                <a:latin typeface="Times New Roman" pitchFamily="18" charset="0"/>
                <a:cs typeface="Times New Roman" pitchFamily="18" charset="0"/>
              </a:rPr>
              <a:t>Google Classroom</a:t>
            </a:r>
            <a:endParaRPr sz="5400" b="1"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21C6581E-566A-90C9-349F-9E747BF391AB}"/>
              </a:ext>
            </a:extLst>
          </p:cNvPr>
          <p:cNvSpPr/>
          <p:nvPr/>
        </p:nvSpPr>
        <p:spPr>
          <a:xfrm>
            <a:off x="533400" y="1200150"/>
            <a:ext cx="8305800" cy="461665"/>
          </a:xfrm>
          <a:prstGeom prst="rect">
            <a:avLst/>
          </a:prstGeom>
        </p:spPr>
        <p:txBody>
          <a:bodyPr wrap="square">
            <a:spAutoFit/>
          </a:bodyPr>
          <a:lstStyle/>
          <a:p>
            <a:pPr algn="ctr"/>
            <a:r>
              <a:rPr lang="en-US" altLang="en-US" sz="2400" b="1" dirty="0">
                <a:latin typeface="Times New Roman" pitchFamily="18" charset="0"/>
                <a:cs typeface="+mj-cs"/>
              </a:rPr>
              <a:t>Classroom Code: kcxscm2j</a:t>
            </a:r>
          </a:p>
        </p:txBody>
      </p:sp>
      <p:pic>
        <p:nvPicPr>
          <p:cNvPr id="3" name="Picture 2">
            <a:extLst>
              <a:ext uri="{FF2B5EF4-FFF2-40B4-BE49-F238E27FC236}">
                <a16:creationId xmlns:a16="http://schemas.microsoft.com/office/drawing/2014/main" id="{481257FC-DFCC-E7CE-D8DD-9C4E4029D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325" y="1686596"/>
            <a:ext cx="3181350" cy="3181350"/>
          </a:xfrm>
          <a:prstGeom prst="rect">
            <a:avLst/>
          </a:prstGeom>
        </p:spPr>
      </p:pic>
    </p:spTree>
    <p:extLst>
      <p:ext uri="{BB962C8B-B14F-4D97-AF65-F5344CB8AC3E}">
        <p14:creationId xmlns:p14="http://schemas.microsoft.com/office/powerpoint/2010/main" val="39484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ank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564" y="165735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7"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dirty="0">
                <a:latin typeface="Times New Roman" pitchFamily="18" charset="0"/>
                <a:cs typeface="Times New Roman" pitchFamily="18" charset="0"/>
              </a:rPr>
              <a:t>1.1. Introduction</a:t>
            </a:r>
            <a:endParaRPr sz="5400" b="1" dirty="0">
              <a:latin typeface="Times New Roman" pitchFamily="18" charset="0"/>
              <a:cs typeface="Times New Roman" pitchFamily="18" charset="0"/>
            </a:endParaRPr>
          </a:p>
        </p:txBody>
      </p:sp>
      <p:sp>
        <p:nvSpPr>
          <p:cNvPr id="4"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a:t>
            </a:r>
          </a:p>
        </p:txBody>
      </p:sp>
      <p:sp>
        <p:nvSpPr>
          <p:cNvPr id="8" name="Rectangle 7"/>
          <p:cNvSpPr/>
          <p:nvPr/>
        </p:nvSpPr>
        <p:spPr>
          <a:xfrm>
            <a:off x="533400" y="1200150"/>
            <a:ext cx="8305800" cy="2954655"/>
          </a:xfrm>
          <a:prstGeom prst="rect">
            <a:avLst/>
          </a:prstGeom>
        </p:spPr>
        <p:txBody>
          <a:bodyPr wrap="square">
            <a:spAutoFit/>
          </a:bodyPr>
          <a:lstStyle/>
          <a:p>
            <a:pPr marL="285750" indent="-285750">
              <a:buFont typeface="Arial" panose="020B0604020202020204" pitchFamily="34" charset="0"/>
              <a:buChar char="•"/>
            </a:pPr>
            <a:r>
              <a:rPr lang="en-US" dirty="0">
                <a:cs typeface="+mj-cs"/>
              </a:rPr>
              <a:t>Heat is the form of energy that can be transferred from one system to another as a result of temperature difference. </a:t>
            </a:r>
          </a:p>
          <a:p>
            <a:pPr marL="285750" indent="-285750">
              <a:buFont typeface="Arial" panose="020B0604020202020204" pitchFamily="34" charset="0"/>
              <a:buChar char="•"/>
            </a:pPr>
            <a:r>
              <a:rPr lang="en-US" dirty="0">
                <a:cs typeface="+mj-cs"/>
              </a:rPr>
              <a:t>A thermodynamic analysis is concerned with the amount of heat transfer as a system undergoes a process from one equilibrium state to another. </a:t>
            </a:r>
          </a:p>
          <a:p>
            <a:pPr marL="285750" indent="-285750">
              <a:buFont typeface="Arial" panose="020B0604020202020204" pitchFamily="34" charset="0"/>
              <a:buChar char="•"/>
            </a:pPr>
            <a:r>
              <a:rPr lang="en-US" dirty="0">
                <a:cs typeface="+mj-cs"/>
              </a:rPr>
              <a:t>The science that deals with the determination of the rates of such energy transfers is the heat transfer. </a:t>
            </a:r>
          </a:p>
          <a:p>
            <a:pPr marL="285750" indent="-285750">
              <a:buFont typeface="Arial" panose="020B0604020202020204" pitchFamily="34" charset="0"/>
              <a:buChar char="•"/>
            </a:pPr>
            <a:r>
              <a:rPr lang="en-US" dirty="0">
                <a:cs typeface="+mj-cs"/>
              </a:rPr>
              <a:t>The transfer of energy as heat is always from the higher-temperature medium to the lower-temperature one, and heat transfer stops when the two mediums reach the same temperature.</a:t>
            </a:r>
          </a:p>
          <a:p>
            <a:pPr marL="342900" indent="-342900">
              <a:buFont typeface="Arial" pitchFamily="34" charset="0"/>
              <a:buChar char="•"/>
            </a:pPr>
            <a:endParaRPr lang="en-US" altLang="en-US" sz="2400" dirty="0">
              <a:latin typeface="Times New Roman" pitchFamily="18" charset="0"/>
              <a:cs typeface="+mj-cs"/>
            </a:endParaRPr>
          </a:p>
        </p:txBody>
      </p:sp>
      <p:pic>
        <p:nvPicPr>
          <p:cNvPr id="4114" name="Picture 18" descr="Thermal Effusivity Tester (TET)&amp;mdash;A New Device to Determine Thermal  Effusivity of Textile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5" t="25326" r="1781" b="16024"/>
          <a:stretch/>
        </p:blipFill>
        <p:spPr bwMode="auto">
          <a:xfrm>
            <a:off x="1676400" y="3714750"/>
            <a:ext cx="5715000" cy="12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pic>
        <p:nvPicPr>
          <p:cNvPr id="9240" name="Picture 2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1047750"/>
            <a:ext cx="5410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A7DE101-597E-7519-E7D1-81576E2A0C56}"/>
              </a:ext>
            </a:extLst>
          </p:cNvPr>
          <p:cNvSpPr txBox="1"/>
          <p:nvPr/>
        </p:nvSpPr>
        <p:spPr>
          <a:xfrm>
            <a:off x="5486400" y="1013669"/>
            <a:ext cx="3352800" cy="2862322"/>
          </a:xfrm>
          <a:prstGeom prst="rect">
            <a:avLst/>
          </a:prstGeom>
          <a:noFill/>
        </p:spPr>
        <p:txBody>
          <a:bodyPr wrap="square">
            <a:spAutoFit/>
          </a:bodyPr>
          <a:lstStyle/>
          <a:p>
            <a:pPr marL="285750" indent="-285750" algn="just">
              <a:buFont typeface="Arial" panose="020B0604020202020204" pitchFamily="34" charset="0"/>
              <a:buChar char="•"/>
            </a:pPr>
            <a:r>
              <a:rPr lang="en-US" dirty="0">
                <a:cs typeface="+mj-cs"/>
              </a:rPr>
              <a:t>Heat can be transferred in three different modes: conduction, convection, and radiation. </a:t>
            </a:r>
          </a:p>
          <a:p>
            <a:pPr marL="285750" indent="-285750" algn="just">
              <a:buFont typeface="Arial" panose="020B0604020202020204" pitchFamily="34" charset="0"/>
              <a:buChar char="•"/>
            </a:pPr>
            <a:r>
              <a:rPr lang="en-US" dirty="0">
                <a:cs typeface="+mj-cs"/>
              </a:rPr>
              <a:t>All modes of heat transfer require the existence of a temperature difference and all modes are from the high-temperature medium to a lower-temperature one.</a:t>
            </a:r>
          </a:p>
        </p:txBody>
      </p:sp>
    </p:spTree>
    <p:custDataLst>
      <p:tags r:id="rId1"/>
    </p:custDataLst>
    <p:extLst>
      <p:ext uri="{BB962C8B-B14F-4D97-AF65-F5344CB8AC3E}">
        <p14:creationId xmlns:p14="http://schemas.microsoft.com/office/powerpoint/2010/main" val="196553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solidFill>
                  <a:schemeClr val="tx1"/>
                </a:solidFill>
                <a:latin typeface="Times New Roman" panose="02020603050405020304" pitchFamily="18" charset="0"/>
                <a:cs typeface="Times New Roman" panose="02020603050405020304" pitchFamily="18" charset="0"/>
              </a:rPr>
              <a:t>1.2. Forms of Energy</a:t>
            </a:r>
          </a:p>
        </p:txBody>
      </p:sp>
      <p:sp>
        <p:nvSpPr>
          <p:cNvPr id="14" name="Rectangle 13"/>
          <p:cNvSpPr/>
          <p:nvPr/>
        </p:nvSpPr>
        <p:spPr>
          <a:xfrm>
            <a:off x="533400" y="1200150"/>
            <a:ext cx="8305800" cy="4154984"/>
          </a:xfrm>
          <a:prstGeom prst="rect">
            <a:avLst/>
          </a:prstGeom>
        </p:spPr>
        <p:txBody>
          <a:bodyPr wrap="square">
            <a:spAutoFit/>
          </a:bodyPr>
          <a:lstStyle/>
          <a:p>
            <a:pPr marL="285750" indent="-285750" algn="just">
              <a:buFont typeface="Arial" panose="020B0604020202020204" pitchFamily="34" charset="0"/>
              <a:buChar char="•"/>
            </a:pPr>
            <a:r>
              <a:rPr lang="en-US" sz="2400" dirty="0"/>
              <a:t>Forms of energy include:</a:t>
            </a:r>
          </a:p>
          <a:p>
            <a:pPr marL="342900" indent="-342900" algn="just">
              <a:buFont typeface="Wingdings" panose="05000000000000000000" pitchFamily="2" charset="2"/>
              <a:buChar char="ü"/>
            </a:pPr>
            <a:r>
              <a:rPr lang="en-US" b="1" u="sng" dirty="0"/>
              <a:t>Kinetic energy</a:t>
            </a:r>
            <a:r>
              <a:rPr lang="en-US" dirty="0"/>
              <a:t> – energy arising from motion. This is important if the system is rapidly moving, such as a car. Most processes are fairly stationary, so the kinetic energies involved are negligible and can be ignored in the energy balance. But this might not be true if, for example, a stream enters or leaves the system with high velocity, such as a jet from a nozzle.</a:t>
            </a:r>
          </a:p>
          <a:p>
            <a:pPr algn="just"/>
            <a:endParaRPr lang="en-US" dirty="0"/>
          </a:p>
          <a:p>
            <a:pPr marL="285750" indent="-285750" algn="just">
              <a:buFont typeface="Wingdings" panose="05000000000000000000" pitchFamily="2" charset="2"/>
              <a:buChar char="ü"/>
            </a:pPr>
            <a:r>
              <a:rPr lang="en-US" b="1" u="sng" dirty="0"/>
              <a:t>Potential energy</a:t>
            </a:r>
            <a:r>
              <a:rPr lang="en-US" dirty="0"/>
              <a:t> – energy arising from being moved against gravity. Most processes occur at or near the earth's surface, so potential energy is not a major consideration in an energy balance. However, when liquids are pumped to reasonable heights above the ground, the energy requirement to pump them may be substantial, and certainly is the energy that you would need to consider in sizing the pump motor.</a:t>
            </a:r>
          </a:p>
          <a:p>
            <a:pPr marL="342900" indent="-342900" algn="just">
              <a:buFont typeface="Arial" pitchFamily="34" charset="0"/>
              <a:buChar char="•"/>
            </a:pPr>
            <a:endParaRPr lang="en-US" altLang="en-US" sz="2400" dirty="0">
              <a:latin typeface="Times New Roman" pitchFamily="18" charset="0"/>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custDataLst>
      <p:tags r:id="rId1"/>
    </p:custDataLst>
    <p:extLst>
      <p:ext uri="{BB962C8B-B14F-4D97-AF65-F5344CB8AC3E}">
        <p14:creationId xmlns:p14="http://schemas.microsoft.com/office/powerpoint/2010/main" val="386091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3139321"/>
          </a:xfrm>
          <a:prstGeom prst="rect">
            <a:avLst/>
          </a:prstGeom>
        </p:spPr>
        <p:txBody>
          <a:bodyPr wrap="square">
            <a:spAutoFit/>
          </a:bodyPr>
          <a:lstStyle/>
          <a:p>
            <a:pPr marL="285750" indent="-285750" algn="just">
              <a:buFont typeface="Wingdings" panose="05000000000000000000" pitchFamily="2" charset="2"/>
              <a:buChar char="ü"/>
            </a:pPr>
            <a:r>
              <a:rPr lang="en-US" b="1" u="sng" dirty="0"/>
              <a:t>Internal energy</a:t>
            </a:r>
            <a:r>
              <a:rPr lang="en-US" dirty="0"/>
              <a:t> – the energy of molecular motion (translation, vibration and rotation) and of intermolecular attraction and repulsion This is related to enthalpy, which we will talk about later, and is usually obtained from tables.</a:t>
            </a:r>
          </a:p>
          <a:p>
            <a:pPr algn="just"/>
            <a:endParaRPr lang="en-US" dirty="0"/>
          </a:p>
          <a:p>
            <a:pPr marL="285750" indent="-285750" algn="just">
              <a:buFont typeface="Wingdings" panose="05000000000000000000" pitchFamily="2" charset="2"/>
              <a:buChar char="ü"/>
            </a:pPr>
            <a:r>
              <a:rPr lang="en-US" b="1" u="sng" dirty="0"/>
              <a:t>Heat and Work</a:t>
            </a:r>
            <a:r>
              <a:rPr lang="en-US" dirty="0"/>
              <a:t> – In many ways these are the forms of energy most familiar to us. In an important sense, heat and work are different from the other forms of energy described above, in that they are energy in transit, i.e. energy being transferred from one body to another. Possibly this is why they seem familiar to us. Looking at a brick, it is not evident that it contains internal energy, but if you drop it on your foot, the work it does on your foot is felt quite evidently.</a:t>
            </a:r>
          </a:p>
          <a:p>
            <a:pPr algn="just"/>
            <a:endParaRPr lang="en-US" dirty="0"/>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
        <p:nvSpPr>
          <p:cNvPr id="6"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solidFill>
                  <a:schemeClr val="tx1"/>
                </a:solidFill>
                <a:latin typeface="Times New Roman" panose="02020603050405020304" pitchFamily="18" charset="0"/>
                <a:cs typeface="Times New Roman" panose="02020603050405020304" pitchFamily="18" charset="0"/>
              </a:rPr>
              <a:t>Forms of Energy</a:t>
            </a:r>
          </a:p>
        </p:txBody>
      </p:sp>
    </p:spTree>
    <p:custDataLst>
      <p:tags r:id="rId1"/>
    </p:custDataLst>
    <p:extLst>
      <p:ext uri="{BB962C8B-B14F-4D97-AF65-F5344CB8AC3E}">
        <p14:creationId xmlns:p14="http://schemas.microsoft.com/office/powerpoint/2010/main" val="140995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8;p37"/>
          <p:cNvSpPr txBox="1">
            <a:spLocks noGrp="1"/>
          </p:cNvSpPr>
          <p:nvPr>
            <p:ph type="title" idx="4294967295"/>
          </p:nvPr>
        </p:nvSpPr>
        <p:spPr>
          <a:xfrm>
            <a:off x="439500" y="41850"/>
            <a:ext cx="7713900" cy="548700"/>
          </a:xfrm>
          <a:prstGeom prst="rect">
            <a:avLst/>
          </a:prstGeom>
        </p:spPr>
        <p:txBody>
          <a:bodyPr spcFirstLastPara="1" wrap="square" lIns="91425" tIns="91425" rIns="91425" bIns="91425" anchor="t" anchorCtr="0">
            <a:noAutofit/>
          </a:bodyPr>
          <a:lstStyle/>
          <a:p>
            <a:pPr lvl="0"/>
            <a:r>
              <a:rPr lang="en-US" sz="5400" b="1" dirty="0">
                <a:latin typeface="Times New Roman" pitchFamily="18" charset="0"/>
                <a:cs typeface="Times New Roman" pitchFamily="18" charset="0"/>
              </a:rPr>
              <a:t>1.2.1. Heat</a:t>
            </a:r>
            <a:endParaRPr sz="5400" b="1" dirty="0">
              <a:latin typeface="Times New Roman" pitchFamily="18" charset="0"/>
              <a:cs typeface="Times New Roman" pitchFamily="18" charset="0"/>
            </a:endParaRPr>
          </a:p>
        </p:txBody>
      </p:sp>
      <p:sp>
        <p:nvSpPr>
          <p:cNvPr id="14" name="Rectangle 13"/>
          <p:cNvSpPr/>
          <p:nvPr/>
        </p:nvSpPr>
        <p:spPr>
          <a:xfrm>
            <a:off x="533400" y="1200150"/>
            <a:ext cx="8305800" cy="3046988"/>
          </a:xfrm>
          <a:prstGeom prst="rect">
            <a:avLst/>
          </a:prstGeom>
        </p:spPr>
        <p:txBody>
          <a:bodyPr wrap="square">
            <a:spAutoFit/>
          </a:bodyPr>
          <a:lstStyle/>
          <a:p>
            <a:pPr marL="342900" indent="-342900" algn="just">
              <a:buFont typeface="Arial" pitchFamily="34" charset="0"/>
              <a:buChar char="•"/>
            </a:pPr>
            <a:r>
              <a:rPr lang="en-US" altLang="en-US" sz="2400" dirty="0">
                <a:latin typeface="+mj-lt"/>
                <a:cs typeface="Times New Roman" pitchFamily="18" charset="0"/>
              </a:rPr>
              <a:t>Heat is the most familiar form of energy. We know that a stove feels hot and ice feels cold. </a:t>
            </a:r>
          </a:p>
          <a:p>
            <a:pPr marL="342900" indent="-342900" algn="just">
              <a:buFont typeface="Arial" pitchFamily="34" charset="0"/>
              <a:buChar char="•"/>
            </a:pPr>
            <a:r>
              <a:rPr lang="en-US" altLang="en-US" sz="2400" dirty="0">
                <a:latin typeface="+mj-lt"/>
                <a:cs typeface="Times New Roman" pitchFamily="18" charset="0"/>
              </a:rPr>
              <a:t>To describe this familiar phenomenon more carefully, what happens is that when we touch a stove, heat flows from the stove to our hand, and it therefore feels hot (relative to our hand). </a:t>
            </a:r>
          </a:p>
          <a:p>
            <a:pPr marL="342900" indent="-342900" algn="just">
              <a:buFont typeface="Arial" pitchFamily="34" charset="0"/>
              <a:buChar char="•"/>
            </a:pPr>
            <a:r>
              <a:rPr lang="en-US" altLang="en-US" sz="2400" dirty="0">
                <a:latin typeface="+mj-lt"/>
                <a:cs typeface="Times New Roman" pitchFamily="18" charset="0"/>
              </a:rPr>
              <a:t>When we touch an ice cube, heat flows from our hand to the ice cube, and it feels cold (relative to our hand). </a:t>
            </a: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custDataLst>
      <p:tags r:id="rId1"/>
    </p:custDataLst>
    <p:extLst>
      <p:ext uri="{BB962C8B-B14F-4D97-AF65-F5344CB8AC3E}">
        <p14:creationId xmlns:p14="http://schemas.microsoft.com/office/powerpoint/2010/main" val="239304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4247317"/>
          </a:xfrm>
          <a:prstGeom prst="rect">
            <a:avLst/>
          </a:prstGeom>
        </p:spPr>
        <p:txBody>
          <a:bodyPr wrap="square">
            <a:spAutoFit/>
          </a:bodyPr>
          <a:lstStyle/>
          <a:p>
            <a:pPr marL="342900" indent="-342900" algn="just">
              <a:buFont typeface="Arial" pitchFamily="34" charset="0"/>
              <a:buChar char="•"/>
            </a:pPr>
            <a:r>
              <a:rPr lang="en-US" altLang="en-US" sz="2400" dirty="0">
                <a:latin typeface="+mj-lt"/>
                <a:cs typeface="Times New Roman" pitchFamily="18" charset="0"/>
              </a:rPr>
              <a:t>From these familiar notions we can formulate two important ideas:</a:t>
            </a:r>
          </a:p>
          <a:p>
            <a:pPr marL="285750" lvl="0" indent="-285750" algn="just">
              <a:buFont typeface="Wingdings" panose="05000000000000000000" pitchFamily="2" charset="2"/>
              <a:buChar char="ü"/>
            </a:pPr>
            <a:r>
              <a:rPr lang="en-US" dirty="0"/>
              <a:t>Heat is a form of energy which flows, or as we often say, is transferred from one object to another or between a system and its surroundings. Because of this heat flow, one object loses some energy, and the other object gains this energy. When we hold an ice cube, heat flows from our hand to the ice cube. So our hand loses some of its energy content, as shown by the decrease in its temperature. Conversely, the energy content of the ice cube increases, as shown by the fact that the ice cube melts. So heat is a form of energy in transit, a form which flows or is transferred as a result of a temperature difference.</a:t>
            </a:r>
          </a:p>
          <a:p>
            <a:pPr marL="285750" lvl="0" indent="-285750">
              <a:buFont typeface="Wingdings" panose="05000000000000000000" pitchFamily="2" charset="2"/>
              <a:buChar char="ü"/>
            </a:pPr>
            <a:r>
              <a:rPr lang="en-US" dirty="0"/>
              <a:t>Secondly, in order for there to be a flow of heat, there must be a temperature difference or gradient (heat, like water, will only flow “downhill”). </a:t>
            </a:r>
          </a:p>
          <a:p>
            <a:pPr marL="342900" indent="-342900" algn="just">
              <a:buFont typeface="Arial" pitchFamily="34" charset="0"/>
              <a:buChar char="•"/>
            </a:pPr>
            <a:endParaRPr lang="en-US" altLang="en-US" sz="2400" dirty="0">
              <a:latin typeface="+mj-lt"/>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sp>
        <p:nvSpPr>
          <p:cNvPr id="3" name="Google Shape;208;p37">
            <a:extLst>
              <a:ext uri="{FF2B5EF4-FFF2-40B4-BE49-F238E27FC236}">
                <a16:creationId xmlns:a16="http://schemas.microsoft.com/office/drawing/2014/main" id="{B8676A66-D520-3579-3898-65934F6BAFBE}"/>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1.2.1. Heat</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0976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1200150"/>
            <a:ext cx="8305800" cy="2677656"/>
          </a:xfrm>
          <a:prstGeom prst="rect">
            <a:avLst/>
          </a:prstGeom>
        </p:spPr>
        <p:txBody>
          <a:bodyPr wrap="square">
            <a:spAutoFit/>
          </a:bodyPr>
          <a:lstStyle/>
          <a:p>
            <a:pPr marL="285750" indent="-285750" algn="just">
              <a:buFont typeface="Arial" panose="020B0604020202020204" pitchFamily="34" charset="0"/>
              <a:buChar char="•"/>
            </a:pPr>
            <a:r>
              <a:rPr lang="en-US" sz="2400" dirty="0"/>
              <a:t>From these two ideas, we can define heat as “the form of energy which flows from one object or system to another as the result of a temperature difference”. And it is one of the laws of thermodynamics, and something that we know from our very day experience, that the direction of the flow is from hotter bodies to colder bodies.</a:t>
            </a:r>
          </a:p>
          <a:p>
            <a:pPr marL="342900" indent="-342900" algn="just">
              <a:buFont typeface="Arial" pitchFamily="34" charset="0"/>
              <a:buChar char="•"/>
            </a:pPr>
            <a:endParaRPr lang="en-US" altLang="en-US" sz="2400" dirty="0">
              <a:latin typeface="+mj-lt"/>
              <a:cs typeface="Times New Roman" pitchFamily="18" charset="0"/>
            </a:endParaRPr>
          </a:p>
        </p:txBody>
      </p:sp>
      <p:sp>
        <p:nvSpPr>
          <p:cNvPr id="19" name="Slide Number Placeholder 1"/>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
        <p:nvSpPr>
          <p:cNvPr id="2" name="Google Shape;208;p37">
            <a:extLst>
              <a:ext uri="{FF2B5EF4-FFF2-40B4-BE49-F238E27FC236}">
                <a16:creationId xmlns:a16="http://schemas.microsoft.com/office/drawing/2014/main" id="{3B3184C1-BF38-C875-332E-3014D08F7F97}"/>
              </a:ext>
            </a:extLst>
          </p:cNvPr>
          <p:cNvSpPr txBox="1">
            <a:spLocks/>
          </p:cNvSpPr>
          <p:nvPr/>
        </p:nvSpPr>
        <p:spPr>
          <a:xfrm>
            <a:off x="439500" y="41850"/>
            <a:ext cx="7713900"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en-US" sz="5400" b="1" kern="0">
                <a:latin typeface="Times New Roman" pitchFamily="18" charset="0"/>
                <a:cs typeface="Times New Roman" pitchFamily="18" charset="0"/>
              </a:rPr>
              <a:t>1.2.1. Heat</a:t>
            </a:r>
            <a:endParaRPr lang="en-US" sz="5400" b="1" kern="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58936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
</p:tagLst>
</file>

<file path=ppt/tags/tag10.xml><?xml version="1.0" encoding="utf-8"?>
<p:tagLst xmlns:a="http://schemas.openxmlformats.org/drawingml/2006/main" xmlns:r="http://schemas.openxmlformats.org/officeDocument/2006/relationships" xmlns:p="http://schemas.openxmlformats.org/presentationml/2006/main">
  <p:tag name="TIMING" val="|17.2|19.4"/>
</p:tagLst>
</file>

<file path=ppt/tags/tag11.xml><?xml version="1.0" encoding="utf-8"?>
<p:tagLst xmlns:a="http://schemas.openxmlformats.org/drawingml/2006/main" xmlns:r="http://schemas.openxmlformats.org/officeDocument/2006/relationships" xmlns:p="http://schemas.openxmlformats.org/presentationml/2006/main">
  <p:tag name="TIMING" val="|17.2|19.4"/>
</p:tagLst>
</file>

<file path=ppt/tags/tag12.xml><?xml version="1.0" encoding="utf-8"?>
<p:tagLst xmlns:a="http://schemas.openxmlformats.org/drawingml/2006/main" xmlns:r="http://schemas.openxmlformats.org/officeDocument/2006/relationships" xmlns:p="http://schemas.openxmlformats.org/presentationml/2006/main">
  <p:tag name="TIMING" val="|17.2|19.4"/>
</p:tagLst>
</file>

<file path=ppt/tags/tag13.xml><?xml version="1.0" encoding="utf-8"?>
<p:tagLst xmlns:a="http://schemas.openxmlformats.org/drawingml/2006/main" xmlns:r="http://schemas.openxmlformats.org/officeDocument/2006/relationships" xmlns:p="http://schemas.openxmlformats.org/presentationml/2006/main">
  <p:tag name="TIMING" val="|17.2|19.4"/>
</p:tagLst>
</file>

<file path=ppt/tags/tag14.xml><?xml version="1.0" encoding="utf-8"?>
<p:tagLst xmlns:a="http://schemas.openxmlformats.org/drawingml/2006/main" xmlns:r="http://schemas.openxmlformats.org/officeDocument/2006/relationships" xmlns:p="http://schemas.openxmlformats.org/presentationml/2006/main">
  <p:tag name="TIMING" val="|17.2|19.4"/>
</p:tagLst>
</file>

<file path=ppt/tags/tag15.xml><?xml version="1.0" encoding="utf-8"?>
<p:tagLst xmlns:a="http://schemas.openxmlformats.org/drawingml/2006/main" xmlns:r="http://schemas.openxmlformats.org/officeDocument/2006/relationships" xmlns:p="http://schemas.openxmlformats.org/presentationml/2006/main">
  <p:tag name="TIMING" val="|17.2|19.4"/>
</p:tagLst>
</file>

<file path=ppt/tags/tag16.xml><?xml version="1.0" encoding="utf-8"?>
<p:tagLst xmlns:a="http://schemas.openxmlformats.org/drawingml/2006/main" xmlns:r="http://schemas.openxmlformats.org/officeDocument/2006/relationships" xmlns:p="http://schemas.openxmlformats.org/presentationml/2006/main">
  <p:tag name="TIMING" val="|17.2|19.4"/>
</p:tagLst>
</file>

<file path=ppt/tags/tag2.xml><?xml version="1.0" encoding="utf-8"?>
<p:tagLst xmlns:a="http://schemas.openxmlformats.org/drawingml/2006/main" xmlns:r="http://schemas.openxmlformats.org/officeDocument/2006/relationships" xmlns:p="http://schemas.openxmlformats.org/presentationml/2006/main">
  <p:tag name="TIMING" val="|17.2|19.4"/>
</p:tagLst>
</file>

<file path=ppt/tags/tag3.xml><?xml version="1.0" encoding="utf-8"?>
<p:tagLst xmlns:a="http://schemas.openxmlformats.org/drawingml/2006/main" xmlns:r="http://schemas.openxmlformats.org/officeDocument/2006/relationships" xmlns:p="http://schemas.openxmlformats.org/presentationml/2006/main">
  <p:tag name="TIMING" val="|17.2|19.4"/>
</p:tagLst>
</file>

<file path=ppt/tags/tag4.xml><?xml version="1.0" encoding="utf-8"?>
<p:tagLst xmlns:a="http://schemas.openxmlformats.org/drawingml/2006/main" xmlns:r="http://schemas.openxmlformats.org/officeDocument/2006/relationships" xmlns:p="http://schemas.openxmlformats.org/presentationml/2006/main">
  <p:tag name="TIMING" val="|17.2|19.4"/>
</p:tagLst>
</file>

<file path=ppt/tags/tag5.xml><?xml version="1.0" encoding="utf-8"?>
<p:tagLst xmlns:a="http://schemas.openxmlformats.org/drawingml/2006/main" xmlns:r="http://schemas.openxmlformats.org/officeDocument/2006/relationships" xmlns:p="http://schemas.openxmlformats.org/presentationml/2006/main">
  <p:tag name="TIMING" val="|17.2|19.4"/>
</p:tagLst>
</file>

<file path=ppt/tags/tag6.xml><?xml version="1.0" encoding="utf-8"?>
<p:tagLst xmlns:a="http://schemas.openxmlformats.org/drawingml/2006/main" xmlns:r="http://schemas.openxmlformats.org/officeDocument/2006/relationships" xmlns:p="http://schemas.openxmlformats.org/presentationml/2006/main">
  <p:tag name="TIMING" val="|17.2|19.4"/>
</p:tagLst>
</file>

<file path=ppt/tags/tag7.xml><?xml version="1.0" encoding="utf-8"?>
<p:tagLst xmlns:a="http://schemas.openxmlformats.org/drawingml/2006/main" xmlns:r="http://schemas.openxmlformats.org/officeDocument/2006/relationships" xmlns:p="http://schemas.openxmlformats.org/presentationml/2006/main">
  <p:tag name="TIMING" val="|17.2|19.4"/>
</p:tagLst>
</file>

<file path=ppt/tags/tag8.xml><?xml version="1.0" encoding="utf-8"?>
<p:tagLst xmlns:a="http://schemas.openxmlformats.org/drawingml/2006/main" xmlns:r="http://schemas.openxmlformats.org/officeDocument/2006/relationships" xmlns:p="http://schemas.openxmlformats.org/presentationml/2006/main">
  <p:tag name="TIMING" val="|17.2|19.4"/>
</p:tagLst>
</file>

<file path=ppt/tags/tag9.xml><?xml version="1.0" encoding="utf-8"?>
<p:tagLst xmlns:a="http://schemas.openxmlformats.org/drawingml/2006/main" xmlns:r="http://schemas.openxmlformats.org/officeDocument/2006/relationships" xmlns:p="http://schemas.openxmlformats.org/presentationml/2006/main">
  <p:tag name="TIMING" val="|17.2|19.4"/>
</p:tagLst>
</file>

<file path=ppt/theme/theme1.xml><?xml version="1.0" encoding="utf-8"?>
<a:theme xmlns:a="http://schemas.openxmlformats.org/drawingml/2006/main"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19793</TotalTime>
  <Words>2235</Words>
  <Application>Microsoft Office PowerPoint</Application>
  <PresentationFormat>On-screen Show (16:9)</PresentationFormat>
  <Paragraphs>132</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Albert Sans</vt:lpstr>
      <vt:lpstr>Alexandria Medium</vt:lpstr>
      <vt:lpstr>Arial</vt:lpstr>
      <vt:lpstr>Calibri</vt:lpstr>
      <vt:lpstr>Cambria Math</vt:lpstr>
      <vt:lpstr>Times New Roman</vt:lpstr>
      <vt:lpstr>Wingdings</vt:lpstr>
      <vt:lpstr>Lead Funnel by Slidesgo</vt:lpstr>
      <vt:lpstr>Heat Transfer UNIT 1</vt:lpstr>
      <vt:lpstr>Google Classroom</vt:lpstr>
      <vt:lpstr>1.1. Introduction</vt:lpstr>
      <vt:lpstr>PowerPoint Presentation</vt:lpstr>
      <vt:lpstr>1.2. Forms of Energy</vt:lpstr>
      <vt:lpstr>Forms of Energy</vt:lpstr>
      <vt:lpstr>1.2.1. Heat</vt:lpstr>
      <vt:lpstr>PowerPoint Presentation</vt:lpstr>
      <vt:lpstr>PowerPoint Presentation</vt:lpstr>
      <vt:lpstr>PowerPoint Presentation</vt:lpstr>
      <vt:lpstr>Units of Heat</vt:lpstr>
      <vt:lpstr>PowerPoint Presentation</vt:lpstr>
      <vt:lpstr> 1.2.2. Enthalpy</vt:lpstr>
      <vt:lpstr>PowerPoint Presentation</vt:lpstr>
      <vt:lpstr>PowerPoint Presentation</vt:lpstr>
      <vt:lpstr>PowerPoint Presentation</vt:lpstr>
      <vt:lpstr>PowerPoint Presentation</vt:lpstr>
      <vt:lpstr> 1.3. Specific Heat Capacity</vt:lpstr>
      <vt:lpstr> Quick 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NITRO</cp:lastModifiedBy>
  <cp:revision>457</cp:revision>
  <dcterms:created xsi:type="dcterms:W3CDTF">2025-01-10T12:58:11Z</dcterms:created>
  <dcterms:modified xsi:type="dcterms:W3CDTF">2025-10-05T09:34:09Z</dcterms:modified>
</cp:coreProperties>
</file>