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27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4660"/>
  </p:normalViewPr>
  <p:slideViewPr>
    <p:cSldViewPr>
      <p:cViewPr varScale="1">
        <p:scale>
          <a:sx n="98" d="100"/>
          <a:sy n="98" d="100"/>
        </p:scale>
        <p:origin x="744"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AE3D3-0994-41AF-8CB5-5F0A88470995}" type="datetime1">
              <a:rPr lang="en-US" smtClean="0"/>
              <a:t>10/5/2025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1C5A65-910F-4FA2-BF6B-A506136E1F54}" type="slidenum">
              <a:rPr lang="en-US" smtClean="0"/>
              <a:t>‹#›</a:t>
            </a:fld>
            <a:endParaRPr lang="en-US"/>
          </a:p>
        </p:txBody>
      </p:sp>
    </p:spTree>
    <p:extLst>
      <p:ext uri="{BB962C8B-B14F-4D97-AF65-F5344CB8AC3E}">
        <p14:creationId xmlns:p14="http://schemas.microsoft.com/office/powerpoint/2010/main" val="1920135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E0B36-9186-47D6-903F-F193C8CF9F47}" type="datetime1">
              <a:rPr lang="en-US" smtClean="0"/>
              <a:t>10/5/2025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0286F-AB05-4DA8-A4F9-DE5DF363AF1B}" type="slidenum">
              <a:rPr lang="en-US" smtClean="0"/>
              <a:t>‹#›</a:t>
            </a:fld>
            <a:endParaRPr lang="en-US"/>
          </a:p>
        </p:txBody>
      </p:sp>
    </p:spTree>
    <p:extLst>
      <p:ext uri="{BB962C8B-B14F-4D97-AF65-F5344CB8AC3E}">
        <p14:creationId xmlns:p14="http://schemas.microsoft.com/office/powerpoint/2010/main" val="23977125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58abb5f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58abb5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p:cNvSpPr>
            <a:spLocks noGrp="1"/>
          </p:cNvSpPr>
          <p:nvPr>
            <p:ph type="dt" idx="10"/>
          </p:nvPr>
        </p:nvSpPr>
        <p:spPr/>
        <p:txBody>
          <a:bodyPr/>
          <a:lstStyle/>
          <a:p>
            <a:fld id="{43E377AA-A052-478B-BAD3-5EA141A60753}" type="datetime1">
              <a:rPr lang="en-US" smtClean="0"/>
              <a:t>10/5/2025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647B-5504-6299-6FCC-37E40E0AC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7B042-6DA7-DA31-F8E2-0AA1295F5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13A83-7858-4221-5A72-14BD0E89A532}"/>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FEFB7838-EA6D-8E10-E57C-82DE7D48F0B0}"/>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660CED9D-6CEC-FCCF-8CDB-ECF2605F8D97}"/>
              </a:ext>
            </a:extLst>
          </p:cNvPr>
          <p:cNvSpPr>
            <a:spLocks noGrp="1"/>
          </p:cNvSpPr>
          <p:nvPr>
            <p:ph type="sldNum" sz="quarter" idx="11"/>
          </p:nvPr>
        </p:nvSpPr>
        <p:spPr/>
        <p:txBody>
          <a:bodyPr/>
          <a:lstStyle/>
          <a:p>
            <a:fld id="{5230286F-AB05-4DA8-A4F9-DE5DF363AF1B}" type="slidenum">
              <a:rPr lang="en-US" smtClean="0"/>
              <a:t>10</a:t>
            </a:fld>
            <a:endParaRPr lang="en-US"/>
          </a:p>
        </p:txBody>
      </p:sp>
    </p:spTree>
    <p:extLst>
      <p:ext uri="{BB962C8B-B14F-4D97-AF65-F5344CB8AC3E}">
        <p14:creationId xmlns:p14="http://schemas.microsoft.com/office/powerpoint/2010/main" val="156442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1533-7FA2-5BAC-9865-205684CF1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44CC1-3687-9D5B-0519-702B9C6DC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22B55-0455-A2FA-105C-8E71CBA3CE21}"/>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88959BFC-C4B9-6403-3D3E-CFAF1AE367D7}"/>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D8286480-AC08-73A1-B9B8-22502DA1E77C}"/>
              </a:ext>
            </a:extLst>
          </p:cNvPr>
          <p:cNvSpPr>
            <a:spLocks noGrp="1"/>
          </p:cNvSpPr>
          <p:nvPr>
            <p:ph type="sldNum" sz="quarter" idx="11"/>
          </p:nvPr>
        </p:nvSpPr>
        <p:spPr/>
        <p:txBody>
          <a:bodyPr/>
          <a:lstStyle/>
          <a:p>
            <a:fld id="{5230286F-AB05-4DA8-A4F9-DE5DF363AF1B}" type="slidenum">
              <a:rPr lang="en-US" smtClean="0"/>
              <a:t>11</a:t>
            </a:fld>
            <a:endParaRPr lang="en-US"/>
          </a:p>
        </p:txBody>
      </p:sp>
    </p:spTree>
    <p:extLst>
      <p:ext uri="{BB962C8B-B14F-4D97-AF65-F5344CB8AC3E}">
        <p14:creationId xmlns:p14="http://schemas.microsoft.com/office/powerpoint/2010/main" val="257437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E34F7-F050-37B1-1931-9E2B429A0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0675D-831E-BACD-394F-3A6C61B69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8C29E-72FB-66C7-EE81-BD0957B7A8FD}"/>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83D2D0F8-FC49-2E56-B4DB-2219CF9FBB69}"/>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15A9BBF4-5965-8BEE-EC29-54DE8D4E9A94}"/>
              </a:ext>
            </a:extLst>
          </p:cNvPr>
          <p:cNvSpPr>
            <a:spLocks noGrp="1"/>
          </p:cNvSpPr>
          <p:nvPr>
            <p:ph type="sldNum" sz="quarter" idx="11"/>
          </p:nvPr>
        </p:nvSpPr>
        <p:spPr/>
        <p:txBody>
          <a:bodyPr/>
          <a:lstStyle/>
          <a:p>
            <a:fld id="{5230286F-AB05-4DA8-A4F9-DE5DF363AF1B}" type="slidenum">
              <a:rPr lang="en-US" smtClean="0"/>
              <a:t>12</a:t>
            </a:fld>
            <a:endParaRPr lang="en-US"/>
          </a:p>
        </p:txBody>
      </p:sp>
    </p:spTree>
    <p:extLst>
      <p:ext uri="{BB962C8B-B14F-4D97-AF65-F5344CB8AC3E}">
        <p14:creationId xmlns:p14="http://schemas.microsoft.com/office/powerpoint/2010/main" val="269179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6020-7334-0FC1-27E7-4BDBB36A6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431A7-BB97-B942-1709-1B6664380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C1E19-9EBC-A537-82BF-22EF556D699C}"/>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AD7231E0-342F-24A8-E577-628AF1E71797}"/>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64D604C6-4D67-3AA8-91A2-F3FD4274796C}"/>
              </a:ext>
            </a:extLst>
          </p:cNvPr>
          <p:cNvSpPr>
            <a:spLocks noGrp="1"/>
          </p:cNvSpPr>
          <p:nvPr>
            <p:ph type="sldNum" sz="quarter" idx="11"/>
          </p:nvPr>
        </p:nvSpPr>
        <p:spPr/>
        <p:txBody>
          <a:bodyPr/>
          <a:lstStyle/>
          <a:p>
            <a:fld id="{5230286F-AB05-4DA8-A4F9-DE5DF363AF1B}" type="slidenum">
              <a:rPr lang="en-US" smtClean="0"/>
              <a:t>13</a:t>
            </a:fld>
            <a:endParaRPr lang="en-US"/>
          </a:p>
        </p:txBody>
      </p:sp>
    </p:spTree>
    <p:extLst>
      <p:ext uri="{BB962C8B-B14F-4D97-AF65-F5344CB8AC3E}">
        <p14:creationId xmlns:p14="http://schemas.microsoft.com/office/powerpoint/2010/main" val="250581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8477-DE1C-5B5B-B048-87628FC42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77EB4-90B8-853A-619B-1D73209A6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11845-6762-CFD3-9160-C3A088F0D763}"/>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1FE4E7A8-E2A3-5E9F-75D9-7E763C536228}"/>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2AD5290D-309F-C5C1-0A1F-55FE42A1C3BB}"/>
              </a:ext>
            </a:extLst>
          </p:cNvPr>
          <p:cNvSpPr>
            <a:spLocks noGrp="1"/>
          </p:cNvSpPr>
          <p:nvPr>
            <p:ph type="sldNum" sz="quarter" idx="11"/>
          </p:nvPr>
        </p:nvSpPr>
        <p:spPr/>
        <p:txBody>
          <a:bodyPr/>
          <a:lstStyle/>
          <a:p>
            <a:fld id="{5230286F-AB05-4DA8-A4F9-DE5DF363AF1B}" type="slidenum">
              <a:rPr lang="en-US" smtClean="0"/>
              <a:t>14</a:t>
            </a:fld>
            <a:endParaRPr lang="en-US"/>
          </a:p>
        </p:txBody>
      </p:sp>
    </p:spTree>
    <p:extLst>
      <p:ext uri="{BB962C8B-B14F-4D97-AF65-F5344CB8AC3E}">
        <p14:creationId xmlns:p14="http://schemas.microsoft.com/office/powerpoint/2010/main" val="3940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810D7-39C9-AC4B-6CD4-251098151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9631D-17E4-8A4C-E795-E00D9C31D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25713-0AC6-D0EE-01C0-E35F8B129867}"/>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C679D9E7-026F-2F5D-FF91-2B6EB3CA0A68}"/>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49C0EDF5-B80F-E809-CDF8-3CE72BF9E026}"/>
              </a:ext>
            </a:extLst>
          </p:cNvPr>
          <p:cNvSpPr>
            <a:spLocks noGrp="1"/>
          </p:cNvSpPr>
          <p:nvPr>
            <p:ph type="sldNum" sz="quarter" idx="11"/>
          </p:nvPr>
        </p:nvSpPr>
        <p:spPr/>
        <p:txBody>
          <a:bodyPr/>
          <a:lstStyle/>
          <a:p>
            <a:fld id="{5230286F-AB05-4DA8-A4F9-DE5DF363AF1B}" type="slidenum">
              <a:rPr lang="en-US" smtClean="0"/>
              <a:t>15</a:t>
            </a:fld>
            <a:endParaRPr lang="en-US"/>
          </a:p>
        </p:txBody>
      </p:sp>
    </p:spTree>
    <p:extLst>
      <p:ext uri="{BB962C8B-B14F-4D97-AF65-F5344CB8AC3E}">
        <p14:creationId xmlns:p14="http://schemas.microsoft.com/office/powerpoint/2010/main" val="4090189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072C-0959-1599-57FA-DC0D5BE47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C3F45-BA6C-8BED-9250-E1ED55911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E414D-143E-AB20-87B8-6421D4EEF3CC}"/>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0DF3BBDA-BA42-1F83-AAA6-95037F2DC445}"/>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A344862F-B7D5-864F-DF1C-40A4E4BFE0C4}"/>
              </a:ext>
            </a:extLst>
          </p:cNvPr>
          <p:cNvSpPr>
            <a:spLocks noGrp="1"/>
          </p:cNvSpPr>
          <p:nvPr>
            <p:ph type="sldNum" sz="quarter" idx="11"/>
          </p:nvPr>
        </p:nvSpPr>
        <p:spPr/>
        <p:txBody>
          <a:bodyPr/>
          <a:lstStyle/>
          <a:p>
            <a:fld id="{5230286F-AB05-4DA8-A4F9-DE5DF363AF1B}" type="slidenum">
              <a:rPr lang="en-US" smtClean="0"/>
              <a:t>16</a:t>
            </a:fld>
            <a:endParaRPr lang="en-US"/>
          </a:p>
        </p:txBody>
      </p:sp>
    </p:spTree>
    <p:extLst>
      <p:ext uri="{BB962C8B-B14F-4D97-AF65-F5344CB8AC3E}">
        <p14:creationId xmlns:p14="http://schemas.microsoft.com/office/powerpoint/2010/main" val="415874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2516-7137-8AA6-F9B7-9CC3C0F57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67CA7-32BE-0C6F-CDFA-6F473CA2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A1E5A-4C1B-7D95-5DD0-27EC67118AF4}"/>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74A72F9E-1DE1-F9BE-EDC3-8EBCED3EE4C2}"/>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87985E10-CE7D-2F52-39BF-A71B11FCBE7C}"/>
              </a:ext>
            </a:extLst>
          </p:cNvPr>
          <p:cNvSpPr>
            <a:spLocks noGrp="1"/>
          </p:cNvSpPr>
          <p:nvPr>
            <p:ph type="sldNum" sz="quarter" idx="11"/>
          </p:nvPr>
        </p:nvSpPr>
        <p:spPr/>
        <p:txBody>
          <a:bodyPr/>
          <a:lstStyle/>
          <a:p>
            <a:fld id="{5230286F-AB05-4DA8-A4F9-DE5DF363AF1B}" type="slidenum">
              <a:rPr lang="en-US" smtClean="0"/>
              <a:t>17</a:t>
            </a:fld>
            <a:endParaRPr lang="en-US"/>
          </a:p>
        </p:txBody>
      </p:sp>
    </p:spTree>
    <p:extLst>
      <p:ext uri="{BB962C8B-B14F-4D97-AF65-F5344CB8AC3E}">
        <p14:creationId xmlns:p14="http://schemas.microsoft.com/office/powerpoint/2010/main" val="212180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60F8-6744-02E7-C25E-9D9984607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D927B-B1E0-942E-4CD7-F1C8077BF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A4487-F296-14EC-734C-74E10862DF0A}"/>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A5FD183C-579E-1D77-7A38-A9A6103E5F33}"/>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A8AFEA56-CC45-9A44-B231-04CC8E03754C}"/>
              </a:ext>
            </a:extLst>
          </p:cNvPr>
          <p:cNvSpPr>
            <a:spLocks noGrp="1"/>
          </p:cNvSpPr>
          <p:nvPr>
            <p:ph type="sldNum" sz="quarter" idx="11"/>
          </p:nvPr>
        </p:nvSpPr>
        <p:spPr/>
        <p:txBody>
          <a:bodyPr/>
          <a:lstStyle/>
          <a:p>
            <a:fld id="{5230286F-AB05-4DA8-A4F9-DE5DF363AF1B}" type="slidenum">
              <a:rPr lang="en-US" smtClean="0"/>
              <a:t>18</a:t>
            </a:fld>
            <a:endParaRPr lang="en-US"/>
          </a:p>
        </p:txBody>
      </p:sp>
    </p:spTree>
    <p:extLst>
      <p:ext uri="{BB962C8B-B14F-4D97-AF65-F5344CB8AC3E}">
        <p14:creationId xmlns:p14="http://schemas.microsoft.com/office/powerpoint/2010/main" val="226079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ED7B-CA87-5FF8-F838-51C6C559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E1447-0429-E9B9-370B-040F45A84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0CA95-7DFB-1772-BF1F-918CE9D21617}"/>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CABCA634-D3F4-DD0C-D5FA-A4D36F4F5A52}"/>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E8E276CE-230C-F8D1-3D98-9740AEC26B6B}"/>
              </a:ext>
            </a:extLst>
          </p:cNvPr>
          <p:cNvSpPr>
            <a:spLocks noGrp="1"/>
          </p:cNvSpPr>
          <p:nvPr>
            <p:ph type="sldNum" sz="quarter" idx="11"/>
          </p:nvPr>
        </p:nvSpPr>
        <p:spPr/>
        <p:txBody>
          <a:bodyPr/>
          <a:lstStyle/>
          <a:p>
            <a:fld id="{5230286F-AB05-4DA8-A4F9-DE5DF363AF1B}" type="slidenum">
              <a:rPr lang="en-US" smtClean="0"/>
              <a:t>2</a:t>
            </a:fld>
            <a:endParaRPr lang="en-US"/>
          </a:p>
        </p:txBody>
      </p:sp>
    </p:spTree>
    <p:extLst>
      <p:ext uri="{BB962C8B-B14F-4D97-AF65-F5344CB8AC3E}">
        <p14:creationId xmlns:p14="http://schemas.microsoft.com/office/powerpoint/2010/main" val="187357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41D9A-A642-0469-96F1-4D3AD68AB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3D6B2-2641-805B-AE03-E348CD492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AE16B-17AB-039E-3024-933868F0E286}"/>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BAFAE960-1BDF-3F8C-5D06-EBCF4B103EE4}"/>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EDB8B922-7814-D4EB-B983-4134A51814DF}"/>
              </a:ext>
            </a:extLst>
          </p:cNvPr>
          <p:cNvSpPr>
            <a:spLocks noGrp="1"/>
          </p:cNvSpPr>
          <p:nvPr>
            <p:ph type="sldNum" sz="quarter" idx="11"/>
          </p:nvPr>
        </p:nvSpPr>
        <p:spPr/>
        <p:txBody>
          <a:bodyPr/>
          <a:lstStyle/>
          <a:p>
            <a:fld id="{5230286F-AB05-4DA8-A4F9-DE5DF363AF1B}" type="slidenum">
              <a:rPr lang="en-US" smtClean="0"/>
              <a:t>3</a:t>
            </a:fld>
            <a:endParaRPr lang="en-US"/>
          </a:p>
        </p:txBody>
      </p:sp>
    </p:spTree>
    <p:extLst>
      <p:ext uri="{BB962C8B-B14F-4D97-AF65-F5344CB8AC3E}">
        <p14:creationId xmlns:p14="http://schemas.microsoft.com/office/powerpoint/2010/main" val="387547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FA90-68C8-EFD5-F427-ADE0C0745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67AE7-AC0C-2F23-F53F-411E96D1F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689CA-7298-2EDD-CD60-0921DBB1E246}"/>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531799FB-5B5F-DC97-DF1D-EC2EB09A013C}"/>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268B564C-9B97-96A3-E57C-77D90852BDED}"/>
              </a:ext>
            </a:extLst>
          </p:cNvPr>
          <p:cNvSpPr>
            <a:spLocks noGrp="1"/>
          </p:cNvSpPr>
          <p:nvPr>
            <p:ph type="sldNum" sz="quarter" idx="11"/>
          </p:nvPr>
        </p:nvSpPr>
        <p:spPr/>
        <p:txBody>
          <a:bodyPr/>
          <a:lstStyle/>
          <a:p>
            <a:fld id="{5230286F-AB05-4DA8-A4F9-DE5DF363AF1B}" type="slidenum">
              <a:rPr lang="en-US" smtClean="0"/>
              <a:t>4</a:t>
            </a:fld>
            <a:endParaRPr lang="en-US"/>
          </a:p>
        </p:txBody>
      </p:sp>
    </p:spTree>
    <p:extLst>
      <p:ext uri="{BB962C8B-B14F-4D97-AF65-F5344CB8AC3E}">
        <p14:creationId xmlns:p14="http://schemas.microsoft.com/office/powerpoint/2010/main" val="152055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AACF-E933-905A-4AF5-609F98DDC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BF86E-1444-B889-DC64-E7A58400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2635B-2D06-EFF7-A3E8-1FDBC5DDFFB8}"/>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F9CD63A6-D113-D554-749A-E6AFCE741723}"/>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B880A0CB-4720-6225-31EE-89DB8A50F2EE}"/>
              </a:ext>
            </a:extLst>
          </p:cNvPr>
          <p:cNvSpPr>
            <a:spLocks noGrp="1"/>
          </p:cNvSpPr>
          <p:nvPr>
            <p:ph type="sldNum" sz="quarter" idx="11"/>
          </p:nvPr>
        </p:nvSpPr>
        <p:spPr/>
        <p:txBody>
          <a:bodyPr/>
          <a:lstStyle/>
          <a:p>
            <a:fld id="{5230286F-AB05-4DA8-A4F9-DE5DF363AF1B}" type="slidenum">
              <a:rPr lang="en-US" smtClean="0"/>
              <a:t>5</a:t>
            </a:fld>
            <a:endParaRPr lang="en-US"/>
          </a:p>
        </p:txBody>
      </p:sp>
    </p:spTree>
    <p:extLst>
      <p:ext uri="{BB962C8B-B14F-4D97-AF65-F5344CB8AC3E}">
        <p14:creationId xmlns:p14="http://schemas.microsoft.com/office/powerpoint/2010/main" val="330180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6159-EE05-A5E8-E4A0-F59BE4ED7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10ED5-40BD-F9DA-48EA-B2FEE39E3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3FAB9-9C34-F9BB-4540-CEDD8F06453D}"/>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81CDCA1F-A14C-DBCB-5473-9CE0B276EF4C}"/>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625DC6E2-EC18-636A-EAE7-5BDF3DDCAAA7}"/>
              </a:ext>
            </a:extLst>
          </p:cNvPr>
          <p:cNvSpPr>
            <a:spLocks noGrp="1"/>
          </p:cNvSpPr>
          <p:nvPr>
            <p:ph type="sldNum" sz="quarter" idx="11"/>
          </p:nvPr>
        </p:nvSpPr>
        <p:spPr/>
        <p:txBody>
          <a:bodyPr/>
          <a:lstStyle/>
          <a:p>
            <a:fld id="{5230286F-AB05-4DA8-A4F9-DE5DF363AF1B}" type="slidenum">
              <a:rPr lang="en-US" smtClean="0"/>
              <a:t>6</a:t>
            </a:fld>
            <a:endParaRPr lang="en-US"/>
          </a:p>
        </p:txBody>
      </p:sp>
    </p:spTree>
    <p:extLst>
      <p:ext uri="{BB962C8B-B14F-4D97-AF65-F5344CB8AC3E}">
        <p14:creationId xmlns:p14="http://schemas.microsoft.com/office/powerpoint/2010/main" val="346112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6E62-94FC-38DD-946D-E8814AFEF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FBD19-97FB-7DF4-DA56-952F3666B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BDCF8-01BF-61A8-B0CB-FEADB67E1E33}"/>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C6937C26-897C-C46C-B4F9-4CA627CFE603}"/>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6EEB87E4-5646-6D06-DB68-9BA4CE03B532}"/>
              </a:ext>
            </a:extLst>
          </p:cNvPr>
          <p:cNvSpPr>
            <a:spLocks noGrp="1"/>
          </p:cNvSpPr>
          <p:nvPr>
            <p:ph type="sldNum" sz="quarter" idx="11"/>
          </p:nvPr>
        </p:nvSpPr>
        <p:spPr/>
        <p:txBody>
          <a:bodyPr/>
          <a:lstStyle/>
          <a:p>
            <a:fld id="{5230286F-AB05-4DA8-A4F9-DE5DF363AF1B}" type="slidenum">
              <a:rPr lang="en-US" smtClean="0"/>
              <a:t>7</a:t>
            </a:fld>
            <a:endParaRPr lang="en-US"/>
          </a:p>
        </p:txBody>
      </p:sp>
    </p:spTree>
    <p:extLst>
      <p:ext uri="{BB962C8B-B14F-4D97-AF65-F5344CB8AC3E}">
        <p14:creationId xmlns:p14="http://schemas.microsoft.com/office/powerpoint/2010/main" val="260442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CE5F-5CC8-10AA-D3C5-CA8D49579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9CF44-4760-E695-08AF-905BE1641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EF618-B470-F842-81D1-E1D23686E0E3}"/>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2E60FEDD-E6C0-BAAA-A079-6ACFA1934FC0}"/>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59A42958-A23F-2A58-E05F-30B055FFE098}"/>
              </a:ext>
            </a:extLst>
          </p:cNvPr>
          <p:cNvSpPr>
            <a:spLocks noGrp="1"/>
          </p:cNvSpPr>
          <p:nvPr>
            <p:ph type="sldNum" sz="quarter" idx="11"/>
          </p:nvPr>
        </p:nvSpPr>
        <p:spPr/>
        <p:txBody>
          <a:bodyPr/>
          <a:lstStyle/>
          <a:p>
            <a:fld id="{5230286F-AB05-4DA8-A4F9-DE5DF363AF1B}" type="slidenum">
              <a:rPr lang="en-US" smtClean="0"/>
              <a:t>8</a:t>
            </a:fld>
            <a:endParaRPr lang="en-US"/>
          </a:p>
        </p:txBody>
      </p:sp>
    </p:spTree>
    <p:extLst>
      <p:ext uri="{BB962C8B-B14F-4D97-AF65-F5344CB8AC3E}">
        <p14:creationId xmlns:p14="http://schemas.microsoft.com/office/powerpoint/2010/main" val="304472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1670C-FAD7-626A-79B0-B4C1A2AEF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61B4D-5764-ED99-01E2-A423ED0C4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B9624-B39E-42A7-97F5-67988CBA41B4}"/>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2B7A0BCE-2657-010B-4669-E545757521CC}"/>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881A2722-13E7-4CB9-3026-9606A45DCB4A}"/>
              </a:ext>
            </a:extLst>
          </p:cNvPr>
          <p:cNvSpPr>
            <a:spLocks noGrp="1"/>
          </p:cNvSpPr>
          <p:nvPr>
            <p:ph type="sldNum" sz="quarter" idx="11"/>
          </p:nvPr>
        </p:nvSpPr>
        <p:spPr/>
        <p:txBody>
          <a:bodyPr/>
          <a:lstStyle/>
          <a:p>
            <a:fld id="{5230286F-AB05-4DA8-A4F9-DE5DF363AF1B}" type="slidenum">
              <a:rPr lang="en-US" smtClean="0"/>
              <a:t>9</a:t>
            </a:fld>
            <a:endParaRPr lang="en-US"/>
          </a:p>
        </p:txBody>
      </p:sp>
    </p:spTree>
    <p:extLst>
      <p:ext uri="{BB962C8B-B14F-4D97-AF65-F5344CB8AC3E}">
        <p14:creationId xmlns:p14="http://schemas.microsoft.com/office/powerpoint/2010/main" val="168915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1750" y="1958600"/>
            <a:ext cx="4280100" cy="2649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9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4572000" y="535000"/>
            <a:ext cx="3860400" cy="388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600" b="1">
                <a:solidFill>
                  <a:schemeClr val="tx1"/>
                </a:solidFill>
                <a:latin typeface="Times New Roman" pitchFamily="18" charset="0"/>
                <a:cs typeface="Times New Roman" pitchFamily="18" charset="0"/>
              </a:defRPr>
            </a:lvl1pPr>
          </a:lstStyle>
          <a:p>
            <a:fld id="{4884ADF3-59BC-4461-925E-D2836F5C0A42}" type="slidenum">
              <a:rPr lang="en-US" smtClean="0"/>
              <a:pPr/>
              <a:t>‹#›</a:t>
            </a:fld>
            <a:endParaRPr lang="en-US" dirty="0"/>
          </a:p>
        </p:txBody>
      </p:sp>
      <p:sp>
        <p:nvSpPr>
          <p:cNvPr id="7" name="Footer Placeholder 2"/>
          <p:cNvSpPr>
            <a:spLocks noGrp="1"/>
          </p:cNvSpPr>
          <p:nvPr>
            <p:ph type="ftr" sz="quarter" idx="3"/>
          </p:nvPr>
        </p:nvSpPr>
        <p:spPr>
          <a:xfrm>
            <a:off x="0" y="4767263"/>
            <a:ext cx="4724400" cy="274637"/>
          </a:xfrm>
          <a:prstGeom prst="rect">
            <a:avLst/>
          </a:prstGeom>
        </p:spPr>
        <p:txBody>
          <a:bodyPr vert="horz" lIns="91440" tIns="45720" rIns="91440" bIns="45720" rtlCol="0" anchor="ctr"/>
          <a:lstStyle>
            <a:lvl1pPr algn="ctr">
              <a:defRPr sz="1200">
                <a:solidFill>
                  <a:schemeClr val="tx1"/>
                </a:solidFill>
                <a:latin typeface="Times New Roman" pitchFamily="18" charset="0"/>
                <a:cs typeface="Times New Roman" pitchFamily="18" charset="0"/>
              </a:defRPr>
            </a:lvl1pPr>
          </a:lstStyle>
          <a:p>
            <a:endParaRPr lang="en-US" dirty="0"/>
          </a:p>
        </p:txBody>
      </p:sp>
    </p:spTree>
    <p:extLst>
      <p:ext uri="{BB962C8B-B14F-4D97-AF65-F5344CB8AC3E}">
        <p14:creationId xmlns:p14="http://schemas.microsoft.com/office/powerpoint/2010/main" val="80897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9689" t="41478" r="19690" b="2272"/>
          <a:stretch/>
        </p:blipFill>
        <p:spPr>
          <a:xfrm rot="10800000" flipH="1">
            <a:off x="0" y="-2285"/>
            <a:ext cx="9144000" cy="5148070"/>
          </a:xfrm>
          <a:prstGeom prst="rect">
            <a:avLst/>
          </a:prstGeom>
          <a:noFill/>
          <a:ln>
            <a:noFill/>
          </a:ln>
        </p:spPr>
      </p:pic>
      <p:sp>
        <p:nvSpPr>
          <p:cNvPr id="79" name="Google Shape;79;p15"/>
          <p:cNvSpPr txBox="1">
            <a:spLocks noGrp="1"/>
          </p:cNvSpPr>
          <p:nvPr>
            <p:ph type="title"/>
          </p:nvPr>
        </p:nvSpPr>
        <p:spPr>
          <a:xfrm>
            <a:off x="715100" y="2259575"/>
            <a:ext cx="4276800" cy="2317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0" name="Google Shape;80;p15"/>
          <p:cNvSpPr txBox="1">
            <a:spLocks noGrp="1"/>
          </p:cNvSpPr>
          <p:nvPr>
            <p:ph type="body" idx="1"/>
          </p:nvPr>
        </p:nvSpPr>
        <p:spPr>
          <a:xfrm>
            <a:off x="4572000" y="535000"/>
            <a:ext cx="3856500" cy="809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4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4385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83" name="Google Shape;83;p16"/>
          <p:cNvSpPr txBox="1">
            <a:spLocks noGrp="1"/>
          </p:cNvSpPr>
          <p:nvPr>
            <p:ph type="title"/>
          </p:nvPr>
        </p:nvSpPr>
        <p:spPr>
          <a:xfrm>
            <a:off x="715100"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4" name="Google Shape;84;p16"/>
          <p:cNvSpPr txBox="1">
            <a:spLocks noGrp="1"/>
          </p:cNvSpPr>
          <p:nvPr>
            <p:ph type="body" idx="1"/>
          </p:nvPr>
        </p:nvSpPr>
        <p:spPr>
          <a:xfrm>
            <a:off x="715100"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7019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87" name="Google Shape;87;p17"/>
          <p:cNvSpPr txBox="1">
            <a:spLocks noGrp="1"/>
          </p:cNvSpPr>
          <p:nvPr>
            <p:ph type="title"/>
          </p:nvPr>
        </p:nvSpPr>
        <p:spPr>
          <a:xfrm>
            <a:off x="43022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8" name="Google Shape;88;p17"/>
          <p:cNvSpPr txBox="1">
            <a:spLocks noGrp="1"/>
          </p:cNvSpPr>
          <p:nvPr>
            <p:ph type="body" idx="1"/>
          </p:nvPr>
        </p:nvSpPr>
        <p:spPr>
          <a:xfrm>
            <a:off x="43022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263778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91" name="Google Shape;91;p18"/>
          <p:cNvSpPr txBox="1">
            <a:spLocks noGrp="1"/>
          </p:cNvSpPr>
          <p:nvPr>
            <p:ph type="title"/>
          </p:nvPr>
        </p:nvSpPr>
        <p:spPr>
          <a:xfrm>
            <a:off x="15454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2" name="Google Shape;92;p18"/>
          <p:cNvSpPr txBox="1">
            <a:spLocks noGrp="1"/>
          </p:cNvSpPr>
          <p:nvPr>
            <p:ph type="body" idx="1"/>
          </p:nvPr>
        </p:nvSpPr>
        <p:spPr>
          <a:xfrm>
            <a:off x="15454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7131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95" name="Google Shape;95;p19"/>
          <p:cNvSpPr txBox="1">
            <a:spLocks noGrp="1"/>
          </p:cNvSpPr>
          <p:nvPr>
            <p:ph type="subTitle" idx="1"/>
          </p:nvPr>
        </p:nvSpPr>
        <p:spPr>
          <a:xfrm>
            <a:off x="715100" y="20465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9"/>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7" name="Google Shape;97;p19"/>
          <p:cNvSpPr txBox="1">
            <a:spLocks noGrp="1"/>
          </p:cNvSpPr>
          <p:nvPr>
            <p:ph type="subTitle" idx="2"/>
          </p:nvPr>
        </p:nvSpPr>
        <p:spPr>
          <a:xfrm>
            <a:off x="715100" y="32990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9"/>
          <p:cNvSpPr txBox="1">
            <a:spLocks noGrp="1"/>
          </p:cNvSpPr>
          <p:nvPr>
            <p:ph type="subTitle" idx="3"/>
          </p:nvPr>
        </p:nvSpPr>
        <p:spPr>
          <a:xfrm>
            <a:off x="715100" y="16667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99" name="Google Shape;99;p19"/>
          <p:cNvSpPr txBox="1">
            <a:spLocks noGrp="1"/>
          </p:cNvSpPr>
          <p:nvPr>
            <p:ph type="subTitle" idx="4"/>
          </p:nvPr>
        </p:nvSpPr>
        <p:spPr>
          <a:xfrm>
            <a:off x="715100" y="29192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374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02" name="Google Shape;102;p20"/>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03" name="Google Shape;103;p20"/>
          <p:cNvSpPr txBox="1">
            <a:spLocks noGrp="1"/>
          </p:cNvSpPr>
          <p:nvPr>
            <p:ph type="subTitle" idx="1"/>
          </p:nvPr>
        </p:nvSpPr>
        <p:spPr>
          <a:xfrm>
            <a:off x="715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20"/>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05" name="Google Shape;105;p20"/>
          <p:cNvSpPr txBox="1">
            <a:spLocks noGrp="1"/>
          </p:cNvSpPr>
          <p:nvPr>
            <p:ph type="subTitle" idx="2"/>
          </p:nvPr>
        </p:nvSpPr>
        <p:spPr>
          <a:xfrm>
            <a:off x="7151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6" name="Google Shape;106;p20"/>
          <p:cNvSpPr txBox="1">
            <a:spLocks noGrp="1"/>
          </p:cNvSpPr>
          <p:nvPr>
            <p:ph type="subTitle" idx="3"/>
          </p:nvPr>
        </p:nvSpPr>
        <p:spPr>
          <a:xfrm>
            <a:off x="3506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20"/>
          <p:cNvSpPr txBox="1">
            <a:spLocks noGrp="1"/>
          </p:cNvSpPr>
          <p:nvPr>
            <p:ph type="subTitle" idx="4"/>
          </p:nvPr>
        </p:nvSpPr>
        <p:spPr>
          <a:xfrm>
            <a:off x="3506099"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8" name="Google Shape;108;p20"/>
          <p:cNvSpPr txBox="1">
            <a:spLocks noGrp="1"/>
          </p:cNvSpPr>
          <p:nvPr>
            <p:ph type="subTitle" idx="5"/>
          </p:nvPr>
        </p:nvSpPr>
        <p:spPr>
          <a:xfrm>
            <a:off x="6297202"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 name="Google Shape;109;p20"/>
          <p:cNvSpPr txBox="1">
            <a:spLocks noGrp="1"/>
          </p:cNvSpPr>
          <p:nvPr>
            <p:ph type="subTitle" idx="6"/>
          </p:nvPr>
        </p:nvSpPr>
        <p:spPr>
          <a:xfrm>
            <a:off x="62972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417448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12" name="Google Shape;112;p21"/>
          <p:cNvSpPr txBox="1">
            <a:spLocks noGrp="1"/>
          </p:cNvSpPr>
          <p:nvPr>
            <p:ph type="subTitle" idx="1"/>
          </p:nvPr>
        </p:nvSpPr>
        <p:spPr>
          <a:xfrm>
            <a:off x="7151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3" name="Google Shape;113;p21"/>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14" name="Google Shape;114;p21"/>
          <p:cNvSpPr txBox="1">
            <a:spLocks noGrp="1"/>
          </p:cNvSpPr>
          <p:nvPr>
            <p:ph type="subTitle" idx="2"/>
          </p:nvPr>
        </p:nvSpPr>
        <p:spPr>
          <a:xfrm>
            <a:off x="7151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5" name="Google Shape;115;p21"/>
          <p:cNvSpPr txBox="1">
            <a:spLocks noGrp="1"/>
          </p:cNvSpPr>
          <p:nvPr>
            <p:ph type="subTitle" idx="3"/>
          </p:nvPr>
        </p:nvSpPr>
        <p:spPr>
          <a:xfrm>
            <a:off x="3506099"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21"/>
          <p:cNvSpPr txBox="1">
            <a:spLocks noGrp="1"/>
          </p:cNvSpPr>
          <p:nvPr>
            <p:ph type="subTitle" idx="4"/>
          </p:nvPr>
        </p:nvSpPr>
        <p:spPr>
          <a:xfrm>
            <a:off x="3506099"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7" name="Google Shape;117;p21"/>
          <p:cNvSpPr txBox="1">
            <a:spLocks noGrp="1"/>
          </p:cNvSpPr>
          <p:nvPr>
            <p:ph type="subTitle" idx="5"/>
          </p:nvPr>
        </p:nvSpPr>
        <p:spPr>
          <a:xfrm>
            <a:off x="62972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21"/>
          <p:cNvSpPr txBox="1">
            <a:spLocks noGrp="1"/>
          </p:cNvSpPr>
          <p:nvPr>
            <p:ph type="subTitle" idx="6"/>
          </p:nvPr>
        </p:nvSpPr>
        <p:spPr>
          <a:xfrm>
            <a:off x="62972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142180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121" name="Google Shape;121;p22"/>
          <p:cNvSpPr txBox="1">
            <a:spLocks noGrp="1"/>
          </p:cNvSpPr>
          <p:nvPr>
            <p:ph type="subTitle" idx="1"/>
          </p:nvPr>
        </p:nvSpPr>
        <p:spPr>
          <a:xfrm>
            <a:off x="7151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2"/>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23" name="Google Shape;123;p22"/>
          <p:cNvSpPr txBox="1">
            <a:spLocks noGrp="1"/>
          </p:cNvSpPr>
          <p:nvPr>
            <p:ph type="subTitle" idx="2"/>
          </p:nvPr>
        </p:nvSpPr>
        <p:spPr>
          <a:xfrm>
            <a:off x="7151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22"/>
          <p:cNvSpPr txBox="1">
            <a:spLocks noGrp="1"/>
          </p:cNvSpPr>
          <p:nvPr>
            <p:ph type="subTitle" idx="3"/>
          </p:nvPr>
        </p:nvSpPr>
        <p:spPr>
          <a:xfrm>
            <a:off x="7151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5" name="Google Shape;125;p22"/>
          <p:cNvSpPr txBox="1">
            <a:spLocks noGrp="1"/>
          </p:cNvSpPr>
          <p:nvPr>
            <p:ph type="subTitle" idx="4"/>
          </p:nvPr>
        </p:nvSpPr>
        <p:spPr>
          <a:xfrm>
            <a:off x="7151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6" name="Google Shape;126;p22"/>
          <p:cNvSpPr txBox="1">
            <a:spLocks noGrp="1"/>
          </p:cNvSpPr>
          <p:nvPr>
            <p:ph type="subTitle" idx="5"/>
          </p:nvPr>
        </p:nvSpPr>
        <p:spPr>
          <a:xfrm>
            <a:off x="46483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22"/>
          <p:cNvSpPr txBox="1">
            <a:spLocks noGrp="1"/>
          </p:cNvSpPr>
          <p:nvPr>
            <p:ph type="subTitle" idx="6"/>
          </p:nvPr>
        </p:nvSpPr>
        <p:spPr>
          <a:xfrm>
            <a:off x="46483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22"/>
          <p:cNvSpPr txBox="1">
            <a:spLocks noGrp="1"/>
          </p:cNvSpPr>
          <p:nvPr>
            <p:ph type="subTitle" idx="7"/>
          </p:nvPr>
        </p:nvSpPr>
        <p:spPr>
          <a:xfrm>
            <a:off x="46483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9" name="Google Shape;129;p22"/>
          <p:cNvSpPr txBox="1">
            <a:spLocks noGrp="1"/>
          </p:cNvSpPr>
          <p:nvPr>
            <p:ph type="subTitle" idx="8"/>
          </p:nvPr>
        </p:nvSpPr>
        <p:spPr>
          <a:xfrm>
            <a:off x="46483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216595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subTitle" idx="1"/>
          </p:nvPr>
        </p:nvSpPr>
        <p:spPr>
          <a:xfrm>
            <a:off x="715100"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3"/>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33" name="Google Shape;133;p23"/>
          <p:cNvSpPr txBox="1">
            <a:spLocks noGrp="1"/>
          </p:cNvSpPr>
          <p:nvPr>
            <p:ph type="subTitle" idx="2"/>
          </p:nvPr>
        </p:nvSpPr>
        <p:spPr>
          <a:xfrm>
            <a:off x="715100"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3"/>
          <p:cNvSpPr txBox="1">
            <a:spLocks noGrp="1"/>
          </p:cNvSpPr>
          <p:nvPr>
            <p:ph type="subTitle" idx="3"/>
          </p:nvPr>
        </p:nvSpPr>
        <p:spPr>
          <a:xfrm>
            <a:off x="7151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5" name="Google Shape;135;p23"/>
          <p:cNvSpPr txBox="1">
            <a:spLocks noGrp="1"/>
          </p:cNvSpPr>
          <p:nvPr>
            <p:ph type="subTitle" idx="4"/>
          </p:nvPr>
        </p:nvSpPr>
        <p:spPr>
          <a:xfrm>
            <a:off x="7151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6" name="Google Shape;136;p23"/>
          <p:cNvSpPr txBox="1">
            <a:spLocks noGrp="1"/>
          </p:cNvSpPr>
          <p:nvPr>
            <p:ph type="subTitle" idx="5"/>
          </p:nvPr>
        </p:nvSpPr>
        <p:spPr>
          <a:xfrm>
            <a:off x="3355799"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3"/>
          <p:cNvSpPr txBox="1">
            <a:spLocks noGrp="1"/>
          </p:cNvSpPr>
          <p:nvPr>
            <p:ph type="subTitle" idx="6"/>
          </p:nvPr>
        </p:nvSpPr>
        <p:spPr>
          <a:xfrm>
            <a:off x="3355799"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3"/>
          <p:cNvSpPr txBox="1">
            <a:spLocks noGrp="1"/>
          </p:cNvSpPr>
          <p:nvPr>
            <p:ph type="subTitle" idx="7"/>
          </p:nvPr>
        </p:nvSpPr>
        <p:spPr>
          <a:xfrm>
            <a:off x="33558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9" name="Google Shape;139;p23"/>
          <p:cNvSpPr txBox="1">
            <a:spLocks noGrp="1"/>
          </p:cNvSpPr>
          <p:nvPr>
            <p:ph type="subTitle" idx="8"/>
          </p:nvPr>
        </p:nvSpPr>
        <p:spPr>
          <a:xfrm>
            <a:off x="33558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0" name="Google Shape;140;p23"/>
          <p:cNvSpPr txBox="1">
            <a:spLocks noGrp="1"/>
          </p:cNvSpPr>
          <p:nvPr>
            <p:ph type="subTitle" idx="9"/>
          </p:nvPr>
        </p:nvSpPr>
        <p:spPr>
          <a:xfrm>
            <a:off x="5996501"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1" name="Google Shape;141;p23"/>
          <p:cNvSpPr txBox="1">
            <a:spLocks noGrp="1"/>
          </p:cNvSpPr>
          <p:nvPr>
            <p:ph type="subTitle" idx="13"/>
          </p:nvPr>
        </p:nvSpPr>
        <p:spPr>
          <a:xfrm>
            <a:off x="5996501"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2" name="Google Shape;142;p23"/>
          <p:cNvSpPr txBox="1">
            <a:spLocks noGrp="1"/>
          </p:cNvSpPr>
          <p:nvPr>
            <p:ph type="subTitle" idx="14"/>
          </p:nvPr>
        </p:nvSpPr>
        <p:spPr>
          <a:xfrm>
            <a:off x="5996503"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3" name="Google Shape;143;p23"/>
          <p:cNvSpPr txBox="1">
            <a:spLocks noGrp="1"/>
          </p:cNvSpPr>
          <p:nvPr>
            <p:ph type="subTitle" idx="15"/>
          </p:nvPr>
        </p:nvSpPr>
        <p:spPr>
          <a:xfrm>
            <a:off x="5996503"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85622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46" name="Google Shape;146;p24"/>
          <p:cNvSpPr txBox="1">
            <a:spLocks noGrp="1"/>
          </p:cNvSpPr>
          <p:nvPr>
            <p:ph type="title" hasCustomPrompt="1"/>
          </p:nvPr>
        </p:nvSpPr>
        <p:spPr>
          <a:xfrm>
            <a:off x="715100" y="9830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7" name="Google Shape;147;p24"/>
          <p:cNvSpPr txBox="1">
            <a:spLocks noGrp="1"/>
          </p:cNvSpPr>
          <p:nvPr>
            <p:ph type="subTitle" idx="1"/>
          </p:nvPr>
        </p:nvSpPr>
        <p:spPr>
          <a:xfrm>
            <a:off x="715100" y="18587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4"/>
          <p:cNvSpPr txBox="1">
            <a:spLocks noGrp="1"/>
          </p:cNvSpPr>
          <p:nvPr>
            <p:ph type="title" idx="2" hasCustomPrompt="1"/>
          </p:nvPr>
        </p:nvSpPr>
        <p:spPr>
          <a:xfrm>
            <a:off x="715100" y="29216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9" name="Google Shape;149;p24"/>
          <p:cNvSpPr txBox="1">
            <a:spLocks noGrp="1"/>
          </p:cNvSpPr>
          <p:nvPr>
            <p:ph type="subTitle" idx="3"/>
          </p:nvPr>
        </p:nvSpPr>
        <p:spPr>
          <a:xfrm>
            <a:off x="715100" y="37973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01135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31" name="Google Shape;31;p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684029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152" name="Google Shape;152;p2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53" name="Google Shape;153;p25"/>
          <p:cNvSpPr txBox="1">
            <a:spLocks noGrp="1"/>
          </p:cNvSpPr>
          <p:nvPr>
            <p:ph type="title" idx="2" hasCustomPrompt="1"/>
          </p:nvPr>
        </p:nvSpPr>
        <p:spPr>
          <a:xfrm>
            <a:off x="7151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25"/>
          <p:cNvSpPr txBox="1">
            <a:spLocks noGrp="1"/>
          </p:cNvSpPr>
          <p:nvPr>
            <p:ph type="subTitle" idx="1"/>
          </p:nvPr>
        </p:nvSpPr>
        <p:spPr>
          <a:xfrm>
            <a:off x="7151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25"/>
          <p:cNvSpPr txBox="1">
            <a:spLocks noGrp="1"/>
          </p:cNvSpPr>
          <p:nvPr>
            <p:ph type="subTitle" idx="3"/>
          </p:nvPr>
        </p:nvSpPr>
        <p:spPr>
          <a:xfrm>
            <a:off x="7151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6" name="Google Shape;156;p25"/>
          <p:cNvSpPr txBox="1">
            <a:spLocks noGrp="1"/>
          </p:cNvSpPr>
          <p:nvPr>
            <p:ph type="subTitle" idx="4"/>
          </p:nvPr>
        </p:nvSpPr>
        <p:spPr>
          <a:xfrm>
            <a:off x="46483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25"/>
          <p:cNvSpPr txBox="1">
            <a:spLocks noGrp="1"/>
          </p:cNvSpPr>
          <p:nvPr>
            <p:ph type="subTitle" idx="5"/>
          </p:nvPr>
        </p:nvSpPr>
        <p:spPr>
          <a:xfrm>
            <a:off x="46483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8" name="Google Shape;158;p25"/>
          <p:cNvSpPr txBox="1">
            <a:spLocks noGrp="1"/>
          </p:cNvSpPr>
          <p:nvPr>
            <p:ph type="title" idx="6" hasCustomPrompt="1"/>
          </p:nvPr>
        </p:nvSpPr>
        <p:spPr>
          <a:xfrm>
            <a:off x="46483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411280236"/>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840075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63" name="Google Shape;163;p27"/>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64" name="Google Shape;164;p27"/>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495197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l="-6643" t="-11183" r="27548" b="-11170"/>
          <a:stretch/>
        </p:blipFill>
        <p:spPr>
          <a:xfrm>
            <a:off x="5819050" y="0"/>
            <a:ext cx="3324950" cy="5143500"/>
          </a:xfrm>
          <a:prstGeom prst="rect">
            <a:avLst/>
          </a:prstGeom>
          <a:noFill/>
          <a:ln>
            <a:noFill/>
          </a:ln>
        </p:spPr>
      </p:pic>
      <p:sp>
        <p:nvSpPr>
          <p:cNvPr id="167" name="Google Shape;167;p28"/>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269463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170" name="Google Shape;170;p29"/>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171" name="Google Shape;171;p29"/>
          <p:cNvSpPr txBox="1">
            <a:spLocks noGrp="1"/>
          </p:cNvSpPr>
          <p:nvPr>
            <p:ph type="ctrTitle"/>
          </p:nvPr>
        </p:nvSpPr>
        <p:spPr>
          <a:xfrm>
            <a:off x="715100" y="3330625"/>
            <a:ext cx="3856800" cy="12525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 name="Google Shape;172;p29"/>
          <p:cNvSpPr txBox="1">
            <a:spLocks noGrp="1"/>
          </p:cNvSpPr>
          <p:nvPr>
            <p:ph type="subTitle" idx="1"/>
          </p:nvPr>
        </p:nvSpPr>
        <p:spPr>
          <a:xfrm>
            <a:off x="4571900" y="535000"/>
            <a:ext cx="2683800" cy="115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3" name="Google Shape;173;p29"/>
          <p:cNvSpPr txBox="1"/>
          <p:nvPr/>
        </p:nvSpPr>
        <p:spPr>
          <a:xfrm>
            <a:off x="4571863" y="2278000"/>
            <a:ext cx="2683800" cy="4989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900" kern="0">
                <a:solidFill>
                  <a:srgbClr val="15110E"/>
                </a:solidFill>
                <a:latin typeface="Albert Sans"/>
                <a:ea typeface="Albert Sans"/>
                <a:cs typeface="Albert Sans"/>
                <a:sym typeface="Albert Sans"/>
              </a:rPr>
              <a:t>CREDITS: This presentation template was created by </a:t>
            </a:r>
            <a:r>
              <a:rPr lang="en" sz="900" b="1" kern="0">
                <a:solidFill>
                  <a:srgbClr val="15110E"/>
                </a:solidFill>
                <a:uFill>
                  <a:noFill/>
                </a:u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Slidesgo</a:t>
            </a:r>
            <a:r>
              <a:rPr lang="en" sz="900" kern="0">
                <a:solidFill>
                  <a:srgbClr val="15110E"/>
                </a:solidFill>
                <a:latin typeface="Albert Sans"/>
                <a:ea typeface="Albert Sans"/>
                <a:cs typeface="Albert Sans"/>
                <a:sym typeface="Albert Sans"/>
              </a:rPr>
              <a:t>, and includes icons by </a:t>
            </a:r>
            <a:r>
              <a:rPr lang="en" sz="900" b="1" kern="0">
                <a:solidFill>
                  <a:srgbClr val="15110E"/>
                </a:solidFill>
                <a:uFill>
                  <a:noFill/>
                </a:u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900" b="1" kern="0">
                <a:solidFill>
                  <a:srgbClr val="15110E"/>
                </a:solidFill>
                <a:latin typeface="Albert Sans"/>
                <a:ea typeface="Albert Sans"/>
                <a:cs typeface="Albert Sans"/>
                <a:sym typeface="Albert Sans"/>
              </a:rPr>
              <a:t> </a:t>
            </a:r>
            <a:r>
              <a:rPr lang="en" sz="900" kern="0">
                <a:solidFill>
                  <a:srgbClr val="15110E"/>
                </a:solidFill>
                <a:latin typeface="Albert Sans"/>
                <a:ea typeface="Albert Sans"/>
                <a:cs typeface="Albert Sans"/>
                <a:sym typeface="Albert Sans"/>
              </a:rPr>
              <a:t>and infographics &amp; images by </a:t>
            </a:r>
            <a:r>
              <a:rPr lang="en" sz="900" b="1" kern="0">
                <a:solidFill>
                  <a:srgbClr val="15110E"/>
                </a:solidFill>
                <a:uFill>
                  <a:noFill/>
                </a:u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900" b="1" kern="0">
              <a:solidFill>
                <a:srgbClr val="15110E"/>
              </a:solidFill>
              <a:latin typeface="Albert Sans"/>
              <a:ea typeface="Albert Sans"/>
              <a:cs typeface="Albert Sans"/>
              <a:sym typeface="Albert Sans"/>
            </a:endParaRPr>
          </a:p>
        </p:txBody>
      </p:sp>
    </p:spTree>
    <p:extLst>
      <p:ext uri="{BB962C8B-B14F-4D97-AF65-F5344CB8AC3E}">
        <p14:creationId xmlns:p14="http://schemas.microsoft.com/office/powerpoint/2010/main" val="256126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l="-6643" t="13471" r="27548" b="-35825"/>
          <a:stretch/>
        </p:blipFill>
        <p:spPr>
          <a:xfrm flipH="1">
            <a:off x="-10680" y="-2437"/>
            <a:ext cx="3321293" cy="5143500"/>
          </a:xfrm>
          <a:prstGeom prst="rect">
            <a:avLst/>
          </a:prstGeom>
          <a:noFill/>
          <a:ln>
            <a:noFill/>
          </a:ln>
        </p:spPr>
      </p:pic>
      <p:pic>
        <p:nvPicPr>
          <p:cNvPr id="176" name="Google Shape;176;p30"/>
          <p:cNvPicPr preferRelativeResize="0"/>
          <p:nvPr/>
        </p:nvPicPr>
        <p:blipFill rotWithShape="1">
          <a:blip r:embed="rId2">
            <a:alphaModFix/>
          </a:blip>
          <a:srcRect l="-235242" t="44962" r="44460" b="-108521"/>
          <a:stretch/>
        </p:blipFill>
        <p:spPr>
          <a:xfrm rot="10800000" flipH="1">
            <a:off x="-10680" y="-2437"/>
            <a:ext cx="9144080" cy="5148375"/>
          </a:xfrm>
          <a:prstGeom prst="rect">
            <a:avLst/>
          </a:prstGeom>
          <a:noFill/>
          <a:ln>
            <a:noFill/>
          </a:ln>
        </p:spPr>
      </p:pic>
    </p:spTree>
    <p:extLst>
      <p:ext uri="{BB962C8B-B14F-4D97-AF65-F5344CB8AC3E}">
        <p14:creationId xmlns:p14="http://schemas.microsoft.com/office/powerpoint/2010/main" val="3826219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l="-55210" t="50562" r="55209" b="-6811"/>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Tree>
    <p:extLst>
      <p:ext uri="{BB962C8B-B14F-4D97-AF65-F5344CB8AC3E}">
        <p14:creationId xmlns:p14="http://schemas.microsoft.com/office/powerpoint/2010/main" val="18232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l="130683" t="-50527" r="175247" b="34585"/>
          <a:stretch/>
        </p:blipFill>
        <p:spPr>
          <a:xfrm>
            <a:off x="1325" y="-1637"/>
            <a:ext cx="9141450" cy="5146775"/>
          </a:xfrm>
          <a:prstGeom prst="rect">
            <a:avLst/>
          </a:prstGeom>
          <a:noFill/>
          <a:ln>
            <a:noFill/>
          </a:ln>
        </p:spPr>
      </p:pic>
      <p:sp>
        <p:nvSpPr>
          <p:cNvPr id="34" name="Google Shape;34;p7"/>
          <p:cNvSpPr txBox="1">
            <a:spLocks noGrp="1"/>
          </p:cNvSpPr>
          <p:nvPr>
            <p:ph type="title"/>
          </p:nvPr>
        </p:nvSpPr>
        <p:spPr>
          <a:xfrm>
            <a:off x="715100" y="535000"/>
            <a:ext cx="3856800" cy="95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35" name="Google Shape;35;p7"/>
          <p:cNvSpPr txBox="1">
            <a:spLocks noGrp="1"/>
          </p:cNvSpPr>
          <p:nvPr>
            <p:ph type="body" idx="1"/>
          </p:nvPr>
        </p:nvSpPr>
        <p:spPr>
          <a:xfrm>
            <a:off x="715100" y="1641400"/>
            <a:ext cx="3856800" cy="7263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
        <p:nvSpPr>
          <p:cNvPr id="36" name="Google Shape;36;p7"/>
          <p:cNvSpPr>
            <a:spLocks noGrp="1"/>
          </p:cNvSpPr>
          <p:nvPr>
            <p:ph type="pic" idx="2"/>
          </p:nvPr>
        </p:nvSpPr>
        <p:spPr>
          <a:xfrm>
            <a:off x="5714900" y="-75"/>
            <a:ext cx="3429000" cy="5143500"/>
          </a:xfrm>
          <a:prstGeom prst="rect">
            <a:avLst/>
          </a:prstGeom>
          <a:noFill/>
          <a:ln>
            <a:noFill/>
          </a:ln>
        </p:spPr>
      </p:sp>
    </p:spTree>
    <p:extLst>
      <p:ext uri="{BB962C8B-B14F-4D97-AF65-F5344CB8AC3E}">
        <p14:creationId xmlns:p14="http://schemas.microsoft.com/office/powerpoint/2010/main" val="57693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715100" y="535000"/>
            <a:ext cx="7713900" cy="231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61389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42" name="Google Shape;42;p9"/>
          <p:cNvSpPr txBox="1">
            <a:spLocks noGrp="1"/>
          </p:cNvSpPr>
          <p:nvPr>
            <p:ph type="title"/>
          </p:nvPr>
        </p:nvSpPr>
        <p:spPr>
          <a:xfrm>
            <a:off x="720000" y="535000"/>
            <a:ext cx="5925300" cy="125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4572000" y="3358100"/>
            <a:ext cx="3856800" cy="125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1196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a:spLocks noGrp="1"/>
          </p:cNvSpPr>
          <p:nvPr>
            <p:ph type="pic" idx="2"/>
          </p:nvPr>
        </p:nvSpPr>
        <p:spPr>
          <a:xfrm>
            <a:off x="0" y="0"/>
            <a:ext cx="9144000" cy="5143500"/>
          </a:xfrm>
          <a:prstGeom prst="rect">
            <a:avLst/>
          </a:prstGeom>
          <a:noFill/>
          <a:ln>
            <a:noFill/>
          </a:ln>
        </p:spPr>
      </p:sp>
      <p:sp>
        <p:nvSpPr>
          <p:cNvPr id="46" name="Google Shape;46;p10"/>
          <p:cNvSpPr txBox="1">
            <a:spLocks noGrp="1"/>
          </p:cNvSpPr>
          <p:nvPr>
            <p:ph type="title"/>
          </p:nvPr>
        </p:nvSpPr>
        <p:spPr>
          <a:xfrm>
            <a:off x="715100" y="4059800"/>
            <a:ext cx="7713600" cy="548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extLst>
      <p:ext uri="{BB962C8B-B14F-4D97-AF65-F5344CB8AC3E}">
        <p14:creationId xmlns:p14="http://schemas.microsoft.com/office/powerpoint/2010/main" val="2793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49" name="Google Shape;49;p11"/>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50" name="Google Shape;50;p11"/>
          <p:cNvSpPr txBox="1">
            <a:spLocks noGrp="1"/>
          </p:cNvSpPr>
          <p:nvPr>
            <p:ph type="title" hasCustomPrompt="1"/>
          </p:nvPr>
        </p:nvSpPr>
        <p:spPr>
          <a:xfrm>
            <a:off x="715100" y="3068600"/>
            <a:ext cx="7713900" cy="15399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1" name="Google Shape;51;p11"/>
          <p:cNvSpPr txBox="1">
            <a:spLocks noGrp="1"/>
          </p:cNvSpPr>
          <p:nvPr>
            <p:ph type="subTitle" idx="1"/>
          </p:nvPr>
        </p:nvSpPr>
        <p:spPr>
          <a:xfrm>
            <a:off x="4572000" y="535000"/>
            <a:ext cx="3856800" cy="38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1327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38777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6643" t="13471" r="27548" b="-35825"/>
          <a:stretch/>
        </p:blipFill>
        <p:spPr>
          <a:xfrm>
            <a:off x="5819050" y="0"/>
            <a:ext cx="3324950" cy="5143500"/>
          </a:xfrm>
          <a:prstGeom prst="rect">
            <a:avLst/>
          </a:prstGeom>
          <a:noFill/>
          <a:ln>
            <a:noFill/>
          </a:ln>
        </p:spPr>
      </p:pic>
      <p:pic>
        <p:nvPicPr>
          <p:cNvPr id="74" name="Google Shape;74;p14"/>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75" name="Google Shape;75;p14"/>
          <p:cNvSpPr txBox="1">
            <a:spLocks noGrp="1"/>
          </p:cNvSpPr>
          <p:nvPr>
            <p:ph type="subTitle" idx="1"/>
          </p:nvPr>
        </p:nvSpPr>
        <p:spPr>
          <a:xfrm>
            <a:off x="715100" y="1503175"/>
            <a:ext cx="5930100" cy="200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76" name="Google Shape;76;p14"/>
          <p:cNvSpPr txBox="1">
            <a:spLocks noGrp="1"/>
          </p:cNvSpPr>
          <p:nvPr>
            <p:ph type="subTitle" idx="2"/>
          </p:nvPr>
        </p:nvSpPr>
        <p:spPr>
          <a:xfrm>
            <a:off x="715100" y="3965300"/>
            <a:ext cx="5930100" cy="45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82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715100" y="1083700"/>
            <a:ext cx="7713900" cy="3524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dirty="0"/>
          </a:p>
        </p:txBody>
      </p:sp>
      <p:sp>
        <p:nvSpPr>
          <p:cNvPr id="6" name="Google Shape;6;p1"/>
          <p:cNvSpPr txBox="1">
            <a:spLocks noGrp="1"/>
          </p:cNvSpPr>
          <p:nvPr>
            <p:ph type="title"/>
          </p:nvPr>
        </p:nvSpPr>
        <p:spPr>
          <a:xfrm>
            <a:off x="715100" y="535000"/>
            <a:ext cx="7713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a:endParaRPr/>
          </a:p>
        </p:txBody>
      </p:sp>
      <p:sp>
        <p:nvSpPr>
          <p:cNvPr id="3" name="Footer Placeholder 2"/>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3502540136"/>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ctrTitle"/>
          </p:nvPr>
        </p:nvSpPr>
        <p:spPr>
          <a:xfrm>
            <a:off x="-228600" y="1809750"/>
            <a:ext cx="7670250" cy="2649900"/>
          </a:xfrm>
          <a:prstGeom prst="rect">
            <a:avLst/>
          </a:prstGeom>
        </p:spPr>
        <p:txBody>
          <a:bodyPr spcFirstLastPara="1" wrap="square" lIns="91425" tIns="91425" rIns="91425" bIns="91425" anchor="t" anchorCtr="0">
            <a:noAutofit/>
          </a:bodyPr>
          <a:lstStyle/>
          <a:p>
            <a:pPr algn="ctr">
              <a:lnSpc>
                <a:spcPct val="107000"/>
              </a:lnSpc>
              <a:spcAft>
                <a:spcPts val="800"/>
              </a:spcAft>
            </a:pPr>
            <a:r>
              <a:rPr lang="en-US" sz="4800" b="1" u="sng" dirty="0">
                <a:latin typeface="Times New Roman" panose="02020603050405020304" pitchFamily="18" charset="0"/>
                <a:ea typeface="Calibri" panose="020F0502020204030204" pitchFamily="34" charset="0"/>
                <a:cs typeface="Arial" panose="020B0604020202020204" pitchFamily="34" charset="0"/>
              </a:rPr>
              <a:t>Heat Transfer</a:t>
            </a:r>
            <a:br>
              <a:rPr lang="en-US" sz="3600" dirty="0">
                <a:latin typeface="Calibri" panose="020F0502020204030204" pitchFamily="34" charset="0"/>
                <a:ea typeface="Calibri" panose="020F0502020204030204" pitchFamily="34" charset="0"/>
                <a:cs typeface="Arial" panose="020B0604020202020204" pitchFamily="34" charset="0"/>
              </a:rPr>
            </a:br>
            <a:r>
              <a:rPr lang="en-US" sz="4800" b="1" u="sng" dirty="0">
                <a:latin typeface="Times New Roman" panose="02020603050405020304" pitchFamily="18" charset="0"/>
                <a:ea typeface="Calibri" panose="020F0502020204030204" pitchFamily="34" charset="0"/>
                <a:cs typeface="Arial" panose="020B0604020202020204" pitchFamily="34" charset="0"/>
              </a:rPr>
              <a:t>UNIT 1</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ubtitle 1"/>
          <p:cNvSpPr>
            <a:spLocks noGrp="1"/>
          </p:cNvSpPr>
          <p:nvPr>
            <p:ph type="subTitle" idx="1"/>
          </p:nvPr>
        </p:nvSpPr>
        <p:spPr>
          <a:xfrm>
            <a:off x="1676325" y="3562350"/>
            <a:ext cx="3860400" cy="1172369"/>
          </a:xfrm>
        </p:spPr>
        <p:txBody>
          <a:bodyPr/>
          <a:lstStyle/>
          <a:p>
            <a:pPr algn="ctr"/>
            <a:r>
              <a:rPr lang="en-US" b="1" dirty="0">
                <a:solidFill>
                  <a:srgbClr val="FF0000"/>
                </a:solidFill>
                <a:latin typeface="Times New Roman" pitchFamily="18" charset="0"/>
                <a:cs typeface="Times New Roman" pitchFamily="18" charset="0"/>
              </a:rPr>
              <a:t>By: </a:t>
            </a:r>
          </a:p>
          <a:p>
            <a:pPr algn="ctr"/>
            <a:r>
              <a:rPr lang="en-US" b="1" dirty="0">
                <a:solidFill>
                  <a:srgbClr val="FF0000"/>
                </a:solidFill>
                <a:latin typeface="Times New Roman" pitchFamily="18" charset="0"/>
                <a:cs typeface="Times New Roman" pitchFamily="18" charset="0"/>
              </a:rPr>
              <a:t>Dr. Ghada Ghanim Younis</a:t>
            </a:r>
          </a:p>
          <a:p>
            <a:pPr algn="ctr"/>
            <a:r>
              <a:rPr lang="en-US" b="1" dirty="0">
                <a:solidFill>
                  <a:srgbClr val="FF0000"/>
                </a:solidFill>
                <a:latin typeface="Times New Roman" pitchFamily="18" charset="0"/>
                <a:cs typeface="Times New Roman" pitchFamily="18" charset="0"/>
              </a:rPr>
              <a:t>Ms. Zainab Abdulazeez Jameel</a:t>
            </a:r>
          </a:p>
          <a:p>
            <a:pPr algn="ctr"/>
            <a:endParaRPr lang="en-US" b="1" dirty="0">
              <a:solidFill>
                <a:srgbClr val="FF0000"/>
              </a:solidFill>
              <a:latin typeface="Times New Roman" pitchFamily="18" charset="0"/>
              <a:cs typeface="Times New Roman" pitchFamily="18" charset="0"/>
            </a:endParaRPr>
          </a:p>
        </p:txBody>
      </p:sp>
      <p:pic>
        <p:nvPicPr>
          <p:cNvPr id="7184" name="Picture 16" descr="‫شخصيات التدفئة في فصل الشتاء والتوضيح سخان كهربائي | صور PNG PSD تحميل  مجاني - Pikbes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695083"/>
            <a:ext cx="1922463" cy="1922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7FF358-1922-62EF-3359-0653B6667A2D}"/>
              </a:ext>
            </a:extLst>
          </p:cNvPr>
          <p:cNvSpPr txBox="1"/>
          <p:nvPr/>
        </p:nvSpPr>
        <p:spPr>
          <a:xfrm>
            <a:off x="1117462" y="108082"/>
            <a:ext cx="6909075" cy="1569660"/>
          </a:xfrm>
          <a:prstGeom prst="rect">
            <a:avLst/>
          </a:prstGeom>
          <a:noFill/>
        </p:spPr>
        <p:txBody>
          <a:bodyPr wrap="square">
            <a:spAutoFit/>
          </a:bodyPr>
          <a:lstStyle/>
          <a:p>
            <a:pPr algn="ctr">
              <a:buNone/>
            </a:pPr>
            <a:r>
              <a:rPr lang="en-US" sz="2400" b="1" i="0" dirty="0">
                <a:solidFill>
                  <a:srgbClr val="15110E"/>
                </a:solidFill>
                <a:effectLst/>
                <a:latin typeface="Times New Roman" panose="02020603050405020304" pitchFamily="18" charset="0"/>
                <a:cs typeface="Times New Roman" panose="02020603050405020304" pitchFamily="18" charset="0"/>
              </a:rPr>
              <a:t>University of Mosul</a:t>
            </a:r>
            <a:endParaRPr lang="en-US" sz="2400" b="1" i="0" dirty="0">
              <a:effectLst/>
              <a:latin typeface="Times New Roman" panose="02020603050405020304" pitchFamily="18" charset="0"/>
              <a:cs typeface="Times New Roman" panose="02020603050405020304" pitchFamily="18" charset="0"/>
            </a:endParaRPr>
          </a:p>
          <a:p>
            <a:pPr algn="ctr">
              <a:buNone/>
            </a:pPr>
            <a:r>
              <a:rPr lang="en-US" sz="2400" b="1" dirty="0">
                <a:latin typeface="Times New Roman" panose="02020603050405020304" pitchFamily="18" charset="0"/>
                <a:cs typeface="Times New Roman" panose="02020603050405020304" pitchFamily="18" charset="0"/>
              </a:rPr>
              <a:t>Collage of Science</a:t>
            </a:r>
          </a:p>
          <a:p>
            <a:pPr algn="ctr"/>
            <a:r>
              <a:rPr lang="en-US" sz="2400" b="1" dirty="0">
                <a:latin typeface="Times New Roman" panose="02020603050405020304" pitchFamily="18" charset="0"/>
                <a:cs typeface="Times New Roman" panose="02020603050405020304" pitchFamily="18" charset="0"/>
              </a:rPr>
              <a:t>Department of New and Renewable Energies</a:t>
            </a:r>
            <a:endParaRPr lang="en-US" sz="2400" b="1" i="0" dirty="0">
              <a:effectLst/>
              <a:latin typeface="Times New Roman" panose="02020603050405020304" pitchFamily="18" charset="0"/>
              <a:cs typeface="Times New Roman" panose="02020603050405020304" pitchFamily="18" charset="0"/>
            </a:endParaRPr>
          </a:p>
          <a:p>
            <a:pPr algn="ctr">
              <a:buNone/>
            </a:pPr>
            <a:endParaRPr lang="en-US" sz="2400" b="1" i="0" dirty="0">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6A326E25-3F31-02E7-010A-96378FC6B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80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جامعة الموصل - University of Mosul">
            <a:extLst>
              <a:ext uri="{FF2B5EF4-FFF2-40B4-BE49-F238E27FC236}">
                <a16:creationId xmlns:a16="http://schemas.microsoft.com/office/drawing/2014/main" id="{281D9654-09D2-61D8-2CED-A79AC83AF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76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9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3046C-19ED-F94A-7CDD-BB9EF6FB9E2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3A38B33-7279-BDE9-7476-974DF8A06A09}"/>
              </a:ext>
            </a:extLst>
          </p:cNvPr>
          <p:cNvSpPr/>
          <p:nvPr/>
        </p:nvSpPr>
        <p:spPr>
          <a:xfrm>
            <a:off x="533400" y="1200150"/>
            <a:ext cx="8305800" cy="3693319"/>
          </a:xfrm>
          <a:prstGeom prst="rect">
            <a:avLst/>
          </a:prstGeom>
        </p:spPr>
        <p:txBody>
          <a:bodyPr wrap="square">
            <a:spAutoFit/>
          </a:bodyPr>
          <a:lstStyle/>
          <a:p>
            <a:pPr marL="285750" indent="-285750" algn="just">
              <a:buFont typeface="Arial" panose="020B0604020202020204" pitchFamily="34" charset="0"/>
              <a:buChar char="•"/>
            </a:pPr>
            <a:r>
              <a:rPr lang="en-US" dirty="0"/>
              <a:t>The total amount of energy that must be added to change 1.0 g of ice at -30.0°C to steam at 120.0°C is the sum of the results from all five parts of the curve, 3.1×10</a:t>
            </a:r>
            <a:r>
              <a:rPr lang="en-US" baseline="30000" dirty="0"/>
              <a:t>3</a:t>
            </a:r>
            <a:r>
              <a:rPr lang="en-US" dirty="0"/>
              <a:t> J. Conversely, to cool 1.0 g of steam at 120.0°C to the point at which it becomes ice cooled to -30.0°C, 3.1×10</a:t>
            </a:r>
            <a:r>
              <a:rPr lang="en-US" baseline="30000" dirty="0"/>
              <a:t>3</a:t>
            </a:r>
            <a:r>
              <a:rPr lang="en-US" dirty="0"/>
              <a:t> J of energy must be removed. </a:t>
            </a:r>
          </a:p>
          <a:p>
            <a:pPr marL="285750" indent="-285750" algn="just">
              <a:buFont typeface="Arial" panose="020B0604020202020204" pitchFamily="34" charset="0"/>
              <a:buChar char="•"/>
            </a:pPr>
            <a:r>
              <a:rPr lang="en-US" dirty="0"/>
              <a:t>Phase changes can be described in terms of rearrangements of molecules when energy is added to or removed from a substance. Consider first the liquid-to-gas phase change. </a:t>
            </a:r>
          </a:p>
          <a:p>
            <a:pPr marL="285750" indent="-285750" algn="just">
              <a:buFont typeface="Arial" panose="020B0604020202020204" pitchFamily="34" charset="0"/>
              <a:buChar char="•"/>
            </a:pPr>
            <a:r>
              <a:rPr lang="en-US" dirty="0"/>
              <a:t>The molecules in a liquid are close together, and the forces between them are stronger than the forces between the more widely separated molecules of a gas. </a:t>
            </a:r>
          </a:p>
          <a:p>
            <a:pPr marL="285750" indent="-285750" algn="just">
              <a:buFont typeface="Arial" panose="020B0604020202020204" pitchFamily="34" charset="0"/>
              <a:buChar char="•"/>
            </a:pPr>
            <a:r>
              <a:rPr lang="en-US" dirty="0"/>
              <a:t>Work must therefore be done on the liquid against these attractive molecular forces so as to separate the molecules. </a:t>
            </a:r>
          </a:p>
        </p:txBody>
      </p:sp>
      <p:sp>
        <p:nvSpPr>
          <p:cNvPr id="19" name="Slide Number Placeholder 1">
            <a:extLst>
              <a:ext uri="{FF2B5EF4-FFF2-40B4-BE49-F238E27FC236}">
                <a16:creationId xmlns:a16="http://schemas.microsoft.com/office/drawing/2014/main" id="{03177A08-AD8F-263F-2E19-DB44EADEFDD4}"/>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26</a:t>
            </a:r>
          </a:p>
        </p:txBody>
      </p:sp>
      <p:sp>
        <p:nvSpPr>
          <p:cNvPr id="2" name="Google Shape;208;p37">
            <a:extLst>
              <a:ext uri="{FF2B5EF4-FFF2-40B4-BE49-F238E27FC236}">
                <a16:creationId xmlns:a16="http://schemas.microsoft.com/office/drawing/2014/main" id="{0068E41D-8B16-54FD-EA89-3F1EEBCD41FF}"/>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2159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2F3F8-7EF8-6D9B-5BFC-3CD03B8D533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84F869C-7AF2-2AC5-D07B-D6FFFFF4C80E}"/>
              </a:ext>
            </a:extLst>
          </p:cNvPr>
          <p:cNvSpPr/>
          <p:nvPr/>
        </p:nvSpPr>
        <p:spPr>
          <a:xfrm>
            <a:off x="533400" y="1200150"/>
            <a:ext cx="8305800" cy="3139321"/>
          </a:xfrm>
          <a:prstGeom prst="rect">
            <a:avLst/>
          </a:prstGeom>
        </p:spPr>
        <p:txBody>
          <a:bodyPr wrap="square">
            <a:spAutoFit/>
          </a:bodyPr>
          <a:lstStyle/>
          <a:p>
            <a:pPr marL="285750" indent="-285750" algn="just">
              <a:buFont typeface="Arial" panose="020B0604020202020204" pitchFamily="34" charset="0"/>
              <a:buChar char="•"/>
            </a:pPr>
            <a:r>
              <a:rPr lang="en-US" dirty="0"/>
              <a:t>The latent heat of vaporization is the amount of energy that must be added to the one kilogram of liquid to accomplish this separation.</a:t>
            </a:r>
          </a:p>
          <a:p>
            <a:pPr marL="285750" indent="-285750" algn="just">
              <a:buFont typeface="Arial" panose="020B0604020202020204" pitchFamily="34" charset="0"/>
              <a:buChar char="•"/>
            </a:pPr>
            <a:r>
              <a:rPr lang="en-US" dirty="0"/>
              <a:t>Similarly, at the melting point of a solid, the amplitude of vibration of the atoms about their equilibrium positions becomes great enough to allow the atoms to pass the barriers of adjacent atoms and move to their new positions. </a:t>
            </a:r>
          </a:p>
          <a:p>
            <a:pPr marL="285750" indent="-285750" algn="just">
              <a:buFont typeface="Arial" panose="020B0604020202020204" pitchFamily="34" charset="0"/>
              <a:buChar char="•"/>
            </a:pPr>
            <a:r>
              <a:rPr lang="en-US" dirty="0"/>
              <a:t>On average, these new positions are less symmetrical than the old ones and therefore have higher energy. The latent heat of fusion is equal to the work required at the molecular level to transform the mass from the ordered solid phase to the disordered liquid phase. </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35F1CF5B-4876-865B-D597-1EB19FBBD474}"/>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27</a:t>
            </a:r>
          </a:p>
        </p:txBody>
      </p:sp>
      <p:sp>
        <p:nvSpPr>
          <p:cNvPr id="2" name="Google Shape;208;p37">
            <a:extLst>
              <a:ext uri="{FF2B5EF4-FFF2-40B4-BE49-F238E27FC236}">
                <a16:creationId xmlns:a16="http://schemas.microsoft.com/office/drawing/2014/main" id="{B288FE93-6915-18D6-5038-87CC32A44786}"/>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9615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DDE7-EB46-6B90-1AF7-13A8D6304F7D}"/>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7D91A1B9-DFA1-CF71-0EA1-F13A705BD68F}"/>
              </a:ext>
            </a:extLst>
          </p:cNvPr>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2400" b="1" dirty="0">
                <a:latin typeface="Times New Roman" pitchFamily="18" charset="0"/>
                <a:cs typeface="Times New Roman" pitchFamily="18" charset="0"/>
              </a:rPr>
              <a:t>1.5. Latent heat of </a:t>
            </a:r>
            <a:r>
              <a:rPr lang="en-US" sz="2400" b="1" dirty="0" err="1">
                <a:latin typeface="Times New Roman" pitchFamily="18" charset="0"/>
                <a:cs typeface="Times New Roman" pitchFamily="18" charset="0"/>
              </a:rPr>
              <a:t>vaporisation</a:t>
            </a:r>
            <a:r>
              <a:rPr lang="en-US" sz="2400" b="1" dirty="0">
                <a:latin typeface="Times New Roman" pitchFamily="18" charset="0"/>
                <a:cs typeface="Times New Roman" pitchFamily="18" charset="0"/>
              </a:rPr>
              <a:t>/condensation (</a:t>
            </a:r>
            <a:r>
              <a:rPr lang="en-US" sz="2400" b="1" dirty="0" err="1">
                <a:latin typeface="Times New Roman" pitchFamily="18" charset="0"/>
                <a:cs typeface="Times New Roman" pitchFamily="18" charset="0"/>
              </a:rPr>
              <a:t>hfg</a:t>
            </a:r>
            <a:r>
              <a:rPr lang="en-US" sz="2400" b="1" dirty="0">
                <a:latin typeface="Times New Roman" pitchFamily="18" charset="0"/>
                <a:cs typeface="Times New Roman" pitchFamily="18" charset="0"/>
              </a:rPr>
              <a:t>) and latent heat of fusion/melting (</a:t>
            </a:r>
            <a:r>
              <a:rPr lang="en-US" sz="2400" b="1" dirty="0" err="1">
                <a:latin typeface="Times New Roman" pitchFamily="18" charset="0"/>
                <a:cs typeface="Times New Roman" pitchFamily="18" charset="0"/>
              </a:rPr>
              <a:t>hsf</a:t>
            </a:r>
            <a:r>
              <a:rPr lang="en-US" sz="2400" b="1" dirty="0">
                <a:latin typeface="Times New Roman" pitchFamily="18" charset="0"/>
                <a:cs typeface="Times New Roman" pitchFamily="18" charset="0"/>
              </a:rPr>
              <a:t> )</a:t>
            </a:r>
          </a:p>
        </p:txBody>
      </p:sp>
      <p:sp>
        <p:nvSpPr>
          <p:cNvPr id="14" name="Rectangle 13">
            <a:extLst>
              <a:ext uri="{FF2B5EF4-FFF2-40B4-BE49-F238E27FC236}">
                <a16:creationId xmlns:a16="http://schemas.microsoft.com/office/drawing/2014/main" id="{A63B0C31-160A-7E69-CBBB-F1D69B60D603}"/>
              </a:ext>
            </a:extLst>
          </p:cNvPr>
          <p:cNvSpPr/>
          <p:nvPr/>
        </p:nvSpPr>
        <p:spPr>
          <a:xfrm>
            <a:off x="533400" y="1200150"/>
            <a:ext cx="4419600" cy="3693319"/>
          </a:xfrm>
          <a:prstGeom prst="rect">
            <a:avLst/>
          </a:prstGeom>
        </p:spPr>
        <p:txBody>
          <a:bodyPr wrap="square">
            <a:spAutoFit/>
          </a:bodyPr>
          <a:lstStyle/>
          <a:p>
            <a:pPr marL="285750" indent="-285750" algn="just">
              <a:buFont typeface="Arial" panose="020B0604020202020204" pitchFamily="34" charset="0"/>
              <a:buChar char="•"/>
            </a:pPr>
            <a:r>
              <a:rPr lang="en-US" dirty="0"/>
              <a:t>The average distance between atoms is much greater in the gas phase than in either the liquid or the solid phase. Each atom or molecule is removed from its neighbors, overcoming the attractive forces of nearby neighbors. </a:t>
            </a:r>
          </a:p>
          <a:p>
            <a:pPr marL="285750" indent="-285750" algn="just">
              <a:buFont typeface="Arial" panose="020B0604020202020204" pitchFamily="34" charset="0"/>
              <a:buChar char="•"/>
            </a:pPr>
            <a:r>
              <a:rPr lang="en-US" dirty="0"/>
              <a:t>Therefore, more work is required at the molecular level to vaporize a given mass of a substance than to melt it, so in general, the latent heat of vaporization is much greater than the latent heat of fusion (see Table 2).</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520E9A78-0FC1-B72B-A46D-B22796DA517C}"/>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28</a:t>
            </a:r>
          </a:p>
        </p:txBody>
      </p:sp>
      <p:pic>
        <p:nvPicPr>
          <p:cNvPr id="2" name="Picture 1">
            <a:extLst>
              <a:ext uri="{FF2B5EF4-FFF2-40B4-BE49-F238E27FC236}">
                <a16:creationId xmlns:a16="http://schemas.microsoft.com/office/drawing/2014/main" id="{904158BE-3602-6F69-1BA4-368D9D455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421" y="1080849"/>
            <a:ext cx="2815748" cy="3931920"/>
          </a:xfrm>
          <a:prstGeom prst="rect">
            <a:avLst/>
          </a:prstGeom>
        </p:spPr>
      </p:pic>
    </p:spTree>
    <p:custDataLst>
      <p:tags r:id="rId1"/>
    </p:custDataLst>
    <p:extLst>
      <p:ext uri="{BB962C8B-B14F-4D97-AF65-F5344CB8AC3E}">
        <p14:creationId xmlns:p14="http://schemas.microsoft.com/office/powerpoint/2010/main" val="335012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D969-BA78-DC26-F815-9C071122BC5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A7BCB42-CF39-2AAC-26EC-3B3D5973582D}"/>
              </a:ext>
            </a:extLst>
          </p:cNvPr>
          <p:cNvSpPr/>
          <p:nvPr/>
        </p:nvSpPr>
        <p:spPr>
          <a:xfrm>
            <a:off x="533400" y="1200150"/>
            <a:ext cx="8305800" cy="2031325"/>
          </a:xfrm>
          <a:prstGeom prst="rect">
            <a:avLst/>
          </a:prstGeom>
        </p:spPr>
        <p:txBody>
          <a:bodyPr wrap="square">
            <a:spAutoFit/>
          </a:bodyPr>
          <a:lstStyle/>
          <a:p>
            <a:pPr marL="285750" indent="-285750" algn="just">
              <a:buFont typeface="Arial" panose="020B0604020202020204" pitchFamily="34" charset="0"/>
              <a:buChar char="•"/>
            </a:pPr>
            <a:r>
              <a:rPr lang="en-US" dirty="0"/>
              <a:t>The most commonly encountered materials in the process industries are water, steam and air, and if you know how to read enthalpy tables for these, you will be able to do it for other substances. </a:t>
            </a:r>
          </a:p>
          <a:p>
            <a:pPr marL="285750" indent="-285750" algn="just">
              <a:buFont typeface="Arial" panose="020B0604020202020204" pitchFamily="34" charset="0"/>
              <a:buChar char="•"/>
            </a:pPr>
            <a:r>
              <a:rPr lang="en-US" dirty="0"/>
              <a:t>Table 3 shows typical values of important thermophysical properties for water, steam and air. Note that values are given for different temperatures, either 0, 25, or 100 </a:t>
            </a:r>
            <a:r>
              <a:rPr lang="en-US" baseline="30000" dirty="0"/>
              <a:t>0</a:t>
            </a:r>
            <a:r>
              <a:rPr lang="en-US" dirty="0"/>
              <a:t>C. </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6D58D0D3-50F4-C737-4984-25DD9DBCA7AA}"/>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29</a:t>
            </a:r>
          </a:p>
        </p:txBody>
      </p:sp>
      <p:sp>
        <p:nvSpPr>
          <p:cNvPr id="2" name="Google Shape;208;p37">
            <a:extLst>
              <a:ext uri="{FF2B5EF4-FFF2-40B4-BE49-F238E27FC236}">
                <a16:creationId xmlns:a16="http://schemas.microsoft.com/office/drawing/2014/main" id="{97C746B5-3473-B2C3-184C-23F180E6D2DF}"/>
              </a:ext>
            </a:extLst>
          </p:cNvPr>
          <p:cNvSpPr txBox="1">
            <a:spLocks/>
          </p:cNvSpPr>
          <p:nvPr/>
        </p:nvSpPr>
        <p:spPr>
          <a:xfrm>
            <a:off x="439500" y="41850"/>
            <a:ext cx="87045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3200" b="1" kern="0">
                <a:latin typeface="Times New Roman" pitchFamily="18" charset="0"/>
                <a:cs typeface="Times New Roman" pitchFamily="18" charset="0"/>
              </a:rPr>
              <a:t>1.6. Thermophysical</a:t>
            </a:r>
            <a:r>
              <a:rPr lang="en-US" sz="1200" b="1" kern="0">
                <a:latin typeface="Times New Roman" pitchFamily="18" charset="0"/>
                <a:cs typeface="Times New Roman" pitchFamily="18" charset="0"/>
              </a:rPr>
              <a:t> </a:t>
            </a:r>
            <a:r>
              <a:rPr lang="en-US" sz="3200" b="1" kern="0">
                <a:latin typeface="Times New Roman" pitchFamily="18" charset="0"/>
                <a:cs typeface="Times New Roman" pitchFamily="18" charset="0"/>
              </a:rPr>
              <a:t>Properties of Water, Steam, and Air</a:t>
            </a:r>
            <a:endParaRPr lang="en-US" sz="32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4788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369C-4874-E089-3FA0-62C27939B3B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1134707-F357-403A-0A7C-036C2FCB33B0}"/>
              </a:ext>
            </a:extLst>
          </p:cNvPr>
          <p:cNvSpPr/>
          <p:nvPr/>
        </p:nvSpPr>
        <p:spPr>
          <a:xfrm>
            <a:off x="533400" y="1200150"/>
            <a:ext cx="8305800" cy="923330"/>
          </a:xfrm>
          <a:prstGeom prst="rect">
            <a:avLst/>
          </a:prstGeom>
        </p:spPr>
        <p:txBody>
          <a:bodyPr wrap="square">
            <a:spAutoFit/>
          </a:bodyPr>
          <a:lstStyle/>
          <a:p>
            <a:pPr marL="285750" indent="-285750" algn="just">
              <a:buFont typeface="Arial" panose="020B0604020202020204" pitchFamily="34" charset="0"/>
              <a:buChar char="•"/>
            </a:pPr>
            <a:r>
              <a:rPr lang="en-US" dirty="0"/>
              <a:t>Table 3: Typical values of important thermophysical properties of water, ice, steam, and air.</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E1C099B7-443F-ABD5-A147-0E7B5E711B0F}"/>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30</a:t>
            </a:r>
          </a:p>
        </p:txBody>
      </p:sp>
      <p:pic>
        <p:nvPicPr>
          <p:cNvPr id="2" name="Picture 1">
            <a:extLst>
              <a:ext uri="{FF2B5EF4-FFF2-40B4-BE49-F238E27FC236}">
                <a16:creationId xmlns:a16="http://schemas.microsoft.com/office/drawing/2014/main" id="{9AA82D8B-0B78-621D-8FEC-358D23E5A9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40" y="1788160"/>
            <a:ext cx="5875020" cy="3253740"/>
          </a:xfrm>
          <a:prstGeom prst="rect">
            <a:avLst/>
          </a:prstGeom>
          <a:noFill/>
          <a:ln>
            <a:noFill/>
          </a:ln>
        </p:spPr>
      </p:pic>
      <p:sp>
        <p:nvSpPr>
          <p:cNvPr id="4" name="Google Shape;208;p37">
            <a:extLst>
              <a:ext uri="{FF2B5EF4-FFF2-40B4-BE49-F238E27FC236}">
                <a16:creationId xmlns:a16="http://schemas.microsoft.com/office/drawing/2014/main" id="{52A7823E-9467-610B-A7C8-329F628913F0}"/>
              </a:ext>
            </a:extLst>
          </p:cNvPr>
          <p:cNvSpPr txBox="1">
            <a:spLocks/>
          </p:cNvSpPr>
          <p:nvPr/>
        </p:nvSpPr>
        <p:spPr>
          <a:xfrm>
            <a:off x="439500" y="41850"/>
            <a:ext cx="87045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3200" b="1" kern="0">
                <a:latin typeface="Times New Roman" pitchFamily="18" charset="0"/>
                <a:cs typeface="Times New Roman" pitchFamily="18" charset="0"/>
              </a:rPr>
              <a:t>1.6. Thermophysical</a:t>
            </a:r>
            <a:r>
              <a:rPr lang="en-US" sz="1200" b="1" kern="0">
                <a:latin typeface="Times New Roman" pitchFamily="18" charset="0"/>
                <a:cs typeface="Times New Roman" pitchFamily="18" charset="0"/>
              </a:rPr>
              <a:t> </a:t>
            </a:r>
            <a:r>
              <a:rPr lang="en-US" sz="3200" b="1" kern="0">
                <a:latin typeface="Times New Roman" pitchFamily="18" charset="0"/>
                <a:cs typeface="Times New Roman" pitchFamily="18" charset="0"/>
              </a:rPr>
              <a:t>Properties of Water, Steam, and Air</a:t>
            </a:r>
            <a:endParaRPr lang="en-US" sz="32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0794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C3D27-F20E-4963-AEFD-249423ECECE7}"/>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DCB7D00D-96D6-2A3A-7F7B-ECF790274D18}"/>
              </a:ext>
            </a:extLst>
          </p:cNvPr>
          <p:cNvSpPr txBox="1">
            <a:spLocks noGrp="1"/>
          </p:cNvSpPr>
          <p:nvPr>
            <p:ph type="title" idx="4294967295"/>
          </p:nvPr>
        </p:nvSpPr>
        <p:spPr>
          <a:xfrm>
            <a:off x="439500" y="41850"/>
            <a:ext cx="8704500" cy="548700"/>
          </a:xfrm>
          <a:prstGeom prst="rect">
            <a:avLst/>
          </a:prstGeom>
        </p:spPr>
        <p:txBody>
          <a:bodyPr spcFirstLastPara="1" wrap="square" lIns="91425" tIns="91425" rIns="91425" bIns="91425" anchor="t" anchorCtr="0">
            <a:noAutofit/>
          </a:bodyPr>
          <a:lstStyle/>
          <a:p>
            <a:pPr lvl="0"/>
            <a:r>
              <a:rPr lang="en-US" sz="3200" b="1" dirty="0">
                <a:latin typeface="Times New Roman" pitchFamily="18" charset="0"/>
                <a:cs typeface="Times New Roman" pitchFamily="18" charset="0"/>
              </a:rPr>
              <a:t>1.6. Thermophysical</a:t>
            </a:r>
            <a:r>
              <a:rPr lang="en-US" sz="1200" b="1" dirty="0">
                <a:latin typeface="Times New Roman" pitchFamily="18" charset="0"/>
                <a:cs typeface="Times New Roman" pitchFamily="18" charset="0"/>
              </a:rPr>
              <a:t> </a:t>
            </a:r>
            <a:r>
              <a:rPr lang="en-US" sz="3200" b="1" dirty="0">
                <a:latin typeface="Times New Roman" pitchFamily="18" charset="0"/>
                <a:cs typeface="Times New Roman" pitchFamily="18" charset="0"/>
              </a:rPr>
              <a:t>Properties of Water, Steam, and Air</a:t>
            </a:r>
          </a:p>
        </p:txBody>
      </p:sp>
      <p:sp>
        <p:nvSpPr>
          <p:cNvPr id="14" name="Rectangle 13">
            <a:extLst>
              <a:ext uri="{FF2B5EF4-FFF2-40B4-BE49-F238E27FC236}">
                <a16:creationId xmlns:a16="http://schemas.microsoft.com/office/drawing/2014/main" id="{AD69953B-DBB6-18A9-B52C-996391A5FFCF}"/>
              </a:ext>
            </a:extLst>
          </p:cNvPr>
          <p:cNvSpPr/>
          <p:nvPr/>
        </p:nvSpPr>
        <p:spPr>
          <a:xfrm>
            <a:off x="533400" y="1200150"/>
            <a:ext cx="8305800" cy="3862596"/>
          </a:xfrm>
          <a:prstGeom prst="rect">
            <a:avLst/>
          </a:prstGeom>
        </p:spPr>
        <p:txBody>
          <a:bodyPr wrap="square">
            <a:spAutoFit/>
          </a:bodyPr>
          <a:lstStyle/>
          <a:p>
            <a:pPr marL="285750" indent="-285750" algn="just">
              <a:buFont typeface="Arial" panose="020B0604020202020204" pitchFamily="34" charset="0"/>
              <a:buChar char="•"/>
            </a:pPr>
            <a:r>
              <a:rPr lang="en-US" sz="1750" b="1" u="sng" dirty="0"/>
              <a:t>Example:</a:t>
            </a:r>
            <a:r>
              <a:rPr lang="en-US" sz="1750" dirty="0"/>
              <a:t> What is the energy requirement to raise the temperature of 60 kg of water from 10 </a:t>
            </a:r>
            <a:r>
              <a:rPr lang="en-US" sz="1750" baseline="30000" dirty="0"/>
              <a:t>0</a:t>
            </a:r>
            <a:r>
              <a:rPr lang="en-US" sz="1750" dirty="0"/>
              <a:t>C to 80 </a:t>
            </a:r>
            <a:r>
              <a:rPr lang="en-US" sz="1750" baseline="30000" dirty="0"/>
              <a:t>0</a:t>
            </a:r>
            <a:r>
              <a:rPr lang="en-US" sz="1750" dirty="0"/>
              <a:t>C? Calculate the answer in two ways – by using the specific heat capacity at the midpoint temperature (45 </a:t>
            </a:r>
            <a:r>
              <a:rPr lang="en-US" sz="1750" baseline="30000" dirty="0"/>
              <a:t>0</a:t>
            </a:r>
            <a:r>
              <a:rPr lang="en-US" sz="1750" dirty="0"/>
              <a:t>C), and by subtracting the enthalpy of water at 10 </a:t>
            </a:r>
            <a:r>
              <a:rPr lang="en-US" sz="1750" baseline="30000" dirty="0"/>
              <a:t>0</a:t>
            </a:r>
            <a:r>
              <a:rPr lang="en-US" sz="1750" dirty="0"/>
              <a:t>C from the enthalpy of water at 80 </a:t>
            </a:r>
            <a:r>
              <a:rPr lang="en-US" sz="1750" baseline="30000" dirty="0"/>
              <a:t>0</a:t>
            </a:r>
            <a:r>
              <a:rPr lang="en-US" sz="1750" dirty="0"/>
              <a:t>C. </a:t>
            </a:r>
            <a:r>
              <a:rPr lang="en-US" sz="1750" b="1" dirty="0"/>
              <a:t>Why are the two answers different? Which answer is more accurate?</a:t>
            </a:r>
          </a:p>
          <a:p>
            <a:pPr marL="285750" indent="-285750" algn="just">
              <a:buFont typeface="Arial" panose="020B0604020202020204" pitchFamily="34" charset="0"/>
              <a:buChar char="•"/>
            </a:pPr>
            <a:r>
              <a:rPr lang="en-US" sz="1750" b="1" u="sng" dirty="0"/>
              <a:t>Example:</a:t>
            </a:r>
            <a:r>
              <a:rPr lang="en-US" sz="1750" dirty="0"/>
              <a:t> What is the energy requirement to convert 1 kg of water at 10 </a:t>
            </a:r>
            <a:r>
              <a:rPr lang="en-US" sz="1750" baseline="30000" dirty="0"/>
              <a:t>0</a:t>
            </a:r>
            <a:r>
              <a:rPr lang="en-US" sz="1750" dirty="0"/>
              <a:t>C into steam at 150 </a:t>
            </a:r>
            <a:r>
              <a:rPr lang="en-US" sz="1750" baseline="30000" dirty="0"/>
              <a:t>0</a:t>
            </a:r>
            <a:r>
              <a:rPr lang="en-US" sz="1750" dirty="0"/>
              <a:t>C? Calculate your answer by adding the energy required to raise the water from 10 </a:t>
            </a:r>
            <a:r>
              <a:rPr lang="en-US" sz="1750" baseline="30000" dirty="0"/>
              <a:t>0</a:t>
            </a:r>
            <a:r>
              <a:rPr lang="en-US" sz="1750" dirty="0"/>
              <a:t>C to 100 </a:t>
            </a:r>
            <a:r>
              <a:rPr lang="en-US" sz="1750" baseline="30000" dirty="0"/>
              <a:t>0</a:t>
            </a:r>
            <a:r>
              <a:rPr lang="en-US" sz="1750" dirty="0"/>
              <a:t>C (using the specific heat capacity at the midpoint temperature of 55 </a:t>
            </a:r>
            <a:r>
              <a:rPr lang="en-US" sz="1750" baseline="30000" dirty="0"/>
              <a:t>0</a:t>
            </a:r>
            <a:r>
              <a:rPr lang="en-US" sz="1750" dirty="0"/>
              <a:t>C), adding the latent heat of </a:t>
            </a:r>
            <a:r>
              <a:rPr lang="en-US" sz="1750" dirty="0" err="1"/>
              <a:t>vaporisation</a:t>
            </a:r>
            <a:r>
              <a:rPr lang="en-US" sz="1750" dirty="0"/>
              <a:t>, the adding the energy to raise the steam from 100 </a:t>
            </a:r>
            <a:r>
              <a:rPr lang="en-US" sz="1750" baseline="30000" dirty="0"/>
              <a:t>0</a:t>
            </a:r>
            <a:r>
              <a:rPr lang="en-US" sz="1750" dirty="0"/>
              <a:t>C to 150 </a:t>
            </a:r>
            <a:r>
              <a:rPr lang="en-US" sz="1750" baseline="30000" dirty="0"/>
              <a:t>0</a:t>
            </a:r>
            <a:r>
              <a:rPr lang="en-US" sz="1750" dirty="0"/>
              <a:t>C (again using the appropriate mid-point temperature to look up the specific heat capacity). Then calculate the energy requirement by subtracting the enthalpy of water at 10 </a:t>
            </a:r>
            <a:r>
              <a:rPr lang="en-US" sz="1750" baseline="30000" dirty="0"/>
              <a:t>0</a:t>
            </a:r>
            <a:r>
              <a:rPr lang="en-US" sz="1750" dirty="0"/>
              <a:t>C from the enthalpy of steam at 150 </a:t>
            </a:r>
            <a:r>
              <a:rPr lang="en-US" sz="1750" baseline="30000" dirty="0"/>
              <a:t>0</a:t>
            </a:r>
            <a:r>
              <a:rPr lang="en-US" sz="1750" dirty="0"/>
              <a:t>C. </a:t>
            </a:r>
            <a:r>
              <a:rPr lang="en-US" sz="1750" b="1" dirty="0"/>
              <a:t>How do the two answers compare?</a:t>
            </a:r>
          </a:p>
          <a:p>
            <a:pPr marL="285750" indent="-285750" algn="just">
              <a:buFont typeface="Arial" panose="020B0604020202020204" pitchFamily="34" charset="0"/>
              <a:buChar char="•"/>
            </a:pPr>
            <a:endParaRPr lang="en-US" sz="1750" dirty="0"/>
          </a:p>
        </p:txBody>
      </p:sp>
      <p:sp>
        <p:nvSpPr>
          <p:cNvPr id="19" name="Slide Number Placeholder 1">
            <a:extLst>
              <a:ext uri="{FF2B5EF4-FFF2-40B4-BE49-F238E27FC236}">
                <a16:creationId xmlns:a16="http://schemas.microsoft.com/office/drawing/2014/main" id="{DE572184-3FF0-4776-75C3-81C27E6E7E77}"/>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31</a:t>
            </a:r>
          </a:p>
        </p:txBody>
      </p:sp>
    </p:spTree>
    <p:custDataLst>
      <p:tags r:id="rId1"/>
    </p:custDataLst>
    <p:extLst>
      <p:ext uri="{BB962C8B-B14F-4D97-AF65-F5344CB8AC3E}">
        <p14:creationId xmlns:p14="http://schemas.microsoft.com/office/powerpoint/2010/main" val="296101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860D6-DA56-0C6C-9B71-4BAB40701D64}"/>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C17A8559-3A39-C60B-C577-B3BA9ECA59F6}"/>
              </a:ext>
            </a:extLst>
          </p:cNvPr>
          <p:cNvSpPr txBox="1">
            <a:spLocks noGrp="1"/>
          </p:cNvSpPr>
          <p:nvPr>
            <p:ph type="title" idx="4294967295"/>
          </p:nvPr>
        </p:nvSpPr>
        <p:spPr>
          <a:xfrm>
            <a:off x="439500" y="41850"/>
            <a:ext cx="8628300" cy="548700"/>
          </a:xfrm>
          <a:prstGeom prst="rect">
            <a:avLst/>
          </a:prstGeom>
        </p:spPr>
        <p:txBody>
          <a:bodyPr spcFirstLastPara="1" wrap="square" lIns="91425" tIns="91425" rIns="91425" bIns="91425" anchor="t" anchorCtr="0">
            <a:noAutofit/>
          </a:bodyPr>
          <a:lstStyle/>
          <a:p>
            <a:pPr lvl="0"/>
            <a:r>
              <a:rPr lang="en-US" sz="3200" b="1" dirty="0">
                <a:latin typeface="Times New Roman" pitchFamily="18" charset="0"/>
                <a:cs typeface="Times New Roman" pitchFamily="18" charset="0"/>
              </a:rPr>
              <a:t>1.7. Conservation of energy and energy balances</a:t>
            </a:r>
          </a:p>
        </p:txBody>
      </p:sp>
      <p:sp>
        <p:nvSpPr>
          <p:cNvPr id="14" name="Rectangle 13">
            <a:extLst>
              <a:ext uri="{FF2B5EF4-FFF2-40B4-BE49-F238E27FC236}">
                <a16:creationId xmlns:a16="http://schemas.microsoft.com/office/drawing/2014/main" id="{288CB18F-3DC4-2C35-21F1-A0852A43AE5C}"/>
              </a:ext>
            </a:extLst>
          </p:cNvPr>
          <p:cNvSpPr/>
          <p:nvPr/>
        </p:nvSpPr>
        <p:spPr>
          <a:xfrm>
            <a:off x="533400" y="1200150"/>
            <a:ext cx="8305800" cy="3685624"/>
          </a:xfrm>
          <a:prstGeom prst="rect">
            <a:avLst/>
          </a:prstGeom>
        </p:spPr>
        <p:txBody>
          <a:bodyPr wrap="square">
            <a:spAutoFit/>
          </a:bodyPr>
          <a:lstStyle/>
          <a:p>
            <a:pPr marL="285750" indent="-285750" algn="just">
              <a:buFont typeface="Arial" panose="020B0604020202020204" pitchFamily="34" charset="0"/>
              <a:buChar char="•"/>
            </a:pPr>
            <a:r>
              <a:rPr lang="en-US" dirty="0"/>
              <a:t>Energy is expensive. An energy balance accounts for all the energy entering and leaving a system. If we overlook one of the forms of energy entering or leaving the system, we will not calculate the energy balance correctly.</a:t>
            </a:r>
          </a:p>
          <a:p>
            <a:pPr marL="285750" indent="-285750" algn="just">
              <a:buFont typeface="Arial" panose="020B0604020202020204" pitchFamily="34" charset="0"/>
              <a:buChar char="•"/>
            </a:pPr>
            <a:endParaRPr lang="en-US" dirty="0"/>
          </a:p>
          <a:p>
            <a:pPr algn="just"/>
            <a:r>
              <a:rPr lang="en-US" b="1" u="sng" dirty="0"/>
              <a:t>1.7.1 Energy balances</a:t>
            </a:r>
            <a:endParaRPr lang="en-US" dirty="0"/>
          </a:p>
          <a:p>
            <a:pPr marL="285750" indent="-285750" algn="just">
              <a:buFont typeface="Arial" panose="020B0604020202020204" pitchFamily="34" charset="0"/>
              <a:buChar char="•"/>
            </a:pPr>
            <a:r>
              <a:rPr lang="en-US" dirty="0"/>
              <a:t>Conservation of energy is one of the fundamental laws of the universe, along with conservation of mass, except where nuclear reactions are involved, in which case mass can be converted to energy via the equation: </a:t>
            </a:r>
          </a:p>
          <a:p>
            <a:pPr algn="ctr"/>
            <a:r>
              <a:rPr lang="en-US" dirty="0"/>
              <a:t>E = mc</a:t>
            </a:r>
            <a:r>
              <a:rPr lang="en-US" baseline="30000" dirty="0"/>
              <a:t>2</a:t>
            </a:r>
            <a:endParaRPr lang="en-US" dirty="0"/>
          </a:p>
          <a:p>
            <a:pPr algn="just"/>
            <a:r>
              <a:rPr lang="en-US" dirty="0"/>
              <a:t>Because c</a:t>
            </a:r>
            <a:r>
              <a:rPr lang="en-US" baseline="30000" dirty="0"/>
              <a:t>2</a:t>
            </a:r>
            <a:r>
              <a:rPr lang="en-US" dirty="0"/>
              <a:t> is such a large term, a very small amount of mass is converted into vast amounts of energy – this is why nuclear energy is such an attractive prospect. </a:t>
            </a:r>
          </a:p>
          <a:p>
            <a:pPr marL="285750" indent="-285750" algn="just">
              <a:buFont typeface="Arial" panose="020B0604020202020204" pitchFamily="34" charset="0"/>
              <a:buChar char="•"/>
            </a:pPr>
            <a:endParaRPr lang="en-US" sz="1750" dirty="0"/>
          </a:p>
        </p:txBody>
      </p:sp>
      <p:sp>
        <p:nvSpPr>
          <p:cNvPr id="19" name="Slide Number Placeholder 1">
            <a:extLst>
              <a:ext uri="{FF2B5EF4-FFF2-40B4-BE49-F238E27FC236}">
                <a16:creationId xmlns:a16="http://schemas.microsoft.com/office/drawing/2014/main" id="{639C40C5-E69A-D47B-857F-BD2133D07018}"/>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32</a:t>
            </a:r>
          </a:p>
        </p:txBody>
      </p:sp>
    </p:spTree>
    <p:custDataLst>
      <p:tags r:id="rId1"/>
    </p:custDataLst>
    <p:extLst>
      <p:ext uri="{BB962C8B-B14F-4D97-AF65-F5344CB8AC3E}">
        <p14:creationId xmlns:p14="http://schemas.microsoft.com/office/powerpoint/2010/main" val="31617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900F-6003-0448-5156-1149941B8385}"/>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8CCB5EE5-5A4A-BEA9-623A-6AB2999E98DD}"/>
              </a:ext>
            </a:extLst>
          </p:cNvPr>
          <p:cNvSpPr txBox="1">
            <a:spLocks noGrp="1"/>
          </p:cNvSpPr>
          <p:nvPr>
            <p:ph type="title" idx="4294967295"/>
          </p:nvPr>
        </p:nvSpPr>
        <p:spPr>
          <a:xfrm>
            <a:off x="439500" y="41850"/>
            <a:ext cx="8704500" cy="548700"/>
          </a:xfrm>
          <a:prstGeom prst="rect">
            <a:avLst/>
          </a:prstGeom>
        </p:spPr>
        <p:txBody>
          <a:bodyPr spcFirstLastPara="1" wrap="square" lIns="91425" tIns="91425" rIns="91425" bIns="91425" anchor="t" anchorCtr="0">
            <a:noAutofit/>
          </a:bodyPr>
          <a:lstStyle/>
          <a:p>
            <a:pPr lvl="0"/>
            <a:r>
              <a:rPr lang="en-US" sz="3200" b="1" dirty="0">
                <a:latin typeface="Times New Roman" pitchFamily="18" charset="0"/>
                <a:cs typeface="Times New Roman" pitchFamily="18" charset="0"/>
              </a:rPr>
              <a:t>1.7. Conservation of energy and energy balances</a:t>
            </a:r>
          </a:p>
        </p:txBody>
      </p:sp>
      <p:sp>
        <p:nvSpPr>
          <p:cNvPr id="14" name="Rectangle 13">
            <a:extLst>
              <a:ext uri="{FF2B5EF4-FFF2-40B4-BE49-F238E27FC236}">
                <a16:creationId xmlns:a16="http://schemas.microsoft.com/office/drawing/2014/main" id="{DEF62CFF-E814-3C2B-EBFF-FF802BC34C0D}"/>
              </a:ext>
            </a:extLst>
          </p:cNvPr>
          <p:cNvSpPr/>
          <p:nvPr/>
        </p:nvSpPr>
        <p:spPr>
          <a:xfrm>
            <a:off x="533400" y="1200150"/>
            <a:ext cx="8305800" cy="3962623"/>
          </a:xfrm>
          <a:prstGeom prst="rect">
            <a:avLst/>
          </a:prstGeom>
        </p:spPr>
        <p:txBody>
          <a:bodyPr wrap="square">
            <a:spAutoFit/>
          </a:bodyPr>
          <a:lstStyle/>
          <a:p>
            <a:pPr algn="just"/>
            <a:r>
              <a:rPr lang="en-US" b="1" u="sng" dirty="0"/>
              <a:t>1.7.2 Statement of the Law of Conservation</a:t>
            </a:r>
            <a:endParaRPr lang="en-US" dirty="0"/>
          </a:p>
          <a:p>
            <a:pPr marL="285750" indent="-285750" algn="just">
              <a:buFont typeface="Arial" panose="020B0604020202020204" pitchFamily="34" charset="0"/>
              <a:buChar char="•"/>
            </a:pPr>
            <a:r>
              <a:rPr lang="en-US" dirty="0"/>
              <a:t>We can take it as fundamentally true that energy, and mass, are conserved. This means that all the energy that enters a system must leave, one way or another, or else must accumulate in the system. We write this as follows:</a:t>
            </a:r>
          </a:p>
          <a:p>
            <a:pPr algn="ctr"/>
            <a:r>
              <a:rPr lang="en-US" dirty="0"/>
              <a:t>IN - OUT + GENERATION - DISSIPATION = ACCUMULATION</a:t>
            </a:r>
          </a:p>
          <a:p>
            <a:pPr marL="285750" indent="-285750" algn="just">
              <a:buFont typeface="Arial" panose="020B0604020202020204" pitchFamily="34" charset="0"/>
              <a:buChar char="•"/>
            </a:pPr>
            <a:r>
              <a:rPr lang="en-US" dirty="0"/>
              <a:t>This applies for heat transfer, mass transfer and momentum transfer. Applying this law to conservation of energy within process equipment results in sets of equations, either algebraic or differential, which describe the variation of temperature or heat flow within the equipment. </a:t>
            </a:r>
          </a:p>
          <a:p>
            <a:pPr marL="285750" indent="-285750" algn="just">
              <a:buFont typeface="Arial" panose="020B0604020202020204" pitchFamily="34" charset="0"/>
              <a:buChar char="•"/>
            </a:pPr>
            <a:r>
              <a:rPr lang="en-US" dirty="0"/>
              <a:t>If the process or operation involves no generation or dissipation of heat (e.g. no reactions producing or removing energy), then the above equation simplifies to: </a:t>
            </a:r>
          </a:p>
          <a:p>
            <a:pPr algn="ctr"/>
            <a:r>
              <a:rPr lang="en-US" dirty="0"/>
              <a:t>IN - OUT = ACCUMULATION</a:t>
            </a:r>
          </a:p>
          <a:p>
            <a:pPr marL="285750" indent="-285750" algn="just">
              <a:buFont typeface="Arial" panose="020B0604020202020204" pitchFamily="34" charset="0"/>
              <a:buChar char="•"/>
            </a:pPr>
            <a:endParaRPr lang="en-US" sz="1750" dirty="0"/>
          </a:p>
        </p:txBody>
      </p:sp>
      <p:sp>
        <p:nvSpPr>
          <p:cNvPr id="19" name="Slide Number Placeholder 1">
            <a:extLst>
              <a:ext uri="{FF2B5EF4-FFF2-40B4-BE49-F238E27FC236}">
                <a16:creationId xmlns:a16="http://schemas.microsoft.com/office/drawing/2014/main" id="{FA8EF2BB-7666-6C51-2E99-58256049BC45}"/>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33</a:t>
            </a:r>
          </a:p>
        </p:txBody>
      </p:sp>
    </p:spTree>
    <p:custDataLst>
      <p:tags r:id="rId1"/>
    </p:custDataLst>
    <p:extLst>
      <p:ext uri="{BB962C8B-B14F-4D97-AF65-F5344CB8AC3E}">
        <p14:creationId xmlns:p14="http://schemas.microsoft.com/office/powerpoint/2010/main" val="356386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B43E7-AF0E-2ED2-9135-5758271091C3}"/>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954440C9-24A3-F489-F938-290393B49658}"/>
              </a:ext>
            </a:extLst>
          </p:cNvPr>
          <p:cNvSpPr txBox="1">
            <a:spLocks noGrp="1"/>
          </p:cNvSpPr>
          <p:nvPr>
            <p:ph type="title" idx="4294967295"/>
          </p:nvPr>
        </p:nvSpPr>
        <p:spPr>
          <a:xfrm>
            <a:off x="439500" y="41850"/>
            <a:ext cx="8704500" cy="548700"/>
          </a:xfrm>
          <a:prstGeom prst="rect">
            <a:avLst/>
          </a:prstGeom>
        </p:spPr>
        <p:txBody>
          <a:bodyPr spcFirstLastPara="1" wrap="square" lIns="91425" tIns="91425" rIns="91425" bIns="91425" anchor="t" anchorCtr="0">
            <a:noAutofit/>
          </a:bodyPr>
          <a:lstStyle/>
          <a:p>
            <a:pPr lvl="0"/>
            <a:r>
              <a:rPr lang="en-US" sz="3200" b="1" dirty="0">
                <a:latin typeface="Times New Roman" pitchFamily="18" charset="0"/>
                <a:cs typeface="Times New Roman" pitchFamily="18" charset="0"/>
              </a:rPr>
              <a:t>1.7. Conservation of energy and energy balances</a:t>
            </a:r>
          </a:p>
        </p:txBody>
      </p:sp>
      <p:sp>
        <p:nvSpPr>
          <p:cNvPr id="14" name="Rectangle 13">
            <a:extLst>
              <a:ext uri="{FF2B5EF4-FFF2-40B4-BE49-F238E27FC236}">
                <a16:creationId xmlns:a16="http://schemas.microsoft.com/office/drawing/2014/main" id="{986562AD-C81D-31F1-812D-7C29B2D199CD}"/>
              </a:ext>
            </a:extLst>
          </p:cNvPr>
          <p:cNvSpPr/>
          <p:nvPr/>
        </p:nvSpPr>
        <p:spPr>
          <a:xfrm>
            <a:off x="533400" y="1200150"/>
            <a:ext cx="8305800" cy="2577629"/>
          </a:xfrm>
          <a:prstGeom prst="rect">
            <a:avLst/>
          </a:prstGeom>
        </p:spPr>
        <p:txBody>
          <a:bodyPr wrap="square">
            <a:spAutoFit/>
          </a:bodyPr>
          <a:lstStyle/>
          <a:p>
            <a:pPr marL="285750" indent="-285750" algn="just">
              <a:buFont typeface="Arial" panose="020B0604020202020204" pitchFamily="34" charset="0"/>
              <a:buChar char="•"/>
            </a:pPr>
            <a:r>
              <a:rPr lang="en-US" dirty="0"/>
              <a:t>If the system is also operating at steady state i.e. nothing is changing, then there cannot be any accumulation within the system, therefore</a:t>
            </a:r>
          </a:p>
          <a:p>
            <a:pPr algn="ctr"/>
            <a:r>
              <a:rPr lang="en-US" dirty="0"/>
              <a:t>IN - OUT = 0</a:t>
            </a:r>
          </a:p>
          <a:p>
            <a:pPr algn="just"/>
            <a:r>
              <a:rPr lang="en-US" dirty="0"/>
              <a:t>or</a:t>
            </a:r>
          </a:p>
          <a:p>
            <a:pPr algn="ctr"/>
            <a:r>
              <a:rPr lang="en-US" dirty="0"/>
              <a:t>TOTAL ENERGY IN = TOTAL ENERGY OUT</a:t>
            </a:r>
          </a:p>
          <a:p>
            <a:pPr marL="285750" indent="-285750" algn="just">
              <a:buFont typeface="Arial" panose="020B0604020202020204" pitchFamily="34" charset="0"/>
              <a:buChar char="•"/>
            </a:pPr>
            <a:r>
              <a:rPr lang="en-US" dirty="0"/>
              <a:t>We must remember to include all forms of energy involved, and </a:t>
            </a:r>
            <a:r>
              <a:rPr lang="en-US" dirty="0" err="1"/>
              <a:t>recognise</a:t>
            </a:r>
            <a:r>
              <a:rPr lang="en-US" dirty="0"/>
              <a:t> that a particular form of energy is not necessarily conserved, as energy can be transformed, e.g. from mechanical work into heat.</a:t>
            </a:r>
          </a:p>
          <a:p>
            <a:pPr marL="285750" indent="-285750" algn="just">
              <a:buFont typeface="Arial" panose="020B0604020202020204" pitchFamily="34" charset="0"/>
              <a:buChar char="•"/>
            </a:pPr>
            <a:endParaRPr lang="en-US" sz="1750" dirty="0"/>
          </a:p>
        </p:txBody>
      </p:sp>
      <p:sp>
        <p:nvSpPr>
          <p:cNvPr id="19" name="Slide Number Placeholder 1">
            <a:extLst>
              <a:ext uri="{FF2B5EF4-FFF2-40B4-BE49-F238E27FC236}">
                <a16:creationId xmlns:a16="http://schemas.microsoft.com/office/drawing/2014/main" id="{D90CD9F5-9F1B-BBC1-5E59-3BDA2D6F2F65}"/>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34</a:t>
            </a:r>
          </a:p>
        </p:txBody>
      </p:sp>
    </p:spTree>
    <p:custDataLst>
      <p:tags r:id="rId1"/>
    </p:custDataLst>
    <p:extLst>
      <p:ext uri="{BB962C8B-B14F-4D97-AF65-F5344CB8AC3E}">
        <p14:creationId xmlns:p14="http://schemas.microsoft.com/office/powerpoint/2010/main" val="165149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ank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564" y="165735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7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EA6A-5307-7F98-4DCC-D0373BC26C54}"/>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CEC1F148-50E3-F115-0135-6BD2AE89614F}"/>
              </a:ext>
            </a:extLst>
          </p:cNvPr>
          <p:cNvSpPr txBox="1">
            <a:spLocks noGrp="1"/>
          </p:cNvSpPr>
          <p:nvPr>
            <p:ph type="title" idx="4294967295"/>
          </p:nvPr>
        </p:nvSpPr>
        <p:spPr>
          <a:xfrm>
            <a:off x="439500" y="41850"/>
            <a:ext cx="8247300" cy="548700"/>
          </a:xfrm>
          <a:prstGeom prst="rect">
            <a:avLst/>
          </a:prstGeom>
        </p:spPr>
        <p:txBody>
          <a:bodyPr spcFirstLastPara="1" wrap="square" lIns="91425" tIns="91425" rIns="91425" bIns="91425" anchor="t" anchorCtr="0">
            <a:noAutofit/>
          </a:bodyPr>
          <a:lstStyle/>
          <a:p>
            <a:pPr lvl="0"/>
            <a:r>
              <a:rPr lang="en-US" sz="4800" b="1" dirty="0">
                <a:latin typeface="Times New Roman" pitchFamily="18" charset="0"/>
                <a:cs typeface="Times New Roman" pitchFamily="18" charset="0"/>
              </a:rPr>
              <a:t> 1.4. Rate of Energy Transfer</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AA54310-94A2-A02D-2526-1B206005D114}"/>
                  </a:ext>
                </a:extLst>
              </p:cNvPr>
              <p:cNvSpPr/>
              <p:nvPr/>
            </p:nvSpPr>
            <p:spPr>
              <a:xfrm>
                <a:off x="533400" y="1200150"/>
                <a:ext cx="8305800" cy="2595839"/>
              </a:xfrm>
              <a:prstGeom prst="rect">
                <a:avLst/>
              </a:prstGeom>
            </p:spPr>
            <p:txBody>
              <a:bodyPr wrap="square">
                <a:spAutoFit/>
              </a:bodyPr>
              <a:lstStyle/>
              <a:p>
                <a:pPr marL="285750" indent="-285750" algn="just">
                  <a:buFont typeface="Arial" panose="020B0604020202020204" pitchFamily="34" charset="0"/>
                  <a:buChar char="•"/>
                </a:pPr>
                <a:r>
                  <a:rPr lang="en-US" dirty="0"/>
                  <a:t>Specific heat capacity is the amount of energy required to raise the temperature of 1 kg of material by 1</a:t>
                </a:r>
                <a:r>
                  <a:rPr lang="en-US" baseline="30000" dirty="0"/>
                  <a:t>0</a:t>
                </a:r>
                <a:r>
                  <a:rPr lang="en-US" dirty="0"/>
                  <a:t>C; it has units of J/ kg K. </a:t>
                </a:r>
              </a:p>
              <a:p>
                <a:pPr marL="285750" indent="-285750" algn="just">
                  <a:buFont typeface="Arial" panose="020B0604020202020204" pitchFamily="34" charset="0"/>
                  <a:buChar char="•"/>
                </a:pPr>
                <a:r>
                  <a:rPr lang="en-US" dirty="0"/>
                  <a:t>Looking at the units, if we multiply specific heat capacity by a temperature change and a mass flow rate, we will therefore get units of J /s, i.e. Watts, or rate of heat transfer. </a:t>
                </a:r>
              </a:p>
              <a:p>
                <a:pPr marL="285750" indent="-285750" algn="just">
                  <a:buFont typeface="Arial" panose="020B0604020202020204" pitchFamily="34" charset="0"/>
                  <a:buChar char="•"/>
                </a:pPr>
                <a:r>
                  <a:rPr lang="en-US" dirty="0"/>
                  <a:t>The symbol for rate of heat transfer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oMath>
                </a14:m>
                <a:r>
                  <a:rPr lang="en-US" dirty="0"/>
                  <a:t> (the dot indicates a flow rate):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mc:Choice>
        <mc:Fallback xmlns="">
          <p:sp>
            <p:nvSpPr>
              <p:cNvPr id="14" name="Rectangle 13">
                <a:extLst>
                  <a:ext uri="{FF2B5EF4-FFF2-40B4-BE49-F238E27FC236}">
                    <a16:creationId xmlns:a16="http://schemas.microsoft.com/office/drawing/2014/main" id="{6AA54310-94A2-A02D-2526-1B206005D114}"/>
                  </a:ext>
                </a:extLst>
              </p:cNvPr>
              <p:cNvSpPr>
                <a:spLocks noRot="1" noChangeAspect="1" noMove="1" noResize="1" noEditPoints="1" noAdjustHandles="1" noChangeArrowheads="1" noChangeShapeType="1" noTextEdit="1"/>
              </p:cNvSpPr>
              <p:nvPr/>
            </p:nvSpPr>
            <p:spPr>
              <a:xfrm>
                <a:off x="533400" y="1200150"/>
                <a:ext cx="8305800" cy="2595839"/>
              </a:xfrm>
              <a:prstGeom prst="rect">
                <a:avLst/>
              </a:prstGeom>
              <a:blipFill>
                <a:blip r:embed="rId4"/>
                <a:stretch>
                  <a:fillRect l="-514" t="-1408" r="-587"/>
                </a:stretch>
              </a:blipFill>
            </p:spPr>
            <p:txBody>
              <a:bodyPr/>
              <a:lstStyle/>
              <a:p>
                <a:r>
                  <a:rPr lang="en-US">
                    <a:noFill/>
                  </a:rPr>
                  <a:t> </a:t>
                </a:r>
              </a:p>
            </p:txBody>
          </p:sp>
        </mc:Fallback>
      </mc:AlternateContent>
      <p:sp>
        <p:nvSpPr>
          <p:cNvPr id="19" name="Slide Number Placeholder 1">
            <a:extLst>
              <a:ext uri="{FF2B5EF4-FFF2-40B4-BE49-F238E27FC236}">
                <a16:creationId xmlns:a16="http://schemas.microsoft.com/office/drawing/2014/main" id="{BC7D544F-739A-D98C-5D36-07A9791819C3}"/>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18</a:t>
            </a:r>
          </a:p>
        </p:txBody>
      </p:sp>
      <p:pic>
        <p:nvPicPr>
          <p:cNvPr id="4" name="Picture 3">
            <a:extLst>
              <a:ext uri="{FF2B5EF4-FFF2-40B4-BE49-F238E27FC236}">
                <a16:creationId xmlns:a16="http://schemas.microsoft.com/office/drawing/2014/main" id="{61F9E5C1-2FC7-D5CD-53E7-533309DBE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2927231"/>
            <a:ext cx="2476500" cy="1021080"/>
          </a:xfrm>
          <a:prstGeom prst="rect">
            <a:avLst/>
          </a:prstGeom>
          <a:noFill/>
          <a:ln>
            <a:noFill/>
          </a:ln>
        </p:spPr>
      </p:pic>
      <p:pic>
        <p:nvPicPr>
          <p:cNvPr id="7" name="Picture 6">
            <a:extLst>
              <a:ext uri="{FF2B5EF4-FFF2-40B4-BE49-F238E27FC236}">
                <a16:creationId xmlns:a16="http://schemas.microsoft.com/office/drawing/2014/main" id="{6A9CCB9C-860D-43A2-2BEA-1DC0826B45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019550"/>
            <a:ext cx="2514600" cy="868680"/>
          </a:xfrm>
          <a:prstGeom prst="rect">
            <a:avLst/>
          </a:prstGeom>
          <a:noFill/>
          <a:ln>
            <a:noFill/>
          </a:ln>
        </p:spPr>
      </p:pic>
    </p:spTree>
    <p:custDataLst>
      <p:tags r:id="rId1"/>
    </p:custDataLst>
    <p:extLst>
      <p:ext uri="{BB962C8B-B14F-4D97-AF65-F5344CB8AC3E}">
        <p14:creationId xmlns:p14="http://schemas.microsoft.com/office/powerpoint/2010/main" val="179718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C760-1A78-E3C3-0435-D6C32263A24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7089880-E060-A72F-B8DE-FFC7D4AD825C}"/>
              </a:ext>
            </a:extLst>
          </p:cNvPr>
          <p:cNvSpPr/>
          <p:nvPr/>
        </p:nvSpPr>
        <p:spPr>
          <a:xfrm>
            <a:off x="533400" y="1200150"/>
            <a:ext cx="8305800" cy="3693319"/>
          </a:xfrm>
          <a:prstGeom prst="rect">
            <a:avLst/>
          </a:prstGeom>
        </p:spPr>
        <p:txBody>
          <a:bodyPr wrap="square">
            <a:spAutoFit/>
          </a:bodyPr>
          <a:lstStyle/>
          <a:p>
            <a:pPr marL="285750" indent="-285750" algn="just">
              <a:buFont typeface="Arial" panose="020B0604020202020204" pitchFamily="34" charset="0"/>
              <a:buChar char="•"/>
            </a:pPr>
            <a:r>
              <a:rPr lang="en-US" dirty="0"/>
              <a:t>A substance usually undergoes a change in temperature when energy is transferred between the substance and its environment. </a:t>
            </a:r>
          </a:p>
          <a:p>
            <a:pPr marL="285750" indent="-285750" algn="just">
              <a:buFont typeface="Arial" panose="020B0604020202020204" pitchFamily="34" charset="0"/>
              <a:buChar char="•"/>
            </a:pPr>
            <a:r>
              <a:rPr lang="en-US" dirty="0"/>
              <a:t>In some cases, however, the transfer of energy doesn’t result in a change in temperature. </a:t>
            </a:r>
          </a:p>
          <a:p>
            <a:pPr marL="285750" indent="-285750" algn="just">
              <a:buFont typeface="Arial" panose="020B0604020202020204" pitchFamily="34" charset="0"/>
              <a:buChar char="•"/>
            </a:pPr>
            <a:r>
              <a:rPr lang="en-US" dirty="0"/>
              <a:t>This can occur when the physical characteristics of the substance change from one form to another, commonly referred to as a phase change. </a:t>
            </a:r>
          </a:p>
          <a:p>
            <a:pPr marL="285750" indent="-285750" algn="just">
              <a:buFont typeface="Arial" panose="020B0604020202020204" pitchFamily="34" charset="0"/>
              <a:buChar char="•"/>
            </a:pPr>
            <a:r>
              <a:rPr lang="en-US" dirty="0"/>
              <a:t>Some common phase changes are solid to liquid (melting), liquid to gas (boiling), and a change in the crystalline structure of a solid. </a:t>
            </a:r>
          </a:p>
          <a:p>
            <a:pPr marL="285750" indent="-285750" algn="just">
              <a:buFont typeface="Arial" panose="020B0604020202020204" pitchFamily="34" charset="0"/>
              <a:buChar char="•"/>
            </a:pPr>
            <a:r>
              <a:rPr lang="en-US" dirty="0"/>
              <a:t>Any such phase change involves a change in the internal energy, but no change in the temperature.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97144647-2626-11DF-C480-F5DACE13F14F}"/>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19</a:t>
            </a:r>
          </a:p>
        </p:txBody>
      </p:sp>
      <p:sp>
        <p:nvSpPr>
          <p:cNvPr id="2" name="Google Shape;208;p37">
            <a:extLst>
              <a:ext uri="{FF2B5EF4-FFF2-40B4-BE49-F238E27FC236}">
                <a16:creationId xmlns:a16="http://schemas.microsoft.com/office/drawing/2014/main" id="{73C74CF3-F714-0514-10CF-06EFA5876D06}"/>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6907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264B-4CC4-845A-6842-644A9A137D0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18875D7-D696-ECEC-8A4B-3CDC0A6632CB}"/>
                  </a:ext>
                </a:extLst>
              </p:cNvPr>
              <p:cNvSpPr/>
              <p:nvPr/>
            </p:nvSpPr>
            <p:spPr>
              <a:xfrm>
                <a:off x="533400" y="1200150"/>
                <a:ext cx="8305800" cy="3416320"/>
              </a:xfrm>
              <a:prstGeom prst="rect">
                <a:avLst/>
              </a:prstGeom>
            </p:spPr>
            <p:txBody>
              <a:bodyPr wrap="square">
                <a:spAutoFit/>
              </a:bodyPr>
              <a:lstStyle/>
              <a:p>
                <a:pPr marL="285750" indent="-285750" algn="just">
                  <a:buFont typeface="Arial" panose="020B0604020202020204" pitchFamily="34" charset="0"/>
                  <a:buChar char="•"/>
                </a:pPr>
                <a:r>
                  <a:rPr lang="en-US" dirty="0"/>
                  <a:t>The energy Q needed to change the phase of a given pure substance is: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h</m:t>
                      </m:r>
                    </m:oMath>
                  </m:oMathPara>
                </a14:m>
                <a:endParaRPr lang="en-US" dirty="0"/>
              </a:p>
              <a:p>
                <a:r>
                  <a:rPr lang="en-US" dirty="0"/>
                  <a:t>where h, called the latent heat of the substance, depends on the nature of the phase change as well as on the substance. </a:t>
                </a:r>
              </a:p>
              <a:p>
                <a:pPr marL="285750" indent="-285750" algn="just">
                  <a:buFont typeface="Arial" panose="020B0604020202020204" pitchFamily="34" charset="0"/>
                  <a:buChar char="•"/>
                </a:pPr>
                <a:r>
                  <a:rPr lang="en-US" dirty="0"/>
                  <a:t>The unit of latent heat is the joule per kilogram (J/kg). The word latent means “lying hidden within a person or thing.” </a:t>
                </a:r>
              </a:p>
              <a:p>
                <a:pPr marL="285750" indent="-285750" algn="just">
                  <a:buFont typeface="Arial" panose="020B0604020202020204" pitchFamily="34" charset="0"/>
                  <a:buChar char="•"/>
                </a:pPr>
                <a:r>
                  <a:rPr lang="en-US" dirty="0"/>
                  <a:t>The positive sign in Equation is chosen when energy is absorbed by a substance, as when ice is melting. The negative sign is chosen when energy is removed from a substance, as when steam condenses to water. </a:t>
                </a:r>
              </a:p>
              <a:p>
                <a:pPr marL="285750" indent="-285750" algn="just">
                  <a:buFont typeface="Arial" panose="020B0604020202020204" pitchFamily="34" charset="0"/>
                  <a:buChar char="•"/>
                </a:pPr>
                <a:r>
                  <a:rPr lang="en-US" dirty="0"/>
                  <a:t>The latent heat of fusion (</a:t>
                </a:r>
                <a:r>
                  <a:rPr lang="en-US" b="1" dirty="0" err="1"/>
                  <a:t>h</a:t>
                </a:r>
                <a:r>
                  <a:rPr lang="en-US" b="1" baseline="-25000" dirty="0" err="1"/>
                  <a:t>sf</a:t>
                </a:r>
                <a:r>
                  <a:rPr lang="en-US" dirty="0"/>
                  <a:t> ) is used when a phase change occurs during melting or freezing, whereas the latent heat of vaporization ( </a:t>
                </a:r>
                <a:r>
                  <a:rPr lang="en-US" b="1" dirty="0" err="1"/>
                  <a:t>h</a:t>
                </a:r>
                <a:r>
                  <a:rPr lang="en-US" b="1" baseline="-25000" dirty="0" err="1"/>
                  <a:t>fg</a:t>
                </a:r>
                <a:r>
                  <a:rPr lang="en-US" dirty="0"/>
                  <a:t>) is used when a phase change occurs during boiling or condensing. </a:t>
                </a:r>
              </a:p>
            </p:txBody>
          </p:sp>
        </mc:Choice>
        <mc:Fallback xmlns="">
          <p:sp>
            <p:nvSpPr>
              <p:cNvPr id="14" name="Rectangle 13">
                <a:extLst>
                  <a:ext uri="{FF2B5EF4-FFF2-40B4-BE49-F238E27FC236}">
                    <a16:creationId xmlns:a16="http://schemas.microsoft.com/office/drawing/2014/main" id="{E18875D7-D696-ECEC-8A4B-3CDC0A6632CB}"/>
                  </a:ext>
                </a:extLst>
              </p:cNvPr>
              <p:cNvSpPr>
                <a:spLocks noRot="1" noChangeAspect="1" noMove="1" noResize="1" noEditPoints="1" noAdjustHandles="1" noChangeArrowheads="1" noChangeShapeType="1" noTextEdit="1"/>
              </p:cNvSpPr>
              <p:nvPr/>
            </p:nvSpPr>
            <p:spPr>
              <a:xfrm>
                <a:off x="533400" y="1200150"/>
                <a:ext cx="8305800" cy="3416320"/>
              </a:xfrm>
              <a:prstGeom prst="rect">
                <a:avLst/>
              </a:prstGeom>
              <a:blipFill>
                <a:blip r:embed="rId4"/>
                <a:stretch>
                  <a:fillRect l="-661" t="-1071" r="-587" b="-1964"/>
                </a:stretch>
              </a:blipFill>
            </p:spPr>
            <p:txBody>
              <a:bodyPr/>
              <a:lstStyle/>
              <a:p>
                <a:r>
                  <a:rPr lang="en-US">
                    <a:noFill/>
                  </a:rPr>
                  <a:t> </a:t>
                </a:r>
              </a:p>
            </p:txBody>
          </p:sp>
        </mc:Fallback>
      </mc:AlternateContent>
      <p:sp>
        <p:nvSpPr>
          <p:cNvPr id="19" name="Slide Number Placeholder 1">
            <a:extLst>
              <a:ext uri="{FF2B5EF4-FFF2-40B4-BE49-F238E27FC236}">
                <a16:creationId xmlns:a16="http://schemas.microsoft.com/office/drawing/2014/main" id="{FC1DDEEE-7AAD-74F6-38E5-897FA045705F}"/>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a:t>
            </a:r>
          </a:p>
        </p:txBody>
      </p:sp>
      <p:sp>
        <p:nvSpPr>
          <p:cNvPr id="2" name="Google Shape;208;p37">
            <a:extLst>
              <a:ext uri="{FF2B5EF4-FFF2-40B4-BE49-F238E27FC236}">
                <a16:creationId xmlns:a16="http://schemas.microsoft.com/office/drawing/2014/main" id="{1EA86144-D851-A614-D0FF-979EC777A4B8}"/>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7952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6EC7-0652-2771-B8EB-12CC54CD401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5ADF54C-B848-6937-B055-CED443BCB529}"/>
              </a:ext>
            </a:extLst>
          </p:cNvPr>
          <p:cNvSpPr/>
          <p:nvPr/>
        </p:nvSpPr>
        <p:spPr>
          <a:xfrm>
            <a:off x="533400" y="1200150"/>
            <a:ext cx="8305800" cy="2585323"/>
          </a:xfrm>
          <a:prstGeom prst="rect">
            <a:avLst/>
          </a:prstGeom>
        </p:spPr>
        <p:txBody>
          <a:bodyPr wrap="square">
            <a:spAutoFit/>
          </a:bodyPr>
          <a:lstStyle/>
          <a:p>
            <a:pPr marL="285750" indent="-285750" algn="just">
              <a:buFont typeface="Arial" panose="020B0604020202020204" pitchFamily="34" charset="0"/>
              <a:buChar char="•"/>
            </a:pPr>
            <a:r>
              <a:rPr lang="en-US" dirty="0"/>
              <a:t>For example, at atmospheric pressure the latent heat of fusion for water is 3.33×10</a:t>
            </a:r>
            <a:r>
              <a:rPr lang="en-US" baseline="30000" dirty="0"/>
              <a:t>5</a:t>
            </a:r>
            <a:r>
              <a:rPr lang="en-US" dirty="0"/>
              <a:t> J/kg and the latent heat of vaporization for water is 2.26×10</a:t>
            </a:r>
            <a:r>
              <a:rPr lang="en-US" baseline="30000" dirty="0"/>
              <a:t>6</a:t>
            </a:r>
            <a:r>
              <a:rPr lang="en-US" dirty="0"/>
              <a:t> J/kg. </a:t>
            </a:r>
          </a:p>
          <a:p>
            <a:pPr marL="285750" indent="-285750" algn="just">
              <a:buFont typeface="Arial" panose="020B0604020202020204" pitchFamily="34" charset="0"/>
              <a:buChar char="•"/>
            </a:pPr>
            <a:r>
              <a:rPr lang="en-US" dirty="0"/>
              <a:t>The latent heats of different substances vary considerably, as can be seen in Table 2.</a:t>
            </a:r>
          </a:p>
          <a:p>
            <a:pPr marL="285750" indent="-285750" algn="just">
              <a:buFont typeface="Arial" panose="020B0604020202020204" pitchFamily="34" charset="0"/>
              <a:buChar char="•"/>
            </a:pPr>
            <a:r>
              <a:rPr lang="en-US" dirty="0"/>
              <a:t>Another process, sublimation, is the passage from the solid to the gaseous phase without going through a liquid phase. </a:t>
            </a:r>
          </a:p>
          <a:p>
            <a:pPr marL="285750" indent="-285750" algn="just">
              <a:buFont typeface="Arial" panose="020B0604020202020204" pitchFamily="34" charset="0"/>
              <a:buChar char="•"/>
            </a:pPr>
            <a:r>
              <a:rPr lang="en-US" dirty="0"/>
              <a:t>The fuming of dry ice (frozen carbon dioxide) illustrates this process, which has its own latent heat associated with it, the heat of sublimation.</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593D72F8-4096-8750-9BDD-A0BC4F33E453}"/>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21</a:t>
            </a:r>
          </a:p>
        </p:txBody>
      </p:sp>
      <p:sp>
        <p:nvSpPr>
          <p:cNvPr id="2" name="Google Shape;208;p37">
            <a:extLst>
              <a:ext uri="{FF2B5EF4-FFF2-40B4-BE49-F238E27FC236}">
                <a16:creationId xmlns:a16="http://schemas.microsoft.com/office/drawing/2014/main" id="{F94CD87A-1302-9835-8E4D-10AA0CA9CAA3}"/>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25069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44BFA-B9D2-9369-2493-ABD014379F3B}"/>
            </a:ext>
          </a:extLst>
        </p:cNvPr>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D29B6055-F5A4-A3AE-AA12-DA42A5F056EE}"/>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22</a:t>
            </a:r>
          </a:p>
        </p:txBody>
      </p:sp>
      <p:pic>
        <p:nvPicPr>
          <p:cNvPr id="2" name="Picture 1">
            <a:extLst>
              <a:ext uri="{FF2B5EF4-FFF2-40B4-BE49-F238E27FC236}">
                <a16:creationId xmlns:a16="http://schemas.microsoft.com/office/drawing/2014/main" id="{6615663D-B384-1E12-8D89-FAEA523E1E32}"/>
              </a:ext>
            </a:extLst>
          </p:cNvPr>
          <p:cNvPicPr>
            <a:picLocks noChangeAspect="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678305" y="1581150"/>
            <a:ext cx="5941695" cy="2910840"/>
          </a:xfrm>
          <a:prstGeom prst="rect">
            <a:avLst/>
          </a:prstGeom>
          <a:noFill/>
          <a:ln w="28575">
            <a:solidFill>
              <a:srgbClr val="00B0F0"/>
            </a:solidFill>
          </a:ln>
        </p:spPr>
      </p:pic>
      <p:sp>
        <p:nvSpPr>
          <p:cNvPr id="3" name="Google Shape;208;p37">
            <a:extLst>
              <a:ext uri="{FF2B5EF4-FFF2-40B4-BE49-F238E27FC236}">
                <a16:creationId xmlns:a16="http://schemas.microsoft.com/office/drawing/2014/main" id="{32AB4F17-9C28-F880-56A3-5826338324F9}"/>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604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00E8-BB81-C401-E11F-0E13A28EE3D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FD260FE-B315-7C18-798A-5C60D76D182F}"/>
              </a:ext>
            </a:extLst>
          </p:cNvPr>
          <p:cNvSpPr/>
          <p:nvPr/>
        </p:nvSpPr>
        <p:spPr>
          <a:xfrm>
            <a:off x="533400" y="1200150"/>
            <a:ext cx="8305800" cy="1477328"/>
          </a:xfrm>
          <a:prstGeom prst="rect">
            <a:avLst/>
          </a:prstGeom>
        </p:spPr>
        <p:txBody>
          <a:bodyPr wrap="square">
            <a:spAutoFit/>
          </a:bodyPr>
          <a:lstStyle/>
          <a:p>
            <a:pPr marL="285750" indent="-285750" algn="just">
              <a:buFont typeface="Arial" panose="020B0604020202020204" pitchFamily="34" charset="0"/>
              <a:buChar char="•"/>
            </a:pPr>
            <a:r>
              <a:rPr lang="en-US" dirty="0"/>
              <a:t>To better understand the physics of phase changes, consider the addition of energy to a (1 g) cube of ice at (-30) °C in a container held at constant pressure. Suppose this input of energy turns the ice to steam (water vapor) at (120) °C.</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5D063409-129B-68A4-D1FB-4A3E923079BC}"/>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23</a:t>
            </a:r>
          </a:p>
        </p:txBody>
      </p:sp>
      <p:pic>
        <p:nvPicPr>
          <p:cNvPr id="2" name="Picture 1">
            <a:extLst>
              <a:ext uri="{FF2B5EF4-FFF2-40B4-BE49-F238E27FC236}">
                <a16:creationId xmlns:a16="http://schemas.microsoft.com/office/drawing/2014/main" id="{D9B8B682-226D-D0CC-7573-7B6E1CAE13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2473801"/>
            <a:ext cx="5295900" cy="2430780"/>
          </a:xfrm>
          <a:prstGeom prst="rect">
            <a:avLst/>
          </a:prstGeom>
          <a:noFill/>
          <a:ln>
            <a:noFill/>
          </a:ln>
        </p:spPr>
      </p:pic>
      <p:sp>
        <p:nvSpPr>
          <p:cNvPr id="3" name="Google Shape;208;p37">
            <a:extLst>
              <a:ext uri="{FF2B5EF4-FFF2-40B4-BE49-F238E27FC236}">
                <a16:creationId xmlns:a16="http://schemas.microsoft.com/office/drawing/2014/main" id="{96AEE3E2-DFC1-1D71-F9AA-1A22C4E91B91}"/>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4126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9D79-8B02-309A-8E01-E3CDAC307DF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8BF928F-6361-1B06-A006-1E6561E524E2}"/>
              </a:ext>
            </a:extLst>
          </p:cNvPr>
          <p:cNvSpPr/>
          <p:nvPr/>
        </p:nvSpPr>
        <p:spPr>
          <a:xfrm>
            <a:off x="533400" y="1200150"/>
            <a:ext cx="8305800" cy="3970318"/>
          </a:xfrm>
          <a:prstGeom prst="rect">
            <a:avLst/>
          </a:prstGeom>
        </p:spPr>
        <p:txBody>
          <a:bodyPr wrap="square">
            <a:spAutoFit/>
          </a:bodyPr>
          <a:lstStyle/>
          <a:p>
            <a:pPr marL="285750" indent="-285750" algn="just">
              <a:buFont typeface="Wingdings" panose="05000000000000000000" pitchFamily="2" charset="2"/>
              <a:buChar char="ü"/>
            </a:pPr>
            <a:r>
              <a:rPr lang="en-US" b="1" u="sng" dirty="0"/>
              <a:t>Part A</a:t>
            </a:r>
            <a:r>
              <a:rPr lang="en-US" dirty="0"/>
              <a:t> During this portion of the curve, the temperature of the ice changes from        -30.0°C to 0.0°C. Because the specific heat of ice is 2 090 J/kg °C, we can calculate the amount of energy added is: </a:t>
            </a:r>
          </a:p>
          <a:p>
            <a:pPr algn="ctr"/>
            <a:r>
              <a:rPr lang="en-US" dirty="0"/>
              <a:t>Q = m C</a:t>
            </a:r>
            <a:r>
              <a:rPr lang="en-US" baseline="-25000" dirty="0"/>
              <a:t>ice</a:t>
            </a:r>
            <a:r>
              <a:rPr lang="en-US" dirty="0"/>
              <a:t> ΔT = (1.0 × 10 </a:t>
            </a:r>
            <a:r>
              <a:rPr lang="en-US" baseline="30000" dirty="0"/>
              <a:t>-3</a:t>
            </a:r>
            <a:r>
              <a:rPr lang="en-US" dirty="0"/>
              <a:t> kg) (2 090 J/kg °C)(30.0°C) = 62.7 J</a:t>
            </a:r>
          </a:p>
          <a:p>
            <a:pPr marL="285750" indent="-285750" algn="just">
              <a:buFont typeface="Wingdings" panose="05000000000000000000" pitchFamily="2" charset="2"/>
              <a:buChar char="ü"/>
            </a:pPr>
            <a:r>
              <a:rPr lang="en-US" b="1" u="sng" dirty="0"/>
              <a:t>Part B</a:t>
            </a:r>
            <a:r>
              <a:rPr lang="en-US" dirty="0"/>
              <a:t> When the ice reaches 0°C, the ice–water mixture remains at that temperature— even though energy is being added—until all the ice melts to become water at 0°C, the energy required to melt 1.00 g of ice at 0°C is:</a:t>
            </a:r>
          </a:p>
          <a:p>
            <a:pPr algn="ctr"/>
            <a:r>
              <a:rPr lang="en-US" dirty="0"/>
              <a:t>Q = m </a:t>
            </a:r>
            <a:r>
              <a:rPr lang="en-US" dirty="0" err="1"/>
              <a:t>h</a:t>
            </a:r>
            <a:r>
              <a:rPr lang="en-US" baseline="-25000" dirty="0" err="1"/>
              <a:t>sf</a:t>
            </a:r>
            <a:r>
              <a:rPr lang="en-US" dirty="0"/>
              <a:t> = (1.0 × 10 </a:t>
            </a:r>
            <a:r>
              <a:rPr lang="en-US" baseline="30000" dirty="0"/>
              <a:t>-3</a:t>
            </a:r>
            <a:r>
              <a:rPr lang="en-US" dirty="0"/>
              <a:t> kg) (3.33 × 10</a:t>
            </a:r>
            <a:r>
              <a:rPr lang="en-US" baseline="30000" dirty="0"/>
              <a:t>5</a:t>
            </a:r>
            <a:r>
              <a:rPr lang="en-US" dirty="0"/>
              <a:t> J/kg) = 333 J</a:t>
            </a:r>
          </a:p>
          <a:p>
            <a:pPr marL="285750" indent="-285750" algn="just">
              <a:buFont typeface="Wingdings" panose="05000000000000000000" pitchFamily="2" charset="2"/>
              <a:buChar char="ü"/>
            </a:pPr>
            <a:r>
              <a:rPr lang="en-US" b="1" u="sng" dirty="0"/>
              <a:t>Part C</a:t>
            </a:r>
            <a:r>
              <a:rPr lang="en-US" dirty="0"/>
              <a:t> Between 0°C and 100°C, no phase change occurs. The energy added to the water is used to increase its temperature, as in part A. The amount of energy necessary to increase the temperature from 0°C to 100°C is: </a:t>
            </a:r>
          </a:p>
          <a:p>
            <a:pPr algn="ctr"/>
            <a:r>
              <a:rPr lang="en-US" dirty="0"/>
              <a:t>Q = m C </a:t>
            </a:r>
            <a:r>
              <a:rPr lang="en-US" baseline="-25000" dirty="0"/>
              <a:t>water</a:t>
            </a:r>
            <a:r>
              <a:rPr lang="en-US" dirty="0"/>
              <a:t> ΔT = (1.0 × 10 </a:t>
            </a:r>
            <a:r>
              <a:rPr lang="en-US" baseline="30000" dirty="0"/>
              <a:t>-3</a:t>
            </a:r>
            <a:r>
              <a:rPr lang="en-US" dirty="0"/>
              <a:t> kg) (4.19 × 10</a:t>
            </a:r>
            <a:r>
              <a:rPr lang="en-US" baseline="30000" dirty="0"/>
              <a:t>3</a:t>
            </a:r>
            <a:r>
              <a:rPr lang="en-US" dirty="0"/>
              <a:t> J/kg °C) (100°C)</a:t>
            </a:r>
          </a:p>
          <a:p>
            <a:pPr algn="ctr"/>
            <a:r>
              <a:rPr lang="en-US" dirty="0"/>
              <a:t>Q = 4.19 × 10</a:t>
            </a:r>
            <a:r>
              <a:rPr lang="en-US" baseline="30000" dirty="0"/>
              <a:t>2</a:t>
            </a:r>
            <a:r>
              <a:rPr lang="en-US" dirty="0"/>
              <a:t> J</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379E1E2F-3D62-E6E3-B0A6-5F287289F384}"/>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a:t>
            </a:r>
          </a:p>
        </p:txBody>
      </p:sp>
      <p:sp>
        <p:nvSpPr>
          <p:cNvPr id="3" name="Google Shape;208;p37">
            <a:extLst>
              <a:ext uri="{FF2B5EF4-FFF2-40B4-BE49-F238E27FC236}">
                <a16:creationId xmlns:a16="http://schemas.microsoft.com/office/drawing/2014/main" id="{E4D11AA9-4A3F-284D-FA02-10980DB07599}"/>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2400" b="1" kern="0">
                <a:latin typeface="Times New Roman" pitchFamily="18" charset="0"/>
                <a:cs typeface="Times New Roman" pitchFamily="18" charset="0"/>
              </a:rPr>
              <a:t>1.5. Latent heat of vaporisation/condensation (hfg) and latent heat of fusion/melting (hsf )</a:t>
            </a:r>
            <a:endParaRPr lang="en-US" sz="2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177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ECAE-2169-E4C1-0F8D-7375F43138B1}"/>
            </a:ext>
          </a:extLst>
        </p:cNvPr>
        <p:cNvGrpSpPr/>
        <p:nvPr/>
      </p:nvGrpSpPr>
      <p:grpSpPr>
        <a:xfrm>
          <a:off x="0" y="0"/>
          <a:ext cx="0" cy="0"/>
          <a:chOff x="0" y="0"/>
          <a:chExt cx="0" cy="0"/>
        </a:xfrm>
      </p:grpSpPr>
      <p:sp>
        <p:nvSpPr>
          <p:cNvPr id="5" name="Google Shape;208;p37">
            <a:extLst>
              <a:ext uri="{FF2B5EF4-FFF2-40B4-BE49-F238E27FC236}">
                <a16:creationId xmlns:a16="http://schemas.microsoft.com/office/drawing/2014/main" id="{8E7874FB-C034-CCC0-B29E-17945BCB50F0}"/>
              </a:ext>
            </a:extLst>
          </p:cNvPr>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2400" b="1" dirty="0">
                <a:latin typeface="Times New Roman" pitchFamily="18" charset="0"/>
                <a:cs typeface="Times New Roman" pitchFamily="18" charset="0"/>
              </a:rPr>
              <a:t> Latent heat of </a:t>
            </a:r>
            <a:r>
              <a:rPr lang="en-US" sz="2400" b="1" dirty="0" err="1">
                <a:latin typeface="Times New Roman" pitchFamily="18" charset="0"/>
                <a:cs typeface="Times New Roman" pitchFamily="18" charset="0"/>
              </a:rPr>
              <a:t>vaporisation</a:t>
            </a:r>
            <a:r>
              <a:rPr lang="en-US" sz="2400" b="1" dirty="0">
                <a:latin typeface="Times New Roman" pitchFamily="18" charset="0"/>
                <a:cs typeface="Times New Roman" pitchFamily="18" charset="0"/>
              </a:rPr>
              <a:t>/condensation (</a:t>
            </a:r>
            <a:r>
              <a:rPr lang="en-US" sz="2400" b="1" dirty="0" err="1">
                <a:latin typeface="Times New Roman" pitchFamily="18" charset="0"/>
                <a:cs typeface="Times New Roman" pitchFamily="18" charset="0"/>
              </a:rPr>
              <a:t>hfg</a:t>
            </a:r>
            <a:r>
              <a:rPr lang="en-US" sz="2400" b="1" dirty="0">
                <a:latin typeface="Times New Roman" pitchFamily="18" charset="0"/>
                <a:cs typeface="Times New Roman" pitchFamily="18" charset="0"/>
              </a:rPr>
              <a:t>) and latent heat of fusion/melting (</a:t>
            </a:r>
            <a:r>
              <a:rPr lang="en-US" sz="2400" b="1" dirty="0" err="1">
                <a:latin typeface="Times New Roman" pitchFamily="18" charset="0"/>
                <a:cs typeface="Times New Roman" pitchFamily="18" charset="0"/>
              </a:rPr>
              <a:t>hsf</a:t>
            </a:r>
            <a:r>
              <a:rPr lang="en-US" sz="2400" b="1" dirty="0">
                <a:latin typeface="Times New Roman" pitchFamily="18" charset="0"/>
                <a:cs typeface="Times New Roman" pitchFamily="18" charset="0"/>
              </a:rPr>
              <a:t> )</a:t>
            </a:r>
          </a:p>
        </p:txBody>
      </p:sp>
      <p:sp>
        <p:nvSpPr>
          <p:cNvPr id="14" name="Rectangle 13">
            <a:extLst>
              <a:ext uri="{FF2B5EF4-FFF2-40B4-BE49-F238E27FC236}">
                <a16:creationId xmlns:a16="http://schemas.microsoft.com/office/drawing/2014/main" id="{CF1B2C94-0F6C-AB58-36CB-AA4272996E26}"/>
              </a:ext>
            </a:extLst>
          </p:cNvPr>
          <p:cNvSpPr/>
          <p:nvPr/>
        </p:nvSpPr>
        <p:spPr>
          <a:xfrm>
            <a:off x="533400" y="1200150"/>
            <a:ext cx="8305800" cy="3416320"/>
          </a:xfrm>
          <a:prstGeom prst="rect">
            <a:avLst/>
          </a:prstGeom>
        </p:spPr>
        <p:txBody>
          <a:bodyPr wrap="square">
            <a:spAutoFit/>
          </a:bodyPr>
          <a:lstStyle/>
          <a:p>
            <a:pPr marL="285750" indent="-285750" algn="just">
              <a:buFont typeface="Wingdings" panose="05000000000000000000" pitchFamily="2" charset="2"/>
              <a:buChar char="ü"/>
            </a:pPr>
            <a:r>
              <a:rPr lang="en-US" b="1" u="sng" dirty="0"/>
              <a:t>Part D</a:t>
            </a:r>
            <a:r>
              <a:rPr lang="en-US" dirty="0"/>
              <a:t> at 100°C, another phase change occurs as the water changes to steam at 100°C. As in Part B, the water–steam mixture remains at constant temperature, this time at 100°C—even though energy is being added—until all the liquid has been converted to steam. The energy required to convert 1.00 g of water at 100°C to steam at 100°C is: </a:t>
            </a:r>
          </a:p>
          <a:p>
            <a:pPr algn="ctr"/>
            <a:r>
              <a:rPr lang="en-US" dirty="0"/>
              <a:t>Q = m </a:t>
            </a:r>
            <a:r>
              <a:rPr lang="en-US" dirty="0" err="1"/>
              <a:t>h</a:t>
            </a:r>
            <a:r>
              <a:rPr lang="en-US" baseline="-25000" dirty="0" err="1"/>
              <a:t>fg</a:t>
            </a:r>
            <a:r>
              <a:rPr lang="en-US" dirty="0"/>
              <a:t> = (1.0 × 10 </a:t>
            </a:r>
            <a:r>
              <a:rPr lang="en-US" baseline="30000" dirty="0"/>
              <a:t>-3</a:t>
            </a:r>
            <a:r>
              <a:rPr lang="en-US" dirty="0"/>
              <a:t> kg) (2.26 ×10</a:t>
            </a:r>
            <a:r>
              <a:rPr lang="en-US" baseline="30000" dirty="0"/>
              <a:t>6</a:t>
            </a:r>
            <a:r>
              <a:rPr lang="en-US" dirty="0"/>
              <a:t> J/kg) = 2.26 × 10</a:t>
            </a:r>
            <a:r>
              <a:rPr lang="en-US" baseline="30000" dirty="0"/>
              <a:t>3</a:t>
            </a:r>
            <a:r>
              <a:rPr lang="en-US" dirty="0"/>
              <a:t> J</a:t>
            </a:r>
          </a:p>
          <a:p>
            <a:pPr marL="285750" indent="-285750" algn="just">
              <a:buFont typeface="Wingdings" panose="05000000000000000000" pitchFamily="2" charset="2"/>
              <a:buChar char="ü"/>
            </a:pPr>
            <a:r>
              <a:rPr lang="en-US" b="1" u="sng" dirty="0"/>
              <a:t>Part E</a:t>
            </a:r>
            <a:r>
              <a:rPr lang="en-US" dirty="0"/>
              <a:t> During this portion of the curve, as in parts A and C, no phase change occurs, so all the added energy goes into increasing the temperature of the steam. The energy that must be added to raise the temperature of the steam to 120.0°C is: </a:t>
            </a:r>
          </a:p>
          <a:p>
            <a:pPr algn="ctr"/>
            <a:r>
              <a:rPr lang="en-US" dirty="0"/>
              <a:t>Q = m C </a:t>
            </a:r>
            <a:r>
              <a:rPr lang="en-US" baseline="-25000" dirty="0"/>
              <a:t>steam</a:t>
            </a:r>
            <a:r>
              <a:rPr lang="en-US" dirty="0"/>
              <a:t> ΔT = (1.0 × 10 </a:t>
            </a:r>
            <a:r>
              <a:rPr lang="en-US" baseline="30000" dirty="0"/>
              <a:t>-3</a:t>
            </a:r>
            <a:r>
              <a:rPr lang="en-US" dirty="0"/>
              <a:t> kg) (2.01×10</a:t>
            </a:r>
            <a:r>
              <a:rPr lang="en-US" baseline="30000" dirty="0"/>
              <a:t>3</a:t>
            </a:r>
            <a:r>
              <a:rPr lang="en-US" dirty="0"/>
              <a:t> J/kg °C) (20.0°C) = 40.2 J</a:t>
            </a:r>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A2617E09-A879-959F-1F2E-2F018430F504}"/>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25</a:t>
            </a:r>
          </a:p>
        </p:txBody>
      </p:sp>
    </p:spTree>
    <p:custDataLst>
      <p:tags r:id="rId1"/>
    </p:custDataLst>
    <p:extLst>
      <p:ext uri="{BB962C8B-B14F-4D97-AF65-F5344CB8AC3E}">
        <p14:creationId xmlns:p14="http://schemas.microsoft.com/office/powerpoint/2010/main" val="2716488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2|19.4"/>
</p:tagLst>
</file>

<file path=ppt/tags/tag10.xml><?xml version="1.0" encoding="utf-8"?>
<p:tagLst xmlns:a="http://schemas.openxmlformats.org/drawingml/2006/main" xmlns:r="http://schemas.openxmlformats.org/officeDocument/2006/relationships" xmlns:p="http://schemas.openxmlformats.org/presentationml/2006/main">
  <p:tag name="TIMING" val="|17.2|19.4"/>
</p:tagLst>
</file>

<file path=ppt/tags/tag11.xml><?xml version="1.0" encoding="utf-8"?>
<p:tagLst xmlns:a="http://schemas.openxmlformats.org/drawingml/2006/main" xmlns:r="http://schemas.openxmlformats.org/officeDocument/2006/relationships" xmlns:p="http://schemas.openxmlformats.org/presentationml/2006/main">
  <p:tag name="TIMING" val="|17.2|19.4"/>
</p:tagLst>
</file>

<file path=ppt/tags/tag12.xml><?xml version="1.0" encoding="utf-8"?>
<p:tagLst xmlns:a="http://schemas.openxmlformats.org/drawingml/2006/main" xmlns:r="http://schemas.openxmlformats.org/officeDocument/2006/relationships" xmlns:p="http://schemas.openxmlformats.org/presentationml/2006/main">
  <p:tag name="TIMING" val="|17.2|19.4"/>
</p:tagLst>
</file>

<file path=ppt/tags/tag13.xml><?xml version="1.0" encoding="utf-8"?>
<p:tagLst xmlns:a="http://schemas.openxmlformats.org/drawingml/2006/main" xmlns:r="http://schemas.openxmlformats.org/officeDocument/2006/relationships" xmlns:p="http://schemas.openxmlformats.org/presentationml/2006/main">
  <p:tag name="TIMING" val="|17.2|19.4"/>
</p:tagLst>
</file>

<file path=ppt/tags/tag14.xml><?xml version="1.0" encoding="utf-8"?>
<p:tagLst xmlns:a="http://schemas.openxmlformats.org/drawingml/2006/main" xmlns:r="http://schemas.openxmlformats.org/officeDocument/2006/relationships" xmlns:p="http://schemas.openxmlformats.org/presentationml/2006/main">
  <p:tag name="TIMING" val="|17.2|19.4"/>
</p:tagLst>
</file>

<file path=ppt/tags/tag15.xml><?xml version="1.0" encoding="utf-8"?>
<p:tagLst xmlns:a="http://schemas.openxmlformats.org/drawingml/2006/main" xmlns:r="http://schemas.openxmlformats.org/officeDocument/2006/relationships" xmlns:p="http://schemas.openxmlformats.org/presentationml/2006/main">
  <p:tag name="TIMING" val="|17.2|19.4"/>
</p:tagLst>
</file>

<file path=ppt/tags/tag16.xml><?xml version="1.0" encoding="utf-8"?>
<p:tagLst xmlns:a="http://schemas.openxmlformats.org/drawingml/2006/main" xmlns:r="http://schemas.openxmlformats.org/officeDocument/2006/relationships" xmlns:p="http://schemas.openxmlformats.org/presentationml/2006/main">
  <p:tag name="TIMING" val="|17.2|19.4"/>
</p:tagLst>
</file>

<file path=ppt/tags/tag17.xml><?xml version="1.0" encoding="utf-8"?>
<p:tagLst xmlns:a="http://schemas.openxmlformats.org/drawingml/2006/main" xmlns:r="http://schemas.openxmlformats.org/officeDocument/2006/relationships" xmlns:p="http://schemas.openxmlformats.org/presentationml/2006/main">
  <p:tag name="TIMING" val="|17.2|19.4"/>
</p:tagLst>
</file>

<file path=ppt/tags/tag2.xml><?xml version="1.0" encoding="utf-8"?>
<p:tagLst xmlns:a="http://schemas.openxmlformats.org/drawingml/2006/main" xmlns:r="http://schemas.openxmlformats.org/officeDocument/2006/relationships" xmlns:p="http://schemas.openxmlformats.org/presentationml/2006/main">
  <p:tag name="TIMING" val="|17.2|19.4"/>
</p:tagLst>
</file>

<file path=ppt/tags/tag3.xml><?xml version="1.0" encoding="utf-8"?>
<p:tagLst xmlns:a="http://schemas.openxmlformats.org/drawingml/2006/main" xmlns:r="http://schemas.openxmlformats.org/officeDocument/2006/relationships" xmlns:p="http://schemas.openxmlformats.org/presentationml/2006/main">
  <p:tag name="TIMING" val="|17.2|19.4"/>
</p:tagLst>
</file>

<file path=ppt/tags/tag4.xml><?xml version="1.0" encoding="utf-8"?>
<p:tagLst xmlns:a="http://schemas.openxmlformats.org/drawingml/2006/main" xmlns:r="http://schemas.openxmlformats.org/officeDocument/2006/relationships" xmlns:p="http://schemas.openxmlformats.org/presentationml/2006/main">
  <p:tag name="TIMING" val="|17.2|19.4"/>
</p:tagLst>
</file>

<file path=ppt/tags/tag5.xml><?xml version="1.0" encoding="utf-8"?>
<p:tagLst xmlns:a="http://schemas.openxmlformats.org/drawingml/2006/main" xmlns:r="http://schemas.openxmlformats.org/officeDocument/2006/relationships" xmlns:p="http://schemas.openxmlformats.org/presentationml/2006/main">
  <p:tag name="TIMING" val="|17.2|19.4"/>
</p:tagLst>
</file>

<file path=ppt/tags/tag6.xml><?xml version="1.0" encoding="utf-8"?>
<p:tagLst xmlns:a="http://schemas.openxmlformats.org/drawingml/2006/main" xmlns:r="http://schemas.openxmlformats.org/officeDocument/2006/relationships" xmlns:p="http://schemas.openxmlformats.org/presentationml/2006/main">
  <p:tag name="TIMING" val="|17.2|19.4"/>
</p:tagLst>
</file>

<file path=ppt/tags/tag7.xml><?xml version="1.0" encoding="utf-8"?>
<p:tagLst xmlns:a="http://schemas.openxmlformats.org/drawingml/2006/main" xmlns:r="http://schemas.openxmlformats.org/officeDocument/2006/relationships" xmlns:p="http://schemas.openxmlformats.org/presentationml/2006/main">
  <p:tag name="TIMING" val="|17.2|19.4"/>
</p:tagLst>
</file>

<file path=ppt/tags/tag8.xml><?xml version="1.0" encoding="utf-8"?>
<p:tagLst xmlns:a="http://schemas.openxmlformats.org/drawingml/2006/main" xmlns:r="http://schemas.openxmlformats.org/officeDocument/2006/relationships" xmlns:p="http://schemas.openxmlformats.org/presentationml/2006/main">
  <p:tag name="TIMING" val="|17.2|19.4"/>
</p:tagLst>
</file>

<file path=ppt/tags/tag9.xml><?xml version="1.0" encoding="utf-8"?>
<p:tagLst xmlns:a="http://schemas.openxmlformats.org/drawingml/2006/main" xmlns:r="http://schemas.openxmlformats.org/officeDocument/2006/relationships" xmlns:p="http://schemas.openxmlformats.org/presentationml/2006/main">
  <p:tag name="TIMING" val="|17.2|19.4"/>
</p:tagLst>
</file>

<file path=ppt/theme/theme1.xml><?xml version="1.0" encoding="utf-8"?>
<a:theme xmlns:a="http://schemas.openxmlformats.org/drawingml/2006/main"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19793</TotalTime>
  <Words>2300</Words>
  <Application>Microsoft Office PowerPoint</Application>
  <PresentationFormat>On-screen Show (16:9)</PresentationFormat>
  <Paragraphs>139</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Albert Sans</vt:lpstr>
      <vt:lpstr>Alexandria Medium</vt:lpstr>
      <vt:lpstr>Arial</vt:lpstr>
      <vt:lpstr>Calibri</vt:lpstr>
      <vt:lpstr>Cambria Math</vt:lpstr>
      <vt:lpstr>Times New Roman</vt:lpstr>
      <vt:lpstr>Wingdings</vt:lpstr>
      <vt:lpstr>Lead Funnel by Slidesgo</vt:lpstr>
      <vt:lpstr>Heat Transfer UNIT 1</vt:lpstr>
      <vt:lpstr> 1.4. Rate of Energy Transfer</vt:lpstr>
      <vt:lpstr>PowerPoint Presentation</vt:lpstr>
      <vt:lpstr>PowerPoint Presentation</vt:lpstr>
      <vt:lpstr>PowerPoint Presentation</vt:lpstr>
      <vt:lpstr>PowerPoint Presentation</vt:lpstr>
      <vt:lpstr>PowerPoint Presentation</vt:lpstr>
      <vt:lpstr>PowerPoint Presentation</vt:lpstr>
      <vt:lpstr> Latent heat of vaporisation/condensation (hfg) and latent heat of fusion/melting (hsf )</vt:lpstr>
      <vt:lpstr>PowerPoint Presentation</vt:lpstr>
      <vt:lpstr>PowerPoint Presentation</vt:lpstr>
      <vt:lpstr>1.5. Latent heat of vaporisation/condensation (hfg) and latent heat of fusion/melting (hsf )</vt:lpstr>
      <vt:lpstr>PowerPoint Presentation</vt:lpstr>
      <vt:lpstr>PowerPoint Presentation</vt:lpstr>
      <vt:lpstr>1.6. Thermophysical Properties of Water, Steam, and Air</vt:lpstr>
      <vt:lpstr>1.7. Conservation of energy and energy balances</vt:lpstr>
      <vt:lpstr>1.7. Conservation of energy and energy balances</vt:lpstr>
      <vt:lpstr>1.7. Conservation of energy and energy balances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NITRO</cp:lastModifiedBy>
  <cp:revision>457</cp:revision>
  <dcterms:created xsi:type="dcterms:W3CDTF">2025-01-10T12:58:11Z</dcterms:created>
  <dcterms:modified xsi:type="dcterms:W3CDTF">2025-10-05T09:35:11Z</dcterms:modified>
</cp:coreProperties>
</file>