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61" r:id="rId3"/>
    <p:sldId id="268" r:id="rId4"/>
    <p:sldId id="283" r:id="rId5"/>
    <p:sldId id="294" r:id="rId6"/>
    <p:sldId id="293"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27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94660"/>
  </p:normalViewPr>
  <p:slideViewPr>
    <p:cSldViewPr>
      <p:cViewPr varScale="1">
        <p:scale>
          <a:sx n="98" d="100"/>
          <a:sy n="98" d="100"/>
        </p:scale>
        <p:origin x="74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24F27-6F52-4984-9CBA-B536E8DB9613}" type="doc">
      <dgm:prSet loTypeId="urn:microsoft.com/office/officeart/2009/3/layout/PieProcess" loCatId="list" qsTypeId="urn:microsoft.com/office/officeart/2005/8/quickstyle/simple2" qsCatId="simple" csTypeId="urn:microsoft.com/office/officeart/2005/8/colors/accent1_1" csCatId="accent1" phldr="1"/>
      <dgm:spPr/>
      <dgm:t>
        <a:bodyPr/>
        <a:lstStyle/>
        <a:p>
          <a:endParaRPr lang="en-US"/>
        </a:p>
      </dgm:t>
    </dgm:pt>
    <dgm:pt modelId="{DE12D528-761B-4BEA-B5CC-CDEA975441B3}">
      <dgm:prSet phldrT="[Text]" phldr="1"/>
      <dgm:spPr/>
      <dgm:t>
        <a:bodyPr/>
        <a:lstStyle/>
        <a:p>
          <a:endParaRPr lang="en-US" b="1">
            <a:latin typeface="Times New Roman" pitchFamily="18" charset="0"/>
            <a:cs typeface="Times New Roman" pitchFamily="18" charset="0"/>
          </a:endParaRPr>
        </a:p>
      </dgm:t>
    </dgm:pt>
    <dgm:pt modelId="{B1B0B276-01D5-489E-8534-626F4D94D394}" type="parTrans" cxnId="{98727AF6-337A-4F79-9D80-A43927AE81F8}">
      <dgm:prSet/>
      <dgm:spPr/>
      <dgm:t>
        <a:bodyPr/>
        <a:lstStyle/>
        <a:p>
          <a:endParaRPr lang="en-US" b="1">
            <a:latin typeface="Times New Roman" pitchFamily="18" charset="0"/>
            <a:cs typeface="Times New Roman" pitchFamily="18" charset="0"/>
          </a:endParaRPr>
        </a:p>
      </dgm:t>
    </dgm:pt>
    <dgm:pt modelId="{80A43D8F-31E2-407B-9028-75A88B3671E7}" type="sibTrans" cxnId="{98727AF6-337A-4F79-9D80-A43927AE81F8}">
      <dgm:prSet/>
      <dgm:spPr/>
      <dgm:t>
        <a:bodyPr/>
        <a:lstStyle/>
        <a:p>
          <a:endParaRPr lang="en-US" b="1">
            <a:latin typeface="Times New Roman" pitchFamily="18" charset="0"/>
            <a:cs typeface="Times New Roman" pitchFamily="18" charset="0"/>
          </a:endParaRPr>
        </a:p>
      </dgm:t>
    </dgm:pt>
    <dgm:pt modelId="{B83A9B3B-5250-4BAC-8EBB-BACE09DC6C7A}">
      <dgm:prSet phldrT="[Text]"/>
      <dgm:spPr/>
      <dgm:t>
        <a:bodyPr/>
        <a:lstStyle/>
        <a:p>
          <a:r>
            <a:rPr lang="en-US" b="1" dirty="0">
              <a:latin typeface="Times New Roman" pitchFamily="18" charset="0"/>
              <a:cs typeface="Times New Roman" pitchFamily="18" charset="0"/>
            </a:rPr>
            <a:t>Convection</a:t>
          </a:r>
        </a:p>
      </dgm:t>
    </dgm:pt>
    <dgm:pt modelId="{A0CC10E4-D146-49BF-A7BC-46527E3AEBF1}" type="parTrans" cxnId="{40F6C548-49F0-4811-84A2-93A3B5251514}">
      <dgm:prSet/>
      <dgm:spPr/>
      <dgm:t>
        <a:bodyPr/>
        <a:lstStyle/>
        <a:p>
          <a:endParaRPr lang="en-US" b="1">
            <a:latin typeface="Times New Roman" pitchFamily="18" charset="0"/>
            <a:cs typeface="Times New Roman" pitchFamily="18" charset="0"/>
          </a:endParaRPr>
        </a:p>
      </dgm:t>
    </dgm:pt>
    <dgm:pt modelId="{FA8B774A-9723-4CB3-B8C0-67BDAE7D9916}" type="sibTrans" cxnId="{40F6C548-49F0-4811-84A2-93A3B5251514}">
      <dgm:prSet/>
      <dgm:spPr/>
      <dgm:t>
        <a:bodyPr/>
        <a:lstStyle/>
        <a:p>
          <a:endParaRPr lang="en-US" b="1">
            <a:latin typeface="Times New Roman" pitchFamily="18" charset="0"/>
            <a:cs typeface="Times New Roman" pitchFamily="18" charset="0"/>
          </a:endParaRPr>
        </a:p>
      </dgm:t>
    </dgm:pt>
    <dgm:pt modelId="{B681CE79-4AB1-4DC2-95FD-7C285EA33C0D}">
      <dgm:prSet phldrT="[Text]"/>
      <dgm:spPr/>
      <dgm:t>
        <a:bodyPr/>
        <a:lstStyle/>
        <a:p>
          <a:r>
            <a:rPr lang="en-US" b="1" dirty="0">
              <a:latin typeface="Times New Roman" pitchFamily="18" charset="0"/>
              <a:cs typeface="Times New Roman" pitchFamily="18" charset="0"/>
            </a:rPr>
            <a:t>Radiation</a:t>
          </a:r>
        </a:p>
      </dgm:t>
    </dgm:pt>
    <dgm:pt modelId="{263791E3-F3C0-49F9-BBD4-23EAF3FF71A4}" type="parTrans" cxnId="{7E05A2C4-8AA6-406F-AA83-D30B7DF24EFA}">
      <dgm:prSet/>
      <dgm:spPr/>
      <dgm:t>
        <a:bodyPr/>
        <a:lstStyle/>
        <a:p>
          <a:endParaRPr lang="en-US" b="1">
            <a:latin typeface="Times New Roman" pitchFamily="18" charset="0"/>
            <a:cs typeface="Times New Roman" pitchFamily="18" charset="0"/>
          </a:endParaRPr>
        </a:p>
      </dgm:t>
    </dgm:pt>
    <dgm:pt modelId="{8C7CB283-391C-45B2-BD44-99F0EDAE5969}" type="sibTrans" cxnId="{7E05A2C4-8AA6-406F-AA83-D30B7DF24EFA}">
      <dgm:prSet/>
      <dgm:spPr/>
      <dgm:t>
        <a:bodyPr/>
        <a:lstStyle/>
        <a:p>
          <a:endParaRPr lang="en-US" b="1">
            <a:latin typeface="Times New Roman" pitchFamily="18" charset="0"/>
            <a:cs typeface="Times New Roman" pitchFamily="18" charset="0"/>
          </a:endParaRPr>
        </a:p>
      </dgm:t>
    </dgm:pt>
    <dgm:pt modelId="{B153889E-8E1C-40B2-A8CF-CF99B9CDF89E}">
      <dgm:prSet phldrT="[Text]" phldr="1"/>
      <dgm:spPr/>
      <dgm:t>
        <a:bodyPr/>
        <a:lstStyle/>
        <a:p>
          <a:endParaRPr lang="en-US" b="1" dirty="0">
            <a:latin typeface="Times New Roman" pitchFamily="18" charset="0"/>
            <a:cs typeface="Times New Roman" pitchFamily="18" charset="0"/>
          </a:endParaRPr>
        </a:p>
      </dgm:t>
    </dgm:pt>
    <dgm:pt modelId="{FF9E8752-E4ED-47E5-9D48-8F7EB24640DD}" type="sibTrans" cxnId="{B0608E84-6F46-4B1F-BF67-0D083326126B}">
      <dgm:prSet/>
      <dgm:spPr/>
      <dgm:t>
        <a:bodyPr/>
        <a:lstStyle/>
        <a:p>
          <a:endParaRPr lang="en-US" b="1">
            <a:latin typeface="Times New Roman" pitchFamily="18" charset="0"/>
            <a:cs typeface="Times New Roman" pitchFamily="18" charset="0"/>
          </a:endParaRPr>
        </a:p>
      </dgm:t>
    </dgm:pt>
    <dgm:pt modelId="{D15C4136-ED3D-4095-A931-B6DCC9552F44}" type="parTrans" cxnId="{B0608E84-6F46-4B1F-BF67-0D083326126B}">
      <dgm:prSet/>
      <dgm:spPr/>
      <dgm:t>
        <a:bodyPr/>
        <a:lstStyle/>
        <a:p>
          <a:endParaRPr lang="en-US" b="1">
            <a:latin typeface="Times New Roman" pitchFamily="18" charset="0"/>
            <a:cs typeface="Times New Roman" pitchFamily="18" charset="0"/>
          </a:endParaRPr>
        </a:p>
      </dgm:t>
    </dgm:pt>
    <dgm:pt modelId="{2D4AB2B2-0776-4581-8ACC-9384C8844CCD}">
      <dgm:prSet phldrT="[Text]"/>
      <dgm:spPr/>
      <dgm:t>
        <a:bodyPr/>
        <a:lstStyle/>
        <a:p>
          <a:r>
            <a:rPr lang="en-US" b="1" dirty="0">
              <a:latin typeface="Times New Roman" pitchFamily="18" charset="0"/>
              <a:cs typeface="Times New Roman" pitchFamily="18" charset="0"/>
            </a:rPr>
            <a:t>Conduction</a:t>
          </a:r>
        </a:p>
      </dgm:t>
    </dgm:pt>
    <dgm:pt modelId="{44562DDD-7BBF-479E-BB51-163E328907A4}" type="sibTrans" cxnId="{20443F82-D59D-4198-BFE8-30BD9A2A0EE5}">
      <dgm:prSet/>
      <dgm:spPr/>
      <dgm:t>
        <a:bodyPr/>
        <a:lstStyle/>
        <a:p>
          <a:endParaRPr lang="en-US" b="1">
            <a:latin typeface="Times New Roman" pitchFamily="18" charset="0"/>
            <a:cs typeface="Times New Roman" pitchFamily="18" charset="0"/>
          </a:endParaRPr>
        </a:p>
      </dgm:t>
    </dgm:pt>
    <dgm:pt modelId="{8251A877-66D7-487F-99FA-121E044762AB}" type="parTrans" cxnId="{20443F82-D59D-4198-BFE8-30BD9A2A0EE5}">
      <dgm:prSet/>
      <dgm:spPr/>
      <dgm:t>
        <a:bodyPr/>
        <a:lstStyle/>
        <a:p>
          <a:endParaRPr lang="en-US" b="1">
            <a:latin typeface="Times New Roman" pitchFamily="18" charset="0"/>
            <a:cs typeface="Times New Roman" pitchFamily="18" charset="0"/>
          </a:endParaRPr>
        </a:p>
      </dgm:t>
    </dgm:pt>
    <dgm:pt modelId="{A2EAC55B-E8FB-43C0-B702-CA230C8E4DCA}">
      <dgm:prSet phldrT="[Text]" phldr="1"/>
      <dgm:spPr/>
      <dgm:t>
        <a:bodyPr/>
        <a:lstStyle/>
        <a:p>
          <a:endParaRPr lang="en-US" b="1" dirty="0">
            <a:latin typeface="Times New Roman" pitchFamily="18" charset="0"/>
            <a:cs typeface="Times New Roman" pitchFamily="18" charset="0"/>
          </a:endParaRPr>
        </a:p>
      </dgm:t>
    </dgm:pt>
    <dgm:pt modelId="{498A5DA4-8026-4039-BD20-51C5C6CC6EE4}" type="sibTrans" cxnId="{F2BAC98A-E3C0-47A9-A908-531BAC2F7334}">
      <dgm:prSet/>
      <dgm:spPr/>
      <dgm:t>
        <a:bodyPr/>
        <a:lstStyle/>
        <a:p>
          <a:endParaRPr lang="en-US" b="1">
            <a:latin typeface="Times New Roman" pitchFamily="18" charset="0"/>
            <a:cs typeface="Times New Roman" pitchFamily="18" charset="0"/>
          </a:endParaRPr>
        </a:p>
      </dgm:t>
    </dgm:pt>
    <dgm:pt modelId="{AD75D888-4E46-4FBB-B7AE-C460EF9162B5}" type="parTrans" cxnId="{F2BAC98A-E3C0-47A9-A908-531BAC2F7334}">
      <dgm:prSet/>
      <dgm:spPr/>
      <dgm:t>
        <a:bodyPr/>
        <a:lstStyle/>
        <a:p>
          <a:endParaRPr lang="en-US" b="1">
            <a:latin typeface="Times New Roman" pitchFamily="18" charset="0"/>
            <a:cs typeface="Times New Roman" pitchFamily="18" charset="0"/>
          </a:endParaRPr>
        </a:p>
      </dgm:t>
    </dgm:pt>
    <dgm:pt modelId="{9616C9B5-AAF5-47E9-8715-E1155C084006}" type="pres">
      <dgm:prSet presAssocID="{A0A24F27-6F52-4984-9CBA-B536E8DB9613}" presName="Name0" presStyleCnt="0">
        <dgm:presLayoutVars>
          <dgm:chMax val="7"/>
          <dgm:chPref val="7"/>
          <dgm:dir/>
          <dgm:animOne val="branch"/>
          <dgm:animLvl val="lvl"/>
        </dgm:presLayoutVars>
      </dgm:prSet>
      <dgm:spPr/>
    </dgm:pt>
    <dgm:pt modelId="{71E3BABF-52A3-4EA7-B966-EA0F01F7F2A4}" type="pres">
      <dgm:prSet presAssocID="{DE12D528-761B-4BEA-B5CC-CDEA975441B3}" presName="ParentComposite" presStyleCnt="0"/>
      <dgm:spPr/>
    </dgm:pt>
    <dgm:pt modelId="{B047CA45-2A57-4218-A417-691C83794BAB}" type="pres">
      <dgm:prSet presAssocID="{DE12D528-761B-4BEA-B5CC-CDEA975441B3}" presName="Chord" presStyleLbl="bgShp" presStyleIdx="0" presStyleCnt="3"/>
      <dgm:spPr/>
    </dgm:pt>
    <dgm:pt modelId="{0A61C583-9AF1-44F0-8657-84E88E7A1E6A}" type="pres">
      <dgm:prSet presAssocID="{DE12D528-761B-4BEA-B5CC-CDEA975441B3}" presName="Pie" presStyleLbl="alignNode1" presStyleIdx="0" presStyleCnt="3"/>
      <dgm:spPr/>
    </dgm:pt>
    <dgm:pt modelId="{8A2584EF-F5E2-43CD-899F-8E791778BF92}" type="pres">
      <dgm:prSet presAssocID="{DE12D528-761B-4BEA-B5CC-CDEA975441B3}" presName="Parent" presStyleLbl="revTx" presStyleIdx="0" presStyleCnt="6" custLinFactNeighborY="1606">
        <dgm:presLayoutVars>
          <dgm:chMax val="1"/>
          <dgm:chPref val="1"/>
          <dgm:bulletEnabled val="1"/>
        </dgm:presLayoutVars>
      </dgm:prSet>
      <dgm:spPr/>
    </dgm:pt>
    <dgm:pt modelId="{E7D0708D-91DC-4858-A5A8-ED37C4979AC0}" type="pres">
      <dgm:prSet presAssocID="{44562DDD-7BBF-479E-BB51-163E328907A4}" presName="negSibTrans" presStyleCnt="0"/>
      <dgm:spPr/>
    </dgm:pt>
    <dgm:pt modelId="{4BA71DD2-6581-4046-B3C7-68AC6C9E086C}" type="pres">
      <dgm:prSet presAssocID="{DE12D528-761B-4BEA-B5CC-CDEA975441B3}" presName="composite" presStyleCnt="0"/>
      <dgm:spPr/>
    </dgm:pt>
    <dgm:pt modelId="{ED944971-4A72-4AF7-A492-05FE08DF0C15}" type="pres">
      <dgm:prSet presAssocID="{DE12D528-761B-4BEA-B5CC-CDEA975441B3}" presName="Child" presStyleLbl="revTx" presStyleIdx="1" presStyleCnt="6">
        <dgm:presLayoutVars>
          <dgm:chMax val="0"/>
          <dgm:chPref val="0"/>
          <dgm:bulletEnabled val="1"/>
        </dgm:presLayoutVars>
      </dgm:prSet>
      <dgm:spPr/>
    </dgm:pt>
    <dgm:pt modelId="{2A1CFC15-EDE9-4B2E-AE43-A17F0F5FC68E}" type="pres">
      <dgm:prSet presAssocID="{80A43D8F-31E2-407B-9028-75A88B3671E7}" presName="sibTrans" presStyleCnt="0"/>
      <dgm:spPr/>
    </dgm:pt>
    <dgm:pt modelId="{24AA2D4B-6157-4E03-AFD4-0AB74F54D03A}" type="pres">
      <dgm:prSet presAssocID="{B153889E-8E1C-40B2-A8CF-CF99B9CDF89E}" presName="ParentComposite" presStyleCnt="0"/>
      <dgm:spPr/>
    </dgm:pt>
    <dgm:pt modelId="{0F1C8C57-06E0-4AA8-8816-C6C5BDAFDF34}" type="pres">
      <dgm:prSet presAssocID="{B153889E-8E1C-40B2-A8CF-CF99B9CDF89E}" presName="Chord" presStyleLbl="bgShp" presStyleIdx="1" presStyleCnt="3"/>
      <dgm:spPr/>
    </dgm:pt>
    <dgm:pt modelId="{3784CA63-0D35-4C05-90B2-DEE33B2F52D8}" type="pres">
      <dgm:prSet presAssocID="{B153889E-8E1C-40B2-A8CF-CF99B9CDF89E}" presName="Pie" presStyleLbl="alignNode1" presStyleIdx="1" presStyleCnt="3"/>
      <dgm:spPr/>
    </dgm:pt>
    <dgm:pt modelId="{204D21DC-0C1A-4243-8BC2-2CB9FFC19BB6}" type="pres">
      <dgm:prSet presAssocID="{B153889E-8E1C-40B2-A8CF-CF99B9CDF89E}" presName="Parent" presStyleLbl="revTx" presStyleIdx="2" presStyleCnt="6">
        <dgm:presLayoutVars>
          <dgm:chMax val="1"/>
          <dgm:chPref val="1"/>
          <dgm:bulletEnabled val="1"/>
        </dgm:presLayoutVars>
      </dgm:prSet>
      <dgm:spPr/>
    </dgm:pt>
    <dgm:pt modelId="{C6DEA56D-BC36-43EB-A037-694079652334}" type="pres">
      <dgm:prSet presAssocID="{FA8B774A-9723-4CB3-B8C0-67BDAE7D9916}" presName="negSibTrans" presStyleCnt="0"/>
      <dgm:spPr/>
    </dgm:pt>
    <dgm:pt modelId="{65A8DF5D-24F0-4457-BD41-BC6B0967AA0F}" type="pres">
      <dgm:prSet presAssocID="{B153889E-8E1C-40B2-A8CF-CF99B9CDF89E}" presName="composite" presStyleCnt="0"/>
      <dgm:spPr/>
    </dgm:pt>
    <dgm:pt modelId="{E66CBF7B-EEA7-48F1-9754-933AB82E8A3F}" type="pres">
      <dgm:prSet presAssocID="{B153889E-8E1C-40B2-A8CF-CF99B9CDF89E}" presName="Child" presStyleLbl="revTx" presStyleIdx="3" presStyleCnt="6">
        <dgm:presLayoutVars>
          <dgm:chMax val="0"/>
          <dgm:chPref val="0"/>
          <dgm:bulletEnabled val="1"/>
        </dgm:presLayoutVars>
      </dgm:prSet>
      <dgm:spPr/>
    </dgm:pt>
    <dgm:pt modelId="{2D52D3AA-3C41-4CD6-834C-228639C26265}" type="pres">
      <dgm:prSet presAssocID="{FF9E8752-E4ED-47E5-9D48-8F7EB24640DD}" presName="sibTrans" presStyleCnt="0"/>
      <dgm:spPr/>
    </dgm:pt>
    <dgm:pt modelId="{98A016E1-C5D1-49C1-A135-F7D45D363BB0}" type="pres">
      <dgm:prSet presAssocID="{A2EAC55B-E8FB-43C0-B702-CA230C8E4DCA}" presName="ParentComposite" presStyleCnt="0"/>
      <dgm:spPr/>
    </dgm:pt>
    <dgm:pt modelId="{A96832F8-5C6F-4597-8F1B-7B5EE8B3A4AE}" type="pres">
      <dgm:prSet presAssocID="{A2EAC55B-E8FB-43C0-B702-CA230C8E4DCA}" presName="Chord" presStyleLbl="bgShp" presStyleIdx="2" presStyleCnt="3"/>
      <dgm:spPr/>
    </dgm:pt>
    <dgm:pt modelId="{92893370-10A3-489C-B027-451839B12D9B}" type="pres">
      <dgm:prSet presAssocID="{A2EAC55B-E8FB-43C0-B702-CA230C8E4DCA}" presName="Pie" presStyleLbl="alignNode1" presStyleIdx="2" presStyleCnt="3"/>
      <dgm:spPr/>
    </dgm:pt>
    <dgm:pt modelId="{901A6EDC-8664-4977-B390-4FA7915D77C2}" type="pres">
      <dgm:prSet presAssocID="{A2EAC55B-E8FB-43C0-B702-CA230C8E4DCA}" presName="Parent" presStyleLbl="revTx" presStyleIdx="4" presStyleCnt="6">
        <dgm:presLayoutVars>
          <dgm:chMax val="1"/>
          <dgm:chPref val="1"/>
          <dgm:bulletEnabled val="1"/>
        </dgm:presLayoutVars>
      </dgm:prSet>
      <dgm:spPr/>
    </dgm:pt>
    <dgm:pt modelId="{94635FA8-E14E-4F73-901E-7A05FA8165E0}" type="pres">
      <dgm:prSet presAssocID="{8C7CB283-391C-45B2-BD44-99F0EDAE5969}" presName="negSibTrans" presStyleCnt="0"/>
      <dgm:spPr/>
    </dgm:pt>
    <dgm:pt modelId="{C37180AD-883A-4FDF-B3FB-5C6054290950}" type="pres">
      <dgm:prSet presAssocID="{A2EAC55B-E8FB-43C0-B702-CA230C8E4DCA}" presName="composite" presStyleCnt="0"/>
      <dgm:spPr/>
    </dgm:pt>
    <dgm:pt modelId="{2D0C6098-3185-44A5-9D5B-554462F67BD0}" type="pres">
      <dgm:prSet presAssocID="{A2EAC55B-E8FB-43C0-B702-CA230C8E4DCA}" presName="Child" presStyleLbl="revTx" presStyleIdx="5" presStyleCnt="6">
        <dgm:presLayoutVars>
          <dgm:chMax val="0"/>
          <dgm:chPref val="0"/>
          <dgm:bulletEnabled val="1"/>
        </dgm:presLayoutVars>
      </dgm:prSet>
      <dgm:spPr/>
    </dgm:pt>
  </dgm:ptLst>
  <dgm:cxnLst>
    <dgm:cxn modelId="{F8FFA41D-A925-4DAF-9684-9C971D7A9EAA}" type="presOf" srcId="{A2EAC55B-E8FB-43C0-B702-CA230C8E4DCA}" destId="{901A6EDC-8664-4977-B390-4FA7915D77C2}" srcOrd="0" destOrd="0" presId="urn:microsoft.com/office/officeart/2009/3/layout/PieProcess"/>
    <dgm:cxn modelId="{A5C3F83D-C2DD-4719-96DF-9C38D003F085}" type="presOf" srcId="{B153889E-8E1C-40B2-A8CF-CF99B9CDF89E}" destId="{204D21DC-0C1A-4243-8BC2-2CB9FFC19BB6}" srcOrd="0" destOrd="0" presId="urn:microsoft.com/office/officeart/2009/3/layout/PieProcess"/>
    <dgm:cxn modelId="{BFE00944-1D3A-4955-967D-F6B01F11AD19}" type="presOf" srcId="{B681CE79-4AB1-4DC2-95FD-7C285EA33C0D}" destId="{2D0C6098-3185-44A5-9D5B-554462F67BD0}" srcOrd="0" destOrd="0" presId="urn:microsoft.com/office/officeart/2009/3/layout/PieProcess"/>
    <dgm:cxn modelId="{40F6C548-49F0-4811-84A2-93A3B5251514}" srcId="{B153889E-8E1C-40B2-A8CF-CF99B9CDF89E}" destId="{B83A9B3B-5250-4BAC-8EBB-BACE09DC6C7A}" srcOrd="0" destOrd="0" parTransId="{A0CC10E4-D146-49BF-A7BC-46527E3AEBF1}" sibTransId="{FA8B774A-9723-4CB3-B8C0-67BDAE7D9916}"/>
    <dgm:cxn modelId="{48257A49-038D-4B1B-89A0-75B0FFCFB1ED}" type="presOf" srcId="{DE12D528-761B-4BEA-B5CC-CDEA975441B3}" destId="{8A2584EF-F5E2-43CD-899F-8E791778BF92}" srcOrd="0" destOrd="0" presId="urn:microsoft.com/office/officeart/2009/3/layout/PieProcess"/>
    <dgm:cxn modelId="{1CA0FA74-07AC-4016-8DEC-F07EBDE9C0C4}" type="presOf" srcId="{2D4AB2B2-0776-4581-8ACC-9384C8844CCD}" destId="{ED944971-4A72-4AF7-A492-05FE08DF0C15}" srcOrd="0" destOrd="0" presId="urn:microsoft.com/office/officeart/2009/3/layout/PieProcess"/>
    <dgm:cxn modelId="{20443F82-D59D-4198-BFE8-30BD9A2A0EE5}" srcId="{DE12D528-761B-4BEA-B5CC-CDEA975441B3}" destId="{2D4AB2B2-0776-4581-8ACC-9384C8844CCD}" srcOrd="0" destOrd="0" parTransId="{8251A877-66D7-487F-99FA-121E044762AB}" sibTransId="{44562DDD-7BBF-479E-BB51-163E328907A4}"/>
    <dgm:cxn modelId="{B0608E84-6F46-4B1F-BF67-0D083326126B}" srcId="{A0A24F27-6F52-4984-9CBA-B536E8DB9613}" destId="{B153889E-8E1C-40B2-A8CF-CF99B9CDF89E}" srcOrd="1" destOrd="0" parTransId="{D15C4136-ED3D-4095-A931-B6DCC9552F44}" sibTransId="{FF9E8752-E4ED-47E5-9D48-8F7EB24640DD}"/>
    <dgm:cxn modelId="{F2BAC98A-E3C0-47A9-A908-531BAC2F7334}" srcId="{A0A24F27-6F52-4984-9CBA-B536E8DB9613}" destId="{A2EAC55B-E8FB-43C0-B702-CA230C8E4DCA}" srcOrd="2" destOrd="0" parTransId="{AD75D888-4E46-4FBB-B7AE-C460EF9162B5}" sibTransId="{498A5DA4-8026-4039-BD20-51C5C6CC6EE4}"/>
    <dgm:cxn modelId="{3C8E6AA0-DCCB-4B2F-AECE-2670080B0811}" type="presOf" srcId="{A0A24F27-6F52-4984-9CBA-B536E8DB9613}" destId="{9616C9B5-AAF5-47E9-8715-E1155C084006}" srcOrd="0" destOrd="0" presId="urn:microsoft.com/office/officeart/2009/3/layout/PieProcess"/>
    <dgm:cxn modelId="{7E05A2C4-8AA6-406F-AA83-D30B7DF24EFA}" srcId="{A2EAC55B-E8FB-43C0-B702-CA230C8E4DCA}" destId="{B681CE79-4AB1-4DC2-95FD-7C285EA33C0D}" srcOrd="0" destOrd="0" parTransId="{263791E3-F3C0-49F9-BBD4-23EAF3FF71A4}" sibTransId="{8C7CB283-391C-45B2-BD44-99F0EDAE5969}"/>
    <dgm:cxn modelId="{4BFA3EEC-9560-4F79-A3D7-5CD5F48141A9}" type="presOf" srcId="{B83A9B3B-5250-4BAC-8EBB-BACE09DC6C7A}" destId="{E66CBF7B-EEA7-48F1-9754-933AB82E8A3F}" srcOrd="0" destOrd="0" presId="urn:microsoft.com/office/officeart/2009/3/layout/PieProcess"/>
    <dgm:cxn modelId="{98727AF6-337A-4F79-9D80-A43927AE81F8}" srcId="{A0A24F27-6F52-4984-9CBA-B536E8DB9613}" destId="{DE12D528-761B-4BEA-B5CC-CDEA975441B3}" srcOrd="0" destOrd="0" parTransId="{B1B0B276-01D5-489E-8534-626F4D94D394}" sibTransId="{80A43D8F-31E2-407B-9028-75A88B3671E7}"/>
    <dgm:cxn modelId="{08C2AD7D-19EA-4EE5-8875-8C6CA94C07B1}" type="presParOf" srcId="{9616C9B5-AAF5-47E9-8715-E1155C084006}" destId="{71E3BABF-52A3-4EA7-B966-EA0F01F7F2A4}" srcOrd="0" destOrd="0" presId="urn:microsoft.com/office/officeart/2009/3/layout/PieProcess"/>
    <dgm:cxn modelId="{6D4215C3-6180-4E77-A6B3-7F901242D053}" type="presParOf" srcId="{71E3BABF-52A3-4EA7-B966-EA0F01F7F2A4}" destId="{B047CA45-2A57-4218-A417-691C83794BAB}" srcOrd="0" destOrd="0" presId="urn:microsoft.com/office/officeart/2009/3/layout/PieProcess"/>
    <dgm:cxn modelId="{5D481F22-32F6-4E17-BAEF-58B0BF4FF538}" type="presParOf" srcId="{71E3BABF-52A3-4EA7-B966-EA0F01F7F2A4}" destId="{0A61C583-9AF1-44F0-8657-84E88E7A1E6A}" srcOrd="1" destOrd="0" presId="urn:microsoft.com/office/officeart/2009/3/layout/PieProcess"/>
    <dgm:cxn modelId="{5CCE88CB-348D-4607-8A00-0D1E58AFAEAD}" type="presParOf" srcId="{71E3BABF-52A3-4EA7-B966-EA0F01F7F2A4}" destId="{8A2584EF-F5E2-43CD-899F-8E791778BF92}" srcOrd="2" destOrd="0" presId="urn:microsoft.com/office/officeart/2009/3/layout/PieProcess"/>
    <dgm:cxn modelId="{ECA58692-7FB6-4AD7-B111-E717AC0DA7CF}" type="presParOf" srcId="{9616C9B5-AAF5-47E9-8715-E1155C084006}" destId="{E7D0708D-91DC-4858-A5A8-ED37C4979AC0}" srcOrd="1" destOrd="0" presId="urn:microsoft.com/office/officeart/2009/3/layout/PieProcess"/>
    <dgm:cxn modelId="{0359E3FD-E71E-42E4-B9EF-9DAE4F663759}" type="presParOf" srcId="{9616C9B5-AAF5-47E9-8715-E1155C084006}" destId="{4BA71DD2-6581-4046-B3C7-68AC6C9E086C}" srcOrd="2" destOrd="0" presId="urn:microsoft.com/office/officeart/2009/3/layout/PieProcess"/>
    <dgm:cxn modelId="{AFC0BB91-C258-4B28-8E74-AA88485D63C6}" type="presParOf" srcId="{4BA71DD2-6581-4046-B3C7-68AC6C9E086C}" destId="{ED944971-4A72-4AF7-A492-05FE08DF0C15}" srcOrd="0" destOrd="0" presId="urn:microsoft.com/office/officeart/2009/3/layout/PieProcess"/>
    <dgm:cxn modelId="{BDCB0944-31E4-4762-B191-6340ACDF886C}" type="presParOf" srcId="{9616C9B5-AAF5-47E9-8715-E1155C084006}" destId="{2A1CFC15-EDE9-4B2E-AE43-A17F0F5FC68E}" srcOrd="3" destOrd="0" presId="urn:microsoft.com/office/officeart/2009/3/layout/PieProcess"/>
    <dgm:cxn modelId="{E89D9C70-BD26-4352-AC12-231629DC3DC4}" type="presParOf" srcId="{9616C9B5-AAF5-47E9-8715-E1155C084006}" destId="{24AA2D4B-6157-4E03-AFD4-0AB74F54D03A}" srcOrd="4" destOrd="0" presId="urn:microsoft.com/office/officeart/2009/3/layout/PieProcess"/>
    <dgm:cxn modelId="{ACB1AF82-101F-41A2-8011-A287EE56220F}" type="presParOf" srcId="{24AA2D4B-6157-4E03-AFD4-0AB74F54D03A}" destId="{0F1C8C57-06E0-4AA8-8816-C6C5BDAFDF34}" srcOrd="0" destOrd="0" presId="urn:microsoft.com/office/officeart/2009/3/layout/PieProcess"/>
    <dgm:cxn modelId="{B0B995A9-B432-450C-BC62-34A5EC401DFE}" type="presParOf" srcId="{24AA2D4B-6157-4E03-AFD4-0AB74F54D03A}" destId="{3784CA63-0D35-4C05-90B2-DEE33B2F52D8}" srcOrd="1" destOrd="0" presId="urn:microsoft.com/office/officeart/2009/3/layout/PieProcess"/>
    <dgm:cxn modelId="{26F3425E-322B-4015-85D3-8A60F7110509}" type="presParOf" srcId="{24AA2D4B-6157-4E03-AFD4-0AB74F54D03A}" destId="{204D21DC-0C1A-4243-8BC2-2CB9FFC19BB6}" srcOrd="2" destOrd="0" presId="urn:microsoft.com/office/officeart/2009/3/layout/PieProcess"/>
    <dgm:cxn modelId="{1E232ACC-CD62-4A6C-AF1A-1F6D45DED731}" type="presParOf" srcId="{9616C9B5-AAF5-47E9-8715-E1155C084006}" destId="{C6DEA56D-BC36-43EB-A037-694079652334}" srcOrd="5" destOrd="0" presId="urn:microsoft.com/office/officeart/2009/3/layout/PieProcess"/>
    <dgm:cxn modelId="{F93DCE98-34F9-444B-B279-DF28E8898192}" type="presParOf" srcId="{9616C9B5-AAF5-47E9-8715-E1155C084006}" destId="{65A8DF5D-24F0-4457-BD41-BC6B0967AA0F}" srcOrd="6" destOrd="0" presId="urn:microsoft.com/office/officeart/2009/3/layout/PieProcess"/>
    <dgm:cxn modelId="{374BE73A-84AE-4962-9111-130F930EAB35}" type="presParOf" srcId="{65A8DF5D-24F0-4457-BD41-BC6B0967AA0F}" destId="{E66CBF7B-EEA7-48F1-9754-933AB82E8A3F}" srcOrd="0" destOrd="0" presId="urn:microsoft.com/office/officeart/2009/3/layout/PieProcess"/>
    <dgm:cxn modelId="{85D8EE72-A0B3-4C53-BF7A-21F48BB1BC6B}" type="presParOf" srcId="{9616C9B5-AAF5-47E9-8715-E1155C084006}" destId="{2D52D3AA-3C41-4CD6-834C-228639C26265}" srcOrd="7" destOrd="0" presId="urn:microsoft.com/office/officeart/2009/3/layout/PieProcess"/>
    <dgm:cxn modelId="{EB9E9951-3684-434C-B9B5-DB048AFCEF17}" type="presParOf" srcId="{9616C9B5-AAF5-47E9-8715-E1155C084006}" destId="{98A016E1-C5D1-49C1-A135-F7D45D363BB0}" srcOrd="8" destOrd="0" presId="urn:microsoft.com/office/officeart/2009/3/layout/PieProcess"/>
    <dgm:cxn modelId="{1F4287C9-2953-4FCF-80C1-6F3703B592D6}" type="presParOf" srcId="{98A016E1-C5D1-49C1-A135-F7D45D363BB0}" destId="{A96832F8-5C6F-4597-8F1B-7B5EE8B3A4AE}" srcOrd="0" destOrd="0" presId="urn:microsoft.com/office/officeart/2009/3/layout/PieProcess"/>
    <dgm:cxn modelId="{C501CDD5-2AEC-4B4C-9F9E-0E4F0CD9371B}" type="presParOf" srcId="{98A016E1-C5D1-49C1-A135-F7D45D363BB0}" destId="{92893370-10A3-489C-B027-451839B12D9B}" srcOrd="1" destOrd="0" presId="urn:microsoft.com/office/officeart/2009/3/layout/PieProcess"/>
    <dgm:cxn modelId="{EBFFC7AC-EB92-45C3-83CA-5285B434AA61}" type="presParOf" srcId="{98A016E1-C5D1-49C1-A135-F7D45D363BB0}" destId="{901A6EDC-8664-4977-B390-4FA7915D77C2}" srcOrd="2" destOrd="0" presId="urn:microsoft.com/office/officeart/2009/3/layout/PieProcess"/>
    <dgm:cxn modelId="{7B5CAA33-E5ED-414D-9E9F-944E5DE129C1}" type="presParOf" srcId="{9616C9B5-AAF5-47E9-8715-E1155C084006}" destId="{94635FA8-E14E-4F73-901E-7A05FA8165E0}" srcOrd="9" destOrd="0" presId="urn:microsoft.com/office/officeart/2009/3/layout/PieProcess"/>
    <dgm:cxn modelId="{DB6772F4-C27D-4FEB-9B72-62CDAB53ED73}" type="presParOf" srcId="{9616C9B5-AAF5-47E9-8715-E1155C084006}" destId="{C37180AD-883A-4FDF-B3FB-5C6054290950}" srcOrd="10" destOrd="0" presId="urn:microsoft.com/office/officeart/2009/3/layout/PieProcess"/>
    <dgm:cxn modelId="{BB5B90E6-AFFA-45AA-9617-18108000B1C5}" type="presParOf" srcId="{C37180AD-883A-4FDF-B3FB-5C6054290950}" destId="{2D0C6098-3185-44A5-9D5B-554462F67BD0}"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7CA45-2A57-4218-A417-691C83794BAB}">
      <dsp:nvSpPr>
        <dsp:cNvPr id="0" name=""/>
        <dsp:cNvSpPr/>
      </dsp:nvSpPr>
      <dsp:spPr>
        <a:xfrm>
          <a:off x="1214" y="353218"/>
          <a:ext cx="839390" cy="8393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1C583-9AF1-44F0-8657-84E88E7A1E6A}">
      <dsp:nvSpPr>
        <dsp:cNvPr id="0" name=""/>
        <dsp:cNvSpPr/>
      </dsp:nvSpPr>
      <dsp:spPr>
        <a:xfrm>
          <a:off x="85153" y="437157"/>
          <a:ext cx="671512" cy="671512"/>
        </a:xfrm>
        <a:prstGeom prst="pie">
          <a:avLst>
            <a:gd name="adj1" fmla="val 126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A2584EF-F5E2-43CD-899F-8E791778BF92}">
      <dsp:nvSpPr>
        <dsp:cNvPr id="0" name=""/>
        <dsp:cNvSpPr/>
      </dsp:nvSpPr>
      <dsp:spPr>
        <a:xfrm rot="16200000">
          <a:off x="-964084" y="2280941"/>
          <a:ext cx="2434232" cy="50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89100">
            <a:lnSpc>
              <a:spcPct val="90000"/>
            </a:lnSpc>
            <a:spcBef>
              <a:spcPct val="0"/>
            </a:spcBef>
            <a:spcAft>
              <a:spcPct val="35000"/>
            </a:spcAft>
            <a:buNone/>
          </a:pPr>
          <a:endParaRPr lang="en-US" sz="3800" b="1" kern="1200">
            <a:latin typeface="Times New Roman" pitchFamily="18" charset="0"/>
            <a:cs typeface="Times New Roman" pitchFamily="18" charset="0"/>
          </a:endParaRPr>
        </a:p>
      </dsp:txBody>
      <dsp:txXfrm>
        <a:off x="-964084" y="2280941"/>
        <a:ext cx="2434232" cy="503634"/>
      </dsp:txXfrm>
    </dsp:sp>
    <dsp:sp modelId="{ED944971-4A72-4AF7-A492-05FE08DF0C15}">
      <dsp:nvSpPr>
        <dsp:cNvPr id="0" name=""/>
        <dsp:cNvSpPr/>
      </dsp:nvSpPr>
      <dsp:spPr>
        <a:xfrm>
          <a:off x="588787" y="353218"/>
          <a:ext cx="1678781" cy="335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Times New Roman" pitchFamily="18" charset="0"/>
              <a:cs typeface="Times New Roman" pitchFamily="18" charset="0"/>
            </a:rPr>
            <a:t>Conduction</a:t>
          </a:r>
        </a:p>
      </dsp:txBody>
      <dsp:txXfrm>
        <a:off x="588787" y="353218"/>
        <a:ext cx="1678781" cy="3357562"/>
      </dsp:txXfrm>
    </dsp:sp>
    <dsp:sp modelId="{0F1C8C57-06E0-4AA8-8816-C6C5BDAFDF34}">
      <dsp:nvSpPr>
        <dsp:cNvPr id="0" name=""/>
        <dsp:cNvSpPr/>
      </dsp:nvSpPr>
      <dsp:spPr>
        <a:xfrm>
          <a:off x="2524422" y="353218"/>
          <a:ext cx="839390" cy="8393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4CA63-0D35-4C05-90B2-DEE33B2F52D8}">
      <dsp:nvSpPr>
        <dsp:cNvPr id="0" name=""/>
        <dsp:cNvSpPr/>
      </dsp:nvSpPr>
      <dsp:spPr>
        <a:xfrm>
          <a:off x="2608361" y="437157"/>
          <a:ext cx="671512" cy="671512"/>
        </a:xfrm>
        <a:prstGeom prst="pie">
          <a:avLst>
            <a:gd name="adj1" fmla="val 90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04D21DC-0C1A-4243-8BC2-2CB9FFC19BB6}">
      <dsp:nvSpPr>
        <dsp:cNvPr id="0" name=""/>
        <dsp:cNvSpPr/>
      </dsp:nvSpPr>
      <dsp:spPr>
        <a:xfrm rot="16200000">
          <a:off x="1559123" y="2241847"/>
          <a:ext cx="2434232" cy="50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89100">
            <a:lnSpc>
              <a:spcPct val="90000"/>
            </a:lnSpc>
            <a:spcBef>
              <a:spcPct val="0"/>
            </a:spcBef>
            <a:spcAft>
              <a:spcPct val="35000"/>
            </a:spcAft>
            <a:buNone/>
          </a:pPr>
          <a:endParaRPr lang="en-US" sz="3800" b="1" kern="1200" dirty="0">
            <a:latin typeface="Times New Roman" pitchFamily="18" charset="0"/>
            <a:cs typeface="Times New Roman" pitchFamily="18" charset="0"/>
          </a:endParaRPr>
        </a:p>
      </dsp:txBody>
      <dsp:txXfrm>
        <a:off x="1559123" y="2241847"/>
        <a:ext cx="2434232" cy="503634"/>
      </dsp:txXfrm>
    </dsp:sp>
    <dsp:sp modelId="{E66CBF7B-EEA7-48F1-9754-933AB82E8A3F}">
      <dsp:nvSpPr>
        <dsp:cNvPr id="0" name=""/>
        <dsp:cNvSpPr/>
      </dsp:nvSpPr>
      <dsp:spPr>
        <a:xfrm>
          <a:off x="3111996" y="353218"/>
          <a:ext cx="1678781" cy="335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Times New Roman" pitchFamily="18" charset="0"/>
              <a:cs typeface="Times New Roman" pitchFamily="18" charset="0"/>
            </a:rPr>
            <a:t>Convection</a:t>
          </a:r>
        </a:p>
      </dsp:txBody>
      <dsp:txXfrm>
        <a:off x="3111996" y="353218"/>
        <a:ext cx="1678781" cy="3357562"/>
      </dsp:txXfrm>
    </dsp:sp>
    <dsp:sp modelId="{A96832F8-5C6F-4597-8F1B-7B5EE8B3A4AE}">
      <dsp:nvSpPr>
        <dsp:cNvPr id="0" name=""/>
        <dsp:cNvSpPr/>
      </dsp:nvSpPr>
      <dsp:spPr>
        <a:xfrm>
          <a:off x="5047630" y="353218"/>
          <a:ext cx="839390" cy="8393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93370-10A3-489C-B027-451839B12D9B}">
      <dsp:nvSpPr>
        <dsp:cNvPr id="0" name=""/>
        <dsp:cNvSpPr/>
      </dsp:nvSpPr>
      <dsp:spPr>
        <a:xfrm>
          <a:off x="5131569" y="437157"/>
          <a:ext cx="671512" cy="671512"/>
        </a:xfrm>
        <a:prstGeom prst="pie">
          <a:avLst>
            <a:gd name="adj1" fmla="val 54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01A6EDC-8664-4977-B390-4FA7915D77C2}">
      <dsp:nvSpPr>
        <dsp:cNvPr id="0" name=""/>
        <dsp:cNvSpPr/>
      </dsp:nvSpPr>
      <dsp:spPr>
        <a:xfrm rot="16200000">
          <a:off x="4082331" y="2241847"/>
          <a:ext cx="2434232" cy="50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89100">
            <a:lnSpc>
              <a:spcPct val="90000"/>
            </a:lnSpc>
            <a:spcBef>
              <a:spcPct val="0"/>
            </a:spcBef>
            <a:spcAft>
              <a:spcPct val="35000"/>
            </a:spcAft>
            <a:buNone/>
          </a:pPr>
          <a:endParaRPr lang="en-US" sz="3800" b="1" kern="1200">
            <a:latin typeface="Times New Roman" pitchFamily="18" charset="0"/>
            <a:cs typeface="Times New Roman" pitchFamily="18" charset="0"/>
          </a:endParaRPr>
        </a:p>
      </dsp:txBody>
      <dsp:txXfrm>
        <a:off x="4082331" y="2241847"/>
        <a:ext cx="2434232" cy="503634"/>
      </dsp:txXfrm>
    </dsp:sp>
    <dsp:sp modelId="{2D0C6098-3185-44A5-9D5B-554462F67BD0}">
      <dsp:nvSpPr>
        <dsp:cNvPr id="0" name=""/>
        <dsp:cNvSpPr/>
      </dsp:nvSpPr>
      <dsp:spPr>
        <a:xfrm>
          <a:off x="5635204" y="353218"/>
          <a:ext cx="1678781" cy="335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Times New Roman" pitchFamily="18" charset="0"/>
              <a:cs typeface="Times New Roman" pitchFamily="18" charset="0"/>
            </a:rPr>
            <a:t>Radiation</a:t>
          </a:r>
        </a:p>
      </dsp:txBody>
      <dsp:txXfrm>
        <a:off x="5635204" y="353218"/>
        <a:ext cx="1678781" cy="3357562"/>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3AE3D3-0994-41AF-8CB5-5F0A88470995}" type="datetime1">
              <a:rPr lang="en-US" smtClean="0"/>
              <a:t>10/5/2025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1C5A65-910F-4FA2-BF6B-A506136E1F54}" type="slidenum">
              <a:rPr lang="en-US" smtClean="0"/>
              <a:t>‹#›</a:t>
            </a:fld>
            <a:endParaRPr lang="en-US"/>
          </a:p>
        </p:txBody>
      </p:sp>
    </p:spTree>
    <p:extLst>
      <p:ext uri="{BB962C8B-B14F-4D97-AF65-F5344CB8AC3E}">
        <p14:creationId xmlns:p14="http://schemas.microsoft.com/office/powerpoint/2010/main" val="1920135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E0B36-9186-47D6-903F-F193C8CF9F47}" type="datetime1">
              <a:rPr lang="en-US" smtClean="0"/>
              <a:t>10/5/2025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0286F-AB05-4DA8-A4F9-DE5DF363AF1B}" type="slidenum">
              <a:rPr lang="en-US" smtClean="0"/>
              <a:t>‹#›</a:t>
            </a:fld>
            <a:endParaRPr lang="en-US"/>
          </a:p>
        </p:txBody>
      </p:sp>
    </p:spTree>
    <p:extLst>
      <p:ext uri="{BB962C8B-B14F-4D97-AF65-F5344CB8AC3E}">
        <p14:creationId xmlns:p14="http://schemas.microsoft.com/office/powerpoint/2010/main" val="23977125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58abb5f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58abb5f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p:cNvSpPr>
            <a:spLocks noGrp="1"/>
          </p:cNvSpPr>
          <p:nvPr>
            <p:ph type="dt" idx="10"/>
          </p:nvPr>
        </p:nvSpPr>
        <p:spPr/>
        <p:txBody>
          <a:bodyPr/>
          <a:lstStyle/>
          <a:p>
            <a:fld id="{43E377AA-A052-478B-BAD3-5EA141A60753}" type="datetime1">
              <a:rPr lang="en-US" smtClean="0"/>
              <a:t>10/5/2025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11</a:t>
            </a:fld>
            <a:endParaRPr lang="en-US"/>
          </a:p>
        </p:txBody>
      </p:sp>
    </p:spTree>
    <p:extLst>
      <p:ext uri="{BB962C8B-B14F-4D97-AF65-F5344CB8AC3E}">
        <p14:creationId xmlns:p14="http://schemas.microsoft.com/office/powerpoint/2010/main" val="232168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12</a:t>
            </a:fld>
            <a:endParaRPr lang="en-US"/>
          </a:p>
        </p:txBody>
      </p:sp>
    </p:spTree>
    <p:extLst>
      <p:ext uri="{BB962C8B-B14F-4D97-AF65-F5344CB8AC3E}">
        <p14:creationId xmlns:p14="http://schemas.microsoft.com/office/powerpoint/2010/main" val="239576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13</a:t>
            </a:fld>
            <a:endParaRPr lang="en-US"/>
          </a:p>
        </p:txBody>
      </p:sp>
    </p:spTree>
    <p:extLst>
      <p:ext uri="{BB962C8B-B14F-4D97-AF65-F5344CB8AC3E}">
        <p14:creationId xmlns:p14="http://schemas.microsoft.com/office/powerpoint/2010/main" val="81570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14</a:t>
            </a:fld>
            <a:endParaRPr lang="en-US"/>
          </a:p>
        </p:txBody>
      </p:sp>
    </p:spTree>
    <p:extLst>
      <p:ext uri="{BB962C8B-B14F-4D97-AF65-F5344CB8AC3E}">
        <p14:creationId xmlns:p14="http://schemas.microsoft.com/office/powerpoint/2010/main" val="102383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15</a:t>
            </a:fld>
            <a:endParaRPr lang="en-US"/>
          </a:p>
        </p:txBody>
      </p:sp>
    </p:spTree>
    <p:extLst>
      <p:ext uri="{BB962C8B-B14F-4D97-AF65-F5344CB8AC3E}">
        <p14:creationId xmlns:p14="http://schemas.microsoft.com/office/powerpoint/2010/main" val="102129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16</a:t>
            </a:fld>
            <a:endParaRPr lang="en-US"/>
          </a:p>
        </p:txBody>
      </p:sp>
    </p:spTree>
    <p:extLst>
      <p:ext uri="{BB962C8B-B14F-4D97-AF65-F5344CB8AC3E}">
        <p14:creationId xmlns:p14="http://schemas.microsoft.com/office/powerpoint/2010/main" val="2467337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17</a:t>
            </a:fld>
            <a:endParaRPr lang="en-US"/>
          </a:p>
        </p:txBody>
      </p:sp>
    </p:spTree>
    <p:extLst>
      <p:ext uri="{BB962C8B-B14F-4D97-AF65-F5344CB8AC3E}">
        <p14:creationId xmlns:p14="http://schemas.microsoft.com/office/powerpoint/2010/main" val="104627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18</a:t>
            </a:fld>
            <a:endParaRPr lang="en-US"/>
          </a:p>
        </p:txBody>
      </p:sp>
    </p:spTree>
    <p:extLst>
      <p:ext uri="{BB962C8B-B14F-4D97-AF65-F5344CB8AC3E}">
        <p14:creationId xmlns:p14="http://schemas.microsoft.com/office/powerpoint/2010/main" val="54664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ED7B-CA87-5FF8-F838-51C6C559D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E1447-0429-E9B9-370B-040F45A84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0CA95-7DFB-1772-BF1F-918CE9D21617}"/>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CABCA634-D3F4-DD0C-D5FA-A4D36F4F5A52}"/>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E8E276CE-230C-F8D1-3D98-9740AEC26B6B}"/>
              </a:ext>
            </a:extLst>
          </p:cNvPr>
          <p:cNvSpPr>
            <a:spLocks noGrp="1"/>
          </p:cNvSpPr>
          <p:nvPr>
            <p:ph type="sldNum" sz="quarter" idx="11"/>
          </p:nvPr>
        </p:nvSpPr>
        <p:spPr/>
        <p:txBody>
          <a:bodyPr/>
          <a:lstStyle/>
          <a:p>
            <a:fld id="{5230286F-AB05-4DA8-A4F9-DE5DF363AF1B}" type="slidenum">
              <a:rPr lang="en-US" smtClean="0"/>
              <a:t>19</a:t>
            </a:fld>
            <a:endParaRPr lang="en-US"/>
          </a:p>
        </p:txBody>
      </p:sp>
    </p:spTree>
    <p:extLst>
      <p:ext uri="{BB962C8B-B14F-4D97-AF65-F5344CB8AC3E}">
        <p14:creationId xmlns:p14="http://schemas.microsoft.com/office/powerpoint/2010/main" val="187357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41D9A-A642-0469-96F1-4D3AD68AB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3D6B2-2641-805B-AE03-E348CD492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AE16B-17AB-039E-3024-933868F0E286}"/>
              </a:ext>
            </a:extLst>
          </p:cNvPr>
          <p:cNvSpPr>
            <a:spLocks noGrp="1"/>
          </p:cNvSpPr>
          <p:nvPr>
            <p:ph type="body" idx="1"/>
          </p:nvPr>
        </p:nvSpPr>
        <p:spPr/>
        <p:txBody>
          <a:bodyPr/>
          <a:lstStyle/>
          <a:p>
            <a:endParaRPr lang="ar-IQ" dirty="0"/>
          </a:p>
        </p:txBody>
      </p:sp>
      <p:sp>
        <p:nvSpPr>
          <p:cNvPr id="4" name="Date Placeholder 3">
            <a:extLst>
              <a:ext uri="{FF2B5EF4-FFF2-40B4-BE49-F238E27FC236}">
                <a16:creationId xmlns:a16="http://schemas.microsoft.com/office/drawing/2014/main" id="{BAFAE960-1BDF-3F8C-5D06-EBCF4B103EE4}"/>
              </a:ext>
            </a:extLst>
          </p:cNvPr>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a:extLst>
              <a:ext uri="{FF2B5EF4-FFF2-40B4-BE49-F238E27FC236}">
                <a16:creationId xmlns:a16="http://schemas.microsoft.com/office/drawing/2014/main" id="{EDB8B922-7814-D4EB-B983-4134A51814DF}"/>
              </a:ext>
            </a:extLst>
          </p:cNvPr>
          <p:cNvSpPr>
            <a:spLocks noGrp="1"/>
          </p:cNvSpPr>
          <p:nvPr>
            <p:ph type="sldNum" sz="quarter" idx="11"/>
          </p:nvPr>
        </p:nvSpPr>
        <p:spPr/>
        <p:txBody>
          <a:bodyPr/>
          <a:lstStyle/>
          <a:p>
            <a:fld id="{5230286F-AB05-4DA8-A4F9-DE5DF363AF1B}" type="slidenum">
              <a:rPr lang="en-US" smtClean="0"/>
              <a:t>20</a:t>
            </a:fld>
            <a:endParaRPr lang="en-US"/>
          </a:p>
        </p:txBody>
      </p:sp>
    </p:spTree>
    <p:extLst>
      <p:ext uri="{BB962C8B-B14F-4D97-AF65-F5344CB8AC3E}">
        <p14:creationId xmlns:p14="http://schemas.microsoft.com/office/powerpoint/2010/main" val="38754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5703cb3a7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p:cNvSpPr>
            <a:spLocks noGrp="1"/>
          </p:cNvSpPr>
          <p:nvPr>
            <p:ph type="dt" idx="10"/>
          </p:nvPr>
        </p:nvSpPr>
        <p:spPr/>
        <p:txBody>
          <a:bodyPr/>
          <a:lstStyle/>
          <a:p>
            <a:fld id="{2329ED4A-A8A3-4BDA-8403-3EAFB33EE25D}" type="datetime1">
              <a:rPr lang="en-US" smtClean="0"/>
              <a:t>10/5/2025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4</a:t>
            </a:fld>
            <a:endParaRPr lang="en-US"/>
          </a:p>
        </p:txBody>
      </p:sp>
    </p:spTree>
    <p:extLst>
      <p:ext uri="{BB962C8B-B14F-4D97-AF65-F5344CB8AC3E}">
        <p14:creationId xmlns:p14="http://schemas.microsoft.com/office/powerpoint/2010/main" val="122780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5</a:t>
            </a:fld>
            <a:endParaRPr lang="en-US"/>
          </a:p>
        </p:txBody>
      </p:sp>
    </p:spTree>
    <p:extLst>
      <p:ext uri="{BB962C8B-B14F-4D97-AF65-F5344CB8AC3E}">
        <p14:creationId xmlns:p14="http://schemas.microsoft.com/office/powerpoint/2010/main" val="164336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6</a:t>
            </a:fld>
            <a:endParaRPr lang="en-US"/>
          </a:p>
        </p:txBody>
      </p:sp>
    </p:spTree>
    <p:extLst>
      <p:ext uri="{BB962C8B-B14F-4D97-AF65-F5344CB8AC3E}">
        <p14:creationId xmlns:p14="http://schemas.microsoft.com/office/powerpoint/2010/main" val="324478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7</a:t>
            </a:fld>
            <a:endParaRPr lang="en-US"/>
          </a:p>
        </p:txBody>
      </p:sp>
    </p:spTree>
    <p:extLst>
      <p:ext uri="{BB962C8B-B14F-4D97-AF65-F5344CB8AC3E}">
        <p14:creationId xmlns:p14="http://schemas.microsoft.com/office/powerpoint/2010/main" val="375214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8</a:t>
            </a:fld>
            <a:endParaRPr lang="en-US"/>
          </a:p>
        </p:txBody>
      </p:sp>
    </p:spTree>
    <p:extLst>
      <p:ext uri="{BB962C8B-B14F-4D97-AF65-F5344CB8AC3E}">
        <p14:creationId xmlns:p14="http://schemas.microsoft.com/office/powerpoint/2010/main" val="365303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9</a:t>
            </a:fld>
            <a:endParaRPr lang="en-US"/>
          </a:p>
        </p:txBody>
      </p:sp>
    </p:spTree>
    <p:extLst>
      <p:ext uri="{BB962C8B-B14F-4D97-AF65-F5344CB8AC3E}">
        <p14:creationId xmlns:p14="http://schemas.microsoft.com/office/powerpoint/2010/main" val="397486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10</a:t>
            </a:fld>
            <a:endParaRPr lang="en-US"/>
          </a:p>
        </p:txBody>
      </p:sp>
    </p:spTree>
    <p:extLst>
      <p:ext uri="{BB962C8B-B14F-4D97-AF65-F5344CB8AC3E}">
        <p14:creationId xmlns:p14="http://schemas.microsoft.com/office/powerpoint/2010/main" val="2579884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pic>
        <p:nvPicPr>
          <p:cNvPr id="10" name="Google Shape;10;p2"/>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711750" y="1958600"/>
            <a:ext cx="4280100" cy="26499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9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4572000" y="535000"/>
            <a:ext cx="3860400" cy="388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600" b="1">
                <a:solidFill>
                  <a:schemeClr val="tx1"/>
                </a:solidFill>
                <a:latin typeface="Times New Roman" pitchFamily="18" charset="0"/>
                <a:cs typeface="Times New Roman" pitchFamily="18" charset="0"/>
              </a:defRPr>
            </a:lvl1pPr>
          </a:lstStyle>
          <a:p>
            <a:fld id="{4884ADF3-59BC-4461-925E-D2836F5C0A42}" type="slidenum">
              <a:rPr lang="en-US" smtClean="0"/>
              <a:pPr/>
              <a:t>‹#›</a:t>
            </a:fld>
            <a:endParaRPr lang="en-US" dirty="0"/>
          </a:p>
        </p:txBody>
      </p:sp>
      <p:sp>
        <p:nvSpPr>
          <p:cNvPr id="7" name="Footer Placeholder 2"/>
          <p:cNvSpPr>
            <a:spLocks noGrp="1"/>
          </p:cNvSpPr>
          <p:nvPr>
            <p:ph type="ftr" sz="quarter" idx="3"/>
          </p:nvPr>
        </p:nvSpPr>
        <p:spPr>
          <a:xfrm>
            <a:off x="0" y="4767263"/>
            <a:ext cx="4724400" cy="274637"/>
          </a:xfrm>
          <a:prstGeom prst="rect">
            <a:avLst/>
          </a:prstGeom>
        </p:spPr>
        <p:txBody>
          <a:bodyPr vert="horz" lIns="91440" tIns="45720" rIns="91440" bIns="45720" rtlCol="0" anchor="ctr"/>
          <a:lstStyle>
            <a:lvl1pPr algn="ctr">
              <a:defRPr sz="1200">
                <a:solidFill>
                  <a:schemeClr val="tx1"/>
                </a:solidFill>
                <a:latin typeface="Times New Roman" pitchFamily="18" charset="0"/>
                <a:cs typeface="Times New Roman" pitchFamily="18" charset="0"/>
              </a:defRPr>
            </a:lvl1pPr>
          </a:lstStyle>
          <a:p>
            <a:endParaRPr lang="en-US" dirty="0"/>
          </a:p>
        </p:txBody>
      </p:sp>
    </p:spTree>
    <p:extLst>
      <p:ext uri="{BB962C8B-B14F-4D97-AF65-F5344CB8AC3E}">
        <p14:creationId xmlns:p14="http://schemas.microsoft.com/office/powerpoint/2010/main" val="80897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l="-19689" t="41478" r="19690" b="2272"/>
          <a:stretch/>
        </p:blipFill>
        <p:spPr>
          <a:xfrm rot="10800000" flipH="1">
            <a:off x="0" y="-2285"/>
            <a:ext cx="9144000" cy="5148070"/>
          </a:xfrm>
          <a:prstGeom prst="rect">
            <a:avLst/>
          </a:prstGeom>
          <a:noFill/>
          <a:ln>
            <a:noFill/>
          </a:ln>
        </p:spPr>
      </p:pic>
      <p:sp>
        <p:nvSpPr>
          <p:cNvPr id="79" name="Google Shape;79;p15"/>
          <p:cNvSpPr txBox="1">
            <a:spLocks noGrp="1"/>
          </p:cNvSpPr>
          <p:nvPr>
            <p:ph type="title"/>
          </p:nvPr>
        </p:nvSpPr>
        <p:spPr>
          <a:xfrm>
            <a:off x="715100" y="2259575"/>
            <a:ext cx="4276800" cy="2317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0" name="Google Shape;80;p15"/>
          <p:cNvSpPr txBox="1">
            <a:spLocks noGrp="1"/>
          </p:cNvSpPr>
          <p:nvPr>
            <p:ph type="body" idx="1"/>
          </p:nvPr>
        </p:nvSpPr>
        <p:spPr>
          <a:xfrm>
            <a:off x="4572000" y="535000"/>
            <a:ext cx="3856500" cy="809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4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94385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83" name="Google Shape;83;p16"/>
          <p:cNvSpPr txBox="1">
            <a:spLocks noGrp="1"/>
          </p:cNvSpPr>
          <p:nvPr>
            <p:ph type="title"/>
          </p:nvPr>
        </p:nvSpPr>
        <p:spPr>
          <a:xfrm>
            <a:off x="715100"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4" name="Google Shape;84;p16"/>
          <p:cNvSpPr txBox="1">
            <a:spLocks noGrp="1"/>
          </p:cNvSpPr>
          <p:nvPr>
            <p:ph type="body" idx="1"/>
          </p:nvPr>
        </p:nvSpPr>
        <p:spPr>
          <a:xfrm>
            <a:off x="715100"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7019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87" name="Google Shape;87;p17"/>
          <p:cNvSpPr txBox="1">
            <a:spLocks noGrp="1"/>
          </p:cNvSpPr>
          <p:nvPr>
            <p:ph type="title"/>
          </p:nvPr>
        </p:nvSpPr>
        <p:spPr>
          <a:xfrm>
            <a:off x="43022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8" name="Google Shape;88;p17"/>
          <p:cNvSpPr txBox="1">
            <a:spLocks noGrp="1"/>
          </p:cNvSpPr>
          <p:nvPr>
            <p:ph type="body" idx="1"/>
          </p:nvPr>
        </p:nvSpPr>
        <p:spPr>
          <a:xfrm>
            <a:off x="43022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263778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
        <p:nvSpPr>
          <p:cNvPr id="91" name="Google Shape;91;p18"/>
          <p:cNvSpPr txBox="1">
            <a:spLocks noGrp="1"/>
          </p:cNvSpPr>
          <p:nvPr>
            <p:ph type="title"/>
          </p:nvPr>
        </p:nvSpPr>
        <p:spPr>
          <a:xfrm>
            <a:off x="15454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2" name="Google Shape;92;p18"/>
          <p:cNvSpPr txBox="1">
            <a:spLocks noGrp="1"/>
          </p:cNvSpPr>
          <p:nvPr>
            <p:ph type="body" idx="1"/>
          </p:nvPr>
        </p:nvSpPr>
        <p:spPr>
          <a:xfrm>
            <a:off x="15454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971313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95" name="Google Shape;95;p19"/>
          <p:cNvSpPr txBox="1">
            <a:spLocks noGrp="1"/>
          </p:cNvSpPr>
          <p:nvPr>
            <p:ph type="subTitle" idx="1"/>
          </p:nvPr>
        </p:nvSpPr>
        <p:spPr>
          <a:xfrm>
            <a:off x="715100" y="20465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9"/>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7" name="Google Shape;97;p19"/>
          <p:cNvSpPr txBox="1">
            <a:spLocks noGrp="1"/>
          </p:cNvSpPr>
          <p:nvPr>
            <p:ph type="subTitle" idx="2"/>
          </p:nvPr>
        </p:nvSpPr>
        <p:spPr>
          <a:xfrm>
            <a:off x="715100" y="32990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9"/>
          <p:cNvSpPr txBox="1">
            <a:spLocks noGrp="1"/>
          </p:cNvSpPr>
          <p:nvPr>
            <p:ph type="subTitle" idx="3"/>
          </p:nvPr>
        </p:nvSpPr>
        <p:spPr>
          <a:xfrm>
            <a:off x="715100" y="16667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99" name="Google Shape;99;p19"/>
          <p:cNvSpPr txBox="1">
            <a:spLocks noGrp="1"/>
          </p:cNvSpPr>
          <p:nvPr>
            <p:ph type="subTitle" idx="4"/>
          </p:nvPr>
        </p:nvSpPr>
        <p:spPr>
          <a:xfrm>
            <a:off x="715100" y="29192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56374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02" name="Google Shape;102;p20"/>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03" name="Google Shape;103;p20"/>
          <p:cNvSpPr txBox="1">
            <a:spLocks noGrp="1"/>
          </p:cNvSpPr>
          <p:nvPr>
            <p:ph type="subTitle" idx="1"/>
          </p:nvPr>
        </p:nvSpPr>
        <p:spPr>
          <a:xfrm>
            <a:off x="715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20"/>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05" name="Google Shape;105;p20"/>
          <p:cNvSpPr txBox="1">
            <a:spLocks noGrp="1"/>
          </p:cNvSpPr>
          <p:nvPr>
            <p:ph type="subTitle" idx="2"/>
          </p:nvPr>
        </p:nvSpPr>
        <p:spPr>
          <a:xfrm>
            <a:off x="7151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6" name="Google Shape;106;p20"/>
          <p:cNvSpPr txBox="1">
            <a:spLocks noGrp="1"/>
          </p:cNvSpPr>
          <p:nvPr>
            <p:ph type="subTitle" idx="3"/>
          </p:nvPr>
        </p:nvSpPr>
        <p:spPr>
          <a:xfrm>
            <a:off x="3506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7" name="Google Shape;107;p20"/>
          <p:cNvSpPr txBox="1">
            <a:spLocks noGrp="1"/>
          </p:cNvSpPr>
          <p:nvPr>
            <p:ph type="subTitle" idx="4"/>
          </p:nvPr>
        </p:nvSpPr>
        <p:spPr>
          <a:xfrm>
            <a:off x="3506099"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8" name="Google Shape;108;p20"/>
          <p:cNvSpPr txBox="1">
            <a:spLocks noGrp="1"/>
          </p:cNvSpPr>
          <p:nvPr>
            <p:ph type="subTitle" idx="5"/>
          </p:nvPr>
        </p:nvSpPr>
        <p:spPr>
          <a:xfrm>
            <a:off x="6297202"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9" name="Google Shape;109;p20"/>
          <p:cNvSpPr txBox="1">
            <a:spLocks noGrp="1"/>
          </p:cNvSpPr>
          <p:nvPr>
            <p:ph type="subTitle" idx="6"/>
          </p:nvPr>
        </p:nvSpPr>
        <p:spPr>
          <a:xfrm>
            <a:off x="62972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417448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10"/>
        <p:cNvGrpSpPr/>
        <p:nvPr/>
      </p:nvGrpSpPr>
      <p:grpSpPr>
        <a:xfrm>
          <a:off x="0" y="0"/>
          <a:ext cx="0" cy="0"/>
          <a:chOff x="0" y="0"/>
          <a:chExt cx="0" cy="0"/>
        </a:xfrm>
      </p:grpSpPr>
      <p:pic>
        <p:nvPicPr>
          <p:cNvPr id="111" name="Google Shape;111;p21"/>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12" name="Google Shape;112;p21"/>
          <p:cNvSpPr txBox="1">
            <a:spLocks noGrp="1"/>
          </p:cNvSpPr>
          <p:nvPr>
            <p:ph type="subTitle" idx="1"/>
          </p:nvPr>
        </p:nvSpPr>
        <p:spPr>
          <a:xfrm>
            <a:off x="7151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3" name="Google Shape;113;p21"/>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14" name="Google Shape;114;p21"/>
          <p:cNvSpPr txBox="1">
            <a:spLocks noGrp="1"/>
          </p:cNvSpPr>
          <p:nvPr>
            <p:ph type="subTitle" idx="2"/>
          </p:nvPr>
        </p:nvSpPr>
        <p:spPr>
          <a:xfrm>
            <a:off x="7151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5" name="Google Shape;115;p21"/>
          <p:cNvSpPr txBox="1">
            <a:spLocks noGrp="1"/>
          </p:cNvSpPr>
          <p:nvPr>
            <p:ph type="subTitle" idx="3"/>
          </p:nvPr>
        </p:nvSpPr>
        <p:spPr>
          <a:xfrm>
            <a:off x="3506099"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21"/>
          <p:cNvSpPr txBox="1">
            <a:spLocks noGrp="1"/>
          </p:cNvSpPr>
          <p:nvPr>
            <p:ph type="subTitle" idx="4"/>
          </p:nvPr>
        </p:nvSpPr>
        <p:spPr>
          <a:xfrm>
            <a:off x="3506099"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7" name="Google Shape;117;p21"/>
          <p:cNvSpPr txBox="1">
            <a:spLocks noGrp="1"/>
          </p:cNvSpPr>
          <p:nvPr>
            <p:ph type="subTitle" idx="5"/>
          </p:nvPr>
        </p:nvSpPr>
        <p:spPr>
          <a:xfrm>
            <a:off x="62972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8" name="Google Shape;118;p21"/>
          <p:cNvSpPr txBox="1">
            <a:spLocks noGrp="1"/>
          </p:cNvSpPr>
          <p:nvPr>
            <p:ph type="subTitle" idx="6"/>
          </p:nvPr>
        </p:nvSpPr>
        <p:spPr>
          <a:xfrm>
            <a:off x="62972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142180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121" name="Google Shape;121;p22"/>
          <p:cNvSpPr txBox="1">
            <a:spLocks noGrp="1"/>
          </p:cNvSpPr>
          <p:nvPr>
            <p:ph type="subTitle" idx="1"/>
          </p:nvPr>
        </p:nvSpPr>
        <p:spPr>
          <a:xfrm>
            <a:off x="7151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22"/>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23" name="Google Shape;123;p22"/>
          <p:cNvSpPr txBox="1">
            <a:spLocks noGrp="1"/>
          </p:cNvSpPr>
          <p:nvPr>
            <p:ph type="subTitle" idx="2"/>
          </p:nvPr>
        </p:nvSpPr>
        <p:spPr>
          <a:xfrm>
            <a:off x="7151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22"/>
          <p:cNvSpPr txBox="1">
            <a:spLocks noGrp="1"/>
          </p:cNvSpPr>
          <p:nvPr>
            <p:ph type="subTitle" idx="3"/>
          </p:nvPr>
        </p:nvSpPr>
        <p:spPr>
          <a:xfrm>
            <a:off x="7151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5" name="Google Shape;125;p22"/>
          <p:cNvSpPr txBox="1">
            <a:spLocks noGrp="1"/>
          </p:cNvSpPr>
          <p:nvPr>
            <p:ph type="subTitle" idx="4"/>
          </p:nvPr>
        </p:nvSpPr>
        <p:spPr>
          <a:xfrm>
            <a:off x="7151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6" name="Google Shape;126;p22"/>
          <p:cNvSpPr txBox="1">
            <a:spLocks noGrp="1"/>
          </p:cNvSpPr>
          <p:nvPr>
            <p:ph type="subTitle" idx="5"/>
          </p:nvPr>
        </p:nvSpPr>
        <p:spPr>
          <a:xfrm>
            <a:off x="46483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7" name="Google Shape;127;p22"/>
          <p:cNvSpPr txBox="1">
            <a:spLocks noGrp="1"/>
          </p:cNvSpPr>
          <p:nvPr>
            <p:ph type="subTitle" idx="6"/>
          </p:nvPr>
        </p:nvSpPr>
        <p:spPr>
          <a:xfrm>
            <a:off x="46483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8" name="Google Shape;128;p22"/>
          <p:cNvSpPr txBox="1">
            <a:spLocks noGrp="1"/>
          </p:cNvSpPr>
          <p:nvPr>
            <p:ph type="subTitle" idx="7"/>
          </p:nvPr>
        </p:nvSpPr>
        <p:spPr>
          <a:xfrm>
            <a:off x="46483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9" name="Google Shape;129;p22"/>
          <p:cNvSpPr txBox="1">
            <a:spLocks noGrp="1"/>
          </p:cNvSpPr>
          <p:nvPr>
            <p:ph type="subTitle" idx="8"/>
          </p:nvPr>
        </p:nvSpPr>
        <p:spPr>
          <a:xfrm>
            <a:off x="46483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216595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subTitle" idx="1"/>
          </p:nvPr>
        </p:nvSpPr>
        <p:spPr>
          <a:xfrm>
            <a:off x="715100"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23"/>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33" name="Google Shape;133;p23"/>
          <p:cNvSpPr txBox="1">
            <a:spLocks noGrp="1"/>
          </p:cNvSpPr>
          <p:nvPr>
            <p:ph type="subTitle" idx="2"/>
          </p:nvPr>
        </p:nvSpPr>
        <p:spPr>
          <a:xfrm>
            <a:off x="715100"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23"/>
          <p:cNvSpPr txBox="1">
            <a:spLocks noGrp="1"/>
          </p:cNvSpPr>
          <p:nvPr>
            <p:ph type="subTitle" idx="3"/>
          </p:nvPr>
        </p:nvSpPr>
        <p:spPr>
          <a:xfrm>
            <a:off x="7151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5" name="Google Shape;135;p23"/>
          <p:cNvSpPr txBox="1">
            <a:spLocks noGrp="1"/>
          </p:cNvSpPr>
          <p:nvPr>
            <p:ph type="subTitle" idx="4"/>
          </p:nvPr>
        </p:nvSpPr>
        <p:spPr>
          <a:xfrm>
            <a:off x="7151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6" name="Google Shape;136;p23"/>
          <p:cNvSpPr txBox="1">
            <a:spLocks noGrp="1"/>
          </p:cNvSpPr>
          <p:nvPr>
            <p:ph type="subTitle" idx="5"/>
          </p:nvPr>
        </p:nvSpPr>
        <p:spPr>
          <a:xfrm>
            <a:off x="3355799"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3"/>
          <p:cNvSpPr txBox="1">
            <a:spLocks noGrp="1"/>
          </p:cNvSpPr>
          <p:nvPr>
            <p:ph type="subTitle" idx="6"/>
          </p:nvPr>
        </p:nvSpPr>
        <p:spPr>
          <a:xfrm>
            <a:off x="3355799"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3"/>
          <p:cNvSpPr txBox="1">
            <a:spLocks noGrp="1"/>
          </p:cNvSpPr>
          <p:nvPr>
            <p:ph type="subTitle" idx="7"/>
          </p:nvPr>
        </p:nvSpPr>
        <p:spPr>
          <a:xfrm>
            <a:off x="33558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9" name="Google Shape;139;p23"/>
          <p:cNvSpPr txBox="1">
            <a:spLocks noGrp="1"/>
          </p:cNvSpPr>
          <p:nvPr>
            <p:ph type="subTitle" idx="8"/>
          </p:nvPr>
        </p:nvSpPr>
        <p:spPr>
          <a:xfrm>
            <a:off x="33558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0" name="Google Shape;140;p23"/>
          <p:cNvSpPr txBox="1">
            <a:spLocks noGrp="1"/>
          </p:cNvSpPr>
          <p:nvPr>
            <p:ph type="subTitle" idx="9"/>
          </p:nvPr>
        </p:nvSpPr>
        <p:spPr>
          <a:xfrm>
            <a:off x="5996501"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1" name="Google Shape;141;p23"/>
          <p:cNvSpPr txBox="1">
            <a:spLocks noGrp="1"/>
          </p:cNvSpPr>
          <p:nvPr>
            <p:ph type="subTitle" idx="13"/>
          </p:nvPr>
        </p:nvSpPr>
        <p:spPr>
          <a:xfrm>
            <a:off x="5996501"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2" name="Google Shape;142;p23"/>
          <p:cNvSpPr txBox="1">
            <a:spLocks noGrp="1"/>
          </p:cNvSpPr>
          <p:nvPr>
            <p:ph type="subTitle" idx="14"/>
          </p:nvPr>
        </p:nvSpPr>
        <p:spPr>
          <a:xfrm>
            <a:off x="5996503"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3" name="Google Shape;143;p23"/>
          <p:cNvSpPr txBox="1">
            <a:spLocks noGrp="1"/>
          </p:cNvSpPr>
          <p:nvPr>
            <p:ph type="subTitle" idx="15"/>
          </p:nvPr>
        </p:nvSpPr>
        <p:spPr>
          <a:xfrm>
            <a:off x="5996503"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85622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46" name="Google Shape;146;p24"/>
          <p:cNvSpPr txBox="1">
            <a:spLocks noGrp="1"/>
          </p:cNvSpPr>
          <p:nvPr>
            <p:ph type="title" hasCustomPrompt="1"/>
          </p:nvPr>
        </p:nvSpPr>
        <p:spPr>
          <a:xfrm>
            <a:off x="715100" y="9830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7" name="Google Shape;147;p24"/>
          <p:cNvSpPr txBox="1">
            <a:spLocks noGrp="1"/>
          </p:cNvSpPr>
          <p:nvPr>
            <p:ph type="subTitle" idx="1"/>
          </p:nvPr>
        </p:nvSpPr>
        <p:spPr>
          <a:xfrm>
            <a:off x="715100" y="18587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24"/>
          <p:cNvSpPr txBox="1">
            <a:spLocks noGrp="1"/>
          </p:cNvSpPr>
          <p:nvPr>
            <p:ph type="title" idx="2" hasCustomPrompt="1"/>
          </p:nvPr>
        </p:nvSpPr>
        <p:spPr>
          <a:xfrm>
            <a:off x="715100" y="29216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9" name="Google Shape;149;p24"/>
          <p:cNvSpPr txBox="1">
            <a:spLocks noGrp="1"/>
          </p:cNvSpPr>
          <p:nvPr>
            <p:ph type="subTitle" idx="3"/>
          </p:nvPr>
        </p:nvSpPr>
        <p:spPr>
          <a:xfrm>
            <a:off x="715100" y="37973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01135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31" name="Google Shape;31;p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1684029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152" name="Google Shape;152;p25"/>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53" name="Google Shape;153;p25"/>
          <p:cNvSpPr txBox="1">
            <a:spLocks noGrp="1"/>
          </p:cNvSpPr>
          <p:nvPr>
            <p:ph type="title" idx="2" hasCustomPrompt="1"/>
          </p:nvPr>
        </p:nvSpPr>
        <p:spPr>
          <a:xfrm>
            <a:off x="7151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25"/>
          <p:cNvSpPr txBox="1">
            <a:spLocks noGrp="1"/>
          </p:cNvSpPr>
          <p:nvPr>
            <p:ph type="subTitle" idx="1"/>
          </p:nvPr>
        </p:nvSpPr>
        <p:spPr>
          <a:xfrm>
            <a:off x="7151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25"/>
          <p:cNvSpPr txBox="1">
            <a:spLocks noGrp="1"/>
          </p:cNvSpPr>
          <p:nvPr>
            <p:ph type="subTitle" idx="3"/>
          </p:nvPr>
        </p:nvSpPr>
        <p:spPr>
          <a:xfrm>
            <a:off x="7151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6" name="Google Shape;156;p25"/>
          <p:cNvSpPr txBox="1">
            <a:spLocks noGrp="1"/>
          </p:cNvSpPr>
          <p:nvPr>
            <p:ph type="subTitle" idx="4"/>
          </p:nvPr>
        </p:nvSpPr>
        <p:spPr>
          <a:xfrm>
            <a:off x="46483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7" name="Google Shape;157;p25"/>
          <p:cNvSpPr txBox="1">
            <a:spLocks noGrp="1"/>
          </p:cNvSpPr>
          <p:nvPr>
            <p:ph type="subTitle" idx="5"/>
          </p:nvPr>
        </p:nvSpPr>
        <p:spPr>
          <a:xfrm>
            <a:off x="46483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8" name="Google Shape;158;p25"/>
          <p:cNvSpPr txBox="1">
            <a:spLocks noGrp="1"/>
          </p:cNvSpPr>
          <p:nvPr>
            <p:ph type="title" idx="6" hasCustomPrompt="1"/>
          </p:nvPr>
        </p:nvSpPr>
        <p:spPr>
          <a:xfrm>
            <a:off x="46483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411280236"/>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840075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61"/>
        <p:cNvGrpSpPr/>
        <p:nvPr/>
      </p:nvGrpSpPr>
      <p:grpSpPr>
        <a:xfrm>
          <a:off x="0" y="0"/>
          <a:ext cx="0" cy="0"/>
          <a:chOff x="0" y="0"/>
          <a:chExt cx="0" cy="0"/>
        </a:xfrm>
      </p:grpSpPr>
      <p:pic>
        <p:nvPicPr>
          <p:cNvPr id="162" name="Google Shape;162;p27"/>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63" name="Google Shape;163;p27"/>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64" name="Google Shape;164;p27"/>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1495197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2">
            <a:alphaModFix/>
          </a:blip>
          <a:srcRect l="-6643" t="-11183" r="27548" b="-11170"/>
          <a:stretch/>
        </p:blipFill>
        <p:spPr>
          <a:xfrm>
            <a:off x="5819050" y="0"/>
            <a:ext cx="3324950" cy="5143500"/>
          </a:xfrm>
          <a:prstGeom prst="rect">
            <a:avLst/>
          </a:prstGeom>
          <a:noFill/>
          <a:ln>
            <a:noFill/>
          </a:ln>
        </p:spPr>
      </p:pic>
      <p:sp>
        <p:nvSpPr>
          <p:cNvPr id="167" name="Google Shape;167;p28"/>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2694630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170" name="Google Shape;170;p29"/>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171" name="Google Shape;171;p29"/>
          <p:cNvSpPr txBox="1">
            <a:spLocks noGrp="1"/>
          </p:cNvSpPr>
          <p:nvPr>
            <p:ph type="ctrTitle"/>
          </p:nvPr>
        </p:nvSpPr>
        <p:spPr>
          <a:xfrm>
            <a:off x="715100" y="3330625"/>
            <a:ext cx="3856800" cy="12525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2" name="Google Shape;172;p29"/>
          <p:cNvSpPr txBox="1">
            <a:spLocks noGrp="1"/>
          </p:cNvSpPr>
          <p:nvPr>
            <p:ph type="subTitle" idx="1"/>
          </p:nvPr>
        </p:nvSpPr>
        <p:spPr>
          <a:xfrm>
            <a:off x="4571900" y="535000"/>
            <a:ext cx="2683800" cy="115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3" name="Google Shape;173;p29"/>
          <p:cNvSpPr txBox="1"/>
          <p:nvPr/>
        </p:nvSpPr>
        <p:spPr>
          <a:xfrm>
            <a:off x="4571863" y="2278000"/>
            <a:ext cx="2683800" cy="4989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900" kern="0">
                <a:solidFill>
                  <a:srgbClr val="15110E"/>
                </a:solidFill>
                <a:latin typeface="Albert Sans"/>
                <a:ea typeface="Albert Sans"/>
                <a:cs typeface="Albert Sans"/>
                <a:sym typeface="Albert Sans"/>
              </a:rPr>
              <a:t>CREDITS: This presentation template was created by </a:t>
            </a:r>
            <a:r>
              <a:rPr lang="en" sz="900" b="1" kern="0">
                <a:solidFill>
                  <a:srgbClr val="15110E"/>
                </a:solidFill>
                <a:uFill>
                  <a:noFill/>
                </a:u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Slidesgo</a:t>
            </a:r>
            <a:r>
              <a:rPr lang="en" sz="900" kern="0">
                <a:solidFill>
                  <a:srgbClr val="15110E"/>
                </a:solidFill>
                <a:latin typeface="Albert Sans"/>
                <a:ea typeface="Albert Sans"/>
                <a:cs typeface="Albert Sans"/>
                <a:sym typeface="Albert Sans"/>
              </a:rPr>
              <a:t>, and includes icons by </a:t>
            </a:r>
            <a:r>
              <a:rPr lang="en" sz="900" b="1" kern="0">
                <a:solidFill>
                  <a:srgbClr val="15110E"/>
                </a:solidFill>
                <a:uFill>
                  <a:noFill/>
                </a:u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Flaticon</a:t>
            </a:r>
            <a:r>
              <a:rPr lang="en" sz="900" b="1" kern="0">
                <a:solidFill>
                  <a:srgbClr val="15110E"/>
                </a:solidFill>
                <a:latin typeface="Albert Sans"/>
                <a:ea typeface="Albert Sans"/>
                <a:cs typeface="Albert Sans"/>
                <a:sym typeface="Albert Sans"/>
              </a:rPr>
              <a:t> </a:t>
            </a:r>
            <a:r>
              <a:rPr lang="en" sz="900" kern="0">
                <a:solidFill>
                  <a:srgbClr val="15110E"/>
                </a:solidFill>
                <a:latin typeface="Albert Sans"/>
                <a:ea typeface="Albert Sans"/>
                <a:cs typeface="Albert Sans"/>
                <a:sym typeface="Albert Sans"/>
              </a:rPr>
              <a:t>and infographics &amp; images by </a:t>
            </a:r>
            <a:r>
              <a:rPr lang="en" sz="900" b="1" kern="0">
                <a:solidFill>
                  <a:srgbClr val="15110E"/>
                </a:solidFill>
                <a:uFill>
                  <a:noFill/>
                </a:uFill>
                <a:latin typeface="Albert Sans"/>
                <a:ea typeface="Albert Sans"/>
                <a:cs typeface="Albert Sans"/>
                <a:sym typeface="Albert Sans"/>
                <a:hlinkClick r:id="rId5">
                  <a:extLst>
                    <a:ext uri="{A12FA001-AC4F-418D-AE19-62706E023703}">
                      <ahyp:hlinkClr xmlns:ahyp="http://schemas.microsoft.com/office/drawing/2018/hyperlinkcolor" val="tx"/>
                    </a:ext>
                  </a:extLst>
                </a:hlinkClick>
              </a:rPr>
              <a:t>Freepik</a:t>
            </a:r>
            <a:endParaRPr sz="900" b="1" kern="0">
              <a:solidFill>
                <a:srgbClr val="15110E"/>
              </a:solidFill>
              <a:latin typeface="Albert Sans"/>
              <a:ea typeface="Albert Sans"/>
              <a:cs typeface="Albert Sans"/>
              <a:sym typeface="Albert Sans"/>
            </a:endParaRPr>
          </a:p>
        </p:txBody>
      </p:sp>
    </p:spTree>
    <p:extLst>
      <p:ext uri="{BB962C8B-B14F-4D97-AF65-F5344CB8AC3E}">
        <p14:creationId xmlns:p14="http://schemas.microsoft.com/office/powerpoint/2010/main" val="2561264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74"/>
        <p:cNvGrpSpPr/>
        <p:nvPr/>
      </p:nvGrpSpPr>
      <p:grpSpPr>
        <a:xfrm>
          <a:off x="0" y="0"/>
          <a:ext cx="0" cy="0"/>
          <a:chOff x="0" y="0"/>
          <a:chExt cx="0" cy="0"/>
        </a:xfrm>
      </p:grpSpPr>
      <p:pic>
        <p:nvPicPr>
          <p:cNvPr id="175" name="Google Shape;175;p30"/>
          <p:cNvPicPr preferRelativeResize="0"/>
          <p:nvPr/>
        </p:nvPicPr>
        <p:blipFill rotWithShape="1">
          <a:blip r:embed="rId2">
            <a:alphaModFix/>
          </a:blip>
          <a:srcRect l="-6643" t="13471" r="27548" b="-35825"/>
          <a:stretch/>
        </p:blipFill>
        <p:spPr>
          <a:xfrm flipH="1">
            <a:off x="-10680" y="-2437"/>
            <a:ext cx="3321293" cy="5143500"/>
          </a:xfrm>
          <a:prstGeom prst="rect">
            <a:avLst/>
          </a:prstGeom>
          <a:noFill/>
          <a:ln>
            <a:noFill/>
          </a:ln>
        </p:spPr>
      </p:pic>
      <p:pic>
        <p:nvPicPr>
          <p:cNvPr id="176" name="Google Shape;176;p30"/>
          <p:cNvPicPr preferRelativeResize="0"/>
          <p:nvPr/>
        </p:nvPicPr>
        <p:blipFill rotWithShape="1">
          <a:blip r:embed="rId2">
            <a:alphaModFix/>
          </a:blip>
          <a:srcRect l="-235242" t="44962" r="44460" b="-108521"/>
          <a:stretch/>
        </p:blipFill>
        <p:spPr>
          <a:xfrm rot="10800000" flipH="1">
            <a:off x="-10680" y="-2437"/>
            <a:ext cx="9144080" cy="5148375"/>
          </a:xfrm>
          <a:prstGeom prst="rect">
            <a:avLst/>
          </a:prstGeom>
          <a:noFill/>
          <a:ln>
            <a:noFill/>
          </a:ln>
        </p:spPr>
      </p:pic>
    </p:spTree>
    <p:extLst>
      <p:ext uri="{BB962C8B-B14F-4D97-AF65-F5344CB8AC3E}">
        <p14:creationId xmlns:p14="http://schemas.microsoft.com/office/powerpoint/2010/main" val="3826219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77"/>
        <p:cNvGrpSpPr/>
        <p:nvPr/>
      </p:nvGrpSpPr>
      <p:grpSpPr>
        <a:xfrm>
          <a:off x="0" y="0"/>
          <a:ext cx="0" cy="0"/>
          <a:chOff x="0" y="0"/>
          <a:chExt cx="0" cy="0"/>
        </a:xfrm>
      </p:grpSpPr>
      <p:pic>
        <p:nvPicPr>
          <p:cNvPr id="178" name="Google Shape;178;p31"/>
          <p:cNvPicPr preferRelativeResize="0"/>
          <p:nvPr/>
        </p:nvPicPr>
        <p:blipFill rotWithShape="1">
          <a:blip r:embed="rId2">
            <a:alphaModFix/>
          </a:blip>
          <a:srcRect l="-55210" t="50562" r="55209" b="-6811"/>
          <a:stretch/>
        </p:blipFill>
        <p:spPr>
          <a:xfrm>
            <a:off x="0" y="0"/>
            <a:ext cx="9144000" cy="5143500"/>
          </a:xfrm>
          <a:prstGeom prst="rect">
            <a:avLst/>
          </a:prstGeom>
          <a:noFill/>
          <a:ln>
            <a:noFill/>
          </a:ln>
        </p:spPr>
      </p:pic>
      <p:pic>
        <p:nvPicPr>
          <p:cNvPr id="179" name="Google Shape;179;p31"/>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Tree>
    <p:extLst>
      <p:ext uri="{BB962C8B-B14F-4D97-AF65-F5344CB8AC3E}">
        <p14:creationId xmlns:p14="http://schemas.microsoft.com/office/powerpoint/2010/main" val="18232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l="130683" t="-50527" r="175247" b="34585"/>
          <a:stretch/>
        </p:blipFill>
        <p:spPr>
          <a:xfrm>
            <a:off x="1325" y="-1637"/>
            <a:ext cx="9141450" cy="5146775"/>
          </a:xfrm>
          <a:prstGeom prst="rect">
            <a:avLst/>
          </a:prstGeom>
          <a:noFill/>
          <a:ln>
            <a:noFill/>
          </a:ln>
        </p:spPr>
      </p:pic>
      <p:sp>
        <p:nvSpPr>
          <p:cNvPr id="34" name="Google Shape;34;p7"/>
          <p:cNvSpPr txBox="1">
            <a:spLocks noGrp="1"/>
          </p:cNvSpPr>
          <p:nvPr>
            <p:ph type="title"/>
          </p:nvPr>
        </p:nvSpPr>
        <p:spPr>
          <a:xfrm>
            <a:off x="715100" y="535000"/>
            <a:ext cx="3856800" cy="954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35" name="Google Shape;35;p7"/>
          <p:cNvSpPr txBox="1">
            <a:spLocks noGrp="1"/>
          </p:cNvSpPr>
          <p:nvPr>
            <p:ph type="body" idx="1"/>
          </p:nvPr>
        </p:nvSpPr>
        <p:spPr>
          <a:xfrm>
            <a:off x="715100" y="1641400"/>
            <a:ext cx="3856800" cy="7263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
        <p:nvSpPr>
          <p:cNvPr id="36" name="Google Shape;36;p7"/>
          <p:cNvSpPr>
            <a:spLocks noGrp="1"/>
          </p:cNvSpPr>
          <p:nvPr>
            <p:ph type="pic" idx="2"/>
          </p:nvPr>
        </p:nvSpPr>
        <p:spPr>
          <a:xfrm>
            <a:off x="5714900" y="-75"/>
            <a:ext cx="3429000" cy="5143500"/>
          </a:xfrm>
          <a:prstGeom prst="rect">
            <a:avLst/>
          </a:prstGeom>
          <a:noFill/>
          <a:ln>
            <a:noFill/>
          </a:ln>
        </p:spPr>
      </p:sp>
    </p:spTree>
    <p:extLst>
      <p:ext uri="{BB962C8B-B14F-4D97-AF65-F5344CB8AC3E}">
        <p14:creationId xmlns:p14="http://schemas.microsoft.com/office/powerpoint/2010/main" val="57693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715100" y="535000"/>
            <a:ext cx="7713900" cy="231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61389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42" name="Google Shape;42;p9"/>
          <p:cNvSpPr txBox="1">
            <a:spLocks noGrp="1"/>
          </p:cNvSpPr>
          <p:nvPr>
            <p:ph type="title"/>
          </p:nvPr>
        </p:nvSpPr>
        <p:spPr>
          <a:xfrm>
            <a:off x="720000" y="535000"/>
            <a:ext cx="5925300" cy="125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9"/>
          <p:cNvSpPr txBox="1">
            <a:spLocks noGrp="1"/>
          </p:cNvSpPr>
          <p:nvPr>
            <p:ph type="subTitle" idx="1"/>
          </p:nvPr>
        </p:nvSpPr>
        <p:spPr>
          <a:xfrm>
            <a:off x="4572000" y="3358100"/>
            <a:ext cx="3856800" cy="125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884ADF3-59BC-4461-925E-D2836F5C0A42}" type="slidenum">
              <a:rPr lang="en-US" smtClean="0"/>
              <a:t>‹#›</a:t>
            </a:fld>
            <a:endParaRPr lang="en-US"/>
          </a:p>
        </p:txBody>
      </p:sp>
    </p:spTree>
    <p:extLst>
      <p:ext uri="{BB962C8B-B14F-4D97-AF65-F5344CB8AC3E}">
        <p14:creationId xmlns:p14="http://schemas.microsoft.com/office/powerpoint/2010/main" val="11961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a:spLocks noGrp="1"/>
          </p:cNvSpPr>
          <p:nvPr>
            <p:ph type="pic" idx="2"/>
          </p:nvPr>
        </p:nvSpPr>
        <p:spPr>
          <a:xfrm>
            <a:off x="0" y="0"/>
            <a:ext cx="9144000" cy="5143500"/>
          </a:xfrm>
          <a:prstGeom prst="rect">
            <a:avLst/>
          </a:prstGeom>
          <a:noFill/>
          <a:ln>
            <a:noFill/>
          </a:ln>
        </p:spPr>
      </p:sp>
      <p:sp>
        <p:nvSpPr>
          <p:cNvPr id="46" name="Google Shape;46;p10"/>
          <p:cNvSpPr txBox="1">
            <a:spLocks noGrp="1"/>
          </p:cNvSpPr>
          <p:nvPr>
            <p:ph type="title"/>
          </p:nvPr>
        </p:nvSpPr>
        <p:spPr>
          <a:xfrm>
            <a:off x="715100" y="4059800"/>
            <a:ext cx="7713600" cy="548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extLst>
      <p:ext uri="{BB962C8B-B14F-4D97-AF65-F5344CB8AC3E}">
        <p14:creationId xmlns:p14="http://schemas.microsoft.com/office/powerpoint/2010/main" val="27935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47"/>
        <p:cNvGrpSpPr/>
        <p:nvPr/>
      </p:nvGrpSpPr>
      <p:grpSpPr>
        <a:xfrm>
          <a:off x="0" y="0"/>
          <a:ext cx="0" cy="0"/>
          <a:chOff x="0" y="0"/>
          <a:chExt cx="0" cy="0"/>
        </a:xfrm>
      </p:grpSpPr>
      <p:pic>
        <p:nvPicPr>
          <p:cNvPr id="48" name="Google Shape;48;p11"/>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49" name="Google Shape;49;p11"/>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50" name="Google Shape;50;p11"/>
          <p:cNvSpPr txBox="1">
            <a:spLocks noGrp="1"/>
          </p:cNvSpPr>
          <p:nvPr>
            <p:ph type="title" hasCustomPrompt="1"/>
          </p:nvPr>
        </p:nvSpPr>
        <p:spPr>
          <a:xfrm>
            <a:off x="715100" y="3068600"/>
            <a:ext cx="7713900" cy="15399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1" name="Google Shape;51;p11"/>
          <p:cNvSpPr txBox="1">
            <a:spLocks noGrp="1"/>
          </p:cNvSpPr>
          <p:nvPr>
            <p:ph type="subTitle" idx="1"/>
          </p:nvPr>
        </p:nvSpPr>
        <p:spPr>
          <a:xfrm>
            <a:off x="4572000" y="535000"/>
            <a:ext cx="3856800" cy="38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1327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extLst>
      <p:ext uri="{BB962C8B-B14F-4D97-AF65-F5344CB8AC3E}">
        <p14:creationId xmlns:p14="http://schemas.microsoft.com/office/powerpoint/2010/main" val="387770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6643" t="13471" r="27548" b="-35825"/>
          <a:stretch/>
        </p:blipFill>
        <p:spPr>
          <a:xfrm>
            <a:off x="5819050" y="0"/>
            <a:ext cx="3324950" cy="5143500"/>
          </a:xfrm>
          <a:prstGeom prst="rect">
            <a:avLst/>
          </a:prstGeom>
          <a:noFill/>
          <a:ln>
            <a:noFill/>
          </a:ln>
        </p:spPr>
      </p:pic>
      <p:pic>
        <p:nvPicPr>
          <p:cNvPr id="74" name="Google Shape;74;p14"/>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75" name="Google Shape;75;p14"/>
          <p:cNvSpPr txBox="1">
            <a:spLocks noGrp="1"/>
          </p:cNvSpPr>
          <p:nvPr>
            <p:ph type="subTitle" idx="1"/>
          </p:nvPr>
        </p:nvSpPr>
        <p:spPr>
          <a:xfrm>
            <a:off x="715100" y="1503175"/>
            <a:ext cx="5930100" cy="200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76" name="Google Shape;76;p14"/>
          <p:cNvSpPr txBox="1">
            <a:spLocks noGrp="1"/>
          </p:cNvSpPr>
          <p:nvPr>
            <p:ph type="subTitle" idx="2"/>
          </p:nvPr>
        </p:nvSpPr>
        <p:spPr>
          <a:xfrm>
            <a:off x="715100" y="3965300"/>
            <a:ext cx="5930100" cy="45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5682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715100" y="1083700"/>
            <a:ext cx="7713900" cy="35247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dirty="0"/>
          </a:p>
        </p:txBody>
      </p:sp>
      <p:sp>
        <p:nvSpPr>
          <p:cNvPr id="6" name="Google Shape;6;p1"/>
          <p:cNvSpPr txBox="1">
            <a:spLocks noGrp="1"/>
          </p:cNvSpPr>
          <p:nvPr>
            <p:ph type="title"/>
          </p:nvPr>
        </p:nvSpPr>
        <p:spPr>
          <a:xfrm>
            <a:off x="715100" y="535000"/>
            <a:ext cx="7713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a:endParaRPr/>
          </a:p>
        </p:txBody>
      </p:sp>
      <p:sp>
        <p:nvSpPr>
          <p:cNvPr id="3" name="Footer Placeholder 2"/>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884ADF3-59BC-4461-925E-D2836F5C0A42}" type="slidenum">
              <a:rPr lang="en-US" smtClean="0"/>
              <a:t>‹#›</a:t>
            </a:fld>
            <a:endParaRPr lang="en-US"/>
          </a:p>
        </p:txBody>
      </p:sp>
    </p:spTree>
    <p:extLst>
      <p:ext uri="{BB962C8B-B14F-4D97-AF65-F5344CB8AC3E}">
        <p14:creationId xmlns:p14="http://schemas.microsoft.com/office/powerpoint/2010/main" val="3502540136"/>
      </p:ext>
    </p:extLst>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3.xml"/><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7.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13.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15.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ctrTitle"/>
          </p:nvPr>
        </p:nvSpPr>
        <p:spPr>
          <a:xfrm>
            <a:off x="126863" y="1809750"/>
            <a:ext cx="8255137" cy="2649900"/>
          </a:xfrm>
          <a:prstGeom prst="rect">
            <a:avLst/>
          </a:prstGeom>
        </p:spPr>
        <p:txBody>
          <a:bodyPr spcFirstLastPara="1" wrap="square" lIns="91425" tIns="91425" rIns="91425" bIns="91425" anchor="t" anchorCtr="0">
            <a:noAutofit/>
          </a:bodyPr>
          <a:lstStyle/>
          <a:p>
            <a:pPr algn="ctr">
              <a:lnSpc>
                <a:spcPct val="107000"/>
              </a:lnSpc>
              <a:spcAft>
                <a:spcPts val="800"/>
              </a:spcAft>
            </a:pPr>
            <a:r>
              <a:rPr lang="en-US" sz="4400" b="1" u="sng" dirty="0">
                <a:latin typeface="Times New Roman" panose="02020603050405020304" pitchFamily="18" charset="0"/>
                <a:ea typeface="Calibri" panose="020F0502020204030204" pitchFamily="34" charset="0"/>
                <a:cs typeface="Arial" panose="020B0604020202020204" pitchFamily="34" charset="0"/>
              </a:rPr>
              <a:t>General Heat Transfer Equation</a:t>
            </a:r>
            <a:br>
              <a:rPr lang="en-US" sz="4400" dirty="0">
                <a:latin typeface="Calibri" panose="020F0502020204030204" pitchFamily="34" charset="0"/>
                <a:ea typeface="Calibri" panose="020F0502020204030204" pitchFamily="34" charset="0"/>
                <a:cs typeface="Arial" panose="020B0604020202020204" pitchFamily="34" charset="0"/>
              </a:rPr>
            </a:br>
            <a:r>
              <a:rPr lang="en-US" sz="4400" b="1" u="sng" dirty="0">
                <a:latin typeface="Times New Roman" panose="02020603050405020304" pitchFamily="18" charset="0"/>
                <a:ea typeface="Calibri" panose="020F0502020204030204" pitchFamily="34" charset="0"/>
                <a:cs typeface="Arial" panose="020B0604020202020204" pitchFamily="34" charset="0"/>
              </a:rPr>
              <a:t>UNIT 2</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ubtitle 1"/>
          <p:cNvSpPr>
            <a:spLocks noGrp="1"/>
          </p:cNvSpPr>
          <p:nvPr>
            <p:ph type="subTitle" idx="1"/>
          </p:nvPr>
        </p:nvSpPr>
        <p:spPr>
          <a:xfrm>
            <a:off x="1676325" y="3562350"/>
            <a:ext cx="3860400" cy="1172369"/>
          </a:xfrm>
        </p:spPr>
        <p:txBody>
          <a:bodyPr/>
          <a:lstStyle/>
          <a:p>
            <a:pPr algn="ctr"/>
            <a:r>
              <a:rPr lang="en-US" b="1" dirty="0">
                <a:solidFill>
                  <a:srgbClr val="FF0000"/>
                </a:solidFill>
                <a:latin typeface="Times New Roman" pitchFamily="18" charset="0"/>
                <a:cs typeface="Times New Roman" pitchFamily="18" charset="0"/>
              </a:rPr>
              <a:t>By: </a:t>
            </a:r>
          </a:p>
          <a:p>
            <a:pPr algn="ctr"/>
            <a:r>
              <a:rPr lang="en-US" b="1" dirty="0">
                <a:solidFill>
                  <a:srgbClr val="FF0000"/>
                </a:solidFill>
                <a:latin typeface="Times New Roman" pitchFamily="18" charset="0"/>
                <a:cs typeface="Times New Roman" pitchFamily="18" charset="0"/>
              </a:rPr>
              <a:t>Dr. Ghada Ghanim Younis</a:t>
            </a:r>
          </a:p>
          <a:p>
            <a:pPr algn="ctr"/>
            <a:r>
              <a:rPr lang="en-US" b="1" dirty="0">
                <a:solidFill>
                  <a:srgbClr val="FF0000"/>
                </a:solidFill>
                <a:latin typeface="Times New Roman" pitchFamily="18" charset="0"/>
                <a:cs typeface="Times New Roman" pitchFamily="18" charset="0"/>
              </a:rPr>
              <a:t>Ms. Zainab Abdulazeez Jameel</a:t>
            </a:r>
          </a:p>
          <a:p>
            <a:pPr algn="ctr"/>
            <a:endParaRPr lang="en-US" b="1" dirty="0">
              <a:solidFill>
                <a:srgbClr val="FF0000"/>
              </a:solidFill>
              <a:latin typeface="Times New Roman" pitchFamily="18" charset="0"/>
              <a:cs typeface="Times New Roman" pitchFamily="18" charset="0"/>
            </a:endParaRPr>
          </a:p>
        </p:txBody>
      </p:sp>
      <p:pic>
        <p:nvPicPr>
          <p:cNvPr id="7184" name="Picture 16" descr="‫شخصيات التدفئة في فصل الشتاء والتوضيح سخان كهربائي | صور PNG PSD تحميل  مجاني - Pikbes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2695083"/>
            <a:ext cx="1922463" cy="1922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7FF358-1922-62EF-3359-0653B6667A2D}"/>
              </a:ext>
            </a:extLst>
          </p:cNvPr>
          <p:cNvSpPr txBox="1"/>
          <p:nvPr/>
        </p:nvSpPr>
        <p:spPr>
          <a:xfrm>
            <a:off x="1117462" y="108082"/>
            <a:ext cx="6909075" cy="1569660"/>
          </a:xfrm>
          <a:prstGeom prst="rect">
            <a:avLst/>
          </a:prstGeom>
          <a:noFill/>
        </p:spPr>
        <p:txBody>
          <a:bodyPr wrap="square">
            <a:spAutoFit/>
          </a:bodyPr>
          <a:lstStyle/>
          <a:p>
            <a:pPr algn="ctr">
              <a:buNone/>
            </a:pPr>
            <a:r>
              <a:rPr lang="en-US" sz="2400" b="1" i="0" dirty="0">
                <a:solidFill>
                  <a:srgbClr val="15110E"/>
                </a:solidFill>
                <a:effectLst/>
                <a:latin typeface="Times New Roman" panose="02020603050405020304" pitchFamily="18" charset="0"/>
                <a:cs typeface="Times New Roman" panose="02020603050405020304" pitchFamily="18" charset="0"/>
              </a:rPr>
              <a:t>University of Mosul</a:t>
            </a:r>
            <a:endParaRPr lang="en-US" sz="2400" b="1" i="0" dirty="0">
              <a:effectLst/>
              <a:latin typeface="Times New Roman" panose="02020603050405020304" pitchFamily="18" charset="0"/>
              <a:cs typeface="Times New Roman" panose="02020603050405020304" pitchFamily="18" charset="0"/>
            </a:endParaRPr>
          </a:p>
          <a:p>
            <a:pPr algn="ctr">
              <a:buNone/>
            </a:pPr>
            <a:r>
              <a:rPr lang="en-US" sz="2400" b="1" dirty="0">
                <a:latin typeface="Times New Roman" panose="02020603050405020304" pitchFamily="18" charset="0"/>
                <a:cs typeface="Times New Roman" panose="02020603050405020304" pitchFamily="18" charset="0"/>
              </a:rPr>
              <a:t>Collage of Science</a:t>
            </a:r>
          </a:p>
          <a:p>
            <a:pPr algn="ctr"/>
            <a:r>
              <a:rPr lang="en-US" sz="2400" b="1" dirty="0">
                <a:latin typeface="Times New Roman" panose="02020603050405020304" pitchFamily="18" charset="0"/>
                <a:cs typeface="Times New Roman" panose="02020603050405020304" pitchFamily="18" charset="0"/>
              </a:rPr>
              <a:t>Department of New and Renewable Energies</a:t>
            </a:r>
            <a:endParaRPr lang="en-US" sz="2400" b="1" i="0" dirty="0">
              <a:effectLst/>
              <a:latin typeface="Times New Roman" panose="02020603050405020304" pitchFamily="18" charset="0"/>
              <a:cs typeface="Times New Roman" panose="02020603050405020304" pitchFamily="18" charset="0"/>
            </a:endParaRPr>
          </a:p>
          <a:p>
            <a:pPr algn="ctr">
              <a:buNone/>
            </a:pPr>
            <a:endParaRPr lang="en-US" sz="2400" b="1" i="0" dirty="0">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6A326E25-3F31-02E7-010A-96378FC6B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808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جامعة الموصل - University of Mosul">
            <a:extLst>
              <a:ext uri="{FF2B5EF4-FFF2-40B4-BE49-F238E27FC236}">
                <a16:creationId xmlns:a16="http://schemas.microsoft.com/office/drawing/2014/main" id="{281D9654-09D2-61D8-2CED-A79AC83AF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76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9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3416320"/>
          </a:xfrm>
          <a:prstGeom prst="rect">
            <a:avLst/>
          </a:prstGeom>
        </p:spPr>
        <p:txBody>
          <a:bodyPr wrap="square">
            <a:spAutoFit/>
          </a:bodyPr>
          <a:lstStyle/>
          <a:p>
            <a:pPr marL="285750" lvl="0" indent="-285750" algn="just">
              <a:buFont typeface="Wingdings" panose="05000000000000000000" pitchFamily="2" charset="2"/>
              <a:buChar char="ü"/>
            </a:pPr>
            <a:r>
              <a:rPr lang="en-US" dirty="0"/>
              <a:t>as the thickness of the wall increases, so must its resistance to heat transfer. </a:t>
            </a:r>
          </a:p>
          <a:p>
            <a:pPr marL="285750" lvl="0" indent="-285750" algn="just">
              <a:buFont typeface="Wingdings" panose="05000000000000000000" pitchFamily="2" charset="2"/>
              <a:buChar char="ü"/>
            </a:pPr>
            <a:r>
              <a:rPr lang="en-US" dirty="0"/>
              <a:t>But if the thermal conductivity is very large, then heat is transferred easily, and the resistance to heat transfer is small. </a:t>
            </a:r>
          </a:p>
          <a:p>
            <a:pPr marL="285750" lvl="0" indent="-285750" algn="just">
              <a:buFont typeface="Wingdings" panose="05000000000000000000" pitchFamily="2" charset="2"/>
              <a:buChar char="ü"/>
            </a:pPr>
            <a:r>
              <a:rPr lang="en-US" dirty="0"/>
              <a:t>Similarly, if the area is very large, then a lot of heat will be lost through it.</a:t>
            </a:r>
          </a:p>
          <a:p>
            <a:pPr marL="285750" indent="-285750" algn="just">
              <a:buFont typeface="Arial" panose="020B0604020202020204" pitchFamily="34" charset="0"/>
              <a:buChar char="•"/>
            </a:pPr>
            <a:r>
              <a:rPr lang="en-US" b="1" dirty="0"/>
              <a:t>Example: Heat loss through a window</a:t>
            </a:r>
            <a:r>
              <a:rPr lang="en-US" dirty="0"/>
              <a:t>.</a:t>
            </a:r>
          </a:p>
          <a:p>
            <a:pPr algn="just"/>
            <a:r>
              <a:rPr lang="en-US" dirty="0"/>
              <a:t>The window in my office is (2× 3) m. Assuming all other walls are well insulated and that heat loss only occurs through the window, calculate what size of heater I need in my office to maintain the temperature, if the inside surface of the glass is at 11 </a:t>
            </a:r>
            <a:r>
              <a:rPr lang="en-US" baseline="30000" dirty="0"/>
              <a:t>0</a:t>
            </a:r>
            <a:r>
              <a:rPr lang="en-US" dirty="0"/>
              <a:t>C and the outside surface at 6 </a:t>
            </a:r>
            <a:r>
              <a:rPr lang="en-US" baseline="30000" dirty="0"/>
              <a:t>0</a:t>
            </a:r>
            <a:r>
              <a:rPr lang="en-US" dirty="0"/>
              <a:t>C. Sketch the temperature profile through the glass. Thickness of glass = 4mm Thermal conductivity of glass = 0.78W/m K.</a:t>
            </a:r>
          </a:p>
          <a:p>
            <a:pPr marL="285750" lvl="0" indent="-285750" algn="just">
              <a:buFont typeface="Wingdings" panose="05000000000000000000" pitchFamily="2" charset="2"/>
              <a:buChar char="ü"/>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
        <p:nvSpPr>
          <p:cNvPr id="2" name="Google Shape;208;p37">
            <a:extLst>
              <a:ext uri="{FF2B5EF4-FFF2-40B4-BE49-F238E27FC236}">
                <a16:creationId xmlns:a16="http://schemas.microsoft.com/office/drawing/2014/main" id="{A270E76A-2A6C-3D96-D04A-00D82A3C7AFE}"/>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spTree>
    <p:custDataLst>
      <p:tags r:id="rId1"/>
    </p:custDataLst>
    <p:extLst>
      <p:ext uri="{BB962C8B-B14F-4D97-AF65-F5344CB8AC3E}">
        <p14:creationId xmlns:p14="http://schemas.microsoft.com/office/powerpoint/2010/main" val="194629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10</a:t>
            </a:r>
          </a:p>
        </p:txBody>
      </p:sp>
      <p:pic>
        <p:nvPicPr>
          <p:cNvPr id="3" name="Picture 2">
            <a:extLst>
              <a:ext uri="{FF2B5EF4-FFF2-40B4-BE49-F238E27FC236}">
                <a16:creationId xmlns:a16="http://schemas.microsoft.com/office/drawing/2014/main" id="{22B8B7BE-256B-F24F-DB7F-604842895D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36896"/>
            <a:ext cx="2179320" cy="1684020"/>
          </a:xfrm>
          <a:prstGeom prst="rect">
            <a:avLst/>
          </a:prstGeom>
          <a:noFill/>
          <a:ln>
            <a:noFill/>
          </a:ln>
        </p:spPr>
      </p:pic>
      <p:pic>
        <p:nvPicPr>
          <p:cNvPr id="4" name="Picture 3">
            <a:extLst>
              <a:ext uri="{FF2B5EF4-FFF2-40B4-BE49-F238E27FC236}">
                <a16:creationId xmlns:a16="http://schemas.microsoft.com/office/drawing/2014/main" id="{76C4092D-E572-1C96-C787-4236A42F34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448276"/>
            <a:ext cx="3589020" cy="2461260"/>
          </a:xfrm>
          <a:prstGeom prst="rect">
            <a:avLst/>
          </a:prstGeom>
          <a:noFill/>
          <a:ln>
            <a:noFill/>
          </a:ln>
        </p:spPr>
      </p:pic>
      <p:sp>
        <p:nvSpPr>
          <p:cNvPr id="5" name="Google Shape;208;p37">
            <a:extLst>
              <a:ext uri="{FF2B5EF4-FFF2-40B4-BE49-F238E27FC236}">
                <a16:creationId xmlns:a16="http://schemas.microsoft.com/office/drawing/2014/main" id="{7213608C-DDDC-5959-3598-F4CC68475E4A}"/>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spTree>
    <p:custDataLst>
      <p:tags r:id="rId1"/>
    </p:custDataLst>
    <p:extLst>
      <p:ext uri="{BB962C8B-B14F-4D97-AF65-F5344CB8AC3E}">
        <p14:creationId xmlns:p14="http://schemas.microsoft.com/office/powerpoint/2010/main" val="80340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1754326"/>
          </a:xfrm>
          <a:prstGeom prst="rect">
            <a:avLst/>
          </a:prstGeom>
        </p:spPr>
        <p:txBody>
          <a:bodyPr wrap="square">
            <a:spAutoFit/>
          </a:bodyPr>
          <a:lstStyle/>
          <a:p>
            <a:pPr marL="285750" indent="-285750" algn="just">
              <a:buFont typeface="Arial" panose="020B0604020202020204" pitchFamily="34" charset="0"/>
              <a:buChar char="•"/>
            </a:pPr>
            <a:r>
              <a:rPr lang="en-US" b="1" dirty="0"/>
              <a:t>Example:</a:t>
            </a:r>
            <a:r>
              <a:rPr lang="en-US" dirty="0"/>
              <a:t> The wall of an industrial furnace is constructed from 0.15-m-thick fireclay brick having a thermal conductivity of 1.7 W/m K. Measurements made during steady state operation reveal temperatures of 1400 and 1150 K at the inner and outer surfaces, respectively. What is the rate of heat loss through a wall that is 0.5 m by 1.2 m on a side?</a:t>
            </a:r>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11</a:t>
            </a:r>
          </a:p>
        </p:txBody>
      </p:sp>
      <p:pic>
        <p:nvPicPr>
          <p:cNvPr id="2" name="صورة 27">
            <a:extLst>
              <a:ext uri="{FF2B5EF4-FFF2-40B4-BE49-F238E27FC236}">
                <a16:creationId xmlns:a16="http://schemas.microsoft.com/office/drawing/2014/main" id="{2F316DEB-0B8F-9906-EE2C-41CB6E94BC11}"/>
              </a:ext>
            </a:extLst>
          </p:cNvPr>
          <p:cNvPicPr>
            <a:picLocks noChangeAspect="1"/>
          </p:cNvPicPr>
          <p:nvPr/>
        </p:nvPicPr>
        <p:blipFill>
          <a:blip r:embed="rId4"/>
          <a:stretch>
            <a:fillRect/>
          </a:stretch>
        </p:blipFill>
        <p:spPr>
          <a:xfrm>
            <a:off x="1832610" y="2817422"/>
            <a:ext cx="5478780" cy="1965960"/>
          </a:xfrm>
          <a:prstGeom prst="rect">
            <a:avLst/>
          </a:prstGeom>
        </p:spPr>
      </p:pic>
      <p:sp>
        <p:nvSpPr>
          <p:cNvPr id="4" name="Google Shape;208;p37">
            <a:extLst>
              <a:ext uri="{FF2B5EF4-FFF2-40B4-BE49-F238E27FC236}">
                <a16:creationId xmlns:a16="http://schemas.microsoft.com/office/drawing/2014/main" id="{F1612F6F-1029-67B2-8995-B8019B434A4D}"/>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spTree>
    <p:custDataLst>
      <p:tags r:id="rId1"/>
    </p:custDataLst>
    <p:extLst>
      <p:ext uri="{BB962C8B-B14F-4D97-AF65-F5344CB8AC3E}">
        <p14:creationId xmlns:p14="http://schemas.microsoft.com/office/powerpoint/2010/main" val="306741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533400" y="1200150"/>
                <a:ext cx="8305800" cy="2947217"/>
              </a:xfrm>
              <a:prstGeom prst="rect">
                <a:avLst/>
              </a:prstGeom>
            </p:spPr>
            <p:txBody>
              <a:bodyPr wrap="square">
                <a:spAutoFit/>
              </a:bodyPr>
              <a:lstStyle/>
              <a:p>
                <a:r>
                  <a:rPr lang="en-US" dirty="0"/>
                  <a:t>heat transfer through the wall is by conduction, the heat flux may be determined from Fourier’s law.</a:t>
                </a:r>
              </a:p>
              <a:p>
                <a:pPr algn="ct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m:t>
                    </m:r>
                    <m:r>
                      <a:rPr lang="en-US" i="1">
                        <a:latin typeface="Cambria Math" panose="02040503050406030204" pitchFamily="18" charset="0"/>
                      </a:rPr>
                      <m:t>𝐾</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r>
                          <a:rPr lang="en-US" i="1">
                            <a:latin typeface="Cambria Math" panose="02040503050406030204" pitchFamily="18" charset="0"/>
                          </a:rPr>
                          <m:t>𝐿</m:t>
                        </m:r>
                      </m:den>
                    </m:f>
                    <m:r>
                      <a:rPr lang="en-US" i="1">
                        <a:latin typeface="Cambria Math" panose="02040503050406030204" pitchFamily="18" charset="0"/>
                      </a:rPr>
                      <m:t>=1.7</m:t>
                    </m:r>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𝑚𝐾</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250</m:t>
                        </m:r>
                        <m:r>
                          <a:rPr lang="en-US" i="1">
                            <a:latin typeface="Cambria Math" panose="02040503050406030204" pitchFamily="18" charset="0"/>
                          </a:rPr>
                          <m:t>𝐾</m:t>
                        </m:r>
                      </m:num>
                      <m:den>
                        <m:r>
                          <a:rPr lang="en-US" i="1">
                            <a:latin typeface="Cambria Math" panose="02040503050406030204" pitchFamily="18" charset="0"/>
                          </a:rPr>
                          <m:t>0.15</m:t>
                        </m:r>
                        <m:r>
                          <a:rPr lang="en-US" i="1">
                            <a:latin typeface="Cambria Math" panose="02040503050406030204" pitchFamily="18" charset="0"/>
                          </a:rPr>
                          <m:t>𝑚</m:t>
                        </m:r>
                      </m:den>
                    </m:f>
                    <m:r>
                      <a:rPr lang="en-US" i="1">
                        <a:latin typeface="Cambria Math" panose="02040503050406030204" pitchFamily="18" charset="0"/>
                      </a:rPr>
                      <m:t>=2833 </m:t>
                    </m:r>
                    <m:r>
                      <a:rPr lang="en-US" i="1">
                        <a:latin typeface="Cambria Math" panose="02040503050406030204" pitchFamily="18" charset="0"/>
                      </a:rPr>
                      <m:t>𝑊</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r>
                  <a:rPr lang="en-US" dirty="0"/>
                  <a:t> </a:t>
                </a:r>
              </a:p>
              <a:p>
                <a:r>
                  <a:rPr lang="en-US" dirty="0"/>
                  <a:t>The heat flux represents the rate of heat transfer through a section of unit area, and it is uniform (invariant) across the surface of the wall. The heat loss through the wall of area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𝑊</m:t>
                    </m:r>
                  </m:oMath>
                </a14:m>
                <a:r>
                  <a:rPr lang="en-US" dirty="0"/>
                  <a:t> is then:</a:t>
                </a:r>
              </a:p>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𝑊</m:t>
                          </m:r>
                        </m:e>
                      </m:d>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0.5</m:t>
                          </m:r>
                          <m:r>
                            <a:rPr lang="en-US" i="1">
                              <a:latin typeface="Cambria Math" panose="02040503050406030204" pitchFamily="18" charset="0"/>
                            </a:rPr>
                            <m:t>𝑚</m:t>
                          </m:r>
                          <m:r>
                            <a:rPr lang="en-US" i="1">
                              <a:latin typeface="Cambria Math" panose="02040503050406030204" pitchFamily="18" charset="0"/>
                            </a:rPr>
                            <m:t>×1.2</m:t>
                          </m:r>
                          <m:r>
                            <a:rPr lang="en-US" i="1">
                              <a:latin typeface="Cambria Math" panose="02040503050406030204" pitchFamily="18" charset="0"/>
                            </a:rPr>
                            <m:t>𝑚</m:t>
                          </m:r>
                        </m:e>
                      </m:d>
                      <m:r>
                        <a:rPr lang="en-US" i="1">
                          <a:latin typeface="Cambria Math" panose="02040503050406030204" pitchFamily="18" charset="0"/>
                        </a:rPr>
                        <m:t>×2833</m:t>
                      </m:r>
                      <m:f>
                        <m:fPr>
                          <m:ctrlPr>
                            <a:rPr lang="en-US" i="1">
                              <a:latin typeface="Cambria Math" panose="02040503050406030204" pitchFamily="18" charset="0"/>
                            </a:rPr>
                          </m:ctrlPr>
                        </m:fPr>
                        <m:num>
                          <m:r>
                            <a:rPr lang="en-US" i="1">
                              <a:latin typeface="Cambria Math" panose="02040503050406030204" pitchFamily="18" charset="0"/>
                            </a:rPr>
                            <m:t>𝑊</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den>
                      </m:f>
                      <m:r>
                        <a:rPr lang="en-US" i="1">
                          <a:latin typeface="Cambria Math" panose="02040503050406030204" pitchFamily="18" charset="0"/>
                        </a:rPr>
                        <m:t>=1700 </m:t>
                      </m:r>
                      <m:r>
                        <a:rPr lang="en-US" i="1">
                          <a:latin typeface="Cambria Math" panose="02040503050406030204" pitchFamily="18" charset="0"/>
                        </a:rPr>
                        <m:t>𝑊</m:t>
                      </m:r>
                    </m:oMath>
                  </m:oMathPara>
                </a14:m>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33400" y="1200150"/>
                <a:ext cx="8305800" cy="2947217"/>
              </a:xfrm>
              <a:prstGeom prst="rect">
                <a:avLst/>
              </a:prstGeom>
              <a:blipFill>
                <a:blip r:embed="rId4"/>
                <a:stretch>
                  <a:fillRect l="-661" t="-1242" r="-514"/>
                </a:stretch>
              </a:blipFill>
            </p:spPr>
            <p:txBody>
              <a:bodyPr/>
              <a:lstStyle/>
              <a:p>
                <a:r>
                  <a:rPr lang="en-US">
                    <a:noFill/>
                  </a:rPr>
                  <a:t> </a:t>
                </a:r>
              </a:p>
            </p:txBody>
          </p:sp>
        </mc:Fallback>
      </mc:AlternateContent>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12</a:t>
            </a:r>
          </a:p>
        </p:txBody>
      </p:sp>
      <p:sp>
        <p:nvSpPr>
          <p:cNvPr id="3" name="Google Shape;208;p37">
            <a:extLst>
              <a:ext uri="{FF2B5EF4-FFF2-40B4-BE49-F238E27FC236}">
                <a16:creationId xmlns:a16="http://schemas.microsoft.com/office/drawing/2014/main" id="{2CCD1907-007C-06DB-AEE6-57502D7609AF}"/>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spTree>
    <p:custDataLst>
      <p:tags r:id="rId1"/>
    </p:custDataLst>
    <p:extLst>
      <p:ext uri="{BB962C8B-B14F-4D97-AF65-F5344CB8AC3E}">
        <p14:creationId xmlns:p14="http://schemas.microsoft.com/office/powerpoint/2010/main" val="227373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1477328"/>
          </a:xfrm>
          <a:prstGeom prst="rect">
            <a:avLst/>
          </a:prstGeom>
        </p:spPr>
        <p:txBody>
          <a:bodyPr wrap="square">
            <a:spAutoFit/>
          </a:bodyPr>
          <a:lstStyle/>
          <a:p>
            <a:pPr marL="285750" indent="-285750" algn="just">
              <a:buFont typeface="Arial" panose="020B0604020202020204" pitchFamily="34" charset="0"/>
              <a:buChar char="•"/>
            </a:pPr>
            <a:r>
              <a:rPr lang="en-US" dirty="0"/>
              <a:t>Convection is the mechanism of heat transfer between a flowing fluid and a solid body (or between a gas and a liquid at rest). Imagine a fluid flowing past a solid wall.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13</a:t>
            </a:r>
          </a:p>
        </p:txBody>
      </p:sp>
      <p:sp>
        <p:nvSpPr>
          <p:cNvPr id="3" name="Google Shape;208;p37">
            <a:extLst>
              <a:ext uri="{FF2B5EF4-FFF2-40B4-BE49-F238E27FC236}">
                <a16:creationId xmlns:a16="http://schemas.microsoft.com/office/drawing/2014/main" id="{812489FE-BB23-2089-D2CB-AE147DC7E6AC}"/>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2.3. Convection</a:t>
            </a:r>
          </a:p>
        </p:txBody>
      </p:sp>
      <p:pic>
        <p:nvPicPr>
          <p:cNvPr id="4" name="Picture 3">
            <a:extLst>
              <a:ext uri="{FF2B5EF4-FFF2-40B4-BE49-F238E27FC236}">
                <a16:creationId xmlns:a16="http://schemas.microsoft.com/office/drawing/2014/main" id="{9E05DBA3-0D6A-1CBE-B41E-E5FBCFC0C5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9198" y="2266950"/>
            <a:ext cx="2644140" cy="2308860"/>
          </a:xfrm>
          <a:prstGeom prst="rect">
            <a:avLst/>
          </a:prstGeom>
          <a:noFill/>
          <a:ln>
            <a:noFill/>
          </a:ln>
        </p:spPr>
      </p:pic>
      <p:sp>
        <p:nvSpPr>
          <p:cNvPr id="6" name="TextBox 5">
            <a:extLst>
              <a:ext uri="{FF2B5EF4-FFF2-40B4-BE49-F238E27FC236}">
                <a16:creationId xmlns:a16="http://schemas.microsoft.com/office/drawing/2014/main" id="{738B4AC9-C4CF-F434-5750-E9B37314F24F}"/>
              </a:ext>
            </a:extLst>
          </p:cNvPr>
          <p:cNvSpPr txBox="1"/>
          <p:nvPr/>
        </p:nvSpPr>
        <p:spPr>
          <a:xfrm>
            <a:off x="533400" y="2132648"/>
            <a:ext cx="4572000" cy="1849032"/>
          </a:xfrm>
          <a:prstGeom prst="rect">
            <a:avLst/>
          </a:prstGeom>
          <a:noFill/>
        </p:spPr>
        <p:txBody>
          <a:bodyPr wrap="square">
            <a:spAutoFit/>
          </a:bodyPr>
          <a:lstStyle/>
          <a:p>
            <a:pPr marL="285750" marR="0" indent="-285750" algn="just">
              <a:lnSpc>
                <a:spcPct val="107000"/>
              </a:lnSpc>
              <a:spcAft>
                <a:spcPts val="800"/>
              </a:spcAft>
              <a:buFont typeface="Arial" panose="020B0604020202020204" pitchFamily="34" charset="0"/>
              <a:buChar char="•"/>
            </a:pPr>
            <a:r>
              <a:rPr lang="en-US" dirty="0"/>
              <a:t>Clearly there will be a temperature profile between the bulk fluid and the wall – in the bulk the fluid will be fairly uniformly at its bulk average temperature, </a:t>
            </a:r>
            <a:r>
              <a:rPr lang="en-US" dirty="0" err="1"/>
              <a:t>Tf</a:t>
            </a:r>
            <a:r>
              <a:rPr lang="en-US" dirty="0"/>
              <a:t> , and near the wall it will approach the wall temperature, Tw. </a:t>
            </a:r>
          </a:p>
        </p:txBody>
      </p:sp>
    </p:spTree>
    <p:custDataLst>
      <p:tags r:id="rId1"/>
    </p:custDataLst>
    <p:extLst>
      <p:ext uri="{BB962C8B-B14F-4D97-AF65-F5344CB8AC3E}">
        <p14:creationId xmlns:p14="http://schemas.microsoft.com/office/powerpoint/2010/main" val="332756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4247317"/>
          </a:xfrm>
          <a:prstGeom prst="rect">
            <a:avLst/>
          </a:prstGeom>
        </p:spPr>
        <p:txBody>
          <a:bodyPr wrap="square">
            <a:spAutoFit/>
          </a:bodyPr>
          <a:lstStyle/>
          <a:p>
            <a:pPr marL="285750" indent="-285750" algn="just">
              <a:buFont typeface="Arial" panose="020B0604020202020204" pitchFamily="34" charset="0"/>
              <a:buChar char="•"/>
            </a:pPr>
            <a:r>
              <a:rPr lang="en-US" dirty="0"/>
              <a:t>Imagine now a layer near the wall in which the temperature varies between Tw and </a:t>
            </a:r>
            <a:r>
              <a:rPr lang="en-US" dirty="0" err="1"/>
              <a:t>T</a:t>
            </a:r>
            <a:r>
              <a:rPr lang="en-US" baseline="-25000" dirty="0" err="1"/>
              <a:t>f</a:t>
            </a:r>
            <a:r>
              <a:rPr lang="en-US" dirty="0"/>
              <a:t> . If we were to consider heat conduction in this layer, we could describe it by: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algn="just"/>
            <a:r>
              <a:rPr lang="en-US" dirty="0"/>
              <a:t>where </a:t>
            </a:r>
            <a:r>
              <a:rPr lang="en-US" dirty="0" err="1"/>
              <a:t>λ</a:t>
            </a:r>
            <a:r>
              <a:rPr lang="en-US" baseline="-25000" dirty="0" err="1"/>
              <a:t>t</a:t>
            </a:r>
            <a:r>
              <a:rPr lang="en-US" dirty="0"/>
              <a:t> is the thermal conductivity of the liquid layer near the wall, and δ  the thickness of our imaginary layer. The trouble is, we don’t know the value of either </a:t>
            </a:r>
            <a:r>
              <a:rPr lang="en-US" dirty="0" err="1"/>
              <a:t>λ</a:t>
            </a:r>
            <a:r>
              <a:rPr lang="en-US" baseline="-25000" dirty="0" err="1"/>
              <a:t>t</a:t>
            </a:r>
            <a:r>
              <a:rPr lang="en-US" dirty="0"/>
              <a:t> or δ, and both will change depending on the fluid and the flow conditions. So as we don’t know either, we may as well replace them both by a single term, which we will call the convective heat transfer coefficient, h:</a:t>
            </a:r>
          </a:p>
          <a:p>
            <a:pPr marL="285750" indent="-285750" algn="just">
              <a:buFont typeface="Arial" panose="020B0604020202020204" pitchFamily="34" charset="0"/>
              <a:buChar char="•"/>
            </a:pPr>
            <a:endParaRPr lang="en-US" dirty="0"/>
          </a:p>
          <a:p>
            <a:pPr algn="just"/>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14</a:t>
            </a:r>
          </a:p>
        </p:txBody>
      </p:sp>
      <p:sp>
        <p:nvSpPr>
          <p:cNvPr id="3" name="Google Shape;208;p37">
            <a:extLst>
              <a:ext uri="{FF2B5EF4-FFF2-40B4-BE49-F238E27FC236}">
                <a16:creationId xmlns:a16="http://schemas.microsoft.com/office/drawing/2014/main" id="{9C6FFF70-E42F-BA53-2683-B444C74BBE95}"/>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2.3. Convection</a:t>
            </a:r>
          </a:p>
        </p:txBody>
      </p:sp>
      <p:pic>
        <p:nvPicPr>
          <p:cNvPr id="10" name="Picture 9">
            <a:extLst>
              <a:ext uri="{FF2B5EF4-FFF2-40B4-BE49-F238E27FC236}">
                <a16:creationId xmlns:a16="http://schemas.microsoft.com/office/drawing/2014/main" id="{6BC09605-0C41-69E4-DE1F-47C92D5DF7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4290" y="2335530"/>
            <a:ext cx="1455420" cy="472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5486E3F7-AAB6-B401-2517-6A14D8B1FD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3350" y="4403408"/>
            <a:ext cx="1257300" cy="363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56110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3970318"/>
          </a:xfrm>
          <a:prstGeom prst="rect">
            <a:avLst/>
          </a:prstGeom>
        </p:spPr>
        <p:txBody>
          <a:bodyPr wrap="square">
            <a:spAutoFit/>
          </a:bodyPr>
          <a:lstStyle/>
          <a:p>
            <a:pPr marL="285750" indent="-285750" algn="just">
              <a:buFont typeface="Arial" panose="020B0604020202020204" pitchFamily="34" charset="0"/>
              <a:buChar char="•"/>
            </a:pPr>
            <a:r>
              <a:rPr lang="en-US" dirty="0"/>
              <a:t>To be dimensionally correct, h must have SI units of W/m</a:t>
            </a:r>
            <a:r>
              <a:rPr lang="en-US" baseline="30000" dirty="0"/>
              <a:t>2</a:t>
            </a:r>
            <a:r>
              <a:rPr lang="en-US" dirty="0"/>
              <a:t> K. These are the same units as U; clearly, for pure convection, U is equal to h. The resistance to heat transfer by convection is given by R = 1/ </a:t>
            </a:r>
            <a:r>
              <a:rPr lang="en-US" dirty="0" err="1"/>
              <a:t>hA</a:t>
            </a:r>
            <a:r>
              <a:rPr lang="en-US" dirty="0"/>
              <a:t>.</a:t>
            </a:r>
          </a:p>
          <a:p>
            <a:pPr marL="285750" indent="-285750" algn="just">
              <a:buFont typeface="Arial" panose="020B0604020202020204" pitchFamily="34" charset="0"/>
              <a:buChar char="•"/>
            </a:pPr>
            <a:r>
              <a:rPr lang="en-US" dirty="0"/>
              <a:t>The convective heat transfer coefficient varies with the type of flow (turbulent or laminar), the geometry of the system, the physical properties of the fluid, the average temperature, the position along the surface of the body, and time. </a:t>
            </a:r>
            <a:r>
              <a:rPr lang="en-US" b="1" u="sng" dirty="0"/>
              <a:t>So calculating h is quite complicated.</a:t>
            </a:r>
            <a:endParaRPr lang="en-US" dirty="0"/>
          </a:p>
          <a:p>
            <a:pPr marL="285750" indent="-285750" algn="just">
              <a:buFont typeface="Arial" panose="020B0604020202020204" pitchFamily="34" charset="0"/>
              <a:buChar char="•"/>
            </a:pPr>
            <a:r>
              <a:rPr lang="en-US" dirty="0"/>
              <a:t>We will consider ways to calculate it later in the course.</a:t>
            </a:r>
          </a:p>
          <a:p>
            <a:pPr marL="285750" indent="-285750" algn="just">
              <a:buFont typeface="Arial" panose="020B0604020202020204" pitchFamily="34" charset="0"/>
              <a:buChar char="•"/>
            </a:pPr>
            <a:r>
              <a:rPr lang="en-US" dirty="0"/>
              <a:t>h also depends on whether the heat transfer is by forced convection or free convection.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15</a:t>
            </a:r>
          </a:p>
        </p:txBody>
      </p:sp>
      <p:sp>
        <p:nvSpPr>
          <p:cNvPr id="3" name="Google Shape;208;p37">
            <a:extLst>
              <a:ext uri="{FF2B5EF4-FFF2-40B4-BE49-F238E27FC236}">
                <a16:creationId xmlns:a16="http://schemas.microsoft.com/office/drawing/2014/main" id="{2C56FDED-26AA-59F7-C494-DEE83E4C94E8}"/>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2.3. Convection</a:t>
            </a:r>
          </a:p>
        </p:txBody>
      </p:sp>
    </p:spTree>
    <p:custDataLst>
      <p:tags r:id="rId1"/>
    </p:custDataLst>
    <p:extLst>
      <p:ext uri="{BB962C8B-B14F-4D97-AF65-F5344CB8AC3E}">
        <p14:creationId xmlns:p14="http://schemas.microsoft.com/office/powerpoint/2010/main" val="366570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16</a:t>
            </a:r>
          </a:p>
        </p:txBody>
      </p:sp>
      <p:sp>
        <p:nvSpPr>
          <p:cNvPr id="2" name="Google Shape;208;p37">
            <a:extLst>
              <a:ext uri="{FF2B5EF4-FFF2-40B4-BE49-F238E27FC236}">
                <a16:creationId xmlns:a16="http://schemas.microsoft.com/office/drawing/2014/main" id="{45943991-152C-1BF1-EAC9-91AC1306ED29}"/>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2.3. Convection</a:t>
            </a:r>
          </a:p>
        </p:txBody>
      </p:sp>
      <p:sp>
        <p:nvSpPr>
          <p:cNvPr id="3" name="Rectangle 2">
            <a:extLst>
              <a:ext uri="{FF2B5EF4-FFF2-40B4-BE49-F238E27FC236}">
                <a16:creationId xmlns:a16="http://schemas.microsoft.com/office/drawing/2014/main" id="{5CAAB4BA-8E14-3FC1-9831-90F9412B113D}"/>
              </a:ext>
            </a:extLst>
          </p:cNvPr>
          <p:cNvSpPr/>
          <p:nvPr/>
        </p:nvSpPr>
        <p:spPr>
          <a:xfrm>
            <a:off x="533400" y="1200150"/>
            <a:ext cx="5334000" cy="4247317"/>
          </a:xfrm>
          <a:prstGeom prst="rect">
            <a:avLst/>
          </a:prstGeom>
        </p:spPr>
        <p:txBody>
          <a:bodyPr wrap="square">
            <a:spAutoFit/>
          </a:bodyPr>
          <a:lstStyle/>
          <a:p>
            <a:pPr marL="285750" indent="-285750" algn="just">
              <a:buFont typeface="Wingdings" panose="05000000000000000000" pitchFamily="2" charset="2"/>
              <a:buChar char="ü"/>
            </a:pPr>
            <a:r>
              <a:rPr lang="en-US" b="1" u="sng" dirty="0"/>
              <a:t>Free (or natural) convection</a:t>
            </a:r>
            <a:r>
              <a:rPr lang="en-US" dirty="0"/>
              <a:t> arises when the fluid motion is caused by buoyancy effects caused by density differences caused by temperature differences in the fluid. So a hot plate suspended in air causes the immediately adjacent air to heat up; this air rises, giving fluid motion relative to the solid plate.</a:t>
            </a:r>
          </a:p>
          <a:p>
            <a:pPr marL="285750" indent="-285750" algn="just">
              <a:buFont typeface="Wingdings" panose="05000000000000000000" pitchFamily="2" charset="2"/>
              <a:buChar char="ü"/>
            </a:pPr>
            <a:r>
              <a:rPr lang="en-US" b="1" u="sng" dirty="0"/>
              <a:t>Forced convection</a:t>
            </a:r>
            <a:r>
              <a:rPr lang="en-US" dirty="0"/>
              <a:t>, by contrast, arises when the fluid motion is artificially induced, e.g. by a pump or a fan which forces the fluid to flow over the surface of the solid.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pic>
        <p:nvPicPr>
          <p:cNvPr id="14338" name="Picture 2" descr="Forced convection and natural convection (Çengel &amp; Ghajar, 2015). |  Download Scientific Diagram">
            <a:extLst>
              <a:ext uri="{FF2B5EF4-FFF2-40B4-BE49-F238E27FC236}">
                <a16:creationId xmlns:a16="http://schemas.microsoft.com/office/drawing/2014/main" id="{403AD042-14D0-7593-2504-760C6B9B6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28750"/>
            <a:ext cx="2851150"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70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153400" cy="3970318"/>
          </a:xfrm>
          <a:prstGeom prst="rect">
            <a:avLst/>
          </a:prstGeom>
        </p:spPr>
        <p:txBody>
          <a:bodyPr wrap="square">
            <a:spAutoFit/>
          </a:bodyPr>
          <a:lstStyle/>
          <a:p>
            <a:pPr marL="285750" indent="-285750" algn="just">
              <a:buFont typeface="Arial" panose="020B0604020202020204" pitchFamily="34" charset="0"/>
              <a:buChar char="•"/>
            </a:pPr>
            <a:r>
              <a:rPr lang="en-US" dirty="0"/>
              <a:t>To </a:t>
            </a:r>
            <a:r>
              <a:rPr lang="en-US" dirty="0" err="1"/>
              <a:t>summarise</a:t>
            </a:r>
            <a:r>
              <a:rPr lang="en-US" dirty="0"/>
              <a:t>, the convective heat transfer coefficient, h, is affected by the fluid mechanics of the system, so is somewhat difficult to determine – once known, however, it is easy to use. </a:t>
            </a:r>
          </a:p>
          <a:p>
            <a:pPr marL="285750" indent="-285750" algn="just">
              <a:buFont typeface="Arial" panose="020B0604020202020204" pitchFamily="34" charset="0"/>
              <a:buChar char="•"/>
            </a:pPr>
            <a:r>
              <a:rPr lang="en-US" dirty="0"/>
              <a:t>Table 1 shows typical values of h. Note that these values differ by 4 􀀀 5 orders of magnitude. In practice, this means that if you have a wall with convective heat transfer on both sides, often the coefficient on one side will be the controlling one. </a:t>
            </a:r>
          </a:p>
          <a:p>
            <a:pPr marL="285750" indent="-285750" algn="just">
              <a:buFont typeface="Arial" panose="020B0604020202020204" pitchFamily="34" charset="0"/>
              <a:buChar char="•"/>
            </a:pPr>
            <a:r>
              <a:rPr lang="en-US" dirty="0"/>
              <a:t>Note too that condensing steam uses a heat transfer coefficient in the same way and with the same units, although the mechanism of heat transfer is not quite the same (involving phase change rather than conduction through an imaginary thin layer of fluid near the wall).</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p>
        </p:txBody>
      </p:sp>
      <p:sp>
        <p:nvSpPr>
          <p:cNvPr id="3" name="Google Shape;208;p37">
            <a:extLst>
              <a:ext uri="{FF2B5EF4-FFF2-40B4-BE49-F238E27FC236}">
                <a16:creationId xmlns:a16="http://schemas.microsoft.com/office/drawing/2014/main" id="{24B0A79F-8391-F753-AB89-4105B67F83DE}"/>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2.3. Convection</a:t>
            </a:r>
          </a:p>
        </p:txBody>
      </p:sp>
    </p:spTree>
    <p:custDataLst>
      <p:tags r:id="rId1"/>
    </p:custDataLst>
    <p:extLst>
      <p:ext uri="{BB962C8B-B14F-4D97-AF65-F5344CB8AC3E}">
        <p14:creationId xmlns:p14="http://schemas.microsoft.com/office/powerpoint/2010/main" val="354256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EA6A-5307-7F98-4DCC-D0373BC26C54}"/>
            </a:ext>
          </a:extLst>
        </p:cNvPr>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BC7D544F-739A-D98C-5D36-07A9791819C3}"/>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18</a:t>
            </a:r>
          </a:p>
        </p:txBody>
      </p:sp>
      <p:pic>
        <p:nvPicPr>
          <p:cNvPr id="2" name="Picture 1">
            <a:extLst>
              <a:ext uri="{FF2B5EF4-FFF2-40B4-BE49-F238E27FC236}">
                <a16:creationId xmlns:a16="http://schemas.microsoft.com/office/drawing/2014/main" id="{F3D48BC0-959F-F079-718D-49457A7467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340" y="819150"/>
            <a:ext cx="4266766" cy="2011680"/>
          </a:xfrm>
          <a:prstGeom prst="rect">
            <a:avLst/>
          </a:prstGeom>
          <a:noFill/>
          <a:ln>
            <a:noFill/>
          </a:ln>
        </p:spPr>
      </p:pic>
      <p:sp>
        <p:nvSpPr>
          <p:cNvPr id="3" name="Google Shape;208;p37">
            <a:extLst>
              <a:ext uri="{FF2B5EF4-FFF2-40B4-BE49-F238E27FC236}">
                <a16:creationId xmlns:a16="http://schemas.microsoft.com/office/drawing/2014/main" id="{92157FF6-82E2-D8D5-CF16-63FCBB0F864C}"/>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2.3. Convection</a:t>
            </a:r>
          </a:p>
        </p:txBody>
      </p:sp>
      <p:sp>
        <p:nvSpPr>
          <p:cNvPr id="6" name="Rectangle 5">
            <a:extLst>
              <a:ext uri="{FF2B5EF4-FFF2-40B4-BE49-F238E27FC236}">
                <a16:creationId xmlns:a16="http://schemas.microsoft.com/office/drawing/2014/main" id="{349DEA02-B3BF-45ED-0B7B-33ADF0A3742B}"/>
              </a:ext>
            </a:extLst>
          </p:cNvPr>
          <p:cNvSpPr/>
          <p:nvPr/>
        </p:nvSpPr>
        <p:spPr>
          <a:xfrm>
            <a:off x="533400" y="2800350"/>
            <a:ext cx="8153400" cy="2800767"/>
          </a:xfrm>
          <a:prstGeom prst="rect">
            <a:avLst/>
          </a:prstGeom>
        </p:spPr>
        <p:txBody>
          <a:bodyPr wrap="square">
            <a:spAutoFit/>
          </a:bodyPr>
          <a:lstStyle/>
          <a:p>
            <a:pPr marL="285750" indent="-285750" algn="just">
              <a:buFont typeface="Arial" panose="020B0604020202020204" pitchFamily="34" charset="0"/>
              <a:buChar char="•"/>
            </a:pPr>
            <a:r>
              <a:rPr lang="en-US" sz="1600" dirty="0"/>
              <a:t>The very high value of heat transfer coefficient for condensing steam is one reason that steam is a popular heat transfer fluid in the process industries. The two other major reasons are:</a:t>
            </a:r>
          </a:p>
          <a:p>
            <a:pPr marL="285750" lvl="0" indent="-285750" algn="just">
              <a:buFont typeface="Wingdings" panose="05000000000000000000" pitchFamily="2" charset="2"/>
              <a:buChar char="ü"/>
            </a:pPr>
            <a:r>
              <a:rPr lang="en-US" sz="1600" dirty="0"/>
              <a:t>condensing steam has a very high latent heat of condensation, so delivers a lot of heat</a:t>
            </a:r>
          </a:p>
          <a:p>
            <a:pPr marL="285750" lvl="0" indent="-285750" algn="just">
              <a:buFont typeface="Wingdings" panose="05000000000000000000" pitchFamily="2" charset="2"/>
              <a:buChar char="ü"/>
            </a:pPr>
            <a:r>
              <a:rPr lang="en-US" sz="1600" dirty="0"/>
              <a:t>the temperature at which the steam condenses can be easily controlled by changing the pressure</a:t>
            </a:r>
          </a:p>
          <a:p>
            <a:pPr marL="285750" indent="-285750" algn="just">
              <a:buFont typeface="Arial" panose="020B0604020202020204" pitchFamily="34" charset="0"/>
              <a:buChar char="•"/>
            </a:pPr>
            <a:r>
              <a:rPr lang="en-US" sz="1600" dirty="0"/>
              <a:t>Additional, more minor, reasons include: steam is cheap, non-toxic, environmentally friendly</a:t>
            </a:r>
          </a:p>
          <a:p>
            <a:pPr marL="285750" lvl="0" indent="-285750" algn="just">
              <a:buFont typeface="Wingdings" panose="05000000000000000000" pitchFamily="2" charset="2"/>
              <a:buChar char="ü"/>
            </a:pPr>
            <a:endParaRPr lang="en-US" sz="1600" dirty="0"/>
          </a:p>
          <a:p>
            <a:pPr marL="285750" indent="-285750" algn="jus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179718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7"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latin typeface="Times New Roman" pitchFamily="18" charset="0"/>
                <a:cs typeface="Times New Roman" pitchFamily="18" charset="0"/>
              </a:rPr>
              <a:t>2.1. Introduction</a:t>
            </a:r>
            <a:endParaRPr sz="5400" b="1" dirty="0">
              <a:latin typeface="Times New Roman" pitchFamily="18" charset="0"/>
              <a:cs typeface="Times New Roman" pitchFamily="18" charset="0"/>
            </a:endParaRPr>
          </a:p>
        </p:txBody>
      </p:sp>
      <p:sp>
        <p:nvSpPr>
          <p:cNvPr id="4"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a:t>
            </a:r>
          </a:p>
        </p:txBody>
      </p:sp>
      <p:sp>
        <p:nvSpPr>
          <p:cNvPr id="8" name="Rectangle 7"/>
          <p:cNvSpPr/>
          <p:nvPr/>
        </p:nvSpPr>
        <p:spPr>
          <a:xfrm>
            <a:off x="533400" y="1200150"/>
            <a:ext cx="8305800" cy="2677656"/>
          </a:xfrm>
          <a:prstGeom prst="rect">
            <a:avLst/>
          </a:prstGeom>
        </p:spPr>
        <p:txBody>
          <a:bodyPr wrap="square">
            <a:spAutoFit/>
          </a:bodyPr>
          <a:lstStyle/>
          <a:p>
            <a:pPr marL="285750" indent="-285750" algn="just">
              <a:buFont typeface="Arial" panose="020B0604020202020204" pitchFamily="34" charset="0"/>
              <a:buChar char="•"/>
            </a:pPr>
            <a:r>
              <a:rPr lang="en-US" dirty="0"/>
              <a:t>There are three modes of heat transfer: conduction, convection, and radiation. </a:t>
            </a:r>
          </a:p>
          <a:p>
            <a:pPr marL="285750" indent="-285750" algn="just">
              <a:buFont typeface="Arial" panose="020B0604020202020204" pitchFamily="34" charset="0"/>
              <a:buChar char="•"/>
            </a:pPr>
            <a:r>
              <a:rPr lang="en-US" dirty="0"/>
              <a:t>Any energy exchange between bodies occurs through one of these modes or a combination of them. </a:t>
            </a:r>
          </a:p>
          <a:p>
            <a:pPr marL="285750" indent="-285750" algn="just">
              <a:buFont typeface="Arial" panose="020B0604020202020204" pitchFamily="34" charset="0"/>
              <a:buChar char="•"/>
            </a:pPr>
            <a:r>
              <a:rPr lang="en-US" dirty="0"/>
              <a:t>Conduction is the transfer of heat through solids or stationery fluids. Convection uses the movement of fluids to transfer heat. </a:t>
            </a:r>
          </a:p>
          <a:p>
            <a:pPr marL="285750" indent="-285750" algn="just">
              <a:buFont typeface="Arial" panose="020B0604020202020204" pitchFamily="34" charset="0"/>
              <a:buChar char="•"/>
            </a:pPr>
            <a:r>
              <a:rPr lang="en-US" dirty="0"/>
              <a:t>Radiation does not require a medium for transferring heat; this mode uses the electromagnetic radiation emitted by an object for exchanging heat.</a:t>
            </a:r>
          </a:p>
          <a:p>
            <a:pPr marL="342900" indent="-342900" algn="just">
              <a:buFont typeface="Arial" pitchFamily="34" charset="0"/>
              <a:buChar char="•"/>
            </a:pPr>
            <a:endParaRPr lang="en-US" altLang="en-US" sz="2400" dirty="0">
              <a:latin typeface="Times New Roman" pitchFamily="18" charset="0"/>
              <a:cs typeface="+mj-cs"/>
            </a:endParaRPr>
          </a:p>
        </p:txBody>
      </p:sp>
    </p:spTree>
    <p:extLst>
      <p:ext uri="{BB962C8B-B14F-4D97-AF65-F5344CB8AC3E}">
        <p14:creationId xmlns:p14="http://schemas.microsoft.com/office/powerpoint/2010/main" val="27572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BC760-1A78-E3C3-0435-D6C32263A24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7089880-E060-A72F-B8DE-FFC7D4AD825C}"/>
              </a:ext>
            </a:extLst>
          </p:cNvPr>
          <p:cNvSpPr/>
          <p:nvPr/>
        </p:nvSpPr>
        <p:spPr>
          <a:xfrm>
            <a:off x="533400" y="1200150"/>
            <a:ext cx="8305800" cy="2031325"/>
          </a:xfrm>
          <a:prstGeom prst="rect">
            <a:avLst/>
          </a:prstGeom>
        </p:spPr>
        <p:txBody>
          <a:bodyPr wrap="square">
            <a:spAutoFit/>
          </a:bodyPr>
          <a:lstStyle/>
          <a:p>
            <a:pPr marL="285750" indent="-285750" algn="just">
              <a:buFont typeface="Arial" panose="020B0604020202020204" pitchFamily="34" charset="0"/>
              <a:buChar char="•"/>
            </a:pPr>
            <a:r>
              <a:rPr lang="en-US" b="1" u="sng" dirty="0"/>
              <a:t>Example:</a:t>
            </a:r>
            <a:r>
              <a:rPr lang="en-US" dirty="0"/>
              <a:t> Steam condenses on the inside of an insulated pipe 10m in length and with outer diameter 5 cm. Heat is lost at a rate of 900W to the external air at 15 </a:t>
            </a:r>
            <a:r>
              <a:rPr lang="en-US" baseline="30000" dirty="0"/>
              <a:t>0</a:t>
            </a:r>
            <a:r>
              <a:rPr lang="en-US" dirty="0"/>
              <a:t>C with a convective heat transfer coefficient of 20 W/m</a:t>
            </a:r>
            <a:r>
              <a:rPr lang="en-US" baseline="30000" dirty="0"/>
              <a:t>2</a:t>
            </a:r>
            <a:r>
              <a:rPr lang="en-US" dirty="0"/>
              <a:t> K. Calculate the temperature of the outer surface of the pipe.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a:extLst>
              <a:ext uri="{FF2B5EF4-FFF2-40B4-BE49-F238E27FC236}">
                <a16:creationId xmlns:a16="http://schemas.microsoft.com/office/drawing/2014/main" id="{97144647-2626-11DF-C480-F5DACE13F14F}"/>
              </a:ext>
            </a:extLst>
          </p:cNvPr>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19</a:t>
            </a:r>
          </a:p>
        </p:txBody>
      </p:sp>
      <p:sp>
        <p:nvSpPr>
          <p:cNvPr id="3" name="Google Shape;208;p37">
            <a:extLst>
              <a:ext uri="{FF2B5EF4-FFF2-40B4-BE49-F238E27FC236}">
                <a16:creationId xmlns:a16="http://schemas.microsoft.com/office/drawing/2014/main" id="{881016AD-AD07-7E12-246D-D0F789DE793D}"/>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2.3. Convection</a:t>
            </a:r>
          </a:p>
        </p:txBody>
      </p:sp>
      <p:pic>
        <p:nvPicPr>
          <p:cNvPr id="4" name="Picture 3">
            <a:extLst>
              <a:ext uri="{FF2B5EF4-FFF2-40B4-BE49-F238E27FC236}">
                <a16:creationId xmlns:a16="http://schemas.microsoft.com/office/drawing/2014/main" id="{8255E3B8-25BC-B257-5EEC-BC8353DEB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1310" y="2576146"/>
            <a:ext cx="3421380" cy="1424940"/>
          </a:xfrm>
          <a:prstGeom prst="rect">
            <a:avLst/>
          </a:prstGeom>
          <a:noFill/>
          <a:ln>
            <a:noFill/>
          </a:ln>
        </p:spPr>
      </p:pic>
    </p:spTree>
    <p:custDataLst>
      <p:tags r:id="rId1"/>
    </p:custDataLst>
    <p:extLst>
      <p:ext uri="{BB962C8B-B14F-4D97-AF65-F5344CB8AC3E}">
        <p14:creationId xmlns:p14="http://schemas.microsoft.com/office/powerpoint/2010/main" val="426907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ank yo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564" y="165735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7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p>
        </p:txBody>
      </p:sp>
      <p:graphicFrame>
        <p:nvGraphicFramePr>
          <p:cNvPr id="4" name="Diagram 3">
            <a:extLst>
              <a:ext uri="{FF2B5EF4-FFF2-40B4-BE49-F238E27FC236}">
                <a16:creationId xmlns:a16="http://schemas.microsoft.com/office/drawing/2014/main" id="{11683098-B3F1-87D0-E54A-89123598599D}"/>
              </a:ext>
            </a:extLst>
          </p:cNvPr>
          <p:cNvGraphicFramePr/>
          <p:nvPr>
            <p:extLst>
              <p:ext uri="{D42A27DB-BD31-4B8C-83A1-F6EECF244321}">
                <p14:modId xmlns:p14="http://schemas.microsoft.com/office/powerpoint/2010/main" val="2500272811"/>
              </p:ext>
            </p:extLst>
          </p:nvPr>
        </p:nvGraphicFramePr>
        <p:xfrm>
          <a:off x="1066800" y="2622550"/>
          <a:ext cx="7315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onductivity ">
            <a:extLst>
              <a:ext uri="{FF2B5EF4-FFF2-40B4-BE49-F238E27FC236}">
                <a16:creationId xmlns:a16="http://schemas.microsoft.com/office/drawing/2014/main" id="{ECF0D477-6484-D55F-F52A-6D57DCE8DE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968750"/>
            <a:ext cx="1093788" cy="1093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nvection ">
            <a:extLst>
              <a:ext uri="{FF2B5EF4-FFF2-40B4-BE49-F238E27FC236}">
                <a16:creationId xmlns:a16="http://schemas.microsoft.com/office/drawing/2014/main" id="{9FFAE196-036B-270C-2907-D363FA2C8A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812" y="3968750"/>
            <a:ext cx="1093788" cy="10937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lar radiation ">
            <a:extLst>
              <a:ext uri="{FF2B5EF4-FFF2-40B4-BE49-F238E27FC236}">
                <a16:creationId xmlns:a16="http://schemas.microsoft.com/office/drawing/2014/main" id="{9653F313-B290-FE44-1E9A-F0ABBB62C1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7212" y="3968750"/>
            <a:ext cx="1093788" cy="1093788"/>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08;p37">
            <a:extLst>
              <a:ext uri="{FF2B5EF4-FFF2-40B4-BE49-F238E27FC236}">
                <a16:creationId xmlns:a16="http://schemas.microsoft.com/office/drawing/2014/main" id="{48A8AD84-DCBC-D3AE-A8F4-4588C12E1BB2}"/>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a:latin typeface="Times New Roman" pitchFamily="18" charset="0"/>
                <a:cs typeface="Times New Roman" pitchFamily="18" charset="0"/>
              </a:rPr>
              <a:t>2.1. Introduction</a:t>
            </a:r>
            <a:endParaRPr lang="en-US" sz="5400" b="1" kern="0" dirty="0">
              <a:latin typeface="Times New Roman" pitchFamily="18" charset="0"/>
              <a:cs typeface="Times New Roman" pitchFamily="18" charset="0"/>
            </a:endParaRPr>
          </a:p>
        </p:txBody>
      </p:sp>
      <p:pic>
        <p:nvPicPr>
          <p:cNvPr id="11" name="Picture 2" descr="‪Infrared Heat Transfer Types | Infrared Industrial Solutions‬‏">
            <a:extLst>
              <a:ext uri="{FF2B5EF4-FFF2-40B4-BE49-F238E27FC236}">
                <a16:creationId xmlns:a16="http://schemas.microsoft.com/office/drawing/2014/main" id="{DC4F659E-6E78-0364-861F-905DA46C9EA5}"/>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r="74538"/>
          <a:stretch/>
        </p:blipFill>
        <p:spPr bwMode="auto">
          <a:xfrm>
            <a:off x="1939636" y="1149350"/>
            <a:ext cx="1108364"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nfrared Heat Transfer Types | Infrared Industrial Solutions‬‏">
            <a:extLst>
              <a:ext uri="{FF2B5EF4-FFF2-40B4-BE49-F238E27FC236}">
                <a16:creationId xmlns:a16="http://schemas.microsoft.com/office/drawing/2014/main" id="{5B8DCDC7-4B18-1B15-D651-8CB0960C3400}"/>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25701" r="37149"/>
          <a:stretch/>
        </p:blipFill>
        <p:spPr bwMode="auto">
          <a:xfrm>
            <a:off x="4114800" y="1149350"/>
            <a:ext cx="1617109"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nfrared Heat Transfer Types | Infrared Industrial Solutions‬‏">
            <a:extLst>
              <a:ext uri="{FF2B5EF4-FFF2-40B4-BE49-F238E27FC236}">
                <a16:creationId xmlns:a16="http://schemas.microsoft.com/office/drawing/2014/main" id="{359E3645-A531-7719-FF7F-AADE3D2CD3F4}"/>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3656"/>
          <a:stretch/>
        </p:blipFill>
        <p:spPr bwMode="auto">
          <a:xfrm>
            <a:off x="6571336" y="1149350"/>
            <a:ext cx="1582064" cy="15544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553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5400" b="1" dirty="0">
                <a:solidFill>
                  <a:schemeClr val="tx1"/>
                </a:solidFill>
                <a:latin typeface="Times New Roman" panose="02020603050405020304" pitchFamily="18" charset="0"/>
                <a:cs typeface="Times New Roman" panose="02020603050405020304" pitchFamily="18" charset="0"/>
              </a:rPr>
              <a:t>2.2. Conduction</a:t>
            </a:r>
          </a:p>
        </p:txBody>
      </p:sp>
      <p:sp>
        <p:nvSpPr>
          <p:cNvPr id="14" name="Rectangle 13"/>
          <p:cNvSpPr/>
          <p:nvPr/>
        </p:nvSpPr>
        <p:spPr>
          <a:xfrm>
            <a:off x="533400" y="1200150"/>
            <a:ext cx="8305800" cy="3785652"/>
          </a:xfrm>
          <a:prstGeom prst="rect">
            <a:avLst/>
          </a:prstGeom>
        </p:spPr>
        <p:txBody>
          <a:bodyPr wrap="square">
            <a:spAutoFit/>
          </a:bodyPr>
          <a:lstStyle/>
          <a:p>
            <a:pPr marL="285750" indent="-285750" algn="just">
              <a:buFont typeface="Arial" panose="020B0604020202020204" pitchFamily="34" charset="0"/>
              <a:buChar char="•"/>
            </a:pPr>
            <a:r>
              <a:rPr lang="en-US" dirty="0"/>
              <a:t>Conduction is at transfer through solids or stationery fluids. When you touch a hot object, the heat you feel is transferred through your skin by conduction.</a:t>
            </a:r>
          </a:p>
          <a:p>
            <a:pPr marL="285750" indent="-285750" algn="just">
              <a:buFont typeface="Arial" panose="020B0604020202020204" pitchFamily="34" charset="0"/>
              <a:buChar char="•"/>
            </a:pPr>
            <a:r>
              <a:rPr lang="en-US" dirty="0"/>
              <a:t>Two mechanisms explain how heat is transferred by conduction: lattice vibration and particle collision. </a:t>
            </a:r>
          </a:p>
          <a:p>
            <a:pPr marL="285750" indent="-285750" algn="just">
              <a:buFont typeface="Arial" panose="020B0604020202020204" pitchFamily="34" charset="0"/>
              <a:buChar char="•"/>
            </a:pPr>
            <a:r>
              <a:rPr lang="en-US" dirty="0"/>
              <a:t>Conduction through solids occurs by a combination of the two mechanisms; heat is conducted through stationery fluids primarily by molecular collisions.</a:t>
            </a:r>
          </a:p>
          <a:p>
            <a:pPr marL="342900" indent="-342900" algn="just">
              <a:buFont typeface="Arial" pitchFamily="34" charset="0"/>
              <a:buChar char="•"/>
            </a:pPr>
            <a:r>
              <a:rPr lang="en-US" dirty="0"/>
              <a:t>In solids, atoms are bound to each other by a series of bonds, analogous to springs. When there is a temperature difference in the solid, the hot side of the solid experiences more vigorous atomic movements. </a:t>
            </a:r>
          </a:p>
          <a:p>
            <a:pPr marL="342900" indent="-342900" algn="just">
              <a:buFont typeface="Arial" pitchFamily="34" charset="0"/>
              <a:buChar char="•"/>
            </a:pPr>
            <a:r>
              <a:rPr lang="en-US" dirty="0"/>
              <a:t>The vibrations are transmitted through the springs to the cooler side of the solid. Eventually they reach equilibrium, where all the atoms are vibrating with the same energy.</a:t>
            </a:r>
          </a:p>
          <a:p>
            <a:pPr marL="342900" indent="-342900" algn="just">
              <a:buFont typeface="Arial" pitchFamily="34" charset="0"/>
              <a:buChar char="•"/>
            </a:pPr>
            <a:endParaRPr lang="en-US" altLang="en-US" sz="2400" dirty="0">
              <a:latin typeface="Times New Roman" pitchFamily="18" charset="0"/>
              <a:cs typeface="Times New Roman" pitchFamily="18" charset="0"/>
            </a:endParaRP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Tree>
    <p:custDataLst>
      <p:tags r:id="rId1"/>
    </p:custDataLst>
    <p:extLst>
      <p:ext uri="{BB962C8B-B14F-4D97-AF65-F5344CB8AC3E}">
        <p14:creationId xmlns:p14="http://schemas.microsoft.com/office/powerpoint/2010/main" val="386091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1754326"/>
          </a:xfrm>
          <a:prstGeom prst="rect">
            <a:avLst/>
          </a:prstGeom>
        </p:spPr>
        <p:txBody>
          <a:bodyPr wrap="square">
            <a:spAutoFit/>
          </a:bodyPr>
          <a:lstStyle/>
          <a:p>
            <a:pPr marL="285750" indent="-285750" algn="just">
              <a:buFont typeface="Arial" panose="020B0604020202020204" pitchFamily="34" charset="0"/>
              <a:buChar char="•"/>
            </a:pPr>
            <a:r>
              <a:rPr lang="en-US" dirty="0"/>
              <a:t>Solids, especially metals, have free electrons, which are not bound to any particular atom and can freely move about the solid. The electrons in the hot side of the solid move faster than those on the cooler side. </a:t>
            </a:r>
          </a:p>
          <a:p>
            <a:pPr marL="285750" indent="-285750" algn="just">
              <a:buFont typeface="Arial" panose="020B0604020202020204" pitchFamily="34" charset="0"/>
              <a:buChar char="•"/>
            </a:pPr>
            <a:r>
              <a:rPr lang="en-US" dirty="0"/>
              <a:t>As the electrons undergo a series of collisions, the faster electrons give off some of their energy to the slower electrons. </a:t>
            </a:r>
          </a:p>
          <a:p>
            <a:pPr algn="just"/>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
        <p:nvSpPr>
          <p:cNvPr id="2" name="Google Shape;208;p37">
            <a:extLst>
              <a:ext uri="{FF2B5EF4-FFF2-40B4-BE49-F238E27FC236}">
                <a16:creationId xmlns:a16="http://schemas.microsoft.com/office/drawing/2014/main" id="{48B8576A-2282-E2A3-7C1C-9CDA2AB2A599}"/>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pic>
        <p:nvPicPr>
          <p:cNvPr id="3" name="Picture 2">
            <a:extLst>
              <a:ext uri="{FF2B5EF4-FFF2-40B4-BE49-F238E27FC236}">
                <a16:creationId xmlns:a16="http://schemas.microsoft.com/office/drawing/2014/main" id="{27F5C98D-1899-3315-764D-39D02931F0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1690" y="3028950"/>
            <a:ext cx="4960620" cy="1455420"/>
          </a:xfrm>
          <a:prstGeom prst="rect">
            <a:avLst/>
          </a:prstGeom>
          <a:noFill/>
          <a:ln>
            <a:noFill/>
          </a:ln>
        </p:spPr>
      </p:pic>
    </p:spTree>
    <p:custDataLst>
      <p:tags r:id="rId1"/>
    </p:custDataLst>
    <p:extLst>
      <p:ext uri="{BB962C8B-B14F-4D97-AF65-F5344CB8AC3E}">
        <p14:creationId xmlns:p14="http://schemas.microsoft.com/office/powerpoint/2010/main" val="140995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646331"/>
          </a:xfrm>
          <a:prstGeom prst="rect">
            <a:avLst/>
          </a:prstGeom>
        </p:spPr>
        <p:txBody>
          <a:bodyPr wrap="square">
            <a:spAutoFit/>
          </a:bodyPr>
          <a:lstStyle/>
          <a:p>
            <a:pPr marL="285750" indent="-285750" algn="just">
              <a:buFont typeface="Arial" panose="020B0604020202020204" pitchFamily="34" charset="0"/>
              <a:buChar char="•"/>
            </a:pPr>
            <a:r>
              <a:rPr lang="en-US" dirty="0"/>
              <a:t>In fluids, conduction occurs through collisions between freely moving molecules. The mechanism is identical to the electron collisions in metals. </a:t>
            </a: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pic>
        <p:nvPicPr>
          <p:cNvPr id="3" name="Picture 2">
            <a:extLst>
              <a:ext uri="{FF2B5EF4-FFF2-40B4-BE49-F238E27FC236}">
                <a16:creationId xmlns:a16="http://schemas.microsoft.com/office/drawing/2014/main" id="{A7DF1E96-9E81-5F11-DD3D-7A8DD0935C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62150"/>
            <a:ext cx="5943600" cy="1642110"/>
          </a:xfrm>
          <a:prstGeom prst="rect">
            <a:avLst/>
          </a:prstGeom>
          <a:noFill/>
          <a:ln>
            <a:noFill/>
          </a:ln>
        </p:spPr>
      </p:pic>
      <p:sp>
        <p:nvSpPr>
          <p:cNvPr id="4" name="Google Shape;208;p37">
            <a:extLst>
              <a:ext uri="{FF2B5EF4-FFF2-40B4-BE49-F238E27FC236}">
                <a16:creationId xmlns:a16="http://schemas.microsoft.com/office/drawing/2014/main" id="{E3B155D1-5F9B-AEB6-D198-B7BF1FCC6075}"/>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spTree>
    <p:custDataLst>
      <p:tags r:id="rId1"/>
    </p:custDataLst>
    <p:extLst>
      <p:ext uri="{BB962C8B-B14F-4D97-AF65-F5344CB8AC3E}">
        <p14:creationId xmlns:p14="http://schemas.microsoft.com/office/powerpoint/2010/main" val="239304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533400" y="1200150"/>
                <a:ext cx="8305800" cy="3806683"/>
              </a:xfrm>
              <a:prstGeom prst="rect">
                <a:avLst/>
              </a:prstGeom>
            </p:spPr>
            <p:txBody>
              <a:bodyPr wrap="square">
                <a:spAutoFit/>
              </a:bodyPr>
              <a:lstStyle/>
              <a:p>
                <a:pPr marL="285750" indent="-285750" algn="just">
                  <a:buFont typeface="Arial" panose="020B0604020202020204" pitchFamily="34" charset="0"/>
                  <a:buChar char="•"/>
                </a:pPr>
                <a:r>
                  <a:rPr lang="en-US" dirty="0"/>
                  <a:t>The empirical law of heat conduction, based on experimental observation, was proposed by Joseph Fourier, who stated that the rate of heat flow by conduction in a given direction is proportional to the area normal to the direction of heat flow and to the gradient of the temperature in that direction: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oMath>
                </a14:m>
                <a:r>
                  <a:rPr lang="en-US" dirty="0"/>
                  <a:t>x is the rate of heat flow through area A in the positive x-direction. Heat will only flow in the positive x-direction if the temperature is decreasing in that direction – hence the negative sign, as dT/d x must be negative for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oMath>
                </a14:m>
                <a:r>
                  <a:rPr lang="en-US" dirty="0"/>
                  <a:t>x   to be positive – i.e. heat flows “downhill”. 	</a:t>
                </a:r>
              </a:p>
              <a:p>
                <a:pPr marL="342900" indent="-342900" algn="just">
                  <a:buFont typeface="Arial" pitchFamily="34" charset="0"/>
                  <a:buChar char="•"/>
                </a:pPr>
                <a:endParaRPr lang="en-US" altLang="en-US" sz="2400" dirty="0">
                  <a:latin typeface="+mj-lt"/>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33400" y="1200150"/>
                <a:ext cx="8305800" cy="3806683"/>
              </a:xfrm>
              <a:prstGeom prst="rect">
                <a:avLst/>
              </a:prstGeom>
              <a:blipFill>
                <a:blip r:embed="rId4"/>
                <a:stretch>
                  <a:fillRect l="-514" t="-962" r="-587"/>
                </a:stretch>
              </a:blipFill>
            </p:spPr>
            <p:txBody>
              <a:bodyPr/>
              <a:lstStyle/>
              <a:p>
                <a:r>
                  <a:rPr lang="en-US">
                    <a:noFill/>
                  </a:rPr>
                  <a:t> </a:t>
                </a:r>
              </a:p>
            </p:txBody>
          </p:sp>
        </mc:Fallback>
      </mc:AlternateContent>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pic>
        <p:nvPicPr>
          <p:cNvPr id="2" name="Picture 1">
            <a:extLst>
              <a:ext uri="{FF2B5EF4-FFF2-40B4-BE49-F238E27FC236}">
                <a16:creationId xmlns:a16="http://schemas.microsoft.com/office/drawing/2014/main" id="{C6FAF734-E6A5-E0C2-207D-A0C54AF185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1810" y="2495550"/>
            <a:ext cx="3040380" cy="815340"/>
          </a:xfrm>
          <a:prstGeom prst="rect">
            <a:avLst/>
          </a:prstGeom>
          <a:noFill/>
          <a:ln>
            <a:noFill/>
          </a:ln>
        </p:spPr>
      </p:pic>
      <p:sp>
        <p:nvSpPr>
          <p:cNvPr id="4" name="Google Shape;208;p37">
            <a:extLst>
              <a:ext uri="{FF2B5EF4-FFF2-40B4-BE49-F238E27FC236}">
                <a16:creationId xmlns:a16="http://schemas.microsoft.com/office/drawing/2014/main" id="{D6AAF2A5-A47A-7206-32AA-A23B19987A97}"/>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spTree>
    <p:custDataLst>
      <p:tags r:id="rId1"/>
    </p:custDataLst>
    <p:extLst>
      <p:ext uri="{BB962C8B-B14F-4D97-AF65-F5344CB8AC3E}">
        <p14:creationId xmlns:p14="http://schemas.microsoft.com/office/powerpoint/2010/main" val="150976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1846659"/>
          </a:xfrm>
          <a:prstGeom prst="rect">
            <a:avLst/>
          </a:prstGeom>
        </p:spPr>
        <p:txBody>
          <a:bodyPr wrap="square">
            <a:spAutoFit/>
          </a:bodyPr>
          <a:lstStyle/>
          <a:p>
            <a:pPr marL="285750" indent="-285750" algn="just">
              <a:buFont typeface="Arial" panose="020B0604020202020204" pitchFamily="34" charset="0"/>
              <a:buChar char="•"/>
            </a:pPr>
            <a:r>
              <a:rPr lang="en-US" dirty="0"/>
              <a:t>The proportionality constant, λ (or k as is often used) is called the thermal conductivity of the material. Good conductors have high values of λ, good insulators low values. λ has SI units W/m K, and varies from around 0.1W/m K for gases and insulating materials to up to 1000W/m K for highly conducting metals such as copper or silver.</a:t>
            </a:r>
          </a:p>
          <a:p>
            <a:pPr marL="285750" indent="-285750" algn="just">
              <a:buFont typeface="Arial" panose="020B0604020202020204" pitchFamily="34" charset="0"/>
              <a:buChar char="•"/>
            </a:pPr>
            <a:endParaRPr lang="en-US" altLang="en-US" sz="2400" dirty="0">
              <a:latin typeface="+mj-lt"/>
              <a:cs typeface="Times New Roman" pitchFamily="18" charset="0"/>
            </a:endParaRP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
        <p:nvSpPr>
          <p:cNvPr id="3" name="Google Shape;208;p37">
            <a:extLst>
              <a:ext uri="{FF2B5EF4-FFF2-40B4-BE49-F238E27FC236}">
                <a16:creationId xmlns:a16="http://schemas.microsoft.com/office/drawing/2014/main" id="{5B643A0C-AFB0-6A45-8E7A-7E7D2A0BD25A}"/>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pic>
        <p:nvPicPr>
          <p:cNvPr id="7" name="Picture 6">
            <a:extLst>
              <a:ext uri="{FF2B5EF4-FFF2-40B4-BE49-F238E27FC236}">
                <a16:creationId xmlns:a16="http://schemas.microsoft.com/office/drawing/2014/main" id="{EE3DD740-52F6-6E55-FF9C-CECCCF0CC0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5125" y="2895847"/>
            <a:ext cx="2407920" cy="1828800"/>
          </a:xfrm>
          <a:prstGeom prst="rect">
            <a:avLst/>
          </a:prstGeom>
          <a:noFill/>
          <a:ln>
            <a:noFill/>
          </a:ln>
        </p:spPr>
      </p:pic>
      <p:sp>
        <p:nvSpPr>
          <p:cNvPr id="9" name="TextBox 8">
            <a:extLst>
              <a:ext uri="{FF2B5EF4-FFF2-40B4-BE49-F238E27FC236}">
                <a16:creationId xmlns:a16="http://schemas.microsoft.com/office/drawing/2014/main" id="{A1BF9807-D0A9-3802-1E23-B4E81DA03CDC}"/>
              </a:ext>
            </a:extLst>
          </p:cNvPr>
          <p:cNvSpPr txBox="1"/>
          <p:nvPr/>
        </p:nvSpPr>
        <p:spPr>
          <a:xfrm>
            <a:off x="533400" y="2794585"/>
            <a:ext cx="4572000" cy="2031325"/>
          </a:xfrm>
          <a:prstGeom prst="rect">
            <a:avLst/>
          </a:prstGeom>
          <a:noFill/>
        </p:spPr>
        <p:txBody>
          <a:bodyPr wrap="square">
            <a:spAutoFit/>
          </a:bodyPr>
          <a:lstStyle/>
          <a:p>
            <a:pPr marL="285750" indent="-285750" algn="just">
              <a:buFont typeface="Arial" panose="020B0604020202020204" pitchFamily="34" charset="0"/>
              <a:buChar char="•"/>
            </a:pPr>
            <a:r>
              <a:rPr lang="en-US" dirty="0"/>
              <a:t>If the temperature gradient through the material is uniform (as it would be in a slab of isotropic material) and at steady state, and the thermal conductivity does not change significantly with temperature, then Fourier’s equation can be written in its steady state form:</a:t>
            </a:r>
          </a:p>
        </p:txBody>
      </p:sp>
    </p:spTree>
    <p:custDataLst>
      <p:tags r:id="rId1"/>
    </p:custDataLst>
    <p:extLst>
      <p:ext uri="{BB962C8B-B14F-4D97-AF65-F5344CB8AC3E}">
        <p14:creationId xmlns:p14="http://schemas.microsoft.com/office/powerpoint/2010/main" val="125893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533400" y="1200150"/>
                <a:ext cx="8305800" cy="3492879"/>
              </a:xfrm>
              <a:prstGeom prst="rect">
                <a:avLst/>
              </a:prstGeom>
            </p:spPr>
            <p:txBody>
              <a:bodyPr wrap="square">
                <a:spAutoFit/>
              </a:bodyPr>
              <a:lstStyle/>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r>
                  <a:rPr lang="en-US" dirty="0"/>
                  <a:t>Therefore, U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𝜆</m:t>
                        </m:r>
                      </m:num>
                      <m:den>
                        <m:r>
                          <a:rPr lang="en-US" i="1">
                            <a:latin typeface="Cambria Math" panose="02040503050406030204" pitchFamily="18" charset="0"/>
                          </a:rPr>
                          <m:t>𝑥</m:t>
                        </m:r>
                      </m:den>
                    </m:f>
                  </m:oMath>
                </a14:m>
                <a:r>
                  <a:rPr lang="en-US" dirty="0"/>
                  <a:t>  and R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𝜆</m:t>
                        </m:r>
                        <m:r>
                          <a:rPr lang="en-US" i="1">
                            <a:latin typeface="Cambria Math" panose="02040503050406030204" pitchFamily="18" charset="0"/>
                          </a:rPr>
                          <m:t>𝐴</m:t>
                        </m:r>
                      </m:den>
                    </m:f>
                  </m:oMath>
                </a14:m>
                <a:r>
                  <a:rPr lang="en-US" dirty="0"/>
                  <a:t>   for pure conduction.</a:t>
                </a:r>
              </a:p>
              <a:p>
                <a:pPr marL="285750" indent="-285750" algn="just">
                  <a:buFont typeface="Arial" panose="020B0604020202020204" pitchFamily="34" charset="0"/>
                  <a:buChar char="•"/>
                </a:pPr>
                <a:r>
                  <a:rPr lang="en-US" dirty="0"/>
                  <a:t>Comparing with the General Heat Transfer Equation, we see that for pure conduction through a slab, U, the overall heat transfer coefficient, under steady state conditions is given by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𝜆</m:t>
                        </m:r>
                      </m:num>
                      <m:den>
                        <m:r>
                          <a:rPr lang="en-US" i="1">
                            <a:latin typeface="Cambria Math" panose="02040503050406030204" pitchFamily="18" charset="0"/>
                          </a:rPr>
                          <m:t>𝑥</m:t>
                        </m:r>
                      </m:den>
                    </m:f>
                  </m:oMath>
                </a14:m>
                <a:r>
                  <a:rPr lang="en-US" dirty="0"/>
                  <a:t> . </a:t>
                </a:r>
              </a:p>
              <a:p>
                <a:pPr marL="285750" indent="-285750" algn="just">
                  <a:buFont typeface="Arial" panose="020B0604020202020204" pitchFamily="34" charset="0"/>
                  <a:buChar char="•"/>
                </a:pPr>
                <a:r>
                  <a:rPr lang="en-US" dirty="0"/>
                  <a:t>If we think in terms of the resistance to heat transfer, then R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𝜆</m:t>
                        </m:r>
                        <m:r>
                          <a:rPr lang="en-US" i="1">
                            <a:latin typeface="Cambria Math" panose="02040503050406030204" pitchFamily="18" charset="0"/>
                          </a:rPr>
                          <m:t>𝐴</m:t>
                        </m:r>
                      </m:den>
                    </m:f>
                  </m:oMath>
                </a14:m>
                <a:r>
                  <a:rPr lang="en-US" dirty="0"/>
                  <a:t> . This makes sense: </a:t>
                </a:r>
              </a:p>
              <a:p>
                <a:endParaRPr lang="en-US" dirty="0"/>
              </a:p>
              <a:p>
                <a:pPr marL="285750" indent="-285750" algn="just">
                  <a:buFont typeface="Arial" panose="020B0604020202020204" pitchFamily="34" charset="0"/>
                  <a:buChar char="•"/>
                </a:pP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33400" y="1200150"/>
                <a:ext cx="8305800" cy="3492879"/>
              </a:xfrm>
              <a:prstGeom prst="rect">
                <a:avLst/>
              </a:prstGeom>
              <a:blipFill>
                <a:blip r:embed="rId4"/>
                <a:stretch>
                  <a:fillRect l="-661" r="-587"/>
                </a:stretch>
              </a:blipFill>
            </p:spPr>
            <p:txBody>
              <a:bodyPr/>
              <a:lstStyle/>
              <a:p>
                <a:r>
                  <a:rPr lang="en-US">
                    <a:noFill/>
                  </a:rPr>
                  <a:t> </a:t>
                </a:r>
              </a:p>
            </p:txBody>
          </p:sp>
        </mc:Fallback>
      </mc:AlternateContent>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
        <p:nvSpPr>
          <p:cNvPr id="3" name="Google Shape;208;p37">
            <a:extLst>
              <a:ext uri="{FF2B5EF4-FFF2-40B4-BE49-F238E27FC236}">
                <a16:creationId xmlns:a16="http://schemas.microsoft.com/office/drawing/2014/main" id="{7FAB37FC-2911-BC94-B235-FF052FD6A3CA}"/>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solidFill>
                  <a:schemeClr val="tx1"/>
                </a:solidFill>
                <a:latin typeface="Times New Roman" panose="02020603050405020304" pitchFamily="18" charset="0"/>
                <a:cs typeface="Times New Roman" panose="02020603050405020304" pitchFamily="18" charset="0"/>
              </a:rPr>
              <a:t>2.2. Conduction</a:t>
            </a:r>
          </a:p>
        </p:txBody>
      </p:sp>
      <p:pic>
        <p:nvPicPr>
          <p:cNvPr id="4" name="Picture 3">
            <a:extLst>
              <a:ext uri="{FF2B5EF4-FFF2-40B4-BE49-F238E27FC236}">
                <a16:creationId xmlns:a16="http://schemas.microsoft.com/office/drawing/2014/main" id="{E4938889-1D4E-9DD7-537E-23CAA3E09F29}"/>
              </a:ext>
            </a:extLst>
          </p:cNvPr>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741420" y="1123950"/>
            <a:ext cx="1889760" cy="868680"/>
          </a:xfrm>
          <a:prstGeom prst="rect">
            <a:avLst/>
          </a:prstGeom>
          <a:noFill/>
          <a:ln>
            <a:noFill/>
          </a:ln>
        </p:spPr>
      </p:pic>
    </p:spTree>
    <p:custDataLst>
      <p:tags r:id="rId1"/>
    </p:custDataLst>
    <p:extLst>
      <p:ext uri="{BB962C8B-B14F-4D97-AF65-F5344CB8AC3E}">
        <p14:creationId xmlns:p14="http://schemas.microsoft.com/office/powerpoint/2010/main" val="2026511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8"/>
</p:tagLst>
</file>

<file path=ppt/tags/tag10.xml><?xml version="1.0" encoding="utf-8"?>
<p:tagLst xmlns:a="http://schemas.openxmlformats.org/drawingml/2006/main" xmlns:r="http://schemas.openxmlformats.org/officeDocument/2006/relationships" xmlns:p="http://schemas.openxmlformats.org/presentationml/2006/main">
  <p:tag name="TIMING" val="|17.2|19.4"/>
</p:tagLst>
</file>

<file path=ppt/tags/tag11.xml><?xml version="1.0" encoding="utf-8"?>
<p:tagLst xmlns:a="http://schemas.openxmlformats.org/drawingml/2006/main" xmlns:r="http://schemas.openxmlformats.org/officeDocument/2006/relationships" xmlns:p="http://schemas.openxmlformats.org/presentationml/2006/main">
  <p:tag name="TIMING" val="|17.2|19.4"/>
</p:tagLst>
</file>

<file path=ppt/tags/tag12.xml><?xml version="1.0" encoding="utf-8"?>
<p:tagLst xmlns:a="http://schemas.openxmlformats.org/drawingml/2006/main" xmlns:r="http://schemas.openxmlformats.org/officeDocument/2006/relationships" xmlns:p="http://schemas.openxmlformats.org/presentationml/2006/main">
  <p:tag name="TIMING" val="|17.2|19.4"/>
</p:tagLst>
</file>

<file path=ppt/tags/tag13.xml><?xml version="1.0" encoding="utf-8"?>
<p:tagLst xmlns:a="http://schemas.openxmlformats.org/drawingml/2006/main" xmlns:r="http://schemas.openxmlformats.org/officeDocument/2006/relationships" xmlns:p="http://schemas.openxmlformats.org/presentationml/2006/main">
  <p:tag name="TIMING" val="|17.2|19.4"/>
</p:tagLst>
</file>

<file path=ppt/tags/tag14.xml><?xml version="1.0" encoding="utf-8"?>
<p:tagLst xmlns:a="http://schemas.openxmlformats.org/drawingml/2006/main" xmlns:r="http://schemas.openxmlformats.org/officeDocument/2006/relationships" xmlns:p="http://schemas.openxmlformats.org/presentationml/2006/main">
  <p:tag name="TIMING" val="|17.2|19.4"/>
</p:tagLst>
</file>

<file path=ppt/tags/tag15.xml><?xml version="1.0" encoding="utf-8"?>
<p:tagLst xmlns:a="http://schemas.openxmlformats.org/drawingml/2006/main" xmlns:r="http://schemas.openxmlformats.org/officeDocument/2006/relationships" xmlns:p="http://schemas.openxmlformats.org/presentationml/2006/main">
  <p:tag name="TIMING" val="|17.2|19.4"/>
</p:tagLst>
</file>

<file path=ppt/tags/tag16.xml><?xml version="1.0" encoding="utf-8"?>
<p:tagLst xmlns:a="http://schemas.openxmlformats.org/drawingml/2006/main" xmlns:r="http://schemas.openxmlformats.org/officeDocument/2006/relationships" xmlns:p="http://schemas.openxmlformats.org/presentationml/2006/main">
  <p:tag name="TIMING" val="|17.2|19.4"/>
</p:tagLst>
</file>

<file path=ppt/tags/tag17.xml><?xml version="1.0" encoding="utf-8"?>
<p:tagLst xmlns:a="http://schemas.openxmlformats.org/drawingml/2006/main" xmlns:r="http://schemas.openxmlformats.org/officeDocument/2006/relationships" xmlns:p="http://schemas.openxmlformats.org/presentationml/2006/main">
  <p:tag name="TIMING" val="|17.2|19.4"/>
</p:tagLst>
</file>

<file path=ppt/tags/tag18.xml><?xml version="1.0" encoding="utf-8"?>
<p:tagLst xmlns:a="http://schemas.openxmlformats.org/drawingml/2006/main" xmlns:r="http://schemas.openxmlformats.org/officeDocument/2006/relationships" xmlns:p="http://schemas.openxmlformats.org/presentationml/2006/main">
  <p:tag name="TIMING" val="|17.2|19.4"/>
</p:tagLst>
</file>

<file path=ppt/tags/tag2.xml><?xml version="1.0" encoding="utf-8"?>
<p:tagLst xmlns:a="http://schemas.openxmlformats.org/drawingml/2006/main" xmlns:r="http://schemas.openxmlformats.org/officeDocument/2006/relationships" xmlns:p="http://schemas.openxmlformats.org/presentationml/2006/main">
  <p:tag name="TIMING" val="|17.2|19.4"/>
</p:tagLst>
</file>

<file path=ppt/tags/tag3.xml><?xml version="1.0" encoding="utf-8"?>
<p:tagLst xmlns:a="http://schemas.openxmlformats.org/drawingml/2006/main" xmlns:r="http://schemas.openxmlformats.org/officeDocument/2006/relationships" xmlns:p="http://schemas.openxmlformats.org/presentationml/2006/main">
  <p:tag name="TIMING" val="|17.2|19.4"/>
</p:tagLst>
</file>

<file path=ppt/tags/tag4.xml><?xml version="1.0" encoding="utf-8"?>
<p:tagLst xmlns:a="http://schemas.openxmlformats.org/drawingml/2006/main" xmlns:r="http://schemas.openxmlformats.org/officeDocument/2006/relationships" xmlns:p="http://schemas.openxmlformats.org/presentationml/2006/main">
  <p:tag name="TIMING" val="|17.2|19.4"/>
</p:tagLst>
</file>

<file path=ppt/tags/tag5.xml><?xml version="1.0" encoding="utf-8"?>
<p:tagLst xmlns:a="http://schemas.openxmlformats.org/drawingml/2006/main" xmlns:r="http://schemas.openxmlformats.org/officeDocument/2006/relationships" xmlns:p="http://schemas.openxmlformats.org/presentationml/2006/main">
  <p:tag name="TIMING" val="|17.2|19.4"/>
</p:tagLst>
</file>

<file path=ppt/tags/tag6.xml><?xml version="1.0" encoding="utf-8"?>
<p:tagLst xmlns:a="http://schemas.openxmlformats.org/drawingml/2006/main" xmlns:r="http://schemas.openxmlformats.org/officeDocument/2006/relationships" xmlns:p="http://schemas.openxmlformats.org/presentationml/2006/main">
  <p:tag name="TIMING" val="|17.2|19.4"/>
</p:tagLst>
</file>

<file path=ppt/tags/tag7.xml><?xml version="1.0" encoding="utf-8"?>
<p:tagLst xmlns:a="http://schemas.openxmlformats.org/drawingml/2006/main" xmlns:r="http://schemas.openxmlformats.org/officeDocument/2006/relationships" xmlns:p="http://schemas.openxmlformats.org/presentationml/2006/main">
  <p:tag name="TIMING" val="|17.2|19.4"/>
</p:tagLst>
</file>

<file path=ppt/tags/tag8.xml><?xml version="1.0" encoding="utf-8"?>
<p:tagLst xmlns:a="http://schemas.openxmlformats.org/drawingml/2006/main" xmlns:r="http://schemas.openxmlformats.org/officeDocument/2006/relationships" xmlns:p="http://schemas.openxmlformats.org/presentationml/2006/main">
  <p:tag name="TIMING" val="|17.2|19.4"/>
</p:tagLst>
</file>

<file path=ppt/tags/tag9.xml><?xml version="1.0" encoding="utf-8"?>
<p:tagLst xmlns:a="http://schemas.openxmlformats.org/drawingml/2006/main" xmlns:r="http://schemas.openxmlformats.org/officeDocument/2006/relationships" xmlns:p="http://schemas.openxmlformats.org/presentationml/2006/main">
  <p:tag name="TIMING" val="|17.2|19.4"/>
</p:tagLst>
</file>

<file path=ppt/theme/theme1.xml><?xml version="1.0" encoding="utf-8"?>
<a:theme xmlns:a="http://schemas.openxmlformats.org/drawingml/2006/main"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19923</TotalTime>
  <Words>1782</Words>
  <Application>Microsoft Office PowerPoint</Application>
  <PresentationFormat>On-screen Show (16:9)</PresentationFormat>
  <Paragraphs>149</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Albert Sans</vt:lpstr>
      <vt:lpstr>Alexandria Medium</vt:lpstr>
      <vt:lpstr>Arial</vt:lpstr>
      <vt:lpstr>Calibri</vt:lpstr>
      <vt:lpstr>Cambria Math</vt:lpstr>
      <vt:lpstr>Times New Roman</vt:lpstr>
      <vt:lpstr>Wingdings</vt:lpstr>
      <vt:lpstr>Lead Funnel by Slidesgo</vt:lpstr>
      <vt:lpstr>General Heat Transfer Equation UNIT 2</vt:lpstr>
      <vt:lpstr>2.1. Introduction</vt:lpstr>
      <vt:lpstr>PowerPoint Presentation</vt:lpstr>
      <vt:lpstr>2.2. Conduction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NITRO</cp:lastModifiedBy>
  <cp:revision>539</cp:revision>
  <dcterms:created xsi:type="dcterms:W3CDTF">2025-01-10T12:58:11Z</dcterms:created>
  <dcterms:modified xsi:type="dcterms:W3CDTF">2025-10-05T09:36:19Z</dcterms:modified>
</cp:coreProperties>
</file>