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notesMasterIdLst>
    <p:notesMasterId r:id="rId10"/>
  </p:notesMasterIdLst>
  <p:sldIdLst>
    <p:sldId id="318" r:id="rId2"/>
    <p:sldId id="319" r:id="rId3"/>
    <p:sldId id="338" r:id="rId4"/>
    <p:sldId id="386" r:id="rId5"/>
    <p:sldId id="341" r:id="rId6"/>
    <p:sldId id="342" r:id="rId7"/>
    <p:sldId id="382" r:id="rId8"/>
    <p:sldId id="38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3E0CE-62F8-4B0E-BB85-0B1FDA5246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13FFA-5406-4E1D-AA11-05B1F3273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93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cut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82352" y="2952224"/>
            <a:ext cx="9036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 of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Baath</a:t>
            </a: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Iraq</a:t>
            </a:r>
            <a:endParaRPr lang="en-GB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590900" y="4697968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ar-IQ" sz="4500" b="1" dirty="0" smtClean="0">
                <a:solidFill>
                  <a:schemeClr val="bg1"/>
                </a:solidFill>
              </a:rPr>
              <a:t>جرائم نظام البعث في العراق</a:t>
            </a:r>
            <a:endParaRPr lang="en-US" sz="4500" b="1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030" y="785290"/>
            <a:ext cx="2079625" cy="210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98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29184"/>
            <a:ext cx="8229600" cy="926976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b="1" dirty="0" smtClean="0">
                <a:solidFill>
                  <a:srgbClr val="FF0000"/>
                </a:solidFill>
              </a:rPr>
              <a:t>مفردات مادة:</a:t>
            </a:r>
            <a:r>
              <a:rPr lang="ar-SA" b="1" dirty="0" smtClean="0">
                <a:solidFill>
                  <a:schemeClr val="tx1"/>
                </a:solidFill>
              </a:rPr>
              <a:t> جرائم </a:t>
            </a:r>
            <a:r>
              <a:rPr lang="ar-IQ" b="1" dirty="0" smtClean="0">
                <a:solidFill>
                  <a:schemeClr val="tx1"/>
                </a:solidFill>
              </a:rPr>
              <a:t>نظام </a:t>
            </a:r>
            <a:r>
              <a:rPr lang="ar-SA" b="1" dirty="0" smtClean="0">
                <a:solidFill>
                  <a:schemeClr val="tx1"/>
                </a:solidFill>
              </a:rPr>
              <a:t>حزب البعث </a:t>
            </a:r>
            <a:r>
              <a:rPr lang="ar-IQ" b="1" smtClean="0">
                <a:solidFill>
                  <a:schemeClr val="tx1"/>
                </a:solidFill>
              </a:rPr>
              <a:t>في العراق</a:t>
            </a:r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034920"/>
              </p:ext>
            </p:extLst>
          </p:nvPr>
        </p:nvGraphicFramePr>
        <p:xfrm>
          <a:off x="319616" y="980734"/>
          <a:ext cx="8424936" cy="5762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4936"/>
              </a:tblGrid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500" dirty="0" smtClean="0">
                          <a:effectLst/>
                        </a:rPr>
                        <a:t>نبذة مختصرة عن </a:t>
                      </a:r>
                      <a:r>
                        <a:rPr lang="ar-IQ" sz="2500" dirty="0" smtClean="0">
                          <a:effectLst/>
                        </a:rPr>
                        <a:t>العهد </a:t>
                      </a:r>
                      <a:r>
                        <a:rPr lang="ar-IQ" sz="2500" dirty="0">
                          <a:effectLst/>
                        </a:rPr>
                        <a:t>الملكي والعهد الجمهوري في العراق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9310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انتهاكات نظام حزب البعث للحقوق والحريات العامة في العراق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9310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اثر المرحلة الانتقالية في العراق في محاربة السياسة الاستبدادية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8620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الآليات النفسية والاجتماعية التي استعملها النظام البعثي في العراق ضد أبناء الشعب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الدين والدولة في عهد نظام حزب </a:t>
                      </a:r>
                      <a:r>
                        <a:rPr lang="ar-IQ" sz="2500" dirty="0" smtClean="0">
                          <a:effectLst/>
                        </a:rPr>
                        <a:t>البعث</a:t>
                      </a:r>
                      <a:r>
                        <a:rPr lang="ar-SA" sz="2500" baseline="0" dirty="0" smtClean="0">
                          <a:effectLst/>
                        </a:rPr>
                        <a:t> البائد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الثقافة والاعلام وعسكرة المجتمع في عهد نظام حزب </a:t>
                      </a:r>
                      <a:r>
                        <a:rPr lang="ar-IQ" sz="2500" dirty="0" smtClean="0">
                          <a:effectLst/>
                        </a:rPr>
                        <a:t>البعث</a:t>
                      </a:r>
                      <a:r>
                        <a:rPr lang="ar-SA" sz="2500" dirty="0" smtClean="0">
                          <a:effectLst/>
                        </a:rPr>
                        <a:t> البائد</a:t>
                      </a:r>
                      <a:r>
                        <a:rPr lang="ar-IQ" sz="2500" dirty="0" smtClean="0">
                          <a:effectLst/>
                        </a:rPr>
                        <a:t> 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اثر القمع والحروب على البيئة والسكان في عهد نظام حزب </a:t>
                      </a:r>
                      <a:r>
                        <a:rPr lang="ar-IQ" sz="2500" dirty="0" smtClean="0">
                          <a:effectLst/>
                        </a:rPr>
                        <a:t>البعث</a:t>
                      </a:r>
                      <a:r>
                        <a:rPr lang="ar-SA" sz="2500" dirty="0" smtClean="0">
                          <a:effectLst/>
                        </a:rPr>
                        <a:t> البائد</a:t>
                      </a:r>
                      <a:r>
                        <a:rPr lang="ar-IQ" sz="2500" dirty="0" smtClean="0">
                          <a:effectLst/>
                        </a:rPr>
                        <a:t> 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تجفيف الاهوار والهجرة القسرية في عهد نظام حزب </a:t>
                      </a:r>
                      <a:r>
                        <a:rPr lang="ar-IQ" sz="2500" dirty="0" smtClean="0">
                          <a:effectLst/>
                        </a:rPr>
                        <a:t>البعث</a:t>
                      </a:r>
                      <a:r>
                        <a:rPr lang="ar-SA" sz="2500" dirty="0" smtClean="0">
                          <a:effectLst/>
                        </a:rPr>
                        <a:t> البائد</a:t>
                      </a:r>
                      <a:r>
                        <a:rPr lang="ar-IQ" sz="2500" dirty="0" smtClean="0">
                          <a:effectLst/>
                        </a:rPr>
                        <a:t> 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تدمير البيئة الزراعية والحيوانية في عهد نظام حزب </a:t>
                      </a:r>
                      <a:r>
                        <a:rPr lang="ar-IQ" sz="2500" dirty="0" smtClean="0">
                          <a:effectLst/>
                        </a:rPr>
                        <a:t>البعث</a:t>
                      </a:r>
                      <a:r>
                        <a:rPr lang="ar-SA" sz="2500" dirty="0" smtClean="0">
                          <a:effectLst/>
                        </a:rPr>
                        <a:t> البائد</a:t>
                      </a:r>
                      <a:r>
                        <a:rPr lang="ar-IQ" sz="2500" dirty="0" smtClean="0">
                          <a:effectLst/>
                        </a:rPr>
                        <a:t> 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 smtClean="0">
                          <a:effectLst/>
                        </a:rPr>
                        <a:t>جريمة </a:t>
                      </a:r>
                      <a:r>
                        <a:rPr lang="ar-IQ" sz="2500" dirty="0">
                          <a:effectLst/>
                        </a:rPr>
                        <a:t>المقابر الجماعية في عهد نظام حزب </a:t>
                      </a:r>
                      <a:r>
                        <a:rPr lang="ar-IQ" sz="2500" dirty="0" smtClean="0">
                          <a:effectLst/>
                        </a:rPr>
                        <a:t>البعث</a:t>
                      </a:r>
                      <a:r>
                        <a:rPr lang="ar-SA" sz="2500" dirty="0" smtClean="0">
                          <a:effectLst/>
                        </a:rPr>
                        <a:t> البائد</a:t>
                      </a:r>
                      <a:r>
                        <a:rPr lang="ar-IQ" sz="2500" dirty="0" smtClean="0">
                          <a:effectLst/>
                        </a:rPr>
                        <a:t> 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7376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IQ" sz="2500" dirty="0">
                          <a:effectLst/>
                        </a:rPr>
                        <a:t>جريمة الانفال في عهد نظام حزب البعث </a:t>
                      </a:r>
                      <a:r>
                        <a:rPr lang="ar-SA" sz="2500" dirty="0" smtClean="0">
                          <a:effectLst/>
                        </a:rPr>
                        <a:t>البائد</a:t>
                      </a:r>
                      <a:endParaRPr lang="en-US" sz="2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85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7565125" y="2986068"/>
            <a:ext cx="0" cy="6096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785813"/>
            <a:ext cx="9144000" cy="6337300"/>
          </a:xfrm>
        </p:spPr>
        <p:txBody>
          <a:bodyPr/>
          <a:lstStyle/>
          <a:p>
            <a:pPr>
              <a:buFontTx/>
              <a:buNone/>
            </a:pPr>
            <a:r>
              <a:rPr lang="ar-EG" altLang="ar-EG" dirty="0" smtClean="0"/>
              <a:t>.</a:t>
            </a:r>
            <a:endParaRPr lang="en-US" altLang="ar-EG" dirty="0" smtClean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990600" y="858838"/>
            <a:ext cx="7391400" cy="0"/>
          </a:xfrm>
          <a:prstGeom prst="line">
            <a:avLst/>
          </a:prstGeom>
          <a:noFill/>
          <a:ln w="57150" cmpd="thinThick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1434396" y="1685962"/>
            <a:ext cx="0" cy="607976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573458" y="1684338"/>
            <a:ext cx="0" cy="6096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1377252" y="2927700"/>
            <a:ext cx="0" cy="609600"/>
          </a:xfrm>
          <a:prstGeom prst="line">
            <a:avLst/>
          </a:prstGeom>
          <a:noFill/>
          <a:ln w="28575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4390872" y="3763768"/>
            <a:ext cx="4157468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</a:t>
            </a:r>
            <a:r>
              <a:rPr lang="en-US" altLang="ar-EG" sz="2200" b="1" dirty="0" smtClean="0">
                <a:latin typeface="Tahoma" pitchFamily="34" charset="0"/>
              </a:rPr>
              <a:t>10 </a:t>
            </a:r>
            <a:r>
              <a:rPr lang="ar-IQ" altLang="ar-EG" sz="2200" b="1" dirty="0" smtClean="0">
                <a:latin typeface="Tahoma" pitchFamily="34" charset="0"/>
              </a:rPr>
              <a:t> درجات </a:t>
            </a:r>
            <a:r>
              <a:rPr lang="ar-IQ" altLang="ar-EG" sz="2200" b="1" dirty="0" err="1" smtClean="0">
                <a:latin typeface="Tahoma" pitchFamily="34" charset="0"/>
              </a:rPr>
              <a:t>كويزات</a:t>
            </a:r>
            <a:endParaRPr lang="ar-IQ" altLang="ar-EG" sz="2200" b="1" dirty="0" smtClean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</a:t>
            </a:r>
            <a:r>
              <a:rPr lang="en-US" altLang="ar-EG" sz="2200" b="1" dirty="0" smtClean="0">
                <a:latin typeface="Tahoma" pitchFamily="34" charset="0"/>
              </a:rPr>
              <a:t>10 </a:t>
            </a:r>
            <a:r>
              <a:rPr lang="ar-IQ" altLang="ar-EG" sz="2200" b="1" dirty="0" smtClean="0">
                <a:latin typeface="Tahoma" pitchFamily="34" charset="0"/>
              </a:rPr>
              <a:t> درجات تقارير مع الالقاء</a:t>
            </a:r>
          </a:p>
          <a:p>
            <a:pPr algn="r"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</a:t>
            </a:r>
            <a:r>
              <a:rPr lang="en-US" altLang="ar-EG" sz="2200" b="1" dirty="0" smtClean="0">
                <a:latin typeface="Tahoma" pitchFamily="34" charset="0"/>
              </a:rPr>
              <a:t>10 </a:t>
            </a:r>
            <a:r>
              <a:rPr lang="ar-IQ" altLang="ar-EG" sz="2200" b="1" dirty="0" smtClean="0">
                <a:latin typeface="Tahoma" pitchFamily="34" charset="0"/>
              </a:rPr>
              <a:t> درجات الحضور </a:t>
            </a:r>
          </a:p>
          <a:p>
            <a:pPr algn="r"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 </a:t>
            </a:r>
            <a:r>
              <a:rPr lang="en-US" altLang="ar-EG" sz="2200" b="1" dirty="0" smtClean="0">
                <a:latin typeface="Tahoma" pitchFamily="34" charset="0"/>
              </a:rPr>
              <a:t>10</a:t>
            </a:r>
            <a:r>
              <a:rPr lang="ar-IQ" altLang="ar-EG" sz="2200" b="1" dirty="0" smtClean="0">
                <a:latin typeface="Tahoma" pitchFamily="34" charset="0"/>
              </a:rPr>
              <a:t> </a:t>
            </a:r>
            <a:r>
              <a:rPr lang="ar-IQ" altLang="ar-EG" sz="2200" b="1" smtClean="0">
                <a:latin typeface="Tahoma" pitchFamily="34" charset="0"/>
              </a:rPr>
              <a:t>درجات المشاركات </a:t>
            </a:r>
            <a:endParaRPr lang="ar-IQ" altLang="ar-EG" sz="2200" b="1" dirty="0" smtClean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</a:t>
            </a:r>
            <a:r>
              <a:rPr lang="en-US" altLang="ar-EG" sz="2200" b="1" dirty="0" smtClean="0">
                <a:latin typeface="Tahoma" pitchFamily="34" charset="0"/>
              </a:rPr>
              <a:t>10 </a:t>
            </a:r>
            <a:r>
              <a:rPr lang="ar-IQ" altLang="ar-EG" sz="2200" b="1" dirty="0" smtClean="0">
                <a:latin typeface="Tahoma" pitchFamily="34" charset="0"/>
              </a:rPr>
              <a:t> درجات امتحان نصف الفصل (</a:t>
            </a:r>
            <a:r>
              <a:rPr lang="ar-IQ" altLang="ar-EG" sz="2200" b="1" dirty="0" smtClean="0">
                <a:solidFill>
                  <a:srgbClr val="C00000"/>
                </a:solidFill>
                <a:latin typeface="Tahoma" pitchFamily="34" charset="0"/>
              </a:rPr>
              <a:t>المد</a:t>
            </a:r>
            <a:r>
              <a:rPr lang="ar-IQ" altLang="ar-EG" sz="2200" b="1" dirty="0" smtClean="0">
                <a:latin typeface="Tahoma" pitchFamily="34" charset="0"/>
              </a:rPr>
              <a:t>)</a:t>
            </a:r>
            <a:endParaRPr lang="ar-SA" altLang="ar-EG" sz="2200" dirty="0">
              <a:latin typeface="Tahoma" pitchFamily="34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638269" y="922338"/>
            <a:ext cx="0" cy="7620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1434396" y="1704772"/>
            <a:ext cx="6151941" cy="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6494162" y="2318897"/>
            <a:ext cx="2158592" cy="914400"/>
          </a:xfrm>
          <a:prstGeom prst="ellips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en-US" altLang="ar-EG" sz="2600" b="1" dirty="0" smtClean="0">
                <a:solidFill>
                  <a:schemeClr val="bg1"/>
                </a:solidFill>
                <a:latin typeface="Tahoma" pitchFamily="34" charset="0"/>
              </a:rPr>
              <a:t>50 </a:t>
            </a:r>
            <a:r>
              <a:rPr lang="ar-IQ" altLang="ar-EG" sz="2600" b="1" dirty="0" smtClean="0">
                <a:solidFill>
                  <a:schemeClr val="bg1"/>
                </a:solidFill>
                <a:latin typeface="Tahoma" pitchFamily="34" charset="0"/>
              </a:rPr>
              <a:t> درجة</a:t>
            </a:r>
            <a:endParaRPr lang="en-US" altLang="ar-EG" sz="26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0" name="AutoShape 3107"/>
          <p:cNvSpPr>
            <a:spLocks noChangeArrowheads="1"/>
          </p:cNvSpPr>
          <p:nvPr/>
        </p:nvSpPr>
        <p:spPr bwMode="auto">
          <a:xfrm>
            <a:off x="1367524" y="759614"/>
            <a:ext cx="6516844" cy="510778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IQ" sz="2400" dirty="0" smtClean="0">
                <a:solidFill>
                  <a:srgbClr val="00B0F0"/>
                </a:solidFill>
                <a:cs typeface="PT Bold Heading" pitchFamily="2" charset="-78"/>
              </a:rPr>
              <a:t>تقسيم الدرجات وفق مسار بولونيا</a:t>
            </a:r>
            <a:r>
              <a:rPr lang="ar-IQ" sz="2400" dirty="0" smtClean="0">
                <a:solidFill>
                  <a:srgbClr val="FFFF00"/>
                </a:solidFill>
                <a:cs typeface="PT Bold Heading" pitchFamily="2" charset="-78"/>
              </a:rPr>
              <a:t> </a:t>
            </a:r>
            <a:endParaRPr lang="ar-EG" sz="2400" dirty="0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41" name="Oval 18"/>
          <p:cNvSpPr>
            <a:spLocks noChangeArrowheads="1"/>
          </p:cNvSpPr>
          <p:nvPr/>
        </p:nvSpPr>
        <p:spPr bwMode="auto">
          <a:xfrm>
            <a:off x="387167" y="2299441"/>
            <a:ext cx="2075001" cy="914400"/>
          </a:xfrm>
          <a:prstGeom prst="ellips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en-US" altLang="ar-EG" sz="2600" b="1" dirty="0">
                <a:solidFill>
                  <a:schemeClr val="bg1"/>
                </a:solidFill>
                <a:latin typeface="Tahoma" pitchFamily="34" charset="0"/>
              </a:rPr>
              <a:t>50 </a:t>
            </a:r>
            <a:r>
              <a:rPr lang="ar-IQ" altLang="ar-EG" sz="2600" b="1" dirty="0">
                <a:solidFill>
                  <a:schemeClr val="bg1"/>
                </a:solidFill>
                <a:latin typeface="Tahoma" pitchFamily="34" charset="0"/>
              </a:rPr>
              <a:t> درجة</a:t>
            </a:r>
            <a:endParaRPr lang="en-US" altLang="ar-EG" sz="26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2" name="Text Box 32"/>
          <p:cNvSpPr txBox="1">
            <a:spLocks noChangeArrowheads="1"/>
          </p:cNvSpPr>
          <p:nvPr/>
        </p:nvSpPr>
        <p:spPr bwMode="auto">
          <a:xfrm>
            <a:off x="45783" y="3767852"/>
            <a:ext cx="3527833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امتحان نهاية الفصل الدراسي </a:t>
            </a:r>
          </a:p>
          <a:p>
            <a:pPr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- وفق التقويم الجامعي سيبدأ بتاريخ :</a:t>
            </a:r>
          </a:p>
          <a:p>
            <a:pPr>
              <a:spcBef>
                <a:spcPct val="50000"/>
              </a:spcBef>
            </a:pPr>
            <a:r>
              <a:rPr lang="ar-IQ" altLang="ar-EG" sz="2200" b="1" dirty="0" smtClean="0">
                <a:latin typeface="Tahoma" pitchFamily="34" charset="0"/>
              </a:rPr>
              <a:t>              </a:t>
            </a:r>
            <a:r>
              <a:rPr lang="en-US" altLang="ar-EG" sz="2200" b="1" dirty="0" smtClean="0">
                <a:solidFill>
                  <a:srgbClr val="C00000"/>
                </a:solidFill>
                <a:latin typeface="Tahoma" pitchFamily="34" charset="0"/>
              </a:rPr>
              <a:t>4</a:t>
            </a:r>
            <a:r>
              <a:rPr lang="ar-IQ" altLang="ar-EG" sz="2200" b="1" dirty="0" smtClean="0">
                <a:solidFill>
                  <a:srgbClr val="C00000"/>
                </a:solidFill>
                <a:latin typeface="Tahoma" pitchFamily="34" charset="0"/>
              </a:rPr>
              <a:t>/</a:t>
            </a:r>
            <a:r>
              <a:rPr lang="en-US" altLang="ar-EG" sz="2200" b="1" dirty="0" smtClean="0">
                <a:solidFill>
                  <a:srgbClr val="C00000"/>
                </a:solidFill>
                <a:latin typeface="Tahoma" pitchFamily="34" charset="0"/>
              </a:rPr>
              <a:t>1 </a:t>
            </a:r>
            <a:r>
              <a:rPr lang="ar-IQ" altLang="ar-EG" sz="2200" b="1" dirty="0" smtClean="0">
                <a:solidFill>
                  <a:srgbClr val="C00000"/>
                </a:solidFill>
                <a:latin typeface="Tahoma" pitchFamily="34" charset="0"/>
              </a:rPr>
              <a:t>/ </a:t>
            </a:r>
            <a:r>
              <a:rPr lang="en-US" altLang="ar-EG" sz="2200" b="1" dirty="0" smtClean="0">
                <a:solidFill>
                  <a:srgbClr val="C00000"/>
                </a:solidFill>
                <a:latin typeface="Tahoma" pitchFamily="34" charset="0"/>
              </a:rPr>
              <a:t>2026</a:t>
            </a:r>
            <a:endParaRPr lang="ar-IQ" altLang="ar-EG" sz="2200" b="1" dirty="0" smtClean="0">
              <a:solidFill>
                <a:srgbClr val="C00000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ar-SA" altLang="ar-EG" sz="2200" b="1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246222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build="p"/>
      <p:bldP spid="8208" grpId="0" animBg="1"/>
      <p:bldP spid="40" grpId="0" animBg="1"/>
      <p:bldP spid="41" grpId="0" animBg="1"/>
      <p:bldP spid="4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7978076" y="2971583"/>
            <a:ext cx="0" cy="6096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785813"/>
            <a:ext cx="9144000" cy="6337300"/>
          </a:xfrm>
        </p:spPr>
        <p:txBody>
          <a:bodyPr/>
          <a:lstStyle/>
          <a:p>
            <a:pPr>
              <a:buFontTx/>
              <a:buNone/>
            </a:pPr>
            <a:r>
              <a:rPr lang="ar-EG" altLang="ar-EG" dirty="0" smtClean="0"/>
              <a:t>.</a:t>
            </a:r>
            <a:endParaRPr lang="en-US" altLang="ar-EG" dirty="0" smtClean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990600" y="858838"/>
            <a:ext cx="7391400" cy="0"/>
          </a:xfrm>
          <a:prstGeom prst="line">
            <a:avLst/>
          </a:prstGeom>
          <a:noFill/>
          <a:ln w="57150" cmpd="thinThick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964582" y="1704772"/>
            <a:ext cx="0" cy="607976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954074" y="1703148"/>
            <a:ext cx="0" cy="6096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950068" y="3289467"/>
            <a:ext cx="0" cy="609600"/>
          </a:xfrm>
          <a:prstGeom prst="line">
            <a:avLst/>
          </a:prstGeom>
          <a:noFill/>
          <a:ln w="28575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6773264" y="3539350"/>
            <a:ext cx="1626146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ألمانيا </a:t>
            </a:r>
            <a:endParaRPr lang="ar-SA" altLang="ar-EG" sz="2200" b="1" dirty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بريطانيا</a:t>
            </a:r>
            <a:endParaRPr lang="ar-SA" altLang="ar-EG" sz="2200" b="1" dirty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اسبانيا </a:t>
            </a:r>
            <a:endParaRPr lang="ar-SA" altLang="ar-EG" sz="2200" b="1" dirty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endParaRPr lang="ar-SA" altLang="ar-EG" sz="2200" dirty="0">
              <a:latin typeface="Tahoma" pitchFamily="34" charset="0"/>
            </a:endParaRPr>
          </a:p>
        </p:txBody>
      </p:sp>
      <p:sp>
        <p:nvSpPr>
          <p:cNvPr id="8202" name="Text Box 20"/>
          <p:cNvSpPr txBox="1">
            <a:spLocks noChangeArrowheads="1"/>
          </p:cNvSpPr>
          <p:nvPr/>
        </p:nvSpPr>
        <p:spPr bwMode="auto">
          <a:xfrm>
            <a:off x="4336728" y="3542395"/>
            <a:ext cx="1680376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ar-EG" sz="2200" b="1" dirty="0" smtClean="0">
                <a:latin typeface="Tahoma" pitchFamily="34" charset="0"/>
              </a:rPr>
              <a:t>USA</a:t>
            </a:r>
            <a:endParaRPr lang="ar-SA" altLang="ar-EG" sz="2200" b="1" dirty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تركيا</a:t>
            </a:r>
            <a:r>
              <a:rPr lang="ar-EG" altLang="ar-EG" sz="2200" dirty="0" smtClean="0">
                <a:latin typeface="Tahoma" pitchFamily="34" charset="0"/>
              </a:rPr>
              <a:t> </a:t>
            </a:r>
            <a:endParaRPr lang="ar-SA" altLang="ar-EG" sz="2200" dirty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EG" altLang="ar-EG" sz="2200" b="1" dirty="0" smtClean="0">
                <a:latin typeface="Tahoma" pitchFamily="34" charset="0"/>
              </a:rPr>
              <a:t>ا</a:t>
            </a:r>
            <a:r>
              <a:rPr lang="ar-SA" altLang="ar-EG" sz="2200" b="1" dirty="0" err="1" smtClean="0">
                <a:latin typeface="Tahoma" pitchFamily="34" charset="0"/>
              </a:rPr>
              <a:t>ندنوسيا</a:t>
            </a:r>
            <a:endParaRPr lang="ar-SA" altLang="ar-EG" sz="2200" b="1" dirty="0">
              <a:latin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الارجنتين</a:t>
            </a:r>
            <a:endParaRPr lang="en-US" altLang="ar-EG" sz="2200" dirty="0">
              <a:latin typeface="Tahoma" pitchFamily="34" charset="0"/>
            </a:endParaRPr>
          </a:p>
        </p:txBody>
      </p:sp>
      <p:sp>
        <p:nvSpPr>
          <p:cNvPr id="8203" name="Text Box 32"/>
          <p:cNvSpPr txBox="1">
            <a:spLocks noChangeArrowheads="1"/>
          </p:cNvSpPr>
          <p:nvPr/>
        </p:nvSpPr>
        <p:spPr bwMode="auto">
          <a:xfrm>
            <a:off x="2153161" y="3626902"/>
            <a:ext cx="1524000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فرنسا</a:t>
            </a:r>
            <a:r>
              <a:rPr lang="en-US" altLang="ar-EG" sz="2200" dirty="0" smtClean="0">
                <a:latin typeface="Tahoma" pitchFamily="34" charset="0"/>
              </a:rPr>
              <a:t> </a:t>
            </a:r>
            <a:endParaRPr lang="ar-SA" altLang="ar-EG" sz="2200" dirty="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ar-SA" altLang="ar-EG" sz="2200" b="1" dirty="0" err="1" smtClean="0">
                <a:latin typeface="Tahoma" pitchFamily="34" charset="0"/>
              </a:rPr>
              <a:t>آيسلندا</a:t>
            </a:r>
            <a:r>
              <a:rPr lang="en-US" altLang="ar-EG" sz="2200" dirty="0" smtClean="0">
                <a:latin typeface="Tahoma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البرتغال</a:t>
            </a:r>
          </a:p>
          <a:p>
            <a:pPr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فنلندا</a:t>
            </a:r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5663192" y="2819808"/>
            <a:ext cx="0" cy="7620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638269" y="922338"/>
            <a:ext cx="0" cy="7620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940339" y="1684338"/>
            <a:ext cx="7037737" cy="10706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345814" y="1704772"/>
            <a:ext cx="0" cy="609600"/>
          </a:xfrm>
          <a:prstGeom prst="line">
            <a:avLst/>
          </a:prstGeom>
          <a:noFill/>
          <a:ln w="28575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6930712" y="2347702"/>
            <a:ext cx="2158592" cy="914400"/>
          </a:xfrm>
          <a:prstGeom prst="ellips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SA" altLang="ar-EG" sz="2600" b="1" dirty="0" smtClean="0">
                <a:solidFill>
                  <a:schemeClr val="bg1"/>
                </a:solidFill>
                <a:latin typeface="Tahoma" pitchFamily="34" charset="0"/>
              </a:rPr>
              <a:t> النظام البرلماني</a:t>
            </a:r>
            <a:endParaRPr lang="en-US" altLang="ar-EG" sz="26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4705756" y="2362034"/>
            <a:ext cx="2057131" cy="914400"/>
          </a:xfrm>
          <a:prstGeom prst="ellips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SA" altLang="ar-EG" sz="2600" b="1" dirty="0" smtClean="0">
                <a:solidFill>
                  <a:schemeClr val="bg1"/>
                </a:solidFill>
                <a:latin typeface="Tahoma" pitchFamily="34" charset="0"/>
              </a:rPr>
              <a:t>النظام الرئاسي</a:t>
            </a:r>
            <a:endParaRPr lang="en-US" altLang="ar-EG" sz="26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2217266" y="2352306"/>
            <a:ext cx="2299654" cy="914400"/>
          </a:xfrm>
          <a:prstGeom prst="ellips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SA" altLang="ar-EG" sz="2600" b="1" dirty="0" smtClean="0">
                <a:solidFill>
                  <a:schemeClr val="bg1"/>
                </a:solidFill>
                <a:latin typeface="Tahoma" pitchFamily="34" charset="0"/>
              </a:rPr>
              <a:t>النظام الشبه رئاسي</a:t>
            </a:r>
            <a:endParaRPr lang="en-US" altLang="ar-EG" sz="26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5650112" y="1685316"/>
            <a:ext cx="0" cy="6858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40" name="AutoShape 3107"/>
          <p:cNvSpPr>
            <a:spLocks noChangeArrowheads="1"/>
          </p:cNvSpPr>
          <p:nvPr/>
        </p:nvSpPr>
        <p:spPr bwMode="auto">
          <a:xfrm>
            <a:off x="1367524" y="759614"/>
            <a:ext cx="6516844" cy="510778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400" dirty="0" smtClean="0">
                <a:solidFill>
                  <a:srgbClr val="FFFF00"/>
                </a:solidFill>
                <a:cs typeface="PT Bold Heading" pitchFamily="2" charset="-78"/>
              </a:rPr>
              <a:t>أنواع النظم السياسية</a:t>
            </a:r>
            <a:r>
              <a:rPr lang="ar-IQ" sz="2400" dirty="0" smtClean="0">
                <a:solidFill>
                  <a:srgbClr val="FFFF00"/>
                </a:solidFill>
                <a:cs typeface="PT Bold Heading" pitchFamily="2" charset="-78"/>
              </a:rPr>
              <a:t> </a:t>
            </a:r>
            <a:r>
              <a:rPr lang="ar-SA" sz="2400" dirty="0" smtClean="0">
                <a:solidFill>
                  <a:srgbClr val="FFFF00"/>
                </a:solidFill>
                <a:cs typeface="PT Bold Heading" pitchFamily="2" charset="-78"/>
              </a:rPr>
              <a:t>في العالم</a:t>
            </a:r>
            <a:endParaRPr lang="ar-EG" sz="2400" dirty="0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41" name="Oval 18"/>
          <p:cNvSpPr>
            <a:spLocks noChangeArrowheads="1"/>
          </p:cNvSpPr>
          <p:nvPr/>
        </p:nvSpPr>
        <p:spPr bwMode="auto">
          <a:xfrm>
            <a:off x="19951" y="2366019"/>
            <a:ext cx="2075001" cy="914400"/>
          </a:xfrm>
          <a:prstGeom prst="ellips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SA" altLang="ar-EG" sz="2600" b="1" dirty="0" smtClean="0">
                <a:solidFill>
                  <a:schemeClr val="bg1"/>
                </a:solidFill>
                <a:latin typeface="Tahoma" pitchFamily="34" charset="0"/>
              </a:rPr>
              <a:t>حكومة الجمعية</a:t>
            </a:r>
            <a:endParaRPr lang="en-US" altLang="ar-EG" sz="26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2" name="Text Box 32"/>
          <p:cNvSpPr txBox="1">
            <a:spLocks noChangeArrowheads="1"/>
          </p:cNvSpPr>
          <p:nvPr/>
        </p:nvSpPr>
        <p:spPr bwMode="auto">
          <a:xfrm>
            <a:off x="150431" y="4001326"/>
            <a:ext cx="127017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EG" sz="2200" b="1" dirty="0" smtClean="0">
                <a:latin typeface="Tahoma" pitchFamily="34" charset="0"/>
              </a:rPr>
              <a:t>سويسرا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399" y="3289466"/>
            <a:ext cx="280754" cy="355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6840671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8" grpId="0" animBg="1"/>
      <p:bldP spid="8209" grpId="0" animBg="1"/>
      <p:bldP spid="8210" grpId="0" animBg="1"/>
      <p:bldP spid="40" grpId="0" animBg="1"/>
      <p:bldP spid="41" grpId="0" animBg="1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8" name="Picture 4" descr="حدود العراق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8" y="0"/>
            <a:ext cx="911964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36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44" y="0"/>
            <a:ext cx="80283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933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68" y="116632"/>
            <a:ext cx="8424936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67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12" y="405962"/>
            <a:ext cx="8712969" cy="6292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2770796" y="76470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IQ" sz="2000" b="1" dirty="0" smtClean="0">
                <a:solidFill>
                  <a:srgbClr val="FF0000"/>
                </a:solidFill>
              </a:rPr>
              <a:t>تركــــــــــيا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79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4341</TotalTime>
  <Words>209</Words>
  <Application>Microsoft Office PowerPoint</Application>
  <PresentationFormat>عرض على الشاشة (3:4)‏</PresentationFormat>
  <Paragraphs>46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تدفق</vt:lpstr>
      <vt:lpstr>عرض تقديمي في PowerPoint</vt:lpstr>
      <vt:lpstr>مفردات مادة: جرائم نظام حزب البعث في العراق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Niwar</dc:creator>
  <cp:lastModifiedBy>dell</cp:lastModifiedBy>
  <cp:revision>834</cp:revision>
  <dcterms:created xsi:type="dcterms:W3CDTF">2021-01-07T07:14:02Z</dcterms:created>
  <dcterms:modified xsi:type="dcterms:W3CDTF">2025-09-05T07:41:12Z</dcterms:modified>
</cp:coreProperties>
</file>